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6"/>
  </p:notesMasterIdLst>
  <p:sldIdLst>
    <p:sldId id="256" r:id="rId2"/>
    <p:sldId id="257" r:id="rId3"/>
    <p:sldId id="27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0" r:id="rId12"/>
    <p:sldId id="266" r:id="rId13"/>
    <p:sldId id="267" r:id="rId14"/>
    <p:sldId id="281" r:id="rId15"/>
    <p:sldId id="268" r:id="rId16"/>
    <p:sldId id="269" r:id="rId17"/>
    <p:sldId id="282" r:id="rId18"/>
    <p:sldId id="270" r:id="rId19"/>
    <p:sldId id="271" r:id="rId20"/>
    <p:sldId id="283" r:id="rId21"/>
    <p:sldId id="273" r:id="rId22"/>
    <p:sldId id="272" r:id="rId23"/>
    <p:sldId id="284" r:id="rId24"/>
    <p:sldId id="274" r:id="rId25"/>
    <p:sldId id="275" r:id="rId26"/>
    <p:sldId id="277" r:id="rId27"/>
    <p:sldId id="285" r:id="rId28"/>
    <p:sldId id="286" r:id="rId29"/>
    <p:sldId id="287" r:id="rId30"/>
    <p:sldId id="288" r:id="rId31"/>
    <p:sldId id="290" r:id="rId32"/>
    <p:sldId id="289" r:id="rId33"/>
    <p:sldId id="291" r:id="rId34"/>
    <p:sldId id="292" r:id="rId35"/>
    <p:sldId id="293" r:id="rId36"/>
    <p:sldId id="294" r:id="rId37"/>
    <p:sldId id="295" r:id="rId38"/>
    <p:sldId id="296" r:id="rId39"/>
    <p:sldId id="298" r:id="rId40"/>
    <p:sldId id="300" r:id="rId41"/>
    <p:sldId id="299" r:id="rId42"/>
    <p:sldId id="301" r:id="rId43"/>
    <p:sldId id="302" r:id="rId44"/>
    <p:sldId id="303" r:id="rId45"/>
    <p:sldId id="305" r:id="rId46"/>
    <p:sldId id="306" r:id="rId47"/>
    <p:sldId id="304" r:id="rId48"/>
    <p:sldId id="307" r:id="rId49"/>
    <p:sldId id="308" r:id="rId50"/>
    <p:sldId id="310" r:id="rId51"/>
    <p:sldId id="311" r:id="rId52"/>
    <p:sldId id="313" r:id="rId53"/>
    <p:sldId id="312" r:id="rId54"/>
    <p:sldId id="324" r:id="rId55"/>
    <p:sldId id="309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3" r:id="rId64"/>
    <p:sldId id="322" r:id="rId6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CCFFFF"/>
    <a:srgbClr val="0000CC"/>
    <a:srgbClr val="FFFFCC"/>
    <a:srgbClr val="CCECFF"/>
    <a:srgbClr val="FFCCFF"/>
    <a:srgbClr val="FF0066"/>
    <a:srgbClr val="CC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8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238739-CB1E-477F-B367-ABA0C091BEBF}" type="doc">
      <dgm:prSet loTypeId="urn:microsoft.com/office/officeart/2005/8/layout/hierarchy3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0B78102-B64C-480E-AA5A-26BD8F37C2BA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2800" b="1" i="1" dirty="0" smtClean="0">
              <a:solidFill>
                <a:srgbClr val="7030A0"/>
              </a:solidFill>
            </a:rPr>
            <a:t>Методы воспитания толерантности</a:t>
          </a:r>
          <a:endParaRPr lang="ru-RU" sz="2800" b="1" dirty="0">
            <a:solidFill>
              <a:srgbClr val="7030A0"/>
            </a:solidFill>
          </a:endParaRPr>
        </a:p>
      </dgm:t>
    </dgm:pt>
    <dgm:pt modelId="{A70FE15D-99CC-4A5D-B323-FAF6278CC1B3}" type="parTrans" cxnId="{C139DFB9-8CF6-440F-86D7-27D559AB90D8}">
      <dgm:prSet/>
      <dgm:spPr/>
      <dgm:t>
        <a:bodyPr/>
        <a:lstStyle/>
        <a:p>
          <a:endParaRPr lang="ru-RU"/>
        </a:p>
      </dgm:t>
    </dgm:pt>
    <dgm:pt modelId="{1BA0C7C6-204D-49C3-BCD0-ED140D1CFECF}" type="sibTrans" cxnId="{C139DFB9-8CF6-440F-86D7-27D559AB90D8}">
      <dgm:prSet/>
      <dgm:spPr/>
      <dgm:t>
        <a:bodyPr/>
        <a:lstStyle/>
        <a:p>
          <a:endParaRPr lang="ru-RU"/>
        </a:p>
      </dgm:t>
    </dgm:pt>
    <dgm:pt modelId="{9598F7D7-7EC0-4294-955A-C256EF16025C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2000" b="1" dirty="0" smtClean="0"/>
            <a:t>В интеллектуальной сфере – </a:t>
          </a:r>
        </a:p>
        <a:p>
          <a:pPr algn="ctr"/>
          <a:r>
            <a:rPr lang="ru-RU" sz="2400" b="1" i="1" dirty="0" smtClean="0">
              <a:solidFill>
                <a:srgbClr val="0070C0"/>
              </a:solidFill>
            </a:rPr>
            <a:t>убеждение</a:t>
          </a:r>
          <a:endParaRPr lang="ru-RU" sz="2400" b="1" i="1" dirty="0">
            <a:solidFill>
              <a:srgbClr val="0070C0"/>
            </a:solidFill>
          </a:endParaRPr>
        </a:p>
      </dgm:t>
    </dgm:pt>
    <dgm:pt modelId="{65D41F2E-B755-4FFB-9805-35240869240F}" type="parTrans" cxnId="{A9098B71-757C-4FC5-BB3E-777566CE005D}">
      <dgm:prSet/>
      <dgm:spPr>
        <a:ln w="28575"/>
      </dgm:spPr>
      <dgm:t>
        <a:bodyPr/>
        <a:lstStyle/>
        <a:p>
          <a:endParaRPr lang="ru-RU"/>
        </a:p>
      </dgm:t>
    </dgm:pt>
    <dgm:pt modelId="{8E370BF2-9BE4-4229-ABD8-932237AA3A87}" type="sibTrans" cxnId="{A9098B71-757C-4FC5-BB3E-777566CE005D}">
      <dgm:prSet/>
      <dgm:spPr/>
      <dgm:t>
        <a:bodyPr/>
        <a:lstStyle/>
        <a:p>
          <a:endParaRPr lang="ru-RU"/>
        </a:p>
      </dgm:t>
    </dgm:pt>
    <dgm:pt modelId="{E50956FD-E884-480B-96A8-888533529419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2000" b="1" dirty="0" smtClean="0"/>
            <a:t>В мотивационной сфере –</a:t>
          </a:r>
        </a:p>
        <a:p>
          <a:pPr algn="ctr"/>
          <a:r>
            <a:rPr lang="ru-RU" sz="2400" b="1" i="1" dirty="0" smtClean="0">
              <a:solidFill>
                <a:srgbClr val="0070C0"/>
              </a:solidFill>
            </a:rPr>
            <a:t>стимулирование</a:t>
          </a:r>
          <a:endParaRPr lang="ru-RU" sz="2400" b="1" i="1" dirty="0">
            <a:solidFill>
              <a:srgbClr val="0070C0"/>
            </a:solidFill>
          </a:endParaRPr>
        </a:p>
      </dgm:t>
    </dgm:pt>
    <dgm:pt modelId="{15BE2D80-854D-4AD9-A869-3418C456ECCE}" type="parTrans" cxnId="{2F2789A4-3A55-4F3C-9A62-AEBA645EA7CC}">
      <dgm:prSet/>
      <dgm:spPr>
        <a:ln w="28575"/>
      </dgm:spPr>
      <dgm:t>
        <a:bodyPr/>
        <a:lstStyle/>
        <a:p>
          <a:endParaRPr lang="ru-RU"/>
        </a:p>
      </dgm:t>
    </dgm:pt>
    <dgm:pt modelId="{EFEA961C-CF52-4555-995D-3990415C6F7B}" type="sibTrans" cxnId="{2F2789A4-3A55-4F3C-9A62-AEBA645EA7CC}">
      <dgm:prSet/>
      <dgm:spPr/>
      <dgm:t>
        <a:bodyPr/>
        <a:lstStyle/>
        <a:p>
          <a:endParaRPr lang="ru-RU"/>
        </a:p>
      </dgm:t>
    </dgm:pt>
    <dgm:pt modelId="{2EBF9C20-B919-4B58-86E6-032226B348B1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2000" b="1" dirty="0" smtClean="0"/>
            <a:t>В предметно-практической сфере –</a:t>
          </a:r>
        </a:p>
        <a:p>
          <a:pPr algn="ctr"/>
          <a:r>
            <a:rPr lang="ru-RU" sz="2000" b="1" dirty="0" smtClean="0"/>
            <a:t> </a:t>
          </a:r>
          <a:r>
            <a:rPr lang="ru-RU" sz="2400" b="1" i="1" dirty="0" smtClean="0">
              <a:solidFill>
                <a:srgbClr val="0070C0"/>
              </a:solidFill>
            </a:rPr>
            <a:t>воспитывающие </a:t>
          </a:r>
          <a:r>
            <a:rPr lang="ru-RU" sz="2400" b="1" i="1" dirty="0" smtClean="0">
              <a:solidFill>
                <a:srgbClr val="0070C0"/>
              </a:solidFill>
            </a:rPr>
            <a:t>ситуации, </a:t>
          </a:r>
          <a:r>
            <a:rPr lang="ru-RU" sz="2400" b="1" i="1" dirty="0" smtClean="0">
              <a:solidFill>
                <a:srgbClr val="0070C0"/>
              </a:solidFill>
            </a:rPr>
            <a:t>метод дилемм и рефлексия </a:t>
          </a:r>
          <a:endParaRPr lang="ru-RU" sz="2400" b="1" i="1" dirty="0">
            <a:solidFill>
              <a:srgbClr val="0070C0"/>
            </a:solidFill>
          </a:endParaRPr>
        </a:p>
      </dgm:t>
    </dgm:pt>
    <dgm:pt modelId="{EBFA5D9D-1BC0-4114-A682-C9029D772A0F}" type="parTrans" cxnId="{66503672-4918-448C-A460-7B231D706D9A}">
      <dgm:prSet/>
      <dgm:spPr>
        <a:ln w="28575"/>
      </dgm:spPr>
      <dgm:t>
        <a:bodyPr/>
        <a:lstStyle/>
        <a:p>
          <a:endParaRPr lang="ru-RU"/>
        </a:p>
      </dgm:t>
    </dgm:pt>
    <dgm:pt modelId="{243BF3E2-063F-4EC6-82E2-CBDB20091837}" type="sibTrans" cxnId="{66503672-4918-448C-A460-7B231D706D9A}">
      <dgm:prSet/>
      <dgm:spPr/>
      <dgm:t>
        <a:bodyPr/>
        <a:lstStyle/>
        <a:p>
          <a:endParaRPr lang="ru-RU"/>
        </a:p>
      </dgm:t>
    </dgm:pt>
    <dgm:pt modelId="{85593E2C-F94B-4A11-9078-7021AA99B7FA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2000" b="1" dirty="0" smtClean="0">
              <a:solidFill>
                <a:schemeClr val="tx1"/>
              </a:solidFill>
            </a:rPr>
            <a:t>В волевой сфере – </a:t>
          </a:r>
        </a:p>
        <a:p>
          <a:pPr algn="ctr"/>
          <a:r>
            <a:rPr lang="ru-RU" sz="2400" b="1" i="1" dirty="0" smtClean="0">
              <a:solidFill>
                <a:srgbClr val="0070C0"/>
              </a:solidFill>
            </a:rPr>
            <a:t>требование и упражнения </a:t>
          </a:r>
          <a:endParaRPr lang="ru-RU" sz="2400" b="1" i="1" dirty="0">
            <a:solidFill>
              <a:srgbClr val="0070C0"/>
            </a:solidFill>
          </a:endParaRPr>
        </a:p>
      </dgm:t>
    </dgm:pt>
    <dgm:pt modelId="{05C77F0B-A291-4A5E-B7DC-4E429B9F5D48}" type="parTrans" cxnId="{19D2DB73-D6A3-4171-8008-A57B2A51B780}">
      <dgm:prSet/>
      <dgm:spPr/>
      <dgm:t>
        <a:bodyPr/>
        <a:lstStyle/>
        <a:p>
          <a:endParaRPr lang="ru-RU"/>
        </a:p>
      </dgm:t>
    </dgm:pt>
    <dgm:pt modelId="{B4B5A874-11B0-421F-B82E-977E91AE5CDE}" type="sibTrans" cxnId="{19D2DB73-D6A3-4171-8008-A57B2A51B780}">
      <dgm:prSet/>
      <dgm:spPr/>
      <dgm:t>
        <a:bodyPr/>
        <a:lstStyle/>
        <a:p>
          <a:endParaRPr lang="ru-RU"/>
        </a:p>
      </dgm:t>
    </dgm:pt>
    <dgm:pt modelId="{E4D5975C-B57F-4486-94B9-890B05995C1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2000" b="1" dirty="0" smtClean="0"/>
            <a:t>В эмоциональной сфере – </a:t>
          </a:r>
        </a:p>
        <a:p>
          <a:pPr algn="ctr"/>
          <a:r>
            <a:rPr lang="ru-RU" sz="2400" b="1" i="1" dirty="0" smtClean="0">
              <a:solidFill>
                <a:srgbClr val="0070C0"/>
              </a:solidFill>
            </a:rPr>
            <a:t>внушение</a:t>
          </a:r>
          <a:endParaRPr lang="ru-RU" sz="2400" b="1" i="1" dirty="0">
            <a:solidFill>
              <a:srgbClr val="0070C0"/>
            </a:solidFill>
          </a:endParaRPr>
        </a:p>
      </dgm:t>
    </dgm:pt>
    <dgm:pt modelId="{323E1F49-25A2-4AFC-96E9-23B294F91B9F}" type="parTrans" cxnId="{E49383F0-B308-42E2-9EDE-11600CADDAB5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AC73D611-666B-4CDE-B3DF-C794469FD3A4}" type="sibTrans" cxnId="{E49383F0-B308-42E2-9EDE-11600CADDAB5}">
      <dgm:prSet/>
      <dgm:spPr/>
      <dgm:t>
        <a:bodyPr/>
        <a:lstStyle/>
        <a:p>
          <a:endParaRPr lang="ru-RU"/>
        </a:p>
      </dgm:t>
    </dgm:pt>
    <dgm:pt modelId="{0883146D-ECCD-489D-B7DF-D8897149153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2000" b="1" dirty="0" smtClean="0"/>
            <a:t>В сфере </a:t>
          </a:r>
          <a:r>
            <a:rPr lang="ru-RU" sz="2000" b="1" dirty="0" err="1" smtClean="0"/>
            <a:t>саморегуляции</a:t>
          </a:r>
          <a:r>
            <a:rPr lang="ru-RU" sz="2000" b="1" dirty="0" smtClean="0"/>
            <a:t> – </a:t>
          </a:r>
        </a:p>
        <a:p>
          <a:pPr algn="ctr"/>
          <a:r>
            <a:rPr lang="ru-RU" sz="2400" b="1" i="1" dirty="0" smtClean="0">
              <a:solidFill>
                <a:srgbClr val="0070C0"/>
              </a:solidFill>
            </a:rPr>
            <a:t>коррекция поведения</a:t>
          </a:r>
          <a:endParaRPr lang="ru-RU" sz="2400" b="1" i="1" dirty="0">
            <a:solidFill>
              <a:srgbClr val="0070C0"/>
            </a:solidFill>
          </a:endParaRPr>
        </a:p>
      </dgm:t>
    </dgm:pt>
    <dgm:pt modelId="{724946C8-08BA-4594-B4DF-07293AA022A8}" type="parTrans" cxnId="{D0E687C3-FC04-4238-B559-1A9D4321DC90}">
      <dgm:prSet/>
      <dgm:spPr/>
      <dgm:t>
        <a:bodyPr/>
        <a:lstStyle/>
        <a:p>
          <a:endParaRPr lang="ru-RU"/>
        </a:p>
      </dgm:t>
    </dgm:pt>
    <dgm:pt modelId="{A75DFD51-0163-47A5-B3C5-202F04AD7C4B}" type="sibTrans" cxnId="{D0E687C3-FC04-4238-B559-1A9D4321DC90}">
      <dgm:prSet/>
      <dgm:spPr/>
      <dgm:t>
        <a:bodyPr/>
        <a:lstStyle/>
        <a:p>
          <a:endParaRPr lang="ru-RU"/>
        </a:p>
      </dgm:t>
    </dgm:pt>
    <dgm:pt modelId="{ACA59B93-7BD9-4F07-A7FA-1DFAE2D0965D}" type="pres">
      <dgm:prSet presAssocID="{C8238739-CB1E-477F-B367-ABA0C091BEB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70CD4F2-3EEF-4395-BA97-81C3F2AA036B}" type="pres">
      <dgm:prSet presAssocID="{D0B78102-B64C-480E-AA5A-26BD8F37C2BA}" presName="root" presStyleCnt="0"/>
      <dgm:spPr/>
    </dgm:pt>
    <dgm:pt modelId="{E10F3E65-7C39-4D49-BAD5-6519DC3640AD}" type="pres">
      <dgm:prSet presAssocID="{D0B78102-B64C-480E-AA5A-26BD8F37C2BA}" presName="rootComposite" presStyleCnt="0"/>
      <dgm:spPr/>
    </dgm:pt>
    <dgm:pt modelId="{26CA9270-3BD4-4E41-9A21-3C1109A12AA2}" type="pres">
      <dgm:prSet presAssocID="{D0B78102-B64C-480E-AA5A-26BD8F37C2BA}" presName="rootText" presStyleLbl="node1" presStyleIdx="0" presStyleCnt="1" custScaleX="566528" custLinFactNeighborX="-54824" custLinFactNeighborY="-43748"/>
      <dgm:spPr/>
      <dgm:t>
        <a:bodyPr/>
        <a:lstStyle/>
        <a:p>
          <a:endParaRPr lang="ru-RU"/>
        </a:p>
      </dgm:t>
    </dgm:pt>
    <dgm:pt modelId="{8DE43FD5-440A-44E4-8F95-02251696833C}" type="pres">
      <dgm:prSet presAssocID="{D0B78102-B64C-480E-AA5A-26BD8F37C2BA}" presName="rootConnector" presStyleLbl="node1" presStyleIdx="0" presStyleCnt="1"/>
      <dgm:spPr/>
      <dgm:t>
        <a:bodyPr/>
        <a:lstStyle/>
        <a:p>
          <a:endParaRPr lang="ru-RU"/>
        </a:p>
      </dgm:t>
    </dgm:pt>
    <dgm:pt modelId="{18857DA8-FEDC-4BF1-8089-2EE631EBD897}" type="pres">
      <dgm:prSet presAssocID="{D0B78102-B64C-480E-AA5A-26BD8F37C2BA}" presName="childShape" presStyleCnt="0"/>
      <dgm:spPr/>
    </dgm:pt>
    <dgm:pt modelId="{EC3334A0-422C-4460-849A-3EFE36370495}" type="pres">
      <dgm:prSet presAssocID="{65D41F2E-B755-4FFB-9805-35240869240F}" presName="Name13" presStyleLbl="parChTrans1D2" presStyleIdx="0" presStyleCnt="6"/>
      <dgm:spPr/>
      <dgm:t>
        <a:bodyPr/>
        <a:lstStyle/>
        <a:p>
          <a:endParaRPr lang="ru-RU"/>
        </a:p>
      </dgm:t>
    </dgm:pt>
    <dgm:pt modelId="{E07E3044-889B-4063-AB32-4E442CB3B67F}" type="pres">
      <dgm:prSet presAssocID="{9598F7D7-7EC0-4294-955A-C256EF16025C}" presName="childText" presStyleLbl="bgAcc1" presStyleIdx="0" presStyleCnt="6" custScaleX="490439" custScaleY="1221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4354AA-8FD1-4F6C-84A7-CFAF4AE5BB8B}" type="pres">
      <dgm:prSet presAssocID="{323E1F49-25A2-4AFC-96E9-23B294F91B9F}" presName="Name13" presStyleLbl="parChTrans1D2" presStyleIdx="1" presStyleCnt="6"/>
      <dgm:spPr/>
      <dgm:t>
        <a:bodyPr/>
        <a:lstStyle/>
        <a:p>
          <a:endParaRPr lang="ru-RU"/>
        </a:p>
      </dgm:t>
    </dgm:pt>
    <dgm:pt modelId="{DC86D88D-A2D3-4E2F-A26D-5DFEA0AD67F2}" type="pres">
      <dgm:prSet presAssocID="{E4D5975C-B57F-4486-94B9-890B05995C18}" presName="childText" presStyleLbl="bgAcc1" presStyleIdx="1" presStyleCnt="6" custScaleX="499568" custScaleY="122835" custLinFactNeighborX="-3878" custLinFactNeighborY="-24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7D55B-BDD6-4AAD-AD8F-7DB0CDD18FCE}" type="pres">
      <dgm:prSet presAssocID="{15BE2D80-854D-4AD9-A869-3418C456ECCE}" presName="Name13" presStyleLbl="parChTrans1D2" presStyleIdx="2" presStyleCnt="6"/>
      <dgm:spPr/>
      <dgm:t>
        <a:bodyPr/>
        <a:lstStyle/>
        <a:p>
          <a:endParaRPr lang="ru-RU"/>
        </a:p>
      </dgm:t>
    </dgm:pt>
    <dgm:pt modelId="{68CFA4C9-E81E-4F4C-AB87-BA9FDA0CB1A5}" type="pres">
      <dgm:prSet presAssocID="{E50956FD-E884-480B-96A8-888533529419}" presName="childText" presStyleLbl="bgAcc1" presStyleIdx="2" presStyleCnt="6" custScaleX="4972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F6FAB-702E-4AF9-BE9D-2B68E1FD05FF}" type="pres">
      <dgm:prSet presAssocID="{05C77F0B-A291-4A5E-B7DC-4E429B9F5D48}" presName="Name13" presStyleLbl="parChTrans1D2" presStyleIdx="3" presStyleCnt="6"/>
      <dgm:spPr/>
      <dgm:t>
        <a:bodyPr/>
        <a:lstStyle/>
        <a:p>
          <a:endParaRPr lang="ru-RU"/>
        </a:p>
      </dgm:t>
    </dgm:pt>
    <dgm:pt modelId="{53153699-7BFD-443F-A000-9BAC050EA304}" type="pres">
      <dgm:prSet presAssocID="{85593E2C-F94B-4A11-9078-7021AA99B7FA}" presName="childText" presStyleLbl="bgAcc1" presStyleIdx="3" presStyleCnt="6" custScaleX="4984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9CFB39-4307-4097-B892-FEC37FE098CA}" type="pres">
      <dgm:prSet presAssocID="{724946C8-08BA-4594-B4DF-07293AA022A8}" presName="Name13" presStyleLbl="parChTrans1D2" presStyleIdx="4" presStyleCnt="6"/>
      <dgm:spPr/>
      <dgm:t>
        <a:bodyPr/>
        <a:lstStyle/>
        <a:p>
          <a:endParaRPr lang="ru-RU"/>
        </a:p>
      </dgm:t>
    </dgm:pt>
    <dgm:pt modelId="{1A120569-33BB-46DB-BBE4-44C78413E3EC}" type="pres">
      <dgm:prSet presAssocID="{0883146D-ECCD-489D-B7DF-D8897149153F}" presName="childText" presStyleLbl="bgAcc1" presStyleIdx="4" presStyleCnt="6" custScaleX="501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6CB974-2978-481E-A649-1C219D95E88B}" type="pres">
      <dgm:prSet presAssocID="{EBFA5D9D-1BC0-4114-A682-C9029D772A0F}" presName="Name13" presStyleLbl="parChTrans1D2" presStyleIdx="5" presStyleCnt="6"/>
      <dgm:spPr/>
      <dgm:t>
        <a:bodyPr/>
        <a:lstStyle/>
        <a:p>
          <a:endParaRPr lang="ru-RU"/>
        </a:p>
      </dgm:t>
    </dgm:pt>
    <dgm:pt modelId="{D72B0D0D-CC94-4C90-9BB8-F58FCA7204F0}" type="pres">
      <dgm:prSet presAssocID="{2EBF9C20-B919-4B58-86E6-032226B348B1}" presName="childText" presStyleLbl="bgAcc1" presStyleIdx="5" presStyleCnt="6" custScaleX="502069" custScaleY="1727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7A07D5-DD38-4D93-94FF-91506A4DFF00}" type="presOf" srcId="{323E1F49-25A2-4AFC-96E9-23B294F91B9F}" destId="{BE4354AA-8FD1-4F6C-84A7-CFAF4AE5BB8B}" srcOrd="0" destOrd="0" presId="urn:microsoft.com/office/officeart/2005/8/layout/hierarchy3"/>
    <dgm:cxn modelId="{19D2DB73-D6A3-4171-8008-A57B2A51B780}" srcId="{D0B78102-B64C-480E-AA5A-26BD8F37C2BA}" destId="{85593E2C-F94B-4A11-9078-7021AA99B7FA}" srcOrd="3" destOrd="0" parTransId="{05C77F0B-A291-4A5E-B7DC-4E429B9F5D48}" sibTransId="{B4B5A874-11B0-421F-B82E-977E91AE5CDE}"/>
    <dgm:cxn modelId="{65E26C31-E61F-47E0-B97B-D6445B28FBE5}" type="presOf" srcId="{E50956FD-E884-480B-96A8-888533529419}" destId="{68CFA4C9-E81E-4F4C-AB87-BA9FDA0CB1A5}" srcOrd="0" destOrd="0" presId="urn:microsoft.com/office/officeart/2005/8/layout/hierarchy3"/>
    <dgm:cxn modelId="{DE379AC8-7F98-49E7-843A-B3266BF4ACD3}" type="presOf" srcId="{85593E2C-F94B-4A11-9078-7021AA99B7FA}" destId="{53153699-7BFD-443F-A000-9BAC050EA304}" srcOrd="0" destOrd="0" presId="urn:microsoft.com/office/officeart/2005/8/layout/hierarchy3"/>
    <dgm:cxn modelId="{C139DFB9-8CF6-440F-86D7-27D559AB90D8}" srcId="{C8238739-CB1E-477F-B367-ABA0C091BEBF}" destId="{D0B78102-B64C-480E-AA5A-26BD8F37C2BA}" srcOrd="0" destOrd="0" parTransId="{A70FE15D-99CC-4A5D-B323-FAF6278CC1B3}" sibTransId="{1BA0C7C6-204D-49C3-BCD0-ED140D1CFECF}"/>
    <dgm:cxn modelId="{CF50CAA9-5D9C-4305-A02D-197E0BC111F5}" type="presOf" srcId="{9598F7D7-7EC0-4294-955A-C256EF16025C}" destId="{E07E3044-889B-4063-AB32-4E442CB3B67F}" srcOrd="0" destOrd="0" presId="urn:microsoft.com/office/officeart/2005/8/layout/hierarchy3"/>
    <dgm:cxn modelId="{E49383F0-B308-42E2-9EDE-11600CADDAB5}" srcId="{D0B78102-B64C-480E-AA5A-26BD8F37C2BA}" destId="{E4D5975C-B57F-4486-94B9-890B05995C18}" srcOrd="1" destOrd="0" parTransId="{323E1F49-25A2-4AFC-96E9-23B294F91B9F}" sibTransId="{AC73D611-666B-4CDE-B3DF-C794469FD3A4}"/>
    <dgm:cxn modelId="{948CCD08-5E24-4EDE-ACC2-0A810DD1DEA8}" type="presOf" srcId="{724946C8-08BA-4594-B4DF-07293AA022A8}" destId="{2F9CFB39-4307-4097-B892-FEC37FE098CA}" srcOrd="0" destOrd="0" presId="urn:microsoft.com/office/officeart/2005/8/layout/hierarchy3"/>
    <dgm:cxn modelId="{BB8A0BFD-F6B0-4E27-9114-2476C8416A6F}" type="presOf" srcId="{EBFA5D9D-1BC0-4114-A682-C9029D772A0F}" destId="{216CB974-2978-481E-A649-1C219D95E88B}" srcOrd="0" destOrd="0" presId="urn:microsoft.com/office/officeart/2005/8/layout/hierarchy3"/>
    <dgm:cxn modelId="{0F022E14-8591-4B63-B777-5542FEBEA2A3}" type="presOf" srcId="{E4D5975C-B57F-4486-94B9-890B05995C18}" destId="{DC86D88D-A2D3-4E2F-A26D-5DFEA0AD67F2}" srcOrd="0" destOrd="0" presId="urn:microsoft.com/office/officeart/2005/8/layout/hierarchy3"/>
    <dgm:cxn modelId="{34E96586-FF9F-41F9-80E2-CE5462165CAB}" type="presOf" srcId="{C8238739-CB1E-477F-B367-ABA0C091BEBF}" destId="{ACA59B93-7BD9-4F07-A7FA-1DFAE2D0965D}" srcOrd="0" destOrd="0" presId="urn:microsoft.com/office/officeart/2005/8/layout/hierarchy3"/>
    <dgm:cxn modelId="{ECF3473B-430B-4E6F-99C6-2187EF2C726C}" type="presOf" srcId="{2EBF9C20-B919-4B58-86E6-032226B348B1}" destId="{D72B0D0D-CC94-4C90-9BB8-F58FCA7204F0}" srcOrd="0" destOrd="0" presId="urn:microsoft.com/office/officeart/2005/8/layout/hierarchy3"/>
    <dgm:cxn modelId="{A9098B71-757C-4FC5-BB3E-777566CE005D}" srcId="{D0B78102-B64C-480E-AA5A-26BD8F37C2BA}" destId="{9598F7D7-7EC0-4294-955A-C256EF16025C}" srcOrd="0" destOrd="0" parTransId="{65D41F2E-B755-4FFB-9805-35240869240F}" sibTransId="{8E370BF2-9BE4-4229-ABD8-932237AA3A87}"/>
    <dgm:cxn modelId="{2E287D18-20F1-46F3-9F1B-59CACCF8A53B}" type="presOf" srcId="{65D41F2E-B755-4FFB-9805-35240869240F}" destId="{EC3334A0-422C-4460-849A-3EFE36370495}" srcOrd="0" destOrd="0" presId="urn:microsoft.com/office/officeart/2005/8/layout/hierarchy3"/>
    <dgm:cxn modelId="{2564714A-8585-4E5C-B66D-ABFF1639A883}" type="presOf" srcId="{0883146D-ECCD-489D-B7DF-D8897149153F}" destId="{1A120569-33BB-46DB-BBE4-44C78413E3EC}" srcOrd="0" destOrd="0" presId="urn:microsoft.com/office/officeart/2005/8/layout/hierarchy3"/>
    <dgm:cxn modelId="{0C67E2EE-F257-4986-800A-FBF853D96FCB}" type="presOf" srcId="{D0B78102-B64C-480E-AA5A-26BD8F37C2BA}" destId="{8DE43FD5-440A-44E4-8F95-02251696833C}" srcOrd="1" destOrd="0" presId="urn:microsoft.com/office/officeart/2005/8/layout/hierarchy3"/>
    <dgm:cxn modelId="{D0E687C3-FC04-4238-B559-1A9D4321DC90}" srcId="{D0B78102-B64C-480E-AA5A-26BD8F37C2BA}" destId="{0883146D-ECCD-489D-B7DF-D8897149153F}" srcOrd="4" destOrd="0" parTransId="{724946C8-08BA-4594-B4DF-07293AA022A8}" sibTransId="{A75DFD51-0163-47A5-B3C5-202F04AD7C4B}"/>
    <dgm:cxn modelId="{66503672-4918-448C-A460-7B231D706D9A}" srcId="{D0B78102-B64C-480E-AA5A-26BD8F37C2BA}" destId="{2EBF9C20-B919-4B58-86E6-032226B348B1}" srcOrd="5" destOrd="0" parTransId="{EBFA5D9D-1BC0-4114-A682-C9029D772A0F}" sibTransId="{243BF3E2-063F-4EC6-82E2-CBDB20091837}"/>
    <dgm:cxn modelId="{2F2789A4-3A55-4F3C-9A62-AEBA645EA7CC}" srcId="{D0B78102-B64C-480E-AA5A-26BD8F37C2BA}" destId="{E50956FD-E884-480B-96A8-888533529419}" srcOrd="2" destOrd="0" parTransId="{15BE2D80-854D-4AD9-A869-3418C456ECCE}" sibTransId="{EFEA961C-CF52-4555-995D-3990415C6F7B}"/>
    <dgm:cxn modelId="{9C413D41-B5A5-4BEC-A232-51F6A3606C35}" type="presOf" srcId="{15BE2D80-854D-4AD9-A869-3418C456ECCE}" destId="{2967D55B-BDD6-4AAD-AD8F-7DB0CDD18FCE}" srcOrd="0" destOrd="0" presId="urn:microsoft.com/office/officeart/2005/8/layout/hierarchy3"/>
    <dgm:cxn modelId="{AA68BD21-A3BA-4270-B135-03E1450B41A8}" type="presOf" srcId="{D0B78102-B64C-480E-AA5A-26BD8F37C2BA}" destId="{26CA9270-3BD4-4E41-9A21-3C1109A12AA2}" srcOrd="0" destOrd="0" presId="urn:microsoft.com/office/officeart/2005/8/layout/hierarchy3"/>
    <dgm:cxn modelId="{911A4460-639A-4C7D-896D-A6858AEB7FDC}" type="presOf" srcId="{05C77F0B-A291-4A5E-B7DC-4E429B9F5D48}" destId="{3EFF6FAB-702E-4AF9-BE9D-2B68E1FD05FF}" srcOrd="0" destOrd="0" presId="urn:microsoft.com/office/officeart/2005/8/layout/hierarchy3"/>
    <dgm:cxn modelId="{12A21755-4F8E-45F4-85BA-C235CE4B4A2D}" type="presParOf" srcId="{ACA59B93-7BD9-4F07-A7FA-1DFAE2D0965D}" destId="{E70CD4F2-3EEF-4395-BA97-81C3F2AA036B}" srcOrd="0" destOrd="0" presId="urn:microsoft.com/office/officeart/2005/8/layout/hierarchy3"/>
    <dgm:cxn modelId="{2C576900-F818-445B-AB57-89D6D72C9AFE}" type="presParOf" srcId="{E70CD4F2-3EEF-4395-BA97-81C3F2AA036B}" destId="{E10F3E65-7C39-4D49-BAD5-6519DC3640AD}" srcOrd="0" destOrd="0" presId="urn:microsoft.com/office/officeart/2005/8/layout/hierarchy3"/>
    <dgm:cxn modelId="{04925E03-5DBB-44A8-B288-F84A7958A10F}" type="presParOf" srcId="{E10F3E65-7C39-4D49-BAD5-6519DC3640AD}" destId="{26CA9270-3BD4-4E41-9A21-3C1109A12AA2}" srcOrd="0" destOrd="0" presId="urn:microsoft.com/office/officeart/2005/8/layout/hierarchy3"/>
    <dgm:cxn modelId="{13FC2F6E-27A2-413F-9028-5D2AE0D55578}" type="presParOf" srcId="{E10F3E65-7C39-4D49-BAD5-6519DC3640AD}" destId="{8DE43FD5-440A-44E4-8F95-02251696833C}" srcOrd="1" destOrd="0" presId="urn:microsoft.com/office/officeart/2005/8/layout/hierarchy3"/>
    <dgm:cxn modelId="{FE113C78-4990-464F-9638-1A1104745800}" type="presParOf" srcId="{E70CD4F2-3EEF-4395-BA97-81C3F2AA036B}" destId="{18857DA8-FEDC-4BF1-8089-2EE631EBD897}" srcOrd="1" destOrd="0" presId="urn:microsoft.com/office/officeart/2005/8/layout/hierarchy3"/>
    <dgm:cxn modelId="{486E3B0C-2E13-4908-8024-EDB3EC643EC7}" type="presParOf" srcId="{18857DA8-FEDC-4BF1-8089-2EE631EBD897}" destId="{EC3334A0-422C-4460-849A-3EFE36370495}" srcOrd="0" destOrd="0" presId="urn:microsoft.com/office/officeart/2005/8/layout/hierarchy3"/>
    <dgm:cxn modelId="{E1816E83-A3D2-4B8D-B4D3-84B50AB792CA}" type="presParOf" srcId="{18857DA8-FEDC-4BF1-8089-2EE631EBD897}" destId="{E07E3044-889B-4063-AB32-4E442CB3B67F}" srcOrd="1" destOrd="0" presId="urn:microsoft.com/office/officeart/2005/8/layout/hierarchy3"/>
    <dgm:cxn modelId="{88E55C61-35EF-4C79-A6BD-018846577B0C}" type="presParOf" srcId="{18857DA8-FEDC-4BF1-8089-2EE631EBD897}" destId="{BE4354AA-8FD1-4F6C-84A7-CFAF4AE5BB8B}" srcOrd="2" destOrd="0" presId="urn:microsoft.com/office/officeart/2005/8/layout/hierarchy3"/>
    <dgm:cxn modelId="{9F26F518-B369-4BDE-B7D8-4FD460C45941}" type="presParOf" srcId="{18857DA8-FEDC-4BF1-8089-2EE631EBD897}" destId="{DC86D88D-A2D3-4E2F-A26D-5DFEA0AD67F2}" srcOrd="3" destOrd="0" presId="urn:microsoft.com/office/officeart/2005/8/layout/hierarchy3"/>
    <dgm:cxn modelId="{0AEC5725-17D3-4E76-A452-1F3113E4C1FF}" type="presParOf" srcId="{18857DA8-FEDC-4BF1-8089-2EE631EBD897}" destId="{2967D55B-BDD6-4AAD-AD8F-7DB0CDD18FCE}" srcOrd="4" destOrd="0" presId="urn:microsoft.com/office/officeart/2005/8/layout/hierarchy3"/>
    <dgm:cxn modelId="{AAF4F0E5-083B-4FE0-8094-3C092D13550A}" type="presParOf" srcId="{18857DA8-FEDC-4BF1-8089-2EE631EBD897}" destId="{68CFA4C9-E81E-4F4C-AB87-BA9FDA0CB1A5}" srcOrd="5" destOrd="0" presId="urn:microsoft.com/office/officeart/2005/8/layout/hierarchy3"/>
    <dgm:cxn modelId="{FEDD177C-0607-431E-B01F-BF9B65BF4696}" type="presParOf" srcId="{18857DA8-FEDC-4BF1-8089-2EE631EBD897}" destId="{3EFF6FAB-702E-4AF9-BE9D-2B68E1FD05FF}" srcOrd="6" destOrd="0" presId="urn:microsoft.com/office/officeart/2005/8/layout/hierarchy3"/>
    <dgm:cxn modelId="{7D008477-C614-439D-9216-792CEADB5A4D}" type="presParOf" srcId="{18857DA8-FEDC-4BF1-8089-2EE631EBD897}" destId="{53153699-7BFD-443F-A000-9BAC050EA304}" srcOrd="7" destOrd="0" presId="urn:microsoft.com/office/officeart/2005/8/layout/hierarchy3"/>
    <dgm:cxn modelId="{F75B6CC0-7483-44FF-8A04-57F07D81AB36}" type="presParOf" srcId="{18857DA8-FEDC-4BF1-8089-2EE631EBD897}" destId="{2F9CFB39-4307-4097-B892-FEC37FE098CA}" srcOrd="8" destOrd="0" presId="urn:microsoft.com/office/officeart/2005/8/layout/hierarchy3"/>
    <dgm:cxn modelId="{2BADC2AB-A646-43D8-87C4-75126067EA5B}" type="presParOf" srcId="{18857DA8-FEDC-4BF1-8089-2EE631EBD897}" destId="{1A120569-33BB-46DB-BBE4-44C78413E3EC}" srcOrd="9" destOrd="0" presId="urn:microsoft.com/office/officeart/2005/8/layout/hierarchy3"/>
    <dgm:cxn modelId="{650ED353-423A-4075-957E-470CDED6BEC3}" type="presParOf" srcId="{18857DA8-FEDC-4BF1-8089-2EE631EBD897}" destId="{216CB974-2978-481E-A649-1C219D95E88B}" srcOrd="10" destOrd="0" presId="urn:microsoft.com/office/officeart/2005/8/layout/hierarchy3"/>
    <dgm:cxn modelId="{1D143B69-3285-4116-8221-87A1AEDFAF4D}" type="presParOf" srcId="{18857DA8-FEDC-4BF1-8089-2EE631EBD897}" destId="{D72B0D0D-CC94-4C90-9BB8-F58FCA7204F0}" srcOrd="11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238739-CB1E-477F-B367-ABA0C091BEBF}" type="doc">
      <dgm:prSet loTypeId="urn:microsoft.com/office/officeart/2005/8/layout/hierarchy3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D0B78102-B64C-480E-AA5A-26BD8F37C2BA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lin ang="5400000" scaled="1"/>
          <a:tileRect/>
        </a:gradFill>
        <a:ln/>
      </dgm:spPr>
      <dgm:t>
        <a:bodyPr/>
        <a:lstStyle/>
        <a:p>
          <a:r>
            <a:rPr lang="ru-RU" sz="2800" b="1" i="1" dirty="0" smtClean="0">
              <a:solidFill>
                <a:schemeClr val="accent2">
                  <a:lumMod val="50000"/>
                </a:schemeClr>
              </a:solidFill>
            </a:rPr>
            <a:t>Приемы воспитания толерантности</a:t>
          </a:r>
          <a:endParaRPr lang="ru-RU" sz="2800" b="1" dirty="0">
            <a:solidFill>
              <a:schemeClr val="accent2">
                <a:lumMod val="50000"/>
              </a:schemeClr>
            </a:solidFill>
          </a:endParaRPr>
        </a:p>
      </dgm:t>
    </dgm:pt>
    <dgm:pt modelId="{A70FE15D-99CC-4A5D-B323-FAF6278CC1B3}" type="parTrans" cxnId="{C139DFB9-8CF6-440F-86D7-27D559AB90D8}">
      <dgm:prSet/>
      <dgm:spPr/>
      <dgm:t>
        <a:bodyPr/>
        <a:lstStyle/>
        <a:p>
          <a:endParaRPr lang="ru-RU"/>
        </a:p>
      </dgm:t>
    </dgm:pt>
    <dgm:pt modelId="{1BA0C7C6-204D-49C3-BCD0-ED140D1CFECF}" type="sibTrans" cxnId="{C139DFB9-8CF6-440F-86D7-27D559AB90D8}">
      <dgm:prSet/>
      <dgm:spPr/>
      <dgm:t>
        <a:bodyPr/>
        <a:lstStyle/>
        <a:p>
          <a:endParaRPr lang="ru-RU"/>
        </a:p>
      </dgm:t>
    </dgm:pt>
    <dgm:pt modelId="{9598F7D7-7EC0-4294-955A-C256EF16025C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600" b="1" dirty="0" smtClean="0">
              <a:solidFill>
                <a:srgbClr val="0000FF"/>
              </a:solidFill>
            </a:rPr>
            <a:t>Прием «Эстафета».</a:t>
          </a:r>
          <a:r>
            <a:rPr lang="ru-RU" sz="1600" dirty="0" smtClean="0"/>
            <a:t> Классный руководитель так организует деятельность, чтобы в процессе ее организации взаимодействовали бы учащиеся из разных групп.</a:t>
          </a:r>
          <a:endParaRPr lang="ru-RU" sz="1600" b="1" i="1" dirty="0">
            <a:solidFill>
              <a:srgbClr val="0070C0"/>
            </a:solidFill>
          </a:endParaRPr>
        </a:p>
      </dgm:t>
    </dgm:pt>
    <dgm:pt modelId="{65D41F2E-B755-4FFB-9805-35240869240F}" type="parTrans" cxnId="{A9098B71-757C-4FC5-BB3E-777566CE005D}">
      <dgm:prSet/>
      <dgm:spPr>
        <a:ln w="28575"/>
      </dgm:spPr>
      <dgm:t>
        <a:bodyPr/>
        <a:lstStyle/>
        <a:p>
          <a:endParaRPr lang="ru-RU"/>
        </a:p>
      </dgm:t>
    </dgm:pt>
    <dgm:pt modelId="{8E370BF2-9BE4-4229-ABD8-932237AA3A87}" type="sibTrans" cxnId="{A9098B71-757C-4FC5-BB3E-777566CE005D}">
      <dgm:prSet/>
      <dgm:spPr/>
      <dgm:t>
        <a:bodyPr/>
        <a:lstStyle/>
        <a:p>
          <a:endParaRPr lang="ru-RU"/>
        </a:p>
      </dgm:t>
    </dgm:pt>
    <dgm:pt modelId="{E50956FD-E884-480B-96A8-88853352941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600" b="1" dirty="0" smtClean="0">
              <a:solidFill>
                <a:srgbClr val="0000FF"/>
              </a:solidFill>
            </a:rPr>
            <a:t>Прием «Акцент на лучшее».</a:t>
          </a:r>
          <a:r>
            <a:rPr lang="ru-RU" sz="1600" dirty="0" smtClean="0"/>
            <a:t> Педагог в разговоре с детьми старается подчеркнуть лучшие черты каждого. </a:t>
          </a:r>
          <a:endParaRPr lang="ru-RU" sz="1600" b="1" i="1" dirty="0">
            <a:solidFill>
              <a:srgbClr val="0070C0"/>
            </a:solidFill>
          </a:endParaRPr>
        </a:p>
      </dgm:t>
    </dgm:pt>
    <dgm:pt modelId="{15BE2D80-854D-4AD9-A869-3418C456ECCE}" type="parTrans" cxnId="{2F2789A4-3A55-4F3C-9A62-AEBA645EA7CC}">
      <dgm:prSet/>
      <dgm:spPr>
        <a:ln w="28575"/>
      </dgm:spPr>
      <dgm:t>
        <a:bodyPr/>
        <a:lstStyle/>
        <a:p>
          <a:endParaRPr lang="ru-RU"/>
        </a:p>
      </dgm:t>
    </dgm:pt>
    <dgm:pt modelId="{EFEA961C-CF52-4555-995D-3990415C6F7B}" type="sibTrans" cxnId="{2F2789A4-3A55-4F3C-9A62-AEBA645EA7CC}">
      <dgm:prSet/>
      <dgm:spPr/>
      <dgm:t>
        <a:bodyPr/>
        <a:lstStyle/>
        <a:p>
          <a:endParaRPr lang="ru-RU"/>
        </a:p>
      </dgm:t>
    </dgm:pt>
    <dgm:pt modelId="{2EBF9C20-B919-4B58-86E6-032226B348B1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600" b="1" dirty="0" smtClean="0">
              <a:solidFill>
                <a:srgbClr val="0000FF"/>
              </a:solidFill>
            </a:rPr>
            <a:t>Прием «Общаться по правилам».</a:t>
          </a:r>
          <a:r>
            <a:rPr lang="ru-RU" sz="1600" dirty="0" smtClean="0"/>
            <a:t> На период выполнения того или иного творческого задания устанавливаются правила, регламентирующие общение и поведение учащихся</a:t>
          </a:r>
          <a:endParaRPr lang="ru-RU" sz="1600" b="1" i="1" dirty="0">
            <a:solidFill>
              <a:srgbClr val="0070C0"/>
            </a:solidFill>
          </a:endParaRPr>
        </a:p>
      </dgm:t>
    </dgm:pt>
    <dgm:pt modelId="{EBFA5D9D-1BC0-4114-A682-C9029D772A0F}" type="parTrans" cxnId="{66503672-4918-448C-A460-7B231D706D9A}">
      <dgm:prSet/>
      <dgm:spPr>
        <a:ln w="28575"/>
      </dgm:spPr>
      <dgm:t>
        <a:bodyPr/>
        <a:lstStyle/>
        <a:p>
          <a:endParaRPr lang="ru-RU"/>
        </a:p>
      </dgm:t>
    </dgm:pt>
    <dgm:pt modelId="{243BF3E2-063F-4EC6-82E2-CBDB20091837}" type="sibTrans" cxnId="{66503672-4918-448C-A460-7B231D706D9A}">
      <dgm:prSet/>
      <dgm:spPr/>
      <dgm:t>
        <a:bodyPr/>
        <a:lstStyle/>
        <a:p>
          <a:endParaRPr lang="ru-RU"/>
        </a:p>
      </dgm:t>
    </dgm:pt>
    <dgm:pt modelId="{85593E2C-F94B-4A11-9078-7021AA99B7FA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600" b="1" dirty="0" smtClean="0">
              <a:solidFill>
                <a:srgbClr val="0000FF"/>
              </a:solidFill>
            </a:rPr>
            <a:t>Прием «Ломка стереотипов».</a:t>
          </a:r>
          <a:r>
            <a:rPr lang="ru-RU" sz="1600" dirty="0" smtClean="0"/>
            <a:t> Педагог стремится к тому, чтобы дети поняли то, что не всегда правильным может быть общественное мнение.</a:t>
          </a:r>
          <a:endParaRPr lang="ru-RU" sz="1600" b="1" i="1" dirty="0">
            <a:solidFill>
              <a:srgbClr val="0070C0"/>
            </a:solidFill>
          </a:endParaRPr>
        </a:p>
      </dgm:t>
    </dgm:pt>
    <dgm:pt modelId="{05C77F0B-A291-4A5E-B7DC-4E429B9F5D48}" type="parTrans" cxnId="{19D2DB73-D6A3-4171-8008-A57B2A51B780}">
      <dgm:prSet/>
      <dgm:spPr/>
      <dgm:t>
        <a:bodyPr/>
        <a:lstStyle/>
        <a:p>
          <a:endParaRPr lang="ru-RU"/>
        </a:p>
      </dgm:t>
    </dgm:pt>
    <dgm:pt modelId="{B4B5A874-11B0-421F-B82E-977E91AE5CDE}" type="sibTrans" cxnId="{19D2DB73-D6A3-4171-8008-A57B2A51B780}">
      <dgm:prSet/>
      <dgm:spPr/>
      <dgm:t>
        <a:bodyPr/>
        <a:lstStyle/>
        <a:p>
          <a:endParaRPr lang="ru-RU"/>
        </a:p>
      </dgm:t>
    </dgm:pt>
    <dgm:pt modelId="{E4D5975C-B57F-4486-94B9-890B05995C1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600" b="1" dirty="0" smtClean="0">
              <a:solidFill>
                <a:srgbClr val="0000FF"/>
              </a:solidFill>
            </a:rPr>
            <a:t>Прием «Взаимопомощь».</a:t>
          </a:r>
          <a:r>
            <a:rPr lang="ru-RU" sz="1600" dirty="0" smtClean="0"/>
            <a:t> Педагог так организует деятельность детей, чтобы от помощи друг другу зависел успех совместно организуемого дела.</a:t>
          </a:r>
          <a:endParaRPr lang="ru-RU" sz="1600" b="1" i="1" dirty="0">
            <a:solidFill>
              <a:srgbClr val="0070C0"/>
            </a:solidFill>
          </a:endParaRPr>
        </a:p>
      </dgm:t>
    </dgm:pt>
    <dgm:pt modelId="{323E1F49-25A2-4AFC-96E9-23B294F91B9F}" type="parTrans" cxnId="{E49383F0-B308-42E2-9EDE-11600CADDAB5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AC73D611-666B-4CDE-B3DF-C794469FD3A4}" type="sibTrans" cxnId="{E49383F0-B308-42E2-9EDE-11600CADDAB5}">
      <dgm:prSet/>
      <dgm:spPr/>
      <dgm:t>
        <a:bodyPr/>
        <a:lstStyle/>
        <a:p>
          <a:endParaRPr lang="ru-RU"/>
        </a:p>
      </dgm:t>
    </dgm:pt>
    <dgm:pt modelId="{0883146D-ECCD-489D-B7DF-D8897149153F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600" b="1" dirty="0" smtClean="0">
              <a:solidFill>
                <a:srgbClr val="0000FF"/>
              </a:solidFill>
            </a:rPr>
            <a:t>Прием «Истории про себя».</a:t>
          </a:r>
          <a:r>
            <a:rPr lang="ru-RU" sz="1600" dirty="0" smtClean="0"/>
            <a:t> Применяется тогда, когда педагог хочет, чтобы дети больше были информированы друг о друге и лучше поняли друг друга.</a:t>
          </a:r>
          <a:endParaRPr lang="ru-RU" sz="1600" b="1" i="1" dirty="0">
            <a:solidFill>
              <a:srgbClr val="0070C0"/>
            </a:solidFill>
          </a:endParaRPr>
        </a:p>
      </dgm:t>
    </dgm:pt>
    <dgm:pt modelId="{724946C8-08BA-4594-B4DF-07293AA022A8}" type="parTrans" cxnId="{D0E687C3-FC04-4238-B559-1A9D4321DC90}">
      <dgm:prSet/>
      <dgm:spPr/>
      <dgm:t>
        <a:bodyPr/>
        <a:lstStyle/>
        <a:p>
          <a:endParaRPr lang="ru-RU"/>
        </a:p>
      </dgm:t>
    </dgm:pt>
    <dgm:pt modelId="{A75DFD51-0163-47A5-B3C5-202F04AD7C4B}" type="sibTrans" cxnId="{D0E687C3-FC04-4238-B559-1A9D4321DC90}">
      <dgm:prSet/>
      <dgm:spPr/>
      <dgm:t>
        <a:bodyPr/>
        <a:lstStyle/>
        <a:p>
          <a:endParaRPr lang="ru-RU"/>
        </a:p>
      </dgm:t>
    </dgm:pt>
    <dgm:pt modelId="{20191AD2-E31F-45FA-8309-8D0131822061}">
      <dgm:prSet/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lin ang="8100000" scaled="1"/>
          <a:tileRect/>
        </a:gradFill>
      </dgm:spPr>
      <dgm:t>
        <a:bodyPr vert="vert270"/>
        <a:lstStyle/>
        <a:p>
          <a:r>
            <a:rPr lang="ru-RU" dirty="0" smtClean="0">
              <a:solidFill>
                <a:srgbClr val="002060"/>
              </a:solidFill>
            </a:rPr>
            <a:t>Организация деятельности детей в классе</a:t>
          </a:r>
          <a:endParaRPr lang="ru-RU" dirty="0">
            <a:solidFill>
              <a:srgbClr val="002060"/>
            </a:solidFill>
          </a:endParaRPr>
        </a:p>
      </dgm:t>
    </dgm:pt>
    <dgm:pt modelId="{29C7924A-DB9E-47B4-B967-9662B05D0D6A}" type="parTrans" cxnId="{EC9BA2BD-2B44-4826-B742-A53EA8475574}">
      <dgm:prSet/>
      <dgm:spPr/>
      <dgm:t>
        <a:bodyPr/>
        <a:lstStyle/>
        <a:p>
          <a:endParaRPr lang="ru-RU"/>
        </a:p>
      </dgm:t>
    </dgm:pt>
    <dgm:pt modelId="{5E203001-EB1C-4ACA-8F36-706B6015354F}" type="sibTrans" cxnId="{EC9BA2BD-2B44-4826-B742-A53EA8475574}">
      <dgm:prSet/>
      <dgm:spPr/>
      <dgm:t>
        <a:bodyPr/>
        <a:lstStyle/>
        <a:p>
          <a:endParaRPr lang="ru-RU"/>
        </a:p>
      </dgm:t>
    </dgm:pt>
    <dgm:pt modelId="{7EC1D85D-8A51-4ECE-AE21-29A3407CED3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ru-RU" sz="1600" b="1" dirty="0" smtClean="0">
              <a:solidFill>
                <a:srgbClr val="0000FF"/>
              </a:solidFill>
            </a:rPr>
            <a:t>Прием «Общее мнение».</a:t>
          </a:r>
          <a:r>
            <a:rPr lang="ru-RU" sz="1600" dirty="0" smtClean="0"/>
            <a:t> Учащиеся «по цепочке» высказываются на тему отношений с различными группами людей</a:t>
          </a:r>
          <a:endParaRPr lang="ru-RU" sz="1600" dirty="0"/>
        </a:p>
      </dgm:t>
    </dgm:pt>
    <dgm:pt modelId="{8D2A1B40-4448-43A1-B8A3-2B9A1921B609}" type="parTrans" cxnId="{833CBA06-8881-4E57-B611-ADA77F73A991}">
      <dgm:prSet/>
      <dgm:spPr/>
      <dgm:t>
        <a:bodyPr/>
        <a:lstStyle/>
        <a:p>
          <a:endParaRPr lang="ru-RU"/>
        </a:p>
      </dgm:t>
    </dgm:pt>
    <dgm:pt modelId="{5D71FDD3-F9E5-4175-8119-D5B3413CAFF7}" type="sibTrans" cxnId="{833CBA06-8881-4E57-B611-ADA77F73A991}">
      <dgm:prSet/>
      <dgm:spPr/>
      <dgm:t>
        <a:bodyPr/>
        <a:lstStyle/>
        <a:p>
          <a:endParaRPr lang="ru-RU"/>
        </a:p>
      </dgm:t>
    </dgm:pt>
    <dgm:pt modelId="{ACA59B93-7BD9-4F07-A7FA-1DFAE2D0965D}" type="pres">
      <dgm:prSet presAssocID="{C8238739-CB1E-477F-B367-ABA0C091BEB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F47D964-3562-4606-9E39-45346DE44E0D}" type="pres">
      <dgm:prSet presAssocID="{20191AD2-E31F-45FA-8309-8D0131822061}" presName="root" presStyleCnt="0"/>
      <dgm:spPr/>
    </dgm:pt>
    <dgm:pt modelId="{9CBC06F0-4A4F-45B5-A63F-99B9BF53EF90}" type="pres">
      <dgm:prSet presAssocID="{20191AD2-E31F-45FA-8309-8D0131822061}" presName="rootComposite" presStyleCnt="0"/>
      <dgm:spPr/>
    </dgm:pt>
    <dgm:pt modelId="{8173CFBC-22DC-47A6-927E-2D87B445280D}" type="pres">
      <dgm:prSet presAssocID="{20191AD2-E31F-45FA-8309-8D0131822061}" presName="rootText" presStyleLbl="node1" presStyleIdx="0" presStyleCnt="2" custScaleX="149700" custScaleY="2000000" custLinFactY="311455" custLinFactNeighborX="21234" custLinFactNeighborY="400000"/>
      <dgm:spPr/>
      <dgm:t>
        <a:bodyPr/>
        <a:lstStyle/>
        <a:p>
          <a:endParaRPr lang="ru-RU"/>
        </a:p>
      </dgm:t>
    </dgm:pt>
    <dgm:pt modelId="{7D5196A2-997F-40C1-9508-617392148685}" type="pres">
      <dgm:prSet presAssocID="{20191AD2-E31F-45FA-8309-8D0131822061}" presName="rootConnector" presStyleLbl="node1" presStyleIdx="0" presStyleCnt="2"/>
      <dgm:spPr/>
      <dgm:t>
        <a:bodyPr/>
        <a:lstStyle/>
        <a:p>
          <a:endParaRPr lang="ru-RU"/>
        </a:p>
      </dgm:t>
    </dgm:pt>
    <dgm:pt modelId="{74261C26-5B7F-4023-B82F-9C1896F7EC69}" type="pres">
      <dgm:prSet presAssocID="{20191AD2-E31F-45FA-8309-8D0131822061}" presName="childShape" presStyleCnt="0"/>
      <dgm:spPr/>
    </dgm:pt>
    <dgm:pt modelId="{E70CD4F2-3EEF-4395-BA97-81C3F2AA036B}" type="pres">
      <dgm:prSet presAssocID="{D0B78102-B64C-480E-AA5A-26BD8F37C2BA}" presName="root" presStyleCnt="0"/>
      <dgm:spPr/>
    </dgm:pt>
    <dgm:pt modelId="{E10F3E65-7C39-4D49-BAD5-6519DC3640AD}" type="pres">
      <dgm:prSet presAssocID="{D0B78102-B64C-480E-AA5A-26BD8F37C2BA}" presName="rootComposite" presStyleCnt="0"/>
      <dgm:spPr/>
    </dgm:pt>
    <dgm:pt modelId="{26CA9270-3BD4-4E41-9A21-3C1109A12AA2}" type="pres">
      <dgm:prSet presAssocID="{D0B78102-B64C-480E-AA5A-26BD8F37C2BA}" presName="rootText" presStyleLbl="node1" presStyleIdx="1" presStyleCnt="2" custScaleX="1259183" custScaleY="352669" custLinFactNeighborX="-42017" custLinFactNeighborY="46551"/>
      <dgm:spPr/>
      <dgm:t>
        <a:bodyPr/>
        <a:lstStyle/>
        <a:p>
          <a:endParaRPr lang="ru-RU"/>
        </a:p>
      </dgm:t>
    </dgm:pt>
    <dgm:pt modelId="{8DE43FD5-440A-44E4-8F95-02251696833C}" type="pres">
      <dgm:prSet presAssocID="{D0B78102-B64C-480E-AA5A-26BD8F37C2BA}" presName="rootConnector" presStyleLbl="node1" presStyleIdx="1" presStyleCnt="2"/>
      <dgm:spPr/>
      <dgm:t>
        <a:bodyPr/>
        <a:lstStyle/>
        <a:p>
          <a:endParaRPr lang="ru-RU"/>
        </a:p>
      </dgm:t>
    </dgm:pt>
    <dgm:pt modelId="{18857DA8-FEDC-4BF1-8089-2EE631EBD897}" type="pres">
      <dgm:prSet presAssocID="{D0B78102-B64C-480E-AA5A-26BD8F37C2BA}" presName="childShape" presStyleCnt="0"/>
      <dgm:spPr/>
    </dgm:pt>
    <dgm:pt modelId="{EC3334A0-422C-4460-849A-3EFE36370495}" type="pres">
      <dgm:prSet presAssocID="{65D41F2E-B755-4FFB-9805-35240869240F}" presName="Name13" presStyleLbl="parChTrans1D2" presStyleIdx="0" presStyleCnt="7"/>
      <dgm:spPr/>
      <dgm:t>
        <a:bodyPr/>
        <a:lstStyle/>
        <a:p>
          <a:endParaRPr lang="ru-RU"/>
        </a:p>
      </dgm:t>
    </dgm:pt>
    <dgm:pt modelId="{E07E3044-889B-4063-AB32-4E442CB3B67F}" type="pres">
      <dgm:prSet presAssocID="{9598F7D7-7EC0-4294-955A-C256EF16025C}" presName="childText" presStyleLbl="bgAcc1" presStyleIdx="0" presStyleCnt="7" custScaleX="1651082" custScaleY="377828" custLinFactNeighborX="56954" custLinFactNeighborY="738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4354AA-8FD1-4F6C-84A7-CFAF4AE5BB8B}" type="pres">
      <dgm:prSet presAssocID="{323E1F49-25A2-4AFC-96E9-23B294F91B9F}" presName="Name13" presStyleLbl="parChTrans1D2" presStyleIdx="1" presStyleCnt="7"/>
      <dgm:spPr/>
      <dgm:t>
        <a:bodyPr/>
        <a:lstStyle/>
        <a:p>
          <a:endParaRPr lang="ru-RU"/>
        </a:p>
      </dgm:t>
    </dgm:pt>
    <dgm:pt modelId="{DC86D88D-A2D3-4E2F-A26D-5DFEA0AD67F2}" type="pres">
      <dgm:prSet presAssocID="{E4D5975C-B57F-4486-94B9-890B05995C18}" presName="childText" presStyleLbl="bgAcc1" presStyleIdx="1" presStyleCnt="7" custScaleX="1649275" custScaleY="360739" custLinFactX="-30536" custLinFactNeighborX="-100000" custLinFactNeighborY="680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7D55B-BDD6-4AAD-AD8F-7DB0CDD18FCE}" type="pres">
      <dgm:prSet presAssocID="{15BE2D80-854D-4AD9-A869-3418C456ECCE}" presName="Name13" presStyleLbl="parChTrans1D2" presStyleIdx="2" presStyleCnt="7"/>
      <dgm:spPr/>
      <dgm:t>
        <a:bodyPr/>
        <a:lstStyle/>
        <a:p>
          <a:endParaRPr lang="ru-RU"/>
        </a:p>
      </dgm:t>
    </dgm:pt>
    <dgm:pt modelId="{68CFA4C9-E81E-4F4C-AB87-BA9FDA0CB1A5}" type="pres">
      <dgm:prSet presAssocID="{E50956FD-E884-480B-96A8-888533529419}" presName="childText" presStyleLbl="bgAcc1" presStyleIdx="2" presStyleCnt="7" custScaleX="1644441" custScaleY="302096" custLinFactNeighborX="59014" custLinFactNeighborY="488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F6FAB-702E-4AF9-BE9D-2B68E1FD05FF}" type="pres">
      <dgm:prSet presAssocID="{05C77F0B-A291-4A5E-B7DC-4E429B9F5D48}" presName="Name13" presStyleLbl="parChTrans1D2" presStyleIdx="3" presStyleCnt="7"/>
      <dgm:spPr/>
      <dgm:t>
        <a:bodyPr/>
        <a:lstStyle/>
        <a:p>
          <a:endParaRPr lang="ru-RU"/>
        </a:p>
      </dgm:t>
    </dgm:pt>
    <dgm:pt modelId="{53153699-7BFD-443F-A000-9BAC050EA304}" type="pres">
      <dgm:prSet presAssocID="{85593E2C-F94B-4A11-9078-7021AA99B7FA}" presName="childText" presStyleLbl="bgAcc1" presStyleIdx="3" presStyleCnt="7" custScaleX="1653155" custScaleY="385139" custLinFactX="-9289" custLinFactNeighborX="-100000" custLinFactNeighborY="351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9CFB39-4307-4097-B892-FEC37FE098CA}" type="pres">
      <dgm:prSet presAssocID="{724946C8-08BA-4594-B4DF-07293AA022A8}" presName="Name13" presStyleLbl="parChTrans1D2" presStyleIdx="4" presStyleCnt="7"/>
      <dgm:spPr/>
      <dgm:t>
        <a:bodyPr/>
        <a:lstStyle/>
        <a:p>
          <a:endParaRPr lang="ru-RU"/>
        </a:p>
      </dgm:t>
    </dgm:pt>
    <dgm:pt modelId="{1A120569-33BB-46DB-BBE4-44C78413E3EC}" type="pres">
      <dgm:prSet presAssocID="{0883146D-ECCD-489D-B7DF-D8897149153F}" presName="childText" presStyleLbl="bgAcc1" presStyleIdx="4" presStyleCnt="7" custScaleX="1645380" custScaleY="302952" custLinFactNeighborX="18193" custLinFactNeighborY="-1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6CB974-2978-481E-A649-1C219D95E88B}" type="pres">
      <dgm:prSet presAssocID="{EBFA5D9D-1BC0-4114-A682-C9029D772A0F}" presName="Name13" presStyleLbl="parChTrans1D2" presStyleIdx="5" presStyleCnt="7"/>
      <dgm:spPr/>
      <dgm:t>
        <a:bodyPr/>
        <a:lstStyle/>
        <a:p>
          <a:endParaRPr lang="ru-RU"/>
        </a:p>
      </dgm:t>
    </dgm:pt>
    <dgm:pt modelId="{D72B0D0D-CC94-4C90-9BB8-F58FCA7204F0}" type="pres">
      <dgm:prSet presAssocID="{2EBF9C20-B919-4B58-86E6-032226B348B1}" presName="childText" presStyleLbl="bgAcc1" presStyleIdx="5" presStyleCnt="7" custScaleX="1643821" custScaleY="423096" custLinFactNeighborX="-91591" custLinFactNeighborY="-10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0B2B51-2B97-4FEC-ABA3-4DC11C2143DA}" type="pres">
      <dgm:prSet presAssocID="{8D2A1B40-4448-43A1-B8A3-2B9A1921B609}" presName="Name13" presStyleLbl="parChTrans1D2" presStyleIdx="6" presStyleCnt="7"/>
      <dgm:spPr/>
      <dgm:t>
        <a:bodyPr/>
        <a:lstStyle/>
        <a:p>
          <a:endParaRPr lang="ru-RU"/>
        </a:p>
      </dgm:t>
    </dgm:pt>
    <dgm:pt modelId="{3438004E-0E2B-4514-ACA2-5A5103888889}" type="pres">
      <dgm:prSet presAssocID="{7EC1D85D-8A51-4ECE-AE21-29A3407CED36}" presName="childText" presStyleLbl="bgAcc1" presStyleIdx="6" presStyleCnt="7" custScaleX="1647969" custScaleY="327502" custLinFactNeighborX="39440" custLinFactNeighborY="-29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5BD8D2-254D-460C-9A6B-F286D3FC5E63}" type="presOf" srcId="{C8238739-CB1E-477F-B367-ABA0C091BEBF}" destId="{ACA59B93-7BD9-4F07-A7FA-1DFAE2D0965D}" srcOrd="0" destOrd="0" presId="urn:microsoft.com/office/officeart/2005/8/layout/hierarchy3"/>
    <dgm:cxn modelId="{48760B61-488D-4A89-AA33-D7D84D92DD47}" type="presOf" srcId="{20191AD2-E31F-45FA-8309-8D0131822061}" destId="{8173CFBC-22DC-47A6-927E-2D87B445280D}" srcOrd="0" destOrd="0" presId="urn:microsoft.com/office/officeart/2005/8/layout/hierarchy3"/>
    <dgm:cxn modelId="{E7EC1EAB-58E7-421D-9B58-28D265541C12}" type="presOf" srcId="{65D41F2E-B755-4FFB-9805-35240869240F}" destId="{EC3334A0-422C-4460-849A-3EFE36370495}" srcOrd="0" destOrd="0" presId="urn:microsoft.com/office/officeart/2005/8/layout/hierarchy3"/>
    <dgm:cxn modelId="{66503672-4918-448C-A460-7B231D706D9A}" srcId="{D0B78102-B64C-480E-AA5A-26BD8F37C2BA}" destId="{2EBF9C20-B919-4B58-86E6-032226B348B1}" srcOrd="5" destOrd="0" parTransId="{EBFA5D9D-1BC0-4114-A682-C9029D772A0F}" sibTransId="{243BF3E2-063F-4EC6-82E2-CBDB20091837}"/>
    <dgm:cxn modelId="{4DA826D9-67EF-41F0-BBC3-6FECDBD2B2BD}" type="presOf" srcId="{9598F7D7-7EC0-4294-955A-C256EF16025C}" destId="{E07E3044-889B-4063-AB32-4E442CB3B67F}" srcOrd="0" destOrd="0" presId="urn:microsoft.com/office/officeart/2005/8/layout/hierarchy3"/>
    <dgm:cxn modelId="{E5B9EE57-9EBE-49A3-9E39-4C29F26B9445}" type="presOf" srcId="{8D2A1B40-4448-43A1-B8A3-2B9A1921B609}" destId="{8C0B2B51-2B97-4FEC-ABA3-4DC11C2143DA}" srcOrd="0" destOrd="0" presId="urn:microsoft.com/office/officeart/2005/8/layout/hierarchy3"/>
    <dgm:cxn modelId="{A9098B71-757C-4FC5-BB3E-777566CE005D}" srcId="{D0B78102-B64C-480E-AA5A-26BD8F37C2BA}" destId="{9598F7D7-7EC0-4294-955A-C256EF16025C}" srcOrd="0" destOrd="0" parTransId="{65D41F2E-B755-4FFB-9805-35240869240F}" sibTransId="{8E370BF2-9BE4-4229-ABD8-932237AA3A87}"/>
    <dgm:cxn modelId="{4D906DC9-08C5-4126-BCF3-2C5D752C5494}" type="presOf" srcId="{D0B78102-B64C-480E-AA5A-26BD8F37C2BA}" destId="{26CA9270-3BD4-4E41-9A21-3C1109A12AA2}" srcOrd="0" destOrd="0" presId="urn:microsoft.com/office/officeart/2005/8/layout/hierarchy3"/>
    <dgm:cxn modelId="{1F3F5663-72A1-4D81-AC5E-ABA4D858C2FB}" type="presOf" srcId="{E50956FD-E884-480B-96A8-888533529419}" destId="{68CFA4C9-E81E-4F4C-AB87-BA9FDA0CB1A5}" srcOrd="0" destOrd="0" presId="urn:microsoft.com/office/officeart/2005/8/layout/hierarchy3"/>
    <dgm:cxn modelId="{E49383F0-B308-42E2-9EDE-11600CADDAB5}" srcId="{D0B78102-B64C-480E-AA5A-26BD8F37C2BA}" destId="{E4D5975C-B57F-4486-94B9-890B05995C18}" srcOrd="1" destOrd="0" parTransId="{323E1F49-25A2-4AFC-96E9-23B294F91B9F}" sibTransId="{AC73D611-666B-4CDE-B3DF-C794469FD3A4}"/>
    <dgm:cxn modelId="{BF6F0998-0C37-4E7B-9E90-A5FAA11723A3}" type="presOf" srcId="{D0B78102-B64C-480E-AA5A-26BD8F37C2BA}" destId="{8DE43FD5-440A-44E4-8F95-02251696833C}" srcOrd="1" destOrd="0" presId="urn:microsoft.com/office/officeart/2005/8/layout/hierarchy3"/>
    <dgm:cxn modelId="{2F2789A4-3A55-4F3C-9A62-AEBA645EA7CC}" srcId="{D0B78102-B64C-480E-AA5A-26BD8F37C2BA}" destId="{E50956FD-E884-480B-96A8-888533529419}" srcOrd="2" destOrd="0" parTransId="{15BE2D80-854D-4AD9-A869-3418C456ECCE}" sibTransId="{EFEA961C-CF52-4555-995D-3990415C6F7B}"/>
    <dgm:cxn modelId="{6B64C164-AFA3-4729-98D8-00F5C769D0A2}" type="presOf" srcId="{7EC1D85D-8A51-4ECE-AE21-29A3407CED36}" destId="{3438004E-0E2B-4514-ACA2-5A5103888889}" srcOrd="0" destOrd="0" presId="urn:microsoft.com/office/officeart/2005/8/layout/hierarchy3"/>
    <dgm:cxn modelId="{B7E35498-E98C-4C4D-88EB-D79A89BEDE39}" type="presOf" srcId="{85593E2C-F94B-4A11-9078-7021AA99B7FA}" destId="{53153699-7BFD-443F-A000-9BAC050EA304}" srcOrd="0" destOrd="0" presId="urn:microsoft.com/office/officeart/2005/8/layout/hierarchy3"/>
    <dgm:cxn modelId="{833CBA06-8881-4E57-B611-ADA77F73A991}" srcId="{D0B78102-B64C-480E-AA5A-26BD8F37C2BA}" destId="{7EC1D85D-8A51-4ECE-AE21-29A3407CED36}" srcOrd="6" destOrd="0" parTransId="{8D2A1B40-4448-43A1-B8A3-2B9A1921B609}" sibTransId="{5D71FDD3-F9E5-4175-8119-D5B3413CAFF7}"/>
    <dgm:cxn modelId="{6AD2B528-1A20-4E29-914C-C3A92BFE3FF1}" type="presOf" srcId="{20191AD2-E31F-45FA-8309-8D0131822061}" destId="{7D5196A2-997F-40C1-9508-617392148685}" srcOrd="1" destOrd="0" presId="urn:microsoft.com/office/officeart/2005/8/layout/hierarchy3"/>
    <dgm:cxn modelId="{C139DFB9-8CF6-440F-86D7-27D559AB90D8}" srcId="{C8238739-CB1E-477F-B367-ABA0C091BEBF}" destId="{D0B78102-B64C-480E-AA5A-26BD8F37C2BA}" srcOrd="1" destOrd="0" parTransId="{A70FE15D-99CC-4A5D-B323-FAF6278CC1B3}" sibTransId="{1BA0C7C6-204D-49C3-BCD0-ED140D1CFECF}"/>
    <dgm:cxn modelId="{19D2DB73-D6A3-4171-8008-A57B2A51B780}" srcId="{D0B78102-B64C-480E-AA5A-26BD8F37C2BA}" destId="{85593E2C-F94B-4A11-9078-7021AA99B7FA}" srcOrd="3" destOrd="0" parTransId="{05C77F0B-A291-4A5E-B7DC-4E429B9F5D48}" sibTransId="{B4B5A874-11B0-421F-B82E-977E91AE5CDE}"/>
    <dgm:cxn modelId="{7CE5044C-0F98-42FE-96AE-E08A6E392F19}" type="presOf" srcId="{724946C8-08BA-4594-B4DF-07293AA022A8}" destId="{2F9CFB39-4307-4097-B892-FEC37FE098CA}" srcOrd="0" destOrd="0" presId="urn:microsoft.com/office/officeart/2005/8/layout/hierarchy3"/>
    <dgm:cxn modelId="{A1C87F11-7537-4E7D-AA48-FDEACC5C3FF5}" type="presOf" srcId="{E4D5975C-B57F-4486-94B9-890B05995C18}" destId="{DC86D88D-A2D3-4E2F-A26D-5DFEA0AD67F2}" srcOrd="0" destOrd="0" presId="urn:microsoft.com/office/officeart/2005/8/layout/hierarchy3"/>
    <dgm:cxn modelId="{D0E687C3-FC04-4238-B559-1A9D4321DC90}" srcId="{D0B78102-B64C-480E-AA5A-26BD8F37C2BA}" destId="{0883146D-ECCD-489D-B7DF-D8897149153F}" srcOrd="4" destOrd="0" parTransId="{724946C8-08BA-4594-B4DF-07293AA022A8}" sibTransId="{A75DFD51-0163-47A5-B3C5-202F04AD7C4B}"/>
    <dgm:cxn modelId="{601E4FA0-219D-4D4B-B038-C498E244F51F}" type="presOf" srcId="{15BE2D80-854D-4AD9-A869-3418C456ECCE}" destId="{2967D55B-BDD6-4AAD-AD8F-7DB0CDD18FCE}" srcOrd="0" destOrd="0" presId="urn:microsoft.com/office/officeart/2005/8/layout/hierarchy3"/>
    <dgm:cxn modelId="{163024F9-4692-481E-AEB5-5ABED88FF85A}" type="presOf" srcId="{2EBF9C20-B919-4B58-86E6-032226B348B1}" destId="{D72B0D0D-CC94-4C90-9BB8-F58FCA7204F0}" srcOrd="0" destOrd="0" presId="urn:microsoft.com/office/officeart/2005/8/layout/hierarchy3"/>
    <dgm:cxn modelId="{928A2DCC-7D43-453C-A1BB-60923ADD33C9}" type="presOf" srcId="{05C77F0B-A291-4A5E-B7DC-4E429B9F5D48}" destId="{3EFF6FAB-702E-4AF9-BE9D-2B68E1FD05FF}" srcOrd="0" destOrd="0" presId="urn:microsoft.com/office/officeart/2005/8/layout/hierarchy3"/>
    <dgm:cxn modelId="{2B07A53C-A4F8-4F2E-A768-FFD2D85F4AAD}" type="presOf" srcId="{323E1F49-25A2-4AFC-96E9-23B294F91B9F}" destId="{BE4354AA-8FD1-4F6C-84A7-CFAF4AE5BB8B}" srcOrd="0" destOrd="0" presId="urn:microsoft.com/office/officeart/2005/8/layout/hierarchy3"/>
    <dgm:cxn modelId="{8A8B2931-3247-429A-B1CB-2119BB05CB93}" type="presOf" srcId="{0883146D-ECCD-489D-B7DF-D8897149153F}" destId="{1A120569-33BB-46DB-BBE4-44C78413E3EC}" srcOrd="0" destOrd="0" presId="urn:microsoft.com/office/officeart/2005/8/layout/hierarchy3"/>
    <dgm:cxn modelId="{98698E6A-B306-474B-9AC6-06928CEC13AB}" type="presOf" srcId="{EBFA5D9D-1BC0-4114-A682-C9029D772A0F}" destId="{216CB974-2978-481E-A649-1C219D95E88B}" srcOrd="0" destOrd="0" presId="urn:microsoft.com/office/officeart/2005/8/layout/hierarchy3"/>
    <dgm:cxn modelId="{EC9BA2BD-2B44-4826-B742-A53EA8475574}" srcId="{C8238739-CB1E-477F-B367-ABA0C091BEBF}" destId="{20191AD2-E31F-45FA-8309-8D0131822061}" srcOrd="0" destOrd="0" parTransId="{29C7924A-DB9E-47B4-B967-9662B05D0D6A}" sibTransId="{5E203001-EB1C-4ACA-8F36-706B6015354F}"/>
    <dgm:cxn modelId="{007CD2A7-A8BE-4972-AEFA-CF6817EE44B2}" type="presParOf" srcId="{ACA59B93-7BD9-4F07-A7FA-1DFAE2D0965D}" destId="{3F47D964-3562-4606-9E39-45346DE44E0D}" srcOrd="0" destOrd="0" presId="urn:microsoft.com/office/officeart/2005/8/layout/hierarchy3"/>
    <dgm:cxn modelId="{8A2C0E23-556A-4131-A522-63D3762F6DC5}" type="presParOf" srcId="{3F47D964-3562-4606-9E39-45346DE44E0D}" destId="{9CBC06F0-4A4F-45B5-A63F-99B9BF53EF90}" srcOrd="0" destOrd="0" presId="urn:microsoft.com/office/officeart/2005/8/layout/hierarchy3"/>
    <dgm:cxn modelId="{9B570F2D-1E95-44A7-B1E8-B10AC0085B94}" type="presParOf" srcId="{9CBC06F0-4A4F-45B5-A63F-99B9BF53EF90}" destId="{8173CFBC-22DC-47A6-927E-2D87B445280D}" srcOrd="0" destOrd="0" presId="urn:microsoft.com/office/officeart/2005/8/layout/hierarchy3"/>
    <dgm:cxn modelId="{88C450F9-0848-42D3-B878-7E053456FF60}" type="presParOf" srcId="{9CBC06F0-4A4F-45B5-A63F-99B9BF53EF90}" destId="{7D5196A2-997F-40C1-9508-617392148685}" srcOrd="1" destOrd="0" presId="urn:microsoft.com/office/officeart/2005/8/layout/hierarchy3"/>
    <dgm:cxn modelId="{E05AE388-B372-4BFA-BC49-ED16CAC1AEB2}" type="presParOf" srcId="{3F47D964-3562-4606-9E39-45346DE44E0D}" destId="{74261C26-5B7F-4023-B82F-9C1896F7EC69}" srcOrd="1" destOrd="0" presId="urn:microsoft.com/office/officeart/2005/8/layout/hierarchy3"/>
    <dgm:cxn modelId="{2855543D-D3F4-4B3A-B31A-2C55AFCDE776}" type="presParOf" srcId="{ACA59B93-7BD9-4F07-A7FA-1DFAE2D0965D}" destId="{E70CD4F2-3EEF-4395-BA97-81C3F2AA036B}" srcOrd="1" destOrd="0" presId="urn:microsoft.com/office/officeart/2005/8/layout/hierarchy3"/>
    <dgm:cxn modelId="{629621C7-E236-460C-8DEC-A37AD27A32D5}" type="presParOf" srcId="{E70CD4F2-3EEF-4395-BA97-81C3F2AA036B}" destId="{E10F3E65-7C39-4D49-BAD5-6519DC3640AD}" srcOrd="0" destOrd="0" presId="urn:microsoft.com/office/officeart/2005/8/layout/hierarchy3"/>
    <dgm:cxn modelId="{62834288-C88C-4608-880B-97CBC1889737}" type="presParOf" srcId="{E10F3E65-7C39-4D49-BAD5-6519DC3640AD}" destId="{26CA9270-3BD4-4E41-9A21-3C1109A12AA2}" srcOrd="0" destOrd="0" presId="urn:microsoft.com/office/officeart/2005/8/layout/hierarchy3"/>
    <dgm:cxn modelId="{784171F4-A3E5-47FA-9089-5ADEE8D6C503}" type="presParOf" srcId="{E10F3E65-7C39-4D49-BAD5-6519DC3640AD}" destId="{8DE43FD5-440A-44E4-8F95-02251696833C}" srcOrd="1" destOrd="0" presId="urn:microsoft.com/office/officeart/2005/8/layout/hierarchy3"/>
    <dgm:cxn modelId="{6A9F1825-563F-4924-8A5B-4A434E0974B1}" type="presParOf" srcId="{E70CD4F2-3EEF-4395-BA97-81C3F2AA036B}" destId="{18857DA8-FEDC-4BF1-8089-2EE631EBD897}" srcOrd="1" destOrd="0" presId="urn:microsoft.com/office/officeart/2005/8/layout/hierarchy3"/>
    <dgm:cxn modelId="{E3E1A4EB-D253-41F9-9061-F94EE048553B}" type="presParOf" srcId="{18857DA8-FEDC-4BF1-8089-2EE631EBD897}" destId="{EC3334A0-422C-4460-849A-3EFE36370495}" srcOrd="0" destOrd="0" presId="urn:microsoft.com/office/officeart/2005/8/layout/hierarchy3"/>
    <dgm:cxn modelId="{BA2D2816-F5DE-4B3A-8400-E23723FA2DCB}" type="presParOf" srcId="{18857DA8-FEDC-4BF1-8089-2EE631EBD897}" destId="{E07E3044-889B-4063-AB32-4E442CB3B67F}" srcOrd="1" destOrd="0" presId="urn:microsoft.com/office/officeart/2005/8/layout/hierarchy3"/>
    <dgm:cxn modelId="{B0D1A928-BA37-4DEC-BCD2-22BBE719CAFC}" type="presParOf" srcId="{18857DA8-FEDC-4BF1-8089-2EE631EBD897}" destId="{BE4354AA-8FD1-4F6C-84A7-CFAF4AE5BB8B}" srcOrd="2" destOrd="0" presId="urn:microsoft.com/office/officeart/2005/8/layout/hierarchy3"/>
    <dgm:cxn modelId="{23AEBA2A-4673-417F-8D3B-32F054C99060}" type="presParOf" srcId="{18857DA8-FEDC-4BF1-8089-2EE631EBD897}" destId="{DC86D88D-A2D3-4E2F-A26D-5DFEA0AD67F2}" srcOrd="3" destOrd="0" presId="urn:microsoft.com/office/officeart/2005/8/layout/hierarchy3"/>
    <dgm:cxn modelId="{FBE896D3-16B8-412E-952F-57854C2EA346}" type="presParOf" srcId="{18857DA8-FEDC-4BF1-8089-2EE631EBD897}" destId="{2967D55B-BDD6-4AAD-AD8F-7DB0CDD18FCE}" srcOrd="4" destOrd="0" presId="urn:microsoft.com/office/officeart/2005/8/layout/hierarchy3"/>
    <dgm:cxn modelId="{D5B65E9E-9B4A-425D-A777-4FCA636AAB30}" type="presParOf" srcId="{18857DA8-FEDC-4BF1-8089-2EE631EBD897}" destId="{68CFA4C9-E81E-4F4C-AB87-BA9FDA0CB1A5}" srcOrd="5" destOrd="0" presId="urn:microsoft.com/office/officeart/2005/8/layout/hierarchy3"/>
    <dgm:cxn modelId="{1806C770-903A-4105-ADDB-4F1877B775E0}" type="presParOf" srcId="{18857DA8-FEDC-4BF1-8089-2EE631EBD897}" destId="{3EFF6FAB-702E-4AF9-BE9D-2B68E1FD05FF}" srcOrd="6" destOrd="0" presId="urn:microsoft.com/office/officeart/2005/8/layout/hierarchy3"/>
    <dgm:cxn modelId="{039E1A7C-4684-4448-9875-891DD790493A}" type="presParOf" srcId="{18857DA8-FEDC-4BF1-8089-2EE631EBD897}" destId="{53153699-7BFD-443F-A000-9BAC050EA304}" srcOrd="7" destOrd="0" presId="urn:microsoft.com/office/officeart/2005/8/layout/hierarchy3"/>
    <dgm:cxn modelId="{9082ACD0-BC7F-4795-A65F-BB0F6D0205B2}" type="presParOf" srcId="{18857DA8-FEDC-4BF1-8089-2EE631EBD897}" destId="{2F9CFB39-4307-4097-B892-FEC37FE098CA}" srcOrd="8" destOrd="0" presId="urn:microsoft.com/office/officeart/2005/8/layout/hierarchy3"/>
    <dgm:cxn modelId="{859C3EBD-6421-4727-BDB2-B6E172B6076F}" type="presParOf" srcId="{18857DA8-FEDC-4BF1-8089-2EE631EBD897}" destId="{1A120569-33BB-46DB-BBE4-44C78413E3EC}" srcOrd="9" destOrd="0" presId="urn:microsoft.com/office/officeart/2005/8/layout/hierarchy3"/>
    <dgm:cxn modelId="{22258A28-1FC3-428A-8B54-58E9A2E3044A}" type="presParOf" srcId="{18857DA8-FEDC-4BF1-8089-2EE631EBD897}" destId="{216CB974-2978-481E-A649-1C219D95E88B}" srcOrd="10" destOrd="0" presId="urn:microsoft.com/office/officeart/2005/8/layout/hierarchy3"/>
    <dgm:cxn modelId="{CD2140A1-6C78-4532-B749-D588F6D1F10A}" type="presParOf" srcId="{18857DA8-FEDC-4BF1-8089-2EE631EBD897}" destId="{D72B0D0D-CC94-4C90-9BB8-F58FCA7204F0}" srcOrd="11" destOrd="0" presId="urn:microsoft.com/office/officeart/2005/8/layout/hierarchy3"/>
    <dgm:cxn modelId="{A63DE6C3-C6DD-474F-A8F5-7BF8099B7B0B}" type="presParOf" srcId="{18857DA8-FEDC-4BF1-8089-2EE631EBD897}" destId="{8C0B2B51-2B97-4FEC-ABA3-4DC11C2143DA}" srcOrd="12" destOrd="0" presId="urn:microsoft.com/office/officeart/2005/8/layout/hierarchy3"/>
    <dgm:cxn modelId="{1684B52F-D16A-4A98-A706-70DF00705216}" type="presParOf" srcId="{18857DA8-FEDC-4BF1-8089-2EE631EBD897}" destId="{3438004E-0E2B-4514-ACA2-5A5103888889}" srcOrd="13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238739-CB1E-477F-B367-ABA0C091BEBF}" type="doc">
      <dgm:prSet loTypeId="urn:microsoft.com/office/officeart/2005/8/layout/hierarchy3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D0B78102-B64C-480E-AA5A-26BD8F37C2BA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lin ang="2700000" scaled="1"/>
          <a:tileRect/>
        </a:gradFill>
        <a:ln/>
      </dgm:spPr>
      <dgm:t>
        <a:bodyPr/>
        <a:lstStyle/>
        <a:p>
          <a:r>
            <a:rPr lang="ru-RU" sz="2800" b="1" i="1" dirty="0" smtClean="0">
              <a:solidFill>
                <a:schemeClr val="accent2">
                  <a:lumMod val="50000"/>
                </a:schemeClr>
              </a:solidFill>
            </a:rPr>
            <a:t>Приемы воспитания толерантности</a:t>
          </a:r>
          <a:endParaRPr lang="ru-RU" sz="2800" b="1" dirty="0">
            <a:solidFill>
              <a:schemeClr val="accent2">
                <a:lumMod val="50000"/>
              </a:schemeClr>
            </a:solidFill>
          </a:endParaRPr>
        </a:p>
      </dgm:t>
    </dgm:pt>
    <dgm:pt modelId="{A70FE15D-99CC-4A5D-B323-FAF6278CC1B3}" type="parTrans" cxnId="{C139DFB9-8CF6-440F-86D7-27D559AB90D8}">
      <dgm:prSet/>
      <dgm:spPr/>
      <dgm:t>
        <a:bodyPr/>
        <a:lstStyle/>
        <a:p>
          <a:endParaRPr lang="ru-RU"/>
        </a:p>
      </dgm:t>
    </dgm:pt>
    <dgm:pt modelId="{1BA0C7C6-204D-49C3-BCD0-ED140D1CFECF}" type="sibTrans" cxnId="{C139DFB9-8CF6-440F-86D7-27D559AB90D8}">
      <dgm:prSet/>
      <dgm:spPr/>
      <dgm:t>
        <a:bodyPr/>
        <a:lstStyle/>
        <a:p>
          <a:endParaRPr lang="ru-RU"/>
        </a:p>
      </dgm:t>
    </dgm:pt>
    <dgm:pt modelId="{9598F7D7-7EC0-4294-955A-C256EF16025C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800" b="1" dirty="0" smtClean="0">
              <a:solidFill>
                <a:srgbClr val="0000FF"/>
              </a:solidFill>
            </a:rPr>
            <a:t>Прием «Ролевая маска».</a:t>
          </a:r>
          <a:r>
            <a:rPr lang="ru-RU" sz="1800" dirty="0" smtClean="0"/>
            <a:t> Детям предлагается войти в роль другого человека и выступить уже не от своего имени, а от его лица.</a:t>
          </a:r>
          <a:endParaRPr lang="ru-RU" sz="1800" b="1" i="1" dirty="0">
            <a:solidFill>
              <a:srgbClr val="0070C0"/>
            </a:solidFill>
          </a:endParaRPr>
        </a:p>
      </dgm:t>
    </dgm:pt>
    <dgm:pt modelId="{65D41F2E-B755-4FFB-9805-35240869240F}" type="parTrans" cxnId="{A9098B71-757C-4FC5-BB3E-777566CE005D}">
      <dgm:prSet/>
      <dgm:spPr>
        <a:ln w="28575"/>
      </dgm:spPr>
      <dgm:t>
        <a:bodyPr/>
        <a:lstStyle/>
        <a:p>
          <a:endParaRPr lang="ru-RU"/>
        </a:p>
      </dgm:t>
    </dgm:pt>
    <dgm:pt modelId="{8E370BF2-9BE4-4229-ABD8-932237AA3A87}" type="sibTrans" cxnId="{A9098B71-757C-4FC5-BB3E-777566CE005D}">
      <dgm:prSet/>
      <dgm:spPr/>
      <dgm:t>
        <a:bodyPr/>
        <a:lstStyle/>
        <a:p>
          <a:endParaRPr lang="ru-RU"/>
        </a:p>
      </dgm:t>
    </dgm:pt>
    <dgm:pt modelId="{E50956FD-E884-480B-96A8-88853352941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800" b="1" dirty="0" smtClean="0">
              <a:solidFill>
                <a:srgbClr val="0000FF"/>
              </a:solidFill>
            </a:rPr>
            <a:t>Прием «Импровизация на свободную тему».</a:t>
          </a:r>
          <a:r>
            <a:rPr lang="ru-RU" sz="1800" dirty="0" smtClean="0"/>
            <a:t> Учащиеся выбирают ту тему, в которой они наиболее сильны и которая вызывает у них определенный интерес, переносят события в новые условия, по-своему интерпретируют смысл происходящего и т. п.</a:t>
          </a:r>
          <a:endParaRPr lang="ru-RU" sz="1800" b="1" i="1" dirty="0">
            <a:solidFill>
              <a:srgbClr val="0070C0"/>
            </a:solidFill>
          </a:endParaRPr>
        </a:p>
      </dgm:t>
    </dgm:pt>
    <dgm:pt modelId="{15BE2D80-854D-4AD9-A869-3418C456ECCE}" type="parTrans" cxnId="{2F2789A4-3A55-4F3C-9A62-AEBA645EA7CC}">
      <dgm:prSet/>
      <dgm:spPr>
        <a:ln w="28575"/>
      </dgm:spPr>
      <dgm:t>
        <a:bodyPr/>
        <a:lstStyle/>
        <a:p>
          <a:endParaRPr lang="ru-RU"/>
        </a:p>
      </dgm:t>
    </dgm:pt>
    <dgm:pt modelId="{EFEA961C-CF52-4555-995D-3990415C6F7B}" type="sibTrans" cxnId="{2F2789A4-3A55-4F3C-9A62-AEBA645EA7CC}">
      <dgm:prSet/>
      <dgm:spPr/>
      <dgm:t>
        <a:bodyPr/>
        <a:lstStyle/>
        <a:p>
          <a:endParaRPr lang="ru-RU"/>
        </a:p>
      </dgm:t>
    </dgm:pt>
    <dgm:pt modelId="{85593E2C-F94B-4A11-9078-7021AA99B7FA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800" b="1" dirty="0" smtClean="0">
              <a:solidFill>
                <a:srgbClr val="0000FF"/>
              </a:solidFill>
            </a:rPr>
            <a:t>Прием «Встречные вопросы».</a:t>
          </a:r>
          <a:r>
            <a:rPr lang="ru-RU" sz="1800" dirty="0" smtClean="0"/>
            <a:t> Учащиеся, разделенные на группы, готовят друг другу определенное количество встречных вопросов. Поставленные вопросы и ответы на них подвергаются затем коллективному обсуждению.</a:t>
          </a:r>
          <a:endParaRPr lang="ru-RU" sz="1800" b="1" i="1" dirty="0">
            <a:solidFill>
              <a:srgbClr val="0070C0"/>
            </a:solidFill>
          </a:endParaRPr>
        </a:p>
      </dgm:t>
    </dgm:pt>
    <dgm:pt modelId="{05C77F0B-A291-4A5E-B7DC-4E429B9F5D48}" type="parTrans" cxnId="{19D2DB73-D6A3-4171-8008-A57B2A51B780}">
      <dgm:prSet/>
      <dgm:spPr/>
      <dgm:t>
        <a:bodyPr/>
        <a:lstStyle/>
        <a:p>
          <a:endParaRPr lang="ru-RU"/>
        </a:p>
      </dgm:t>
    </dgm:pt>
    <dgm:pt modelId="{B4B5A874-11B0-421F-B82E-977E91AE5CDE}" type="sibTrans" cxnId="{19D2DB73-D6A3-4171-8008-A57B2A51B780}">
      <dgm:prSet/>
      <dgm:spPr/>
      <dgm:t>
        <a:bodyPr/>
        <a:lstStyle/>
        <a:p>
          <a:endParaRPr lang="ru-RU"/>
        </a:p>
      </dgm:t>
    </dgm:pt>
    <dgm:pt modelId="{E4D5975C-B57F-4486-94B9-890B05995C1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800" b="1" dirty="0" smtClean="0">
              <a:solidFill>
                <a:srgbClr val="0000FF"/>
              </a:solidFill>
            </a:rPr>
            <a:t>Прием «Прогнозирование развития ситуации».</a:t>
          </a:r>
          <a:r>
            <a:rPr lang="ru-RU" sz="1800" dirty="0" smtClean="0"/>
            <a:t> Во время беседы педагог предлагает высказать предположение о том, как могла развиваться та или иная конфликтная ситуация. </a:t>
          </a:r>
          <a:endParaRPr lang="ru-RU" sz="1800" b="1" i="1" dirty="0">
            <a:solidFill>
              <a:srgbClr val="0070C0"/>
            </a:solidFill>
          </a:endParaRPr>
        </a:p>
      </dgm:t>
    </dgm:pt>
    <dgm:pt modelId="{323E1F49-25A2-4AFC-96E9-23B294F91B9F}" type="parTrans" cxnId="{E49383F0-B308-42E2-9EDE-11600CADDAB5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AC73D611-666B-4CDE-B3DF-C794469FD3A4}" type="sibTrans" cxnId="{E49383F0-B308-42E2-9EDE-11600CADDAB5}">
      <dgm:prSet/>
      <dgm:spPr/>
      <dgm:t>
        <a:bodyPr/>
        <a:lstStyle/>
        <a:p>
          <a:endParaRPr lang="ru-RU"/>
        </a:p>
      </dgm:t>
    </dgm:pt>
    <dgm:pt modelId="{20191AD2-E31F-45FA-8309-8D0131822061}">
      <dgm:prSet/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lin ang="8100000" scaled="1"/>
          <a:tileRect/>
        </a:gradFill>
      </dgm:spPr>
      <dgm:t>
        <a:bodyPr vert="vert270"/>
        <a:lstStyle/>
        <a:p>
          <a:r>
            <a:rPr lang="ru-RU" dirty="0" smtClean="0">
              <a:solidFill>
                <a:srgbClr val="002060"/>
              </a:solidFill>
            </a:rPr>
            <a:t>Организация диалоговой рефлексии</a:t>
          </a:r>
          <a:endParaRPr lang="ru-RU" dirty="0">
            <a:solidFill>
              <a:srgbClr val="002060"/>
            </a:solidFill>
          </a:endParaRPr>
        </a:p>
      </dgm:t>
    </dgm:pt>
    <dgm:pt modelId="{29C7924A-DB9E-47B4-B967-9662B05D0D6A}" type="parTrans" cxnId="{EC9BA2BD-2B44-4826-B742-A53EA8475574}">
      <dgm:prSet/>
      <dgm:spPr/>
      <dgm:t>
        <a:bodyPr/>
        <a:lstStyle/>
        <a:p>
          <a:endParaRPr lang="ru-RU"/>
        </a:p>
      </dgm:t>
    </dgm:pt>
    <dgm:pt modelId="{5E203001-EB1C-4ACA-8F36-706B6015354F}" type="sibTrans" cxnId="{EC9BA2BD-2B44-4826-B742-A53EA8475574}">
      <dgm:prSet/>
      <dgm:spPr/>
      <dgm:t>
        <a:bodyPr/>
        <a:lstStyle/>
        <a:p>
          <a:endParaRPr lang="ru-RU"/>
        </a:p>
      </dgm:t>
    </dgm:pt>
    <dgm:pt modelId="{ACA59B93-7BD9-4F07-A7FA-1DFAE2D0965D}" type="pres">
      <dgm:prSet presAssocID="{C8238739-CB1E-477F-B367-ABA0C091BEB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F47D964-3562-4606-9E39-45346DE44E0D}" type="pres">
      <dgm:prSet presAssocID="{20191AD2-E31F-45FA-8309-8D0131822061}" presName="root" presStyleCnt="0"/>
      <dgm:spPr/>
    </dgm:pt>
    <dgm:pt modelId="{9CBC06F0-4A4F-45B5-A63F-99B9BF53EF90}" type="pres">
      <dgm:prSet presAssocID="{20191AD2-E31F-45FA-8309-8D0131822061}" presName="rootComposite" presStyleCnt="0"/>
      <dgm:spPr/>
    </dgm:pt>
    <dgm:pt modelId="{8173CFBC-22DC-47A6-927E-2D87B445280D}" type="pres">
      <dgm:prSet presAssocID="{20191AD2-E31F-45FA-8309-8D0131822061}" presName="rootText" presStyleLbl="node1" presStyleIdx="0" presStyleCnt="2" custScaleX="149700" custScaleY="2000000" custLinFactY="311455" custLinFactNeighborX="21234" custLinFactNeighborY="400000"/>
      <dgm:spPr/>
      <dgm:t>
        <a:bodyPr/>
        <a:lstStyle/>
        <a:p>
          <a:endParaRPr lang="ru-RU"/>
        </a:p>
      </dgm:t>
    </dgm:pt>
    <dgm:pt modelId="{7D5196A2-997F-40C1-9508-617392148685}" type="pres">
      <dgm:prSet presAssocID="{20191AD2-E31F-45FA-8309-8D0131822061}" presName="rootConnector" presStyleLbl="node1" presStyleIdx="0" presStyleCnt="2"/>
      <dgm:spPr/>
      <dgm:t>
        <a:bodyPr/>
        <a:lstStyle/>
        <a:p>
          <a:endParaRPr lang="ru-RU"/>
        </a:p>
      </dgm:t>
    </dgm:pt>
    <dgm:pt modelId="{74261C26-5B7F-4023-B82F-9C1896F7EC69}" type="pres">
      <dgm:prSet presAssocID="{20191AD2-E31F-45FA-8309-8D0131822061}" presName="childShape" presStyleCnt="0"/>
      <dgm:spPr/>
    </dgm:pt>
    <dgm:pt modelId="{E70CD4F2-3EEF-4395-BA97-81C3F2AA036B}" type="pres">
      <dgm:prSet presAssocID="{D0B78102-B64C-480E-AA5A-26BD8F37C2BA}" presName="root" presStyleCnt="0"/>
      <dgm:spPr/>
    </dgm:pt>
    <dgm:pt modelId="{E10F3E65-7C39-4D49-BAD5-6519DC3640AD}" type="pres">
      <dgm:prSet presAssocID="{D0B78102-B64C-480E-AA5A-26BD8F37C2BA}" presName="rootComposite" presStyleCnt="0"/>
      <dgm:spPr/>
    </dgm:pt>
    <dgm:pt modelId="{26CA9270-3BD4-4E41-9A21-3C1109A12AA2}" type="pres">
      <dgm:prSet presAssocID="{D0B78102-B64C-480E-AA5A-26BD8F37C2BA}" presName="rootText" presStyleLbl="node1" presStyleIdx="1" presStyleCnt="2" custScaleX="1259183" custScaleY="352669" custLinFactY="-133659" custLinFactNeighborX="-42017" custLinFactNeighborY="-200000"/>
      <dgm:spPr/>
      <dgm:t>
        <a:bodyPr/>
        <a:lstStyle/>
        <a:p>
          <a:endParaRPr lang="ru-RU"/>
        </a:p>
      </dgm:t>
    </dgm:pt>
    <dgm:pt modelId="{8DE43FD5-440A-44E4-8F95-02251696833C}" type="pres">
      <dgm:prSet presAssocID="{D0B78102-B64C-480E-AA5A-26BD8F37C2BA}" presName="rootConnector" presStyleLbl="node1" presStyleIdx="1" presStyleCnt="2"/>
      <dgm:spPr/>
      <dgm:t>
        <a:bodyPr/>
        <a:lstStyle/>
        <a:p>
          <a:endParaRPr lang="ru-RU"/>
        </a:p>
      </dgm:t>
    </dgm:pt>
    <dgm:pt modelId="{18857DA8-FEDC-4BF1-8089-2EE631EBD897}" type="pres">
      <dgm:prSet presAssocID="{D0B78102-B64C-480E-AA5A-26BD8F37C2BA}" presName="childShape" presStyleCnt="0"/>
      <dgm:spPr/>
    </dgm:pt>
    <dgm:pt modelId="{EC3334A0-422C-4460-849A-3EFE36370495}" type="pres">
      <dgm:prSet presAssocID="{65D41F2E-B755-4FFB-9805-35240869240F}" presName="Name13" presStyleLbl="parChTrans1D2" presStyleIdx="0" presStyleCnt="4"/>
      <dgm:spPr/>
      <dgm:t>
        <a:bodyPr/>
        <a:lstStyle/>
        <a:p>
          <a:endParaRPr lang="ru-RU"/>
        </a:p>
      </dgm:t>
    </dgm:pt>
    <dgm:pt modelId="{E07E3044-889B-4063-AB32-4E442CB3B67F}" type="pres">
      <dgm:prSet presAssocID="{9598F7D7-7EC0-4294-955A-C256EF16025C}" presName="childText" presStyleLbl="bgAcc1" presStyleIdx="0" presStyleCnt="4" custScaleX="1651082" custScaleY="525946" custLinFactX="9349" custLinFactNeighborX="100000" custLinFactNeighborY="28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4354AA-8FD1-4F6C-84A7-CFAF4AE5BB8B}" type="pres">
      <dgm:prSet presAssocID="{323E1F49-25A2-4AFC-96E9-23B294F91B9F}" presName="Name13" presStyleLbl="parChTrans1D2" presStyleIdx="1" presStyleCnt="4"/>
      <dgm:spPr/>
      <dgm:t>
        <a:bodyPr/>
        <a:lstStyle/>
        <a:p>
          <a:endParaRPr lang="ru-RU"/>
        </a:p>
      </dgm:t>
    </dgm:pt>
    <dgm:pt modelId="{DC86D88D-A2D3-4E2F-A26D-5DFEA0AD67F2}" type="pres">
      <dgm:prSet presAssocID="{E4D5975C-B57F-4486-94B9-890B05995C18}" presName="childText" presStyleLbl="bgAcc1" presStyleIdx="1" presStyleCnt="4" custScaleX="1649275" custScaleY="616107" custLinFactX="-18153" custLinFactNeighborX="-100000" custLinFactNeighborY="1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7D55B-BDD6-4AAD-AD8F-7DB0CDD18FCE}" type="pres">
      <dgm:prSet presAssocID="{15BE2D80-854D-4AD9-A869-3418C456ECCE}" presName="Name13" presStyleLbl="parChTrans1D2" presStyleIdx="2" presStyleCnt="4"/>
      <dgm:spPr/>
      <dgm:t>
        <a:bodyPr/>
        <a:lstStyle/>
        <a:p>
          <a:endParaRPr lang="ru-RU"/>
        </a:p>
      </dgm:t>
    </dgm:pt>
    <dgm:pt modelId="{68CFA4C9-E81E-4F4C-AB87-BA9FDA0CB1A5}" type="pres">
      <dgm:prSet presAssocID="{E50956FD-E884-480B-96A8-888533529419}" presName="childText" presStyleLbl="bgAcc1" presStyleIdx="2" presStyleCnt="4" custScaleX="1644441" custScaleY="820549" custLinFactNeighborX="54074" custLinFactNeighborY="-20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F6FAB-702E-4AF9-BE9D-2B68E1FD05FF}" type="pres">
      <dgm:prSet presAssocID="{05C77F0B-A291-4A5E-B7DC-4E429B9F5D48}" presName="Name13" presStyleLbl="parChTrans1D2" presStyleIdx="3" presStyleCnt="4"/>
      <dgm:spPr/>
      <dgm:t>
        <a:bodyPr/>
        <a:lstStyle/>
        <a:p>
          <a:endParaRPr lang="ru-RU"/>
        </a:p>
      </dgm:t>
    </dgm:pt>
    <dgm:pt modelId="{53153699-7BFD-443F-A000-9BAC050EA304}" type="pres">
      <dgm:prSet presAssocID="{85593E2C-F94B-4A11-9078-7021AA99B7FA}" presName="childText" presStyleLbl="bgAcc1" presStyleIdx="3" presStyleCnt="4" custScaleX="1653155" custScaleY="615105" custLinFactNeighborX="-96625" custLinFactNeighborY="-389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D2DB73-D6A3-4171-8008-A57B2A51B780}" srcId="{D0B78102-B64C-480E-AA5A-26BD8F37C2BA}" destId="{85593E2C-F94B-4A11-9078-7021AA99B7FA}" srcOrd="3" destOrd="0" parTransId="{05C77F0B-A291-4A5E-B7DC-4E429B9F5D48}" sibTransId="{B4B5A874-11B0-421F-B82E-977E91AE5CDE}"/>
    <dgm:cxn modelId="{B48994C1-14F1-4A97-BD38-7A6476215939}" type="presOf" srcId="{323E1F49-25A2-4AFC-96E9-23B294F91B9F}" destId="{BE4354AA-8FD1-4F6C-84A7-CFAF4AE5BB8B}" srcOrd="0" destOrd="0" presId="urn:microsoft.com/office/officeart/2005/8/layout/hierarchy3"/>
    <dgm:cxn modelId="{C139DFB9-8CF6-440F-86D7-27D559AB90D8}" srcId="{C8238739-CB1E-477F-B367-ABA0C091BEBF}" destId="{D0B78102-B64C-480E-AA5A-26BD8F37C2BA}" srcOrd="1" destOrd="0" parTransId="{A70FE15D-99CC-4A5D-B323-FAF6278CC1B3}" sibTransId="{1BA0C7C6-204D-49C3-BCD0-ED140D1CFECF}"/>
    <dgm:cxn modelId="{0B95A320-1AF0-449F-BC05-982BEABC517A}" type="presOf" srcId="{20191AD2-E31F-45FA-8309-8D0131822061}" destId="{8173CFBC-22DC-47A6-927E-2D87B445280D}" srcOrd="0" destOrd="0" presId="urn:microsoft.com/office/officeart/2005/8/layout/hierarchy3"/>
    <dgm:cxn modelId="{EC9BA2BD-2B44-4826-B742-A53EA8475574}" srcId="{C8238739-CB1E-477F-B367-ABA0C091BEBF}" destId="{20191AD2-E31F-45FA-8309-8D0131822061}" srcOrd="0" destOrd="0" parTransId="{29C7924A-DB9E-47B4-B967-9662B05D0D6A}" sibTransId="{5E203001-EB1C-4ACA-8F36-706B6015354F}"/>
    <dgm:cxn modelId="{E49383F0-B308-42E2-9EDE-11600CADDAB5}" srcId="{D0B78102-B64C-480E-AA5A-26BD8F37C2BA}" destId="{E4D5975C-B57F-4486-94B9-890B05995C18}" srcOrd="1" destOrd="0" parTransId="{323E1F49-25A2-4AFC-96E9-23B294F91B9F}" sibTransId="{AC73D611-666B-4CDE-B3DF-C794469FD3A4}"/>
    <dgm:cxn modelId="{8533164E-AB87-45A9-8C33-2EA7FF6C2341}" type="presOf" srcId="{05C77F0B-A291-4A5E-B7DC-4E429B9F5D48}" destId="{3EFF6FAB-702E-4AF9-BE9D-2B68E1FD05FF}" srcOrd="0" destOrd="0" presId="urn:microsoft.com/office/officeart/2005/8/layout/hierarchy3"/>
    <dgm:cxn modelId="{A9098B71-757C-4FC5-BB3E-777566CE005D}" srcId="{D0B78102-B64C-480E-AA5A-26BD8F37C2BA}" destId="{9598F7D7-7EC0-4294-955A-C256EF16025C}" srcOrd="0" destOrd="0" parTransId="{65D41F2E-B755-4FFB-9805-35240869240F}" sibTransId="{8E370BF2-9BE4-4229-ABD8-932237AA3A87}"/>
    <dgm:cxn modelId="{458A9212-4DB0-4E8D-846A-E67283A6757A}" type="presOf" srcId="{C8238739-CB1E-477F-B367-ABA0C091BEBF}" destId="{ACA59B93-7BD9-4F07-A7FA-1DFAE2D0965D}" srcOrd="0" destOrd="0" presId="urn:microsoft.com/office/officeart/2005/8/layout/hierarchy3"/>
    <dgm:cxn modelId="{257E3FDF-0F43-41DB-8248-B52C0237E7D6}" type="presOf" srcId="{15BE2D80-854D-4AD9-A869-3418C456ECCE}" destId="{2967D55B-BDD6-4AAD-AD8F-7DB0CDD18FCE}" srcOrd="0" destOrd="0" presId="urn:microsoft.com/office/officeart/2005/8/layout/hierarchy3"/>
    <dgm:cxn modelId="{58373746-909B-42C7-A1D1-6659C5E531AD}" type="presOf" srcId="{85593E2C-F94B-4A11-9078-7021AA99B7FA}" destId="{53153699-7BFD-443F-A000-9BAC050EA304}" srcOrd="0" destOrd="0" presId="urn:microsoft.com/office/officeart/2005/8/layout/hierarchy3"/>
    <dgm:cxn modelId="{36ABF8CD-43D9-46D7-9CEF-F539980C96F2}" type="presOf" srcId="{65D41F2E-B755-4FFB-9805-35240869240F}" destId="{EC3334A0-422C-4460-849A-3EFE36370495}" srcOrd="0" destOrd="0" presId="urn:microsoft.com/office/officeart/2005/8/layout/hierarchy3"/>
    <dgm:cxn modelId="{1926C03A-BE78-4B92-AFDC-71F279D0CAAC}" type="presOf" srcId="{D0B78102-B64C-480E-AA5A-26BD8F37C2BA}" destId="{8DE43FD5-440A-44E4-8F95-02251696833C}" srcOrd="1" destOrd="0" presId="urn:microsoft.com/office/officeart/2005/8/layout/hierarchy3"/>
    <dgm:cxn modelId="{6F0C47EE-E8CA-40EF-A1D7-16A688DF7B78}" type="presOf" srcId="{E50956FD-E884-480B-96A8-888533529419}" destId="{68CFA4C9-E81E-4F4C-AB87-BA9FDA0CB1A5}" srcOrd="0" destOrd="0" presId="urn:microsoft.com/office/officeart/2005/8/layout/hierarchy3"/>
    <dgm:cxn modelId="{EEDEE2D9-9B4D-458E-BF0D-2B55F3B1DF32}" type="presOf" srcId="{9598F7D7-7EC0-4294-955A-C256EF16025C}" destId="{E07E3044-889B-4063-AB32-4E442CB3B67F}" srcOrd="0" destOrd="0" presId="urn:microsoft.com/office/officeart/2005/8/layout/hierarchy3"/>
    <dgm:cxn modelId="{53DCC400-9CC5-451E-A05F-815F11B30E9A}" type="presOf" srcId="{E4D5975C-B57F-4486-94B9-890B05995C18}" destId="{DC86D88D-A2D3-4E2F-A26D-5DFEA0AD67F2}" srcOrd="0" destOrd="0" presId="urn:microsoft.com/office/officeart/2005/8/layout/hierarchy3"/>
    <dgm:cxn modelId="{2F2789A4-3A55-4F3C-9A62-AEBA645EA7CC}" srcId="{D0B78102-B64C-480E-AA5A-26BD8F37C2BA}" destId="{E50956FD-E884-480B-96A8-888533529419}" srcOrd="2" destOrd="0" parTransId="{15BE2D80-854D-4AD9-A869-3418C456ECCE}" sibTransId="{EFEA961C-CF52-4555-995D-3990415C6F7B}"/>
    <dgm:cxn modelId="{70284EE8-04B4-47B0-8BDC-4EF5790BBFBF}" type="presOf" srcId="{D0B78102-B64C-480E-AA5A-26BD8F37C2BA}" destId="{26CA9270-3BD4-4E41-9A21-3C1109A12AA2}" srcOrd="0" destOrd="0" presId="urn:microsoft.com/office/officeart/2005/8/layout/hierarchy3"/>
    <dgm:cxn modelId="{2103109E-CB93-46D7-B1FE-CBD52E9732D8}" type="presOf" srcId="{20191AD2-E31F-45FA-8309-8D0131822061}" destId="{7D5196A2-997F-40C1-9508-617392148685}" srcOrd="1" destOrd="0" presId="urn:microsoft.com/office/officeart/2005/8/layout/hierarchy3"/>
    <dgm:cxn modelId="{037C7732-503B-4296-81C5-0CCE2562C94F}" type="presParOf" srcId="{ACA59B93-7BD9-4F07-A7FA-1DFAE2D0965D}" destId="{3F47D964-3562-4606-9E39-45346DE44E0D}" srcOrd="0" destOrd="0" presId="urn:microsoft.com/office/officeart/2005/8/layout/hierarchy3"/>
    <dgm:cxn modelId="{18F77A1C-C8E2-4BAB-ADBC-FBC41D382B03}" type="presParOf" srcId="{3F47D964-3562-4606-9E39-45346DE44E0D}" destId="{9CBC06F0-4A4F-45B5-A63F-99B9BF53EF90}" srcOrd="0" destOrd="0" presId="urn:microsoft.com/office/officeart/2005/8/layout/hierarchy3"/>
    <dgm:cxn modelId="{556726BE-FA98-4EA9-801F-7B721AA5A860}" type="presParOf" srcId="{9CBC06F0-4A4F-45B5-A63F-99B9BF53EF90}" destId="{8173CFBC-22DC-47A6-927E-2D87B445280D}" srcOrd="0" destOrd="0" presId="urn:microsoft.com/office/officeart/2005/8/layout/hierarchy3"/>
    <dgm:cxn modelId="{5FDF7A0F-19D0-4412-8B9F-24F13EAADA8B}" type="presParOf" srcId="{9CBC06F0-4A4F-45B5-A63F-99B9BF53EF90}" destId="{7D5196A2-997F-40C1-9508-617392148685}" srcOrd="1" destOrd="0" presId="urn:microsoft.com/office/officeart/2005/8/layout/hierarchy3"/>
    <dgm:cxn modelId="{FEA8D986-660B-49B4-A3E7-18FFD6E8B597}" type="presParOf" srcId="{3F47D964-3562-4606-9E39-45346DE44E0D}" destId="{74261C26-5B7F-4023-B82F-9C1896F7EC69}" srcOrd="1" destOrd="0" presId="urn:microsoft.com/office/officeart/2005/8/layout/hierarchy3"/>
    <dgm:cxn modelId="{2E40C306-9B98-41F9-A217-439C8B5BC7EF}" type="presParOf" srcId="{ACA59B93-7BD9-4F07-A7FA-1DFAE2D0965D}" destId="{E70CD4F2-3EEF-4395-BA97-81C3F2AA036B}" srcOrd="1" destOrd="0" presId="urn:microsoft.com/office/officeart/2005/8/layout/hierarchy3"/>
    <dgm:cxn modelId="{5741E0C7-373A-4BBB-B8F6-169DDCB4F1AE}" type="presParOf" srcId="{E70CD4F2-3EEF-4395-BA97-81C3F2AA036B}" destId="{E10F3E65-7C39-4D49-BAD5-6519DC3640AD}" srcOrd="0" destOrd="0" presId="urn:microsoft.com/office/officeart/2005/8/layout/hierarchy3"/>
    <dgm:cxn modelId="{7380AC89-B1AE-4A81-93EE-764F18130235}" type="presParOf" srcId="{E10F3E65-7C39-4D49-BAD5-6519DC3640AD}" destId="{26CA9270-3BD4-4E41-9A21-3C1109A12AA2}" srcOrd="0" destOrd="0" presId="urn:microsoft.com/office/officeart/2005/8/layout/hierarchy3"/>
    <dgm:cxn modelId="{32BCA5AD-70E6-472D-A8DB-5F9C835E1399}" type="presParOf" srcId="{E10F3E65-7C39-4D49-BAD5-6519DC3640AD}" destId="{8DE43FD5-440A-44E4-8F95-02251696833C}" srcOrd="1" destOrd="0" presId="urn:microsoft.com/office/officeart/2005/8/layout/hierarchy3"/>
    <dgm:cxn modelId="{D5391315-9371-4B80-8943-8BAA4CEB0FF9}" type="presParOf" srcId="{E70CD4F2-3EEF-4395-BA97-81C3F2AA036B}" destId="{18857DA8-FEDC-4BF1-8089-2EE631EBD897}" srcOrd="1" destOrd="0" presId="urn:microsoft.com/office/officeart/2005/8/layout/hierarchy3"/>
    <dgm:cxn modelId="{B3939E94-01F3-4BAC-BFC6-98FB09E3BB94}" type="presParOf" srcId="{18857DA8-FEDC-4BF1-8089-2EE631EBD897}" destId="{EC3334A0-422C-4460-849A-3EFE36370495}" srcOrd="0" destOrd="0" presId="urn:microsoft.com/office/officeart/2005/8/layout/hierarchy3"/>
    <dgm:cxn modelId="{BEFBCFBF-513A-4DD6-8735-AD90A9BCEEF3}" type="presParOf" srcId="{18857DA8-FEDC-4BF1-8089-2EE631EBD897}" destId="{E07E3044-889B-4063-AB32-4E442CB3B67F}" srcOrd="1" destOrd="0" presId="urn:microsoft.com/office/officeart/2005/8/layout/hierarchy3"/>
    <dgm:cxn modelId="{48FABF83-8A1C-4AE3-B834-4650CAFE9D47}" type="presParOf" srcId="{18857DA8-FEDC-4BF1-8089-2EE631EBD897}" destId="{BE4354AA-8FD1-4F6C-84A7-CFAF4AE5BB8B}" srcOrd="2" destOrd="0" presId="urn:microsoft.com/office/officeart/2005/8/layout/hierarchy3"/>
    <dgm:cxn modelId="{ADB9AC78-9F18-4279-818C-1C25F45BACF2}" type="presParOf" srcId="{18857DA8-FEDC-4BF1-8089-2EE631EBD897}" destId="{DC86D88D-A2D3-4E2F-A26D-5DFEA0AD67F2}" srcOrd="3" destOrd="0" presId="urn:microsoft.com/office/officeart/2005/8/layout/hierarchy3"/>
    <dgm:cxn modelId="{238D09E8-F2B3-46DA-88E1-D44AF05C3071}" type="presParOf" srcId="{18857DA8-FEDC-4BF1-8089-2EE631EBD897}" destId="{2967D55B-BDD6-4AAD-AD8F-7DB0CDD18FCE}" srcOrd="4" destOrd="0" presId="urn:microsoft.com/office/officeart/2005/8/layout/hierarchy3"/>
    <dgm:cxn modelId="{E3DA2F8E-4C6D-463D-A6BE-D9F17E72E754}" type="presParOf" srcId="{18857DA8-FEDC-4BF1-8089-2EE631EBD897}" destId="{68CFA4C9-E81E-4F4C-AB87-BA9FDA0CB1A5}" srcOrd="5" destOrd="0" presId="urn:microsoft.com/office/officeart/2005/8/layout/hierarchy3"/>
    <dgm:cxn modelId="{AFD6DF59-F9CB-4135-BF36-CC781FB75A0A}" type="presParOf" srcId="{18857DA8-FEDC-4BF1-8089-2EE631EBD897}" destId="{3EFF6FAB-702E-4AF9-BE9D-2B68E1FD05FF}" srcOrd="6" destOrd="0" presId="urn:microsoft.com/office/officeart/2005/8/layout/hierarchy3"/>
    <dgm:cxn modelId="{BA2B2C28-FB20-4A54-848C-FA2A42BE0512}" type="presParOf" srcId="{18857DA8-FEDC-4BF1-8089-2EE631EBD897}" destId="{53153699-7BFD-443F-A000-9BAC050EA304}" srcOrd="7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238739-CB1E-477F-B367-ABA0C091BEBF}" type="doc">
      <dgm:prSet loTypeId="urn:microsoft.com/office/officeart/2005/8/layout/hierarchy3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D0B78102-B64C-480E-AA5A-26BD8F37C2BA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lin ang="5400000" scaled="1"/>
          <a:tileRect/>
        </a:gradFill>
        <a:ln/>
      </dgm:spPr>
      <dgm:t>
        <a:bodyPr/>
        <a:lstStyle/>
        <a:p>
          <a:r>
            <a:rPr lang="ru-RU" sz="2800" b="1" i="1" dirty="0" smtClean="0">
              <a:solidFill>
                <a:schemeClr val="accent2">
                  <a:lumMod val="50000"/>
                </a:schemeClr>
              </a:solidFill>
            </a:rPr>
            <a:t>Приемы воспитания толерантности</a:t>
          </a:r>
          <a:endParaRPr lang="ru-RU" sz="2800" b="1" dirty="0">
            <a:solidFill>
              <a:schemeClr val="accent2">
                <a:lumMod val="50000"/>
              </a:schemeClr>
            </a:solidFill>
          </a:endParaRPr>
        </a:p>
      </dgm:t>
    </dgm:pt>
    <dgm:pt modelId="{A70FE15D-99CC-4A5D-B323-FAF6278CC1B3}" type="parTrans" cxnId="{C139DFB9-8CF6-440F-86D7-27D559AB90D8}">
      <dgm:prSet/>
      <dgm:spPr/>
      <dgm:t>
        <a:bodyPr/>
        <a:lstStyle/>
        <a:p>
          <a:endParaRPr lang="ru-RU"/>
        </a:p>
      </dgm:t>
    </dgm:pt>
    <dgm:pt modelId="{1BA0C7C6-204D-49C3-BCD0-ED140D1CFECF}" type="sibTrans" cxnId="{C139DFB9-8CF6-440F-86D7-27D559AB90D8}">
      <dgm:prSet/>
      <dgm:spPr/>
      <dgm:t>
        <a:bodyPr/>
        <a:lstStyle/>
        <a:p>
          <a:endParaRPr lang="ru-RU"/>
        </a:p>
      </dgm:t>
    </dgm:pt>
    <dgm:pt modelId="{9598F7D7-7EC0-4294-955A-C256EF16025C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800" b="1" dirty="0" smtClean="0">
              <a:solidFill>
                <a:srgbClr val="0000FF"/>
              </a:solidFill>
            </a:rPr>
            <a:t>Прием «Сочини конец истории».</a:t>
          </a:r>
          <a:r>
            <a:rPr lang="ru-RU" sz="1800" dirty="0" smtClean="0"/>
            <a:t> Детям предлагается завершить предлагаемую историю. Придумать свое завершение проблемы отношений между людьми или животными, которые являются героями литературного произведения.</a:t>
          </a:r>
          <a:endParaRPr lang="ru-RU" sz="1800" b="1" i="1" dirty="0">
            <a:solidFill>
              <a:srgbClr val="0070C0"/>
            </a:solidFill>
          </a:endParaRPr>
        </a:p>
      </dgm:t>
    </dgm:pt>
    <dgm:pt modelId="{65D41F2E-B755-4FFB-9805-35240869240F}" type="parTrans" cxnId="{A9098B71-757C-4FC5-BB3E-777566CE005D}">
      <dgm:prSet/>
      <dgm:spPr>
        <a:ln w="28575"/>
      </dgm:spPr>
      <dgm:t>
        <a:bodyPr/>
        <a:lstStyle/>
        <a:p>
          <a:endParaRPr lang="ru-RU"/>
        </a:p>
      </dgm:t>
    </dgm:pt>
    <dgm:pt modelId="{8E370BF2-9BE4-4229-ABD8-932237AA3A87}" type="sibTrans" cxnId="{A9098B71-757C-4FC5-BB3E-777566CE005D}">
      <dgm:prSet/>
      <dgm:spPr/>
      <dgm:t>
        <a:bodyPr/>
        <a:lstStyle/>
        <a:p>
          <a:endParaRPr lang="ru-RU"/>
        </a:p>
      </dgm:t>
    </dgm:pt>
    <dgm:pt modelId="{E50956FD-E884-480B-96A8-88853352941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800" b="1" dirty="0" smtClean="0">
              <a:solidFill>
                <a:srgbClr val="0000FF"/>
              </a:solidFill>
            </a:rPr>
            <a:t>Прием «Добрые слова».</a:t>
          </a:r>
          <a:r>
            <a:rPr lang="ru-RU" sz="1800" dirty="0" smtClean="0"/>
            <a:t> Детям предлагается вспомнить добрые слова, которые говорят герои фильмов другим людям (важно, чтобы эти слова были обращены к людям других национальностей, бывшим врагам и т. п.).</a:t>
          </a:r>
          <a:endParaRPr lang="ru-RU" sz="1800" b="1" i="1" dirty="0">
            <a:solidFill>
              <a:srgbClr val="0070C0"/>
            </a:solidFill>
          </a:endParaRPr>
        </a:p>
      </dgm:t>
    </dgm:pt>
    <dgm:pt modelId="{15BE2D80-854D-4AD9-A869-3418C456ECCE}" type="parTrans" cxnId="{2F2789A4-3A55-4F3C-9A62-AEBA645EA7CC}">
      <dgm:prSet/>
      <dgm:spPr>
        <a:ln w="28575"/>
      </dgm:spPr>
      <dgm:t>
        <a:bodyPr/>
        <a:lstStyle/>
        <a:p>
          <a:endParaRPr lang="ru-RU"/>
        </a:p>
      </dgm:t>
    </dgm:pt>
    <dgm:pt modelId="{EFEA961C-CF52-4555-995D-3990415C6F7B}" type="sibTrans" cxnId="{2F2789A4-3A55-4F3C-9A62-AEBA645EA7CC}">
      <dgm:prSet/>
      <dgm:spPr/>
      <dgm:t>
        <a:bodyPr/>
        <a:lstStyle/>
        <a:p>
          <a:endParaRPr lang="ru-RU"/>
        </a:p>
      </dgm:t>
    </dgm:pt>
    <dgm:pt modelId="{85593E2C-F94B-4A11-9078-7021AA99B7FA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800" b="1" dirty="0" smtClean="0">
              <a:solidFill>
                <a:srgbClr val="0000FF"/>
              </a:solidFill>
            </a:rPr>
            <a:t>Прием «Творчество на заданную тему».</a:t>
          </a:r>
          <a:r>
            <a:rPr lang="en-US" sz="1800" dirty="0" smtClean="0"/>
            <a:t> </a:t>
          </a:r>
          <a:r>
            <a:rPr lang="ru-RU" sz="1800" dirty="0" smtClean="0"/>
            <a:t>Учащиеся свободно импровизируют на обозначенную тему (моделируют, конструируют, инсценируют, делают литературные, музыкальные зарисовки и т. п.).</a:t>
          </a:r>
          <a:endParaRPr lang="ru-RU" sz="1800" b="1" i="1" dirty="0">
            <a:solidFill>
              <a:srgbClr val="0070C0"/>
            </a:solidFill>
          </a:endParaRPr>
        </a:p>
      </dgm:t>
    </dgm:pt>
    <dgm:pt modelId="{05C77F0B-A291-4A5E-B7DC-4E429B9F5D48}" type="parTrans" cxnId="{19D2DB73-D6A3-4171-8008-A57B2A51B780}">
      <dgm:prSet/>
      <dgm:spPr/>
      <dgm:t>
        <a:bodyPr/>
        <a:lstStyle/>
        <a:p>
          <a:endParaRPr lang="ru-RU"/>
        </a:p>
      </dgm:t>
    </dgm:pt>
    <dgm:pt modelId="{B4B5A874-11B0-421F-B82E-977E91AE5CDE}" type="sibTrans" cxnId="{19D2DB73-D6A3-4171-8008-A57B2A51B780}">
      <dgm:prSet/>
      <dgm:spPr/>
      <dgm:t>
        <a:bodyPr/>
        <a:lstStyle/>
        <a:p>
          <a:endParaRPr lang="ru-RU"/>
        </a:p>
      </dgm:t>
    </dgm:pt>
    <dgm:pt modelId="{E4D5975C-B57F-4486-94B9-890B05995C1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800" b="1" dirty="0" smtClean="0">
              <a:solidFill>
                <a:srgbClr val="0000FF"/>
              </a:solidFill>
            </a:rPr>
            <a:t>Прием «Любимые книги товарища».</a:t>
          </a:r>
          <a:r>
            <a:rPr lang="ru-RU" sz="1800" dirty="0" smtClean="0">
              <a:solidFill>
                <a:srgbClr val="0000FF"/>
              </a:solidFill>
            </a:rPr>
            <a:t> </a:t>
          </a:r>
          <a:r>
            <a:rPr lang="ru-RU" sz="1800" dirty="0" smtClean="0"/>
            <a:t>Детям предлагается догадаться, какие книги (кинофильмы, песни) любят их товарищи по классу</a:t>
          </a:r>
          <a:endParaRPr lang="ru-RU" sz="1800" b="1" i="1" dirty="0">
            <a:solidFill>
              <a:srgbClr val="0070C0"/>
            </a:solidFill>
          </a:endParaRPr>
        </a:p>
      </dgm:t>
    </dgm:pt>
    <dgm:pt modelId="{323E1F49-25A2-4AFC-96E9-23B294F91B9F}" type="parTrans" cxnId="{E49383F0-B308-42E2-9EDE-11600CADDAB5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AC73D611-666B-4CDE-B3DF-C794469FD3A4}" type="sibTrans" cxnId="{E49383F0-B308-42E2-9EDE-11600CADDAB5}">
      <dgm:prSet/>
      <dgm:spPr/>
      <dgm:t>
        <a:bodyPr/>
        <a:lstStyle/>
        <a:p>
          <a:endParaRPr lang="ru-RU"/>
        </a:p>
      </dgm:t>
    </dgm:pt>
    <dgm:pt modelId="{0883146D-ECCD-489D-B7DF-D8897149153F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1800" b="1" dirty="0" smtClean="0">
              <a:solidFill>
                <a:srgbClr val="0000FF"/>
              </a:solidFill>
            </a:rPr>
            <a:t>Прием «Киностудия».</a:t>
          </a:r>
          <a:r>
            <a:rPr lang="ru-RU" sz="1800" dirty="0" smtClean="0"/>
            <a:t> Дети сочиняют пародию на известный фильм, используя сюжеты из их жизни. Потом пытаются изобразить эту пародию.</a:t>
          </a:r>
          <a:endParaRPr lang="ru-RU" sz="1800" b="1" i="1" dirty="0">
            <a:solidFill>
              <a:srgbClr val="0070C0"/>
            </a:solidFill>
          </a:endParaRPr>
        </a:p>
      </dgm:t>
    </dgm:pt>
    <dgm:pt modelId="{724946C8-08BA-4594-B4DF-07293AA022A8}" type="parTrans" cxnId="{D0E687C3-FC04-4238-B559-1A9D4321DC90}">
      <dgm:prSet/>
      <dgm:spPr/>
      <dgm:t>
        <a:bodyPr/>
        <a:lstStyle/>
        <a:p>
          <a:endParaRPr lang="ru-RU"/>
        </a:p>
      </dgm:t>
    </dgm:pt>
    <dgm:pt modelId="{A75DFD51-0163-47A5-B3C5-202F04AD7C4B}" type="sibTrans" cxnId="{D0E687C3-FC04-4238-B559-1A9D4321DC90}">
      <dgm:prSet/>
      <dgm:spPr/>
      <dgm:t>
        <a:bodyPr/>
        <a:lstStyle/>
        <a:p>
          <a:endParaRPr lang="ru-RU"/>
        </a:p>
      </dgm:t>
    </dgm:pt>
    <dgm:pt modelId="{20191AD2-E31F-45FA-8309-8D0131822061}">
      <dgm:prSet/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lin ang="8100000" scaled="1"/>
          <a:tileRect/>
        </a:gradFill>
      </dgm:spPr>
      <dgm:t>
        <a:bodyPr vert="vert270"/>
        <a:lstStyle/>
        <a:p>
          <a:r>
            <a:rPr lang="ru-RU" dirty="0" smtClean="0">
              <a:solidFill>
                <a:srgbClr val="002060"/>
              </a:solidFill>
            </a:rPr>
            <a:t>Использование художественной литературы, кинофильмов и т. д.</a:t>
          </a:r>
          <a:endParaRPr lang="ru-RU" dirty="0">
            <a:solidFill>
              <a:srgbClr val="002060"/>
            </a:solidFill>
          </a:endParaRPr>
        </a:p>
      </dgm:t>
    </dgm:pt>
    <dgm:pt modelId="{29C7924A-DB9E-47B4-B967-9662B05D0D6A}" type="parTrans" cxnId="{EC9BA2BD-2B44-4826-B742-A53EA8475574}">
      <dgm:prSet/>
      <dgm:spPr/>
      <dgm:t>
        <a:bodyPr/>
        <a:lstStyle/>
        <a:p>
          <a:endParaRPr lang="ru-RU"/>
        </a:p>
      </dgm:t>
    </dgm:pt>
    <dgm:pt modelId="{5E203001-EB1C-4ACA-8F36-706B6015354F}" type="sibTrans" cxnId="{EC9BA2BD-2B44-4826-B742-A53EA8475574}">
      <dgm:prSet/>
      <dgm:spPr/>
      <dgm:t>
        <a:bodyPr/>
        <a:lstStyle/>
        <a:p>
          <a:endParaRPr lang="ru-RU"/>
        </a:p>
      </dgm:t>
    </dgm:pt>
    <dgm:pt modelId="{ACA59B93-7BD9-4F07-A7FA-1DFAE2D0965D}" type="pres">
      <dgm:prSet presAssocID="{C8238739-CB1E-477F-B367-ABA0C091BEB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F47D964-3562-4606-9E39-45346DE44E0D}" type="pres">
      <dgm:prSet presAssocID="{20191AD2-E31F-45FA-8309-8D0131822061}" presName="root" presStyleCnt="0"/>
      <dgm:spPr/>
    </dgm:pt>
    <dgm:pt modelId="{9CBC06F0-4A4F-45B5-A63F-99B9BF53EF90}" type="pres">
      <dgm:prSet presAssocID="{20191AD2-E31F-45FA-8309-8D0131822061}" presName="rootComposite" presStyleCnt="0"/>
      <dgm:spPr/>
    </dgm:pt>
    <dgm:pt modelId="{8173CFBC-22DC-47A6-927E-2D87B445280D}" type="pres">
      <dgm:prSet presAssocID="{20191AD2-E31F-45FA-8309-8D0131822061}" presName="rootText" presStyleLbl="node1" presStyleIdx="0" presStyleCnt="2" custScaleX="149700" custScaleY="2000000" custLinFactY="417484" custLinFactNeighborX="38030" custLinFactNeighborY="500000"/>
      <dgm:spPr/>
      <dgm:t>
        <a:bodyPr/>
        <a:lstStyle/>
        <a:p>
          <a:endParaRPr lang="ru-RU"/>
        </a:p>
      </dgm:t>
    </dgm:pt>
    <dgm:pt modelId="{7D5196A2-997F-40C1-9508-617392148685}" type="pres">
      <dgm:prSet presAssocID="{20191AD2-E31F-45FA-8309-8D0131822061}" presName="rootConnector" presStyleLbl="node1" presStyleIdx="0" presStyleCnt="2"/>
      <dgm:spPr/>
      <dgm:t>
        <a:bodyPr/>
        <a:lstStyle/>
        <a:p>
          <a:endParaRPr lang="ru-RU"/>
        </a:p>
      </dgm:t>
    </dgm:pt>
    <dgm:pt modelId="{74261C26-5B7F-4023-B82F-9C1896F7EC69}" type="pres">
      <dgm:prSet presAssocID="{20191AD2-E31F-45FA-8309-8D0131822061}" presName="childShape" presStyleCnt="0"/>
      <dgm:spPr/>
    </dgm:pt>
    <dgm:pt modelId="{E70CD4F2-3EEF-4395-BA97-81C3F2AA036B}" type="pres">
      <dgm:prSet presAssocID="{D0B78102-B64C-480E-AA5A-26BD8F37C2BA}" presName="root" presStyleCnt="0"/>
      <dgm:spPr/>
    </dgm:pt>
    <dgm:pt modelId="{E10F3E65-7C39-4D49-BAD5-6519DC3640AD}" type="pres">
      <dgm:prSet presAssocID="{D0B78102-B64C-480E-AA5A-26BD8F37C2BA}" presName="rootComposite" presStyleCnt="0"/>
      <dgm:spPr/>
    </dgm:pt>
    <dgm:pt modelId="{26CA9270-3BD4-4E41-9A21-3C1109A12AA2}" type="pres">
      <dgm:prSet presAssocID="{D0B78102-B64C-480E-AA5A-26BD8F37C2BA}" presName="rootText" presStyleLbl="node1" presStyleIdx="1" presStyleCnt="2" custScaleX="1259183" custScaleY="429915" custLinFactNeighborX="-59423" custLinFactNeighborY="67772"/>
      <dgm:spPr/>
      <dgm:t>
        <a:bodyPr/>
        <a:lstStyle/>
        <a:p>
          <a:endParaRPr lang="ru-RU"/>
        </a:p>
      </dgm:t>
    </dgm:pt>
    <dgm:pt modelId="{8DE43FD5-440A-44E4-8F95-02251696833C}" type="pres">
      <dgm:prSet presAssocID="{D0B78102-B64C-480E-AA5A-26BD8F37C2BA}" presName="rootConnector" presStyleLbl="node1" presStyleIdx="1" presStyleCnt="2"/>
      <dgm:spPr/>
      <dgm:t>
        <a:bodyPr/>
        <a:lstStyle/>
        <a:p>
          <a:endParaRPr lang="ru-RU"/>
        </a:p>
      </dgm:t>
    </dgm:pt>
    <dgm:pt modelId="{18857DA8-FEDC-4BF1-8089-2EE631EBD897}" type="pres">
      <dgm:prSet presAssocID="{D0B78102-B64C-480E-AA5A-26BD8F37C2BA}" presName="childShape" presStyleCnt="0"/>
      <dgm:spPr/>
    </dgm:pt>
    <dgm:pt modelId="{EC3334A0-422C-4460-849A-3EFE36370495}" type="pres">
      <dgm:prSet presAssocID="{65D41F2E-B755-4FFB-9805-35240869240F}" presName="Name13" presStyleLbl="parChTrans1D2" presStyleIdx="0" presStyleCnt="5"/>
      <dgm:spPr/>
      <dgm:t>
        <a:bodyPr/>
        <a:lstStyle/>
        <a:p>
          <a:endParaRPr lang="ru-RU"/>
        </a:p>
      </dgm:t>
    </dgm:pt>
    <dgm:pt modelId="{E07E3044-889B-4063-AB32-4E442CB3B67F}" type="pres">
      <dgm:prSet presAssocID="{9598F7D7-7EC0-4294-955A-C256EF16025C}" presName="childText" presStyleLbl="bgAcc1" presStyleIdx="0" presStyleCnt="5" custScaleX="2000000" custScaleY="608062" custLinFactY="53583" custLinFactNeighborX="2129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4354AA-8FD1-4F6C-84A7-CFAF4AE5BB8B}" type="pres">
      <dgm:prSet presAssocID="{323E1F49-25A2-4AFC-96E9-23B294F91B9F}" presName="Name13" presStyleLbl="parChTrans1D2" presStyleIdx="1" presStyleCnt="5"/>
      <dgm:spPr/>
      <dgm:t>
        <a:bodyPr/>
        <a:lstStyle/>
        <a:p>
          <a:endParaRPr lang="ru-RU"/>
        </a:p>
      </dgm:t>
    </dgm:pt>
    <dgm:pt modelId="{DC86D88D-A2D3-4E2F-A26D-5DFEA0AD67F2}" type="pres">
      <dgm:prSet presAssocID="{E4D5975C-B57F-4486-94B9-890B05995C18}" presName="childText" presStyleLbl="bgAcc1" presStyleIdx="1" presStyleCnt="5" custScaleX="1889290" custScaleY="506138" custLinFactY="38493" custLinFactNeighborX="-7526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7D55B-BDD6-4AAD-AD8F-7DB0CDD18FCE}" type="pres">
      <dgm:prSet presAssocID="{15BE2D80-854D-4AD9-A869-3418C456ECCE}" presName="Name13" presStyleLbl="parChTrans1D2" presStyleIdx="2" presStyleCnt="5"/>
      <dgm:spPr/>
      <dgm:t>
        <a:bodyPr/>
        <a:lstStyle/>
        <a:p>
          <a:endParaRPr lang="ru-RU"/>
        </a:p>
      </dgm:t>
    </dgm:pt>
    <dgm:pt modelId="{68CFA4C9-E81E-4F4C-AB87-BA9FDA0CB1A5}" type="pres">
      <dgm:prSet presAssocID="{E50956FD-E884-480B-96A8-888533529419}" presName="childText" presStyleLbl="bgAcc1" presStyleIdx="2" presStyleCnt="5" custScaleX="2000000" custScaleY="702090" custLinFactY="9458" custLinFactNeighborX="-284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F6FAB-702E-4AF9-BE9D-2B68E1FD05FF}" type="pres">
      <dgm:prSet presAssocID="{05C77F0B-A291-4A5E-B7DC-4E429B9F5D48}" presName="Name13" presStyleLbl="parChTrans1D2" presStyleIdx="3" presStyleCnt="5"/>
      <dgm:spPr/>
      <dgm:t>
        <a:bodyPr/>
        <a:lstStyle/>
        <a:p>
          <a:endParaRPr lang="ru-RU"/>
        </a:p>
      </dgm:t>
    </dgm:pt>
    <dgm:pt modelId="{53153699-7BFD-443F-A000-9BAC050EA304}" type="pres">
      <dgm:prSet presAssocID="{85593E2C-F94B-4A11-9078-7021AA99B7FA}" presName="childText" presStyleLbl="bgAcc1" presStyleIdx="3" presStyleCnt="5" custScaleX="1843910" custScaleY="562063" custLinFactNeighborX="-51121" custLinFactNeighborY="775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9CFB39-4307-4097-B892-FEC37FE098CA}" type="pres">
      <dgm:prSet presAssocID="{724946C8-08BA-4594-B4DF-07293AA022A8}" presName="Name13" presStyleLbl="parChTrans1D2" presStyleIdx="4" presStyleCnt="5"/>
      <dgm:spPr/>
      <dgm:t>
        <a:bodyPr/>
        <a:lstStyle/>
        <a:p>
          <a:endParaRPr lang="ru-RU"/>
        </a:p>
      </dgm:t>
    </dgm:pt>
    <dgm:pt modelId="{1A120569-33BB-46DB-BBE4-44C78413E3EC}" type="pres">
      <dgm:prSet presAssocID="{0883146D-ECCD-489D-B7DF-D8897149153F}" presName="childText" presStyleLbl="bgAcc1" presStyleIdx="4" presStyleCnt="5" custScaleX="2000000" custScaleY="403080" custLinFactNeighborX="-2842" custLinFactNeighborY="698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85C35B-9CFA-4842-B85B-D8A2894F4321}" type="presOf" srcId="{E50956FD-E884-480B-96A8-888533529419}" destId="{68CFA4C9-E81E-4F4C-AB87-BA9FDA0CB1A5}" srcOrd="0" destOrd="0" presId="urn:microsoft.com/office/officeart/2005/8/layout/hierarchy3"/>
    <dgm:cxn modelId="{AE32696E-125B-4209-9D42-DAA20E1F8425}" type="presOf" srcId="{20191AD2-E31F-45FA-8309-8D0131822061}" destId="{8173CFBC-22DC-47A6-927E-2D87B445280D}" srcOrd="0" destOrd="0" presId="urn:microsoft.com/office/officeart/2005/8/layout/hierarchy3"/>
    <dgm:cxn modelId="{19D2DB73-D6A3-4171-8008-A57B2A51B780}" srcId="{D0B78102-B64C-480E-AA5A-26BD8F37C2BA}" destId="{85593E2C-F94B-4A11-9078-7021AA99B7FA}" srcOrd="3" destOrd="0" parTransId="{05C77F0B-A291-4A5E-B7DC-4E429B9F5D48}" sibTransId="{B4B5A874-11B0-421F-B82E-977E91AE5CDE}"/>
    <dgm:cxn modelId="{F79588D6-7211-4D06-ADDA-49ED8CA861CF}" type="presOf" srcId="{20191AD2-E31F-45FA-8309-8D0131822061}" destId="{7D5196A2-997F-40C1-9508-617392148685}" srcOrd="1" destOrd="0" presId="urn:microsoft.com/office/officeart/2005/8/layout/hierarchy3"/>
    <dgm:cxn modelId="{1C7EE5D2-F2DA-49ED-BCBC-822E45CBB89C}" type="presOf" srcId="{15BE2D80-854D-4AD9-A869-3418C456ECCE}" destId="{2967D55B-BDD6-4AAD-AD8F-7DB0CDD18FCE}" srcOrd="0" destOrd="0" presId="urn:microsoft.com/office/officeart/2005/8/layout/hierarchy3"/>
    <dgm:cxn modelId="{3FC5586E-91AE-42CE-B6CA-247A5C180986}" type="presOf" srcId="{9598F7D7-7EC0-4294-955A-C256EF16025C}" destId="{E07E3044-889B-4063-AB32-4E442CB3B67F}" srcOrd="0" destOrd="0" presId="urn:microsoft.com/office/officeart/2005/8/layout/hierarchy3"/>
    <dgm:cxn modelId="{C139DFB9-8CF6-440F-86D7-27D559AB90D8}" srcId="{C8238739-CB1E-477F-B367-ABA0C091BEBF}" destId="{D0B78102-B64C-480E-AA5A-26BD8F37C2BA}" srcOrd="1" destOrd="0" parTransId="{A70FE15D-99CC-4A5D-B323-FAF6278CC1B3}" sibTransId="{1BA0C7C6-204D-49C3-BCD0-ED140D1CFECF}"/>
    <dgm:cxn modelId="{EC9BA2BD-2B44-4826-B742-A53EA8475574}" srcId="{C8238739-CB1E-477F-B367-ABA0C091BEBF}" destId="{20191AD2-E31F-45FA-8309-8D0131822061}" srcOrd="0" destOrd="0" parTransId="{29C7924A-DB9E-47B4-B967-9662B05D0D6A}" sibTransId="{5E203001-EB1C-4ACA-8F36-706B6015354F}"/>
    <dgm:cxn modelId="{E49383F0-B308-42E2-9EDE-11600CADDAB5}" srcId="{D0B78102-B64C-480E-AA5A-26BD8F37C2BA}" destId="{E4D5975C-B57F-4486-94B9-890B05995C18}" srcOrd="1" destOrd="0" parTransId="{323E1F49-25A2-4AFC-96E9-23B294F91B9F}" sibTransId="{AC73D611-666B-4CDE-B3DF-C794469FD3A4}"/>
    <dgm:cxn modelId="{48318539-2874-4D86-849C-658C35B18FE9}" type="presOf" srcId="{323E1F49-25A2-4AFC-96E9-23B294F91B9F}" destId="{BE4354AA-8FD1-4F6C-84A7-CFAF4AE5BB8B}" srcOrd="0" destOrd="0" presId="urn:microsoft.com/office/officeart/2005/8/layout/hierarchy3"/>
    <dgm:cxn modelId="{3A1A9342-17F4-48D4-A3B7-176CF0AF11C8}" type="presOf" srcId="{65D41F2E-B755-4FFB-9805-35240869240F}" destId="{EC3334A0-422C-4460-849A-3EFE36370495}" srcOrd="0" destOrd="0" presId="urn:microsoft.com/office/officeart/2005/8/layout/hierarchy3"/>
    <dgm:cxn modelId="{A9098B71-757C-4FC5-BB3E-777566CE005D}" srcId="{D0B78102-B64C-480E-AA5A-26BD8F37C2BA}" destId="{9598F7D7-7EC0-4294-955A-C256EF16025C}" srcOrd="0" destOrd="0" parTransId="{65D41F2E-B755-4FFB-9805-35240869240F}" sibTransId="{8E370BF2-9BE4-4229-ABD8-932237AA3A87}"/>
    <dgm:cxn modelId="{2AD6A529-8B17-401E-BAC9-2A10311DAA1C}" type="presOf" srcId="{85593E2C-F94B-4A11-9078-7021AA99B7FA}" destId="{53153699-7BFD-443F-A000-9BAC050EA304}" srcOrd="0" destOrd="0" presId="urn:microsoft.com/office/officeart/2005/8/layout/hierarchy3"/>
    <dgm:cxn modelId="{4F9FAFDC-A434-4C02-966D-2934B27077CC}" type="presOf" srcId="{724946C8-08BA-4594-B4DF-07293AA022A8}" destId="{2F9CFB39-4307-4097-B892-FEC37FE098CA}" srcOrd="0" destOrd="0" presId="urn:microsoft.com/office/officeart/2005/8/layout/hierarchy3"/>
    <dgm:cxn modelId="{73093086-3462-40D6-9C73-D1D756ACEB27}" type="presOf" srcId="{05C77F0B-A291-4A5E-B7DC-4E429B9F5D48}" destId="{3EFF6FAB-702E-4AF9-BE9D-2B68E1FD05FF}" srcOrd="0" destOrd="0" presId="urn:microsoft.com/office/officeart/2005/8/layout/hierarchy3"/>
    <dgm:cxn modelId="{D0E687C3-FC04-4238-B559-1A9D4321DC90}" srcId="{D0B78102-B64C-480E-AA5A-26BD8F37C2BA}" destId="{0883146D-ECCD-489D-B7DF-D8897149153F}" srcOrd="4" destOrd="0" parTransId="{724946C8-08BA-4594-B4DF-07293AA022A8}" sibTransId="{A75DFD51-0163-47A5-B3C5-202F04AD7C4B}"/>
    <dgm:cxn modelId="{AD48AAAF-0EF6-47E4-909C-41102DE2E477}" type="presOf" srcId="{0883146D-ECCD-489D-B7DF-D8897149153F}" destId="{1A120569-33BB-46DB-BBE4-44C78413E3EC}" srcOrd="0" destOrd="0" presId="urn:microsoft.com/office/officeart/2005/8/layout/hierarchy3"/>
    <dgm:cxn modelId="{2F2789A4-3A55-4F3C-9A62-AEBA645EA7CC}" srcId="{D0B78102-B64C-480E-AA5A-26BD8F37C2BA}" destId="{E50956FD-E884-480B-96A8-888533529419}" srcOrd="2" destOrd="0" parTransId="{15BE2D80-854D-4AD9-A869-3418C456ECCE}" sibTransId="{EFEA961C-CF52-4555-995D-3990415C6F7B}"/>
    <dgm:cxn modelId="{339C4E15-74E0-4741-8C22-BF579DE65515}" type="presOf" srcId="{E4D5975C-B57F-4486-94B9-890B05995C18}" destId="{DC86D88D-A2D3-4E2F-A26D-5DFEA0AD67F2}" srcOrd="0" destOrd="0" presId="urn:microsoft.com/office/officeart/2005/8/layout/hierarchy3"/>
    <dgm:cxn modelId="{4D5F9174-6605-4369-AA86-4ACDE3587918}" type="presOf" srcId="{C8238739-CB1E-477F-B367-ABA0C091BEBF}" destId="{ACA59B93-7BD9-4F07-A7FA-1DFAE2D0965D}" srcOrd="0" destOrd="0" presId="urn:microsoft.com/office/officeart/2005/8/layout/hierarchy3"/>
    <dgm:cxn modelId="{D18789EB-60A7-473F-8A34-66A6098A7A0F}" type="presOf" srcId="{D0B78102-B64C-480E-AA5A-26BD8F37C2BA}" destId="{26CA9270-3BD4-4E41-9A21-3C1109A12AA2}" srcOrd="0" destOrd="0" presId="urn:microsoft.com/office/officeart/2005/8/layout/hierarchy3"/>
    <dgm:cxn modelId="{C16A4C93-5ABF-4A55-8846-2E3058B6675E}" type="presOf" srcId="{D0B78102-B64C-480E-AA5A-26BD8F37C2BA}" destId="{8DE43FD5-440A-44E4-8F95-02251696833C}" srcOrd="1" destOrd="0" presId="urn:microsoft.com/office/officeart/2005/8/layout/hierarchy3"/>
    <dgm:cxn modelId="{EFAB1C9B-BC72-45CB-BA4D-C70EA8099B10}" type="presParOf" srcId="{ACA59B93-7BD9-4F07-A7FA-1DFAE2D0965D}" destId="{3F47D964-3562-4606-9E39-45346DE44E0D}" srcOrd="0" destOrd="0" presId="urn:microsoft.com/office/officeart/2005/8/layout/hierarchy3"/>
    <dgm:cxn modelId="{B639E386-2005-4281-856B-6A105C363CAD}" type="presParOf" srcId="{3F47D964-3562-4606-9E39-45346DE44E0D}" destId="{9CBC06F0-4A4F-45B5-A63F-99B9BF53EF90}" srcOrd="0" destOrd="0" presId="urn:microsoft.com/office/officeart/2005/8/layout/hierarchy3"/>
    <dgm:cxn modelId="{78520239-3FEE-4B52-8464-2342F4F6504E}" type="presParOf" srcId="{9CBC06F0-4A4F-45B5-A63F-99B9BF53EF90}" destId="{8173CFBC-22DC-47A6-927E-2D87B445280D}" srcOrd="0" destOrd="0" presId="urn:microsoft.com/office/officeart/2005/8/layout/hierarchy3"/>
    <dgm:cxn modelId="{96FB7E96-4FB9-49EB-917B-2CEFDAF88E39}" type="presParOf" srcId="{9CBC06F0-4A4F-45B5-A63F-99B9BF53EF90}" destId="{7D5196A2-997F-40C1-9508-617392148685}" srcOrd="1" destOrd="0" presId="urn:microsoft.com/office/officeart/2005/8/layout/hierarchy3"/>
    <dgm:cxn modelId="{8278FE9A-45BB-44CC-A8A6-786D6D3B0E75}" type="presParOf" srcId="{3F47D964-3562-4606-9E39-45346DE44E0D}" destId="{74261C26-5B7F-4023-B82F-9C1896F7EC69}" srcOrd="1" destOrd="0" presId="urn:microsoft.com/office/officeart/2005/8/layout/hierarchy3"/>
    <dgm:cxn modelId="{D3409F57-1D9C-4D71-B4A7-BD2A22FB6F93}" type="presParOf" srcId="{ACA59B93-7BD9-4F07-A7FA-1DFAE2D0965D}" destId="{E70CD4F2-3EEF-4395-BA97-81C3F2AA036B}" srcOrd="1" destOrd="0" presId="urn:microsoft.com/office/officeart/2005/8/layout/hierarchy3"/>
    <dgm:cxn modelId="{62D7638A-7F02-426D-9954-1180BF9BC9D4}" type="presParOf" srcId="{E70CD4F2-3EEF-4395-BA97-81C3F2AA036B}" destId="{E10F3E65-7C39-4D49-BAD5-6519DC3640AD}" srcOrd="0" destOrd="0" presId="urn:microsoft.com/office/officeart/2005/8/layout/hierarchy3"/>
    <dgm:cxn modelId="{6847AB67-9B43-47C4-B5B6-78C69C38802E}" type="presParOf" srcId="{E10F3E65-7C39-4D49-BAD5-6519DC3640AD}" destId="{26CA9270-3BD4-4E41-9A21-3C1109A12AA2}" srcOrd="0" destOrd="0" presId="urn:microsoft.com/office/officeart/2005/8/layout/hierarchy3"/>
    <dgm:cxn modelId="{658C1658-270B-4E00-AD07-CE26B1A10B49}" type="presParOf" srcId="{E10F3E65-7C39-4D49-BAD5-6519DC3640AD}" destId="{8DE43FD5-440A-44E4-8F95-02251696833C}" srcOrd="1" destOrd="0" presId="urn:microsoft.com/office/officeart/2005/8/layout/hierarchy3"/>
    <dgm:cxn modelId="{43001B09-54A7-48AE-9121-10EFB8AC90E0}" type="presParOf" srcId="{E70CD4F2-3EEF-4395-BA97-81C3F2AA036B}" destId="{18857DA8-FEDC-4BF1-8089-2EE631EBD897}" srcOrd="1" destOrd="0" presId="urn:microsoft.com/office/officeart/2005/8/layout/hierarchy3"/>
    <dgm:cxn modelId="{E7747A45-8BE0-425C-9191-63AA449840E8}" type="presParOf" srcId="{18857DA8-FEDC-4BF1-8089-2EE631EBD897}" destId="{EC3334A0-422C-4460-849A-3EFE36370495}" srcOrd="0" destOrd="0" presId="urn:microsoft.com/office/officeart/2005/8/layout/hierarchy3"/>
    <dgm:cxn modelId="{0F7D4625-096A-4FAF-999B-5C939D224EB2}" type="presParOf" srcId="{18857DA8-FEDC-4BF1-8089-2EE631EBD897}" destId="{E07E3044-889B-4063-AB32-4E442CB3B67F}" srcOrd="1" destOrd="0" presId="urn:microsoft.com/office/officeart/2005/8/layout/hierarchy3"/>
    <dgm:cxn modelId="{1E28010B-4DBC-4570-A316-08A252FC8D2D}" type="presParOf" srcId="{18857DA8-FEDC-4BF1-8089-2EE631EBD897}" destId="{BE4354AA-8FD1-4F6C-84A7-CFAF4AE5BB8B}" srcOrd="2" destOrd="0" presId="urn:microsoft.com/office/officeart/2005/8/layout/hierarchy3"/>
    <dgm:cxn modelId="{3AD2FC3A-B293-4041-9CF6-AAFA89E3349C}" type="presParOf" srcId="{18857DA8-FEDC-4BF1-8089-2EE631EBD897}" destId="{DC86D88D-A2D3-4E2F-A26D-5DFEA0AD67F2}" srcOrd="3" destOrd="0" presId="urn:microsoft.com/office/officeart/2005/8/layout/hierarchy3"/>
    <dgm:cxn modelId="{294A3EBA-478C-4D9C-8623-E1544D4D14C5}" type="presParOf" srcId="{18857DA8-FEDC-4BF1-8089-2EE631EBD897}" destId="{2967D55B-BDD6-4AAD-AD8F-7DB0CDD18FCE}" srcOrd="4" destOrd="0" presId="urn:microsoft.com/office/officeart/2005/8/layout/hierarchy3"/>
    <dgm:cxn modelId="{A7307EB1-47BF-453A-8CCB-3556F3205247}" type="presParOf" srcId="{18857DA8-FEDC-4BF1-8089-2EE631EBD897}" destId="{68CFA4C9-E81E-4F4C-AB87-BA9FDA0CB1A5}" srcOrd="5" destOrd="0" presId="urn:microsoft.com/office/officeart/2005/8/layout/hierarchy3"/>
    <dgm:cxn modelId="{75964C34-07BB-4745-8470-EBEFC25E2A51}" type="presParOf" srcId="{18857DA8-FEDC-4BF1-8089-2EE631EBD897}" destId="{3EFF6FAB-702E-4AF9-BE9D-2B68E1FD05FF}" srcOrd="6" destOrd="0" presId="urn:microsoft.com/office/officeart/2005/8/layout/hierarchy3"/>
    <dgm:cxn modelId="{E8951247-5793-48D8-907A-1BEAB4C2A14D}" type="presParOf" srcId="{18857DA8-FEDC-4BF1-8089-2EE631EBD897}" destId="{53153699-7BFD-443F-A000-9BAC050EA304}" srcOrd="7" destOrd="0" presId="urn:microsoft.com/office/officeart/2005/8/layout/hierarchy3"/>
    <dgm:cxn modelId="{B10697A5-9D78-4047-B410-AFAE8A921EB3}" type="presParOf" srcId="{18857DA8-FEDC-4BF1-8089-2EE631EBD897}" destId="{2F9CFB39-4307-4097-B892-FEC37FE098CA}" srcOrd="8" destOrd="0" presId="urn:microsoft.com/office/officeart/2005/8/layout/hierarchy3"/>
    <dgm:cxn modelId="{94CEFDA3-9EDA-49E3-A9E3-98B72C0B55EA}" type="presParOf" srcId="{18857DA8-FEDC-4BF1-8089-2EE631EBD897}" destId="{1A120569-33BB-46DB-BBE4-44C78413E3EC}" srcOrd="9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238739-CB1E-477F-B367-ABA0C091BEBF}" type="doc">
      <dgm:prSet loTypeId="urn:microsoft.com/office/officeart/2005/8/layout/hierarchy3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D0B78102-B64C-480E-AA5A-26BD8F37C2BA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/>
      </dgm:spPr>
      <dgm:t>
        <a:bodyPr/>
        <a:lstStyle/>
        <a:p>
          <a:r>
            <a:rPr lang="ru-RU" sz="2800" b="1" i="1" dirty="0" smtClean="0">
              <a:solidFill>
                <a:schemeClr val="accent2">
                  <a:lumMod val="50000"/>
                </a:schemeClr>
              </a:solidFill>
            </a:rPr>
            <a:t>Толерантность дошкольника</a:t>
          </a:r>
          <a:endParaRPr lang="ru-RU" sz="2800" b="1" dirty="0">
            <a:solidFill>
              <a:schemeClr val="accent2">
                <a:lumMod val="50000"/>
              </a:schemeClr>
            </a:solidFill>
          </a:endParaRPr>
        </a:p>
      </dgm:t>
    </dgm:pt>
    <dgm:pt modelId="{A70FE15D-99CC-4A5D-B323-FAF6278CC1B3}" type="parTrans" cxnId="{C139DFB9-8CF6-440F-86D7-27D559AB90D8}">
      <dgm:prSet/>
      <dgm:spPr/>
      <dgm:t>
        <a:bodyPr/>
        <a:lstStyle/>
        <a:p>
          <a:endParaRPr lang="ru-RU"/>
        </a:p>
      </dgm:t>
    </dgm:pt>
    <dgm:pt modelId="{1BA0C7C6-204D-49C3-BCD0-ED140D1CFECF}" type="sibTrans" cxnId="{C139DFB9-8CF6-440F-86D7-27D559AB90D8}">
      <dgm:prSet/>
      <dgm:spPr/>
      <dgm:t>
        <a:bodyPr/>
        <a:lstStyle/>
        <a:p>
          <a:endParaRPr lang="ru-RU"/>
        </a:p>
      </dgm:t>
    </dgm:pt>
    <dgm:pt modelId="{9598F7D7-7EC0-4294-955A-C256EF16025C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2000" i="1" dirty="0" smtClean="0">
              <a:solidFill>
                <a:srgbClr val="FF0000"/>
              </a:solidFill>
            </a:rPr>
            <a:t>Адаптивная толерантность</a:t>
          </a:r>
          <a:r>
            <a:rPr lang="ru-RU" sz="2000" dirty="0" smtClean="0">
              <a:solidFill>
                <a:srgbClr val="FF0000"/>
              </a:solidFill>
            </a:rPr>
            <a:t> </a:t>
          </a:r>
          <a:r>
            <a:rPr lang="ru-RU" sz="2000" dirty="0" smtClean="0"/>
            <a:t>представляет собой стремление ребёнка сохранить позитивные отношения с миром природы, социума и культуры разными способами (отойти, проигнорировать, выслушать и др.).</a:t>
          </a:r>
          <a:endParaRPr lang="ru-RU" sz="2000" b="1" i="1" dirty="0">
            <a:solidFill>
              <a:srgbClr val="0070C0"/>
            </a:solidFill>
          </a:endParaRPr>
        </a:p>
      </dgm:t>
    </dgm:pt>
    <dgm:pt modelId="{65D41F2E-B755-4FFB-9805-35240869240F}" type="parTrans" cxnId="{A9098B71-757C-4FC5-BB3E-777566CE005D}">
      <dgm:prSet/>
      <dgm:spPr>
        <a:ln w="28575"/>
      </dgm:spPr>
      <dgm:t>
        <a:bodyPr/>
        <a:lstStyle/>
        <a:p>
          <a:endParaRPr lang="ru-RU"/>
        </a:p>
      </dgm:t>
    </dgm:pt>
    <dgm:pt modelId="{8E370BF2-9BE4-4229-ABD8-932237AA3A87}" type="sibTrans" cxnId="{A9098B71-757C-4FC5-BB3E-777566CE005D}">
      <dgm:prSet/>
      <dgm:spPr/>
      <dgm:t>
        <a:bodyPr/>
        <a:lstStyle/>
        <a:p>
          <a:endParaRPr lang="ru-RU"/>
        </a:p>
      </dgm:t>
    </dgm:pt>
    <dgm:pt modelId="{E4D5975C-B57F-4486-94B9-890B05995C1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ru-RU" sz="2000" i="1" dirty="0" smtClean="0">
              <a:solidFill>
                <a:srgbClr val="FF0000"/>
              </a:solidFill>
            </a:rPr>
            <a:t>Конструктивная толерантность</a:t>
          </a:r>
          <a:r>
            <a:rPr lang="ru-RU" sz="2000" dirty="0" smtClean="0">
              <a:solidFill>
                <a:srgbClr val="FF0000"/>
              </a:solidFill>
            </a:rPr>
            <a:t> </a:t>
          </a:r>
          <a:r>
            <a:rPr lang="ru-RU" sz="2000" dirty="0" smtClean="0"/>
            <a:t>предполагает активную позицию ребёнка, основанную на доверии к миру, и проявляющуюся в различных способах выражения позитивного отношения к самому себе, другим людям, природе и культуре (сохранить своё здоровье, делая зарядку; деятельно поддержать друга в сложной ситуации; покормить щенка на улице; заклеить порванные страницы книги и др.)</a:t>
          </a:r>
          <a:endParaRPr lang="ru-RU" sz="2000" b="1" i="1" dirty="0">
            <a:solidFill>
              <a:srgbClr val="0070C0"/>
            </a:solidFill>
          </a:endParaRPr>
        </a:p>
      </dgm:t>
    </dgm:pt>
    <dgm:pt modelId="{323E1F49-25A2-4AFC-96E9-23B294F91B9F}" type="parTrans" cxnId="{E49383F0-B308-42E2-9EDE-11600CADDAB5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AC73D611-666B-4CDE-B3DF-C794469FD3A4}" type="sibTrans" cxnId="{E49383F0-B308-42E2-9EDE-11600CADDAB5}">
      <dgm:prSet/>
      <dgm:spPr/>
      <dgm:t>
        <a:bodyPr/>
        <a:lstStyle/>
        <a:p>
          <a:endParaRPr lang="ru-RU"/>
        </a:p>
      </dgm:t>
    </dgm:pt>
    <dgm:pt modelId="{ACA59B93-7BD9-4F07-A7FA-1DFAE2D0965D}" type="pres">
      <dgm:prSet presAssocID="{C8238739-CB1E-477F-B367-ABA0C091BEB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70CD4F2-3EEF-4395-BA97-81C3F2AA036B}" type="pres">
      <dgm:prSet presAssocID="{D0B78102-B64C-480E-AA5A-26BD8F37C2BA}" presName="root" presStyleCnt="0"/>
      <dgm:spPr/>
    </dgm:pt>
    <dgm:pt modelId="{E10F3E65-7C39-4D49-BAD5-6519DC3640AD}" type="pres">
      <dgm:prSet presAssocID="{D0B78102-B64C-480E-AA5A-26BD8F37C2BA}" presName="rootComposite" presStyleCnt="0"/>
      <dgm:spPr/>
    </dgm:pt>
    <dgm:pt modelId="{26CA9270-3BD4-4E41-9A21-3C1109A12AA2}" type="pres">
      <dgm:prSet presAssocID="{D0B78102-B64C-480E-AA5A-26BD8F37C2BA}" presName="rootText" presStyleLbl="node1" presStyleIdx="0" presStyleCnt="1" custScaleX="1783653" custScaleY="462747" custLinFactY="-352500" custLinFactNeighborX="36917" custLinFactNeighborY="-400000"/>
      <dgm:spPr/>
      <dgm:t>
        <a:bodyPr/>
        <a:lstStyle/>
        <a:p>
          <a:endParaRPr lang="ru-RU"/>
        </a:p>
      </dgm:t>
    </dgm:pt>
    <dgm:pt modelId="{8DE43FD5-440A-44E4-8F95-02251696833C}" type="pres">
      <dgm:prSet presAssocID="{D0B78102-B64C-480E-AA5A-26BD8F37C2BA}" presName="rootConnector" presStyleLbl="node1" presStyleIdx="0" presStyleCnt="1"/>
      <dgm:spPr/>
      <dgm:t>
        <a:bodyPr/>
        <a:lstStyle/>
        <a:p>
          <a:endParaRPr lang="ru-RU"/>
        </a:p>
      </dgm:t>
    </dgm:pt>
    <dgm:pt modelId="{18857DA8-FEDC-4BF1-8089-2EE631EBD897}" type="pres">
      <dgm:prSet presAssocID="{D0B78102-B64C-480E-AA5A-26BD8F37C2BA}" presName="childShape" presStyleCnt="0"/>
      <dgm:spPr/>
    </dgm:pt>
    <dgm:pt modelId="{EC3334A0-422C-4460-849A-3EFE36370495}" type="pres">
      <dgm:prSet presAssocID="{65D41F2E-B755-4FFB-9805-35240869240F}" presName="Name13" presStyleLbl="parChTrans1D2" presStyleIdx="0" presStyleCnt="2"/>
      <dgm:spPr/>
      <dgm:t>
        <a:bodyPr/>
        <a:lstStyle/>
        <a:p>
          <a:endParaRPr lang="ru-RU"/>
        </a:p>
      </dgm:t>
    </dgm:pt>
    <dgm:pt modelId="{E07E3044-889B-4063-AB32-4E442CB3B67F}" type="pres">
      <dgm:prSet presAssocID="{9598F7D7-7EC0-4294-955A-C256EF16025C}" presName="childText" presStyleLbl="bgAcc1" presStyleIdx="0" presStyleCnt="2" custScaleX="2000000" custScaleY="1256196" custLinFactNeighborX="-3613" custLinFactNeighborY="-32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4354AA-8FD1-4F6C-84A7-CFAF4AE5BB8B}" type="pres">
      <dgm:prSet presAssocID="{323E1F49-25A2-4AFC-96E9-23B294F91B9F}" presName="Name13" presStyleLbl="parChTrans1D2" presStyleIdx="1" presStyleCnt="2"/>
      <dgm:spPr/>
      <dgm:t>
        <a:bodyPr/>
        <a:lstStyle/>
        <a:p>
          <a:endParaRPr lang="ru-RU"/>
        </a:p>
      </dgm:t>
    </dgm:pt>
    <dgm:pt modelId="{DC86D88D-A2D3-4E2F-A26D-5DFEA0AD67F2}" type="pres">
      <dgm:prSet presAssocID="{E4D5975C-B57F-4486-94B9-890B05995C18}" presName="childText" presStyleLbl="bgAcc1" presStyleIdx="1" presStyleCnt="2" custScaleX="1979038" custScaleY="1452555" custLinFactNeighborX="19690" custLinFactNeighborY="670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39DFB9-8CF6-440F-86D7-27D559AB90D8}" srcId="{C8238739-CB1E-477F-B367-ABA0C091BEBF}" destId="{D0B78102-B64C-480E-AA5A-26BD8F37C2BA}" srcOrd="0" destOrd="0" parTransId="{A70FE15D-99CC-4A5D-B323-FAF6278CC1B3}" sibTransId="{1BA0C7C6-204D-49C3-BCD0-ED140D1CFECF}"/>
    <dgm:cxn modelId="{B9BCA24C-7E24-4A73-B66D-D4F8BF3BAC61}" type="presOf" srcId="{D0B78102-B64C-480E-AA5A-26BD8F37C2BA}" destId="{8DE43FD5-440A-44E4-8F95-02251696833C}" srcOrd="1" destOrd="0" presId="urn:microsoft.com/office/officeart/2005/8/layout/hierarchy3"/>
    <dgm:cxn modelId="{74EEA637-5280-4CDD-92BF-9D036B72F5E7}" type="presOf" srcId="{323E1F49-25A2-4AFC-96E9-23B294F91B9F}" destId="{BE4354AA-8FD1-4F6C-84A7-CFAF4AE5BB8B}" srcOrd="0" destOrd="0" presId="urn:microsoft.com/office/officeart/2005/8/layout/hierarchy3"/>
    <dgm:cxn modelId="{51D8D5D0-9723-4036-9068-B809B82709F5}" type="presOf" srcId="{C8238739-CB1E-477F-B367-ABA0C091BEBF}" destId="{ACA59B93-7BD9-4F07-A7FA-1DFAE2D0965D}" srcOrd="0" destOrd="0" presId="urn:microsoft.com/office/officeart/2005/8/layout/hierarchy3"/>
    <dgm:cxn modelId="{DCF62F2E-57DF-409F-8F46-060AABC854B9}" type="presOf" srcId="{65D41F2E-B755-4FFB-9805-35240869240F}" destId="{EC3334A0-422C-4460-849A-3EFE36370495}" srcOrd="0" destOrd="0" presId="urn:microsoft.com/office/officeart/2005/8/layout/hierarchy3"/>
    <dgm:cxn modelId="{4D8390D5-AB57-44C7-99FD-2435D8924057}" type="presOf" srcId="{9598F7D7-7EC0-4294-955A-C256EF16025C}" destId="{E07E3044-889B-4063-AB32-4E442CB3B67F}" srcOrd="0" destOrd="0" presId="urn:microsoft.com/office/officeart/2005/8/layout/hierarchy3"/>
    <dgm:cxn modelId="{E49383F0-B308-42E2-9EDE-11600CADDAB5}" srcId="{D0B78102-B64C-480E-AA5A-26BD8F37C2BA}" destId="{E4D5975C-B57F-4486-94B9-890B05995C18}" srcOrd="1" destOrd="0" parTransId="{323E1F49-25A2-4AFC-96E9-23B294F91B9F}" sibTransId="{AC73D611-666B-4CDE-B3DF-C794469FD3A4}"/>
    <dgm:cxn modelId="{B3931846-5608-4C75-B253-1A8112CFDFD0}" type="presOf" srcId="{E4D5975C-B57F-4486-94B9-890B05995C18}" destId="{DC86D88D-A2D3-4E2F-A26D-5DFEA0AD67F2}" srcOrd="0" destOrd="0" presId="urn:microsoft.com/office/officeart/2005/8/layout/hierarchy3"/>
    <dgm:cxn modelId="{66FCBFAE-E4D4-4E8C-8FCC-6E17CFBFA254}" type="presOf" srcId="{D0B78102-B64C-480E-AA5A-26BD8F37C2BA}" destId="{26CA9270-3BD4-4E41-9A21-3C1109A12AA2}" srcOrd="0" destOrd="0" presId="urn:microsoft.com/office/officeart/2005/8/layout/hierarchy3"/>
    <dgm:cxn modelId="{A9098B71-757C-4FC5-BB3E-777566CE005D}" srcId="{D0B78102-B64C-480E-AA5A-26BD8F37C2BA}" destId="{9598F7D7-7EC0-4294-955A-C256EF16025C}" srcOrd="0" destOrd="0" parTransId="{65D41F2E-B755-4FFB-9805-35240869240F}" sibTransId="{8E370BF2-9BE4-4229-ABD8-932237AA3A87}"/>
    <dgm:cxn modelId="{9B6E58FB-FB74-4583-BF02-1EE41AE6FF54}" type="presParOf" srcId="{ACA59B93-7BD9-4F07-A7FA-1DFAE2D0965D}" destId="{E70CD4F2-3EEF-4395-BA97-81C3F2AA036B}" srcOrd="0" destOrd="0" presId="urn:microsoft.com/office/officeart/2005/8/layout/hierarchy3"/>
    <dgm:cxn modelId="{9B8EA0EF-9867-4EE6-B48B-E199400652EC}" type="presParOf" srcId="{E70CD4F2-3EEF-4395-BA97-81C3F2AA036B}" destId="{E10F3E65-7C39-4D49-BAD5-6519DC3640AD}" srcOrd="0" destOrd="0" presId="urn:microsoft.com/office/officeart/2005/8/layout/hierarchy3"/>
    <dgm:cxn modelId="{F605B918-CF69-47D5-AEF0-96563173238B}" type="presParOf" srcId="{E10F3E65-7C39-4D49-BAD5-6519DC3640AD}" destId="{26CA9270-3BD4-4E41-9A21-3C1109A12AA2}" srcOrd="0" destOrd="0" presId="urn:microsoft.com/office/officeart/2005/8/layout/hierarchy3"/>
    <dgm:cxn modelId="{18F96E1D-774A-4481-AD36-B869C90822F7}" type="presParOf" srcId="{E10F3E65-7C39-4D49-BAD5-6519DC3640AD}" destId="{8DE43FD5-440A-44E4-8F95-02251696833C}" srcOrd="1" destOrd="0" presId="urn:microsoft.com/office/officeart/2005/8/layout/hierarchy3"/>
    <dgm:cxn modelId="{907673C4-7EEE-4B0F-BA3F-4CAAAA3B8163}" type="presParOf" srcId="{E70CD4F2-3EEF-4395-BA97-81C3F2AA036B}" destId="{18857DA8-FEDC-4BF1-8089-2EE631EBD897}" srcOrd="1" destOrd="0" presId="urn:microsoft.com/office/officeart/2005/8/layout/hierarchy3"/>
    <dgm:cxn modelId="{617E45A3-D67A-45A6-9296-BE8C9D9F7921}" type="presParOf" srcId="{18857DA8-FEDC-4BF1-8089-2EE631EBD897}" destId="{EC3334A0-422C-4460-849A-3EFE36370495}" srcOrd="0" destOrd="0" presId="urn:microsoft.com/office/officeart/2005/8/layout/hierarchy3"/>
    <dgm:cxn modelId="{10BDE867-9101-48D8-938F-F38608DC6194}" type="presParOf" srcId="{18857DA8-FEDC-4BF1-8089-2EE631EBD897}" destId="{E07E3044-889B-4063-AB32-4E442CB3B67F}" srcOrd="1" destOrd="0" presId="urn:microsoft.com/office/officeart/2005/8/layout/hierarchy3"/>
    <dgm:cxn modelId="{82885A28-333C-4C7A-A8D0-62908875A897}" type="presParOf" srcId="{18857DA8-FEDC-4BF1-8089-2EE631EBD897}" destId="{BE4354AA-8FD1-4F6C-84A7-CFAF4AE5BB8B}" srcOrd="2" destOrd="0" presId="urn:microsoft.com/office/officeart/2005/8/layout/hierarchy3"/>
    <dgm:cxn modelId="{C593A3B8-286A-436F-A0C9-E1E924AF4B4C}" type="presParOf" srcId="{18857DA8-FEDC-4BF1-8089-2EE631EBD897}" destId="{DC86D88D-A2D3-4E2F-A26D-5DFEA0AD67F2}" srcOrd="3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rebuchet M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rebuchet MS" pitchFamily="34" charset="0"/>
              </a:defRPr>
            </a:lvl1pPr>
          </a:lstStyle>
          <a:p>
            <a:pPr>
              <a:defRPr/>
            </a:pPr>
            <a:fld id="{22E90437-088E-468E-BDBC-A642B53A44BD}" type="datetimeFigureOut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rebuchet M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rebuchet MS" pitchFamily="34" charset="0"/>
              </a:defRPr>
            </a:lvl1pPr>
          </a:lstStyle>
          <a:p>
            <a:pPr>
              <a:defRPr/>
            </a:pPr>
            <a:fld id="{6E6B08D1-DEFA-49D3-B1B4-B40E449F2D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7C58CCB-9819-4530-A2A2-1F13A252C93B}" type="datetime1">
              <a:rPr/>
              <a:pPr>
                <a:defRPr/>
              </a:pPr>
              <a:t>3/23/2012</a:t>
            </a:fld>
            <a:endParaRPr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243672C-9C25-4DCA-B467-D8E59344CA4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7D8D7-3EBB-4587-A9C8-DD4B391892D0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B0C23-EE8D-4BF7-919D-BD0748406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77B4871-2CD4-4F46-ACB4-BCDF8DB18CD5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2BC6D1-6649-44CB-B499-CAB3A607EC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04E2F-28FB-41F4-87B8-2720842583F2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40CF5-D7D9-43CB-9ED6-476401022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3702D-7EFE-4418-97B7-8524576B82A7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865B2-418D-4A1D-B299-EE83FD9CD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6EA7C-6BC9-4FA2-85CE-B8E3B37525D9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353AD-9A46-4615-B6A6-43E891225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D4AC3-7876-475C-B6BC-C9F68493F14C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ECAC2-AADA-4AC6-B055-5A30DF106C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1E25A-2610-42B9-86DD-5BCE34AE5BDC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D98D7-C57A-4983-8AAA-4F600B3AB6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9085D5-DE9B-4D1A-9C9E-70A4581F8F6C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222E0A-A154-4E4C-B057-0D9F7EE2CE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A4CD7-5869-4E1F-8190-2FFE3BA595D9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227C1-F7AC-4E7B-8B86-A4485495C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B2064C-2D3D-4A0A-AE5E-373E4A539ACA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2D6E845-F698-4081-9AF1-005C170D7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9725"/>
            <a:ext cx="7239000" cy="4846638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4471A-15D3-45A0-B511-E1D46B97D770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113C3-7D03-4530-969B-9170D26B15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C2A33C9-AECE-4A57-B027-49406183B02A}" type="datetime1">
              <a:rPr lang="en-US"/>
              <a:pPr>
                <a:defRPr/>
              </a:pPr>
              <a:t>3/23/2012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B93D865-AED4-4796-BC11-4B0E1AB5A6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0" r:id="rId2"/>
    <p:sldLayoutId id="2147483722" r:id="rId3"/>
    <p:sldLayoutId id="2147483719" r:id="rId4"/>
    <p:sldLayoutId id="2147483718" r:id="rId5"/>
    <p:sldLayoutId id="2147483717" r:id="rId6"/>
    <p:sldLayoutId id="2147483716" r:id="rId7"/>
    <p:sldLayoutId id="2147483715" r:id="rId8"/>
    <p:sldLayoutId id="2147483723" r:id="rId9"/>
    <p:sldLayoutId id="2147483714" r:id="rId10"/>
    <p:sldLayoutId id="2147483724" r:id="rId11"/>
    <p:sldLayoutId id="214748371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mailto:school8_ugansk@mail.ru" TargetMode="External"/><Relationship Id="rId2" Type="http://schemas.openxmlformats.org/officeDocument/2006/relationships/hyperlink" Target="mailto:sosh7_ugansk@mail.ru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moil.ru/" TargetMode="External"/><Relationship Id="rId2" Type="http://schemas.openxmlformats.org/officeDocument/2006/relationships/hyperlink" Target="mailto:conra@admoil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obran3@ws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39A5B6-93CE-443D-9F14-61453018683C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Толерантность -</a:t>
            </a:r>
            <a:endParaRPr lang="ru-RU" sz="4000" dirty="0"/>
          </a:p>
        </p:txBody>
      </p:sp>
      <p:sp>
        <p:nvSpPr>
          <p:cNvPr id="15363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Уважение, принятие и правильное понимание богатого многообразия культур нашего мира, форм самовыражения и способов проявлений человеческой индивидуальности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7D0BDB-620C-40A8-AFD0-472F7EFD7D7B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Декларация принципов толерантности</a:t>
            </a:r>
            <a:endParaRPr lang="ru-RU" dirty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Толерантность – это терпимость к чужим мнениям, поступкам, обязанность способствовать утверждению прав человека, демократии и правопорядка</a:t>
            </a:r>
          </a:p>
          <a:p>
            <a:pPr eaLnBrk="1" hangingPunct="1"/>
            <a:endParaRPr lang="ru-RU" sz="3600" smtClean="0"/>
          </a:p>
          <a:p>
            <a:pPr algn="r" eaLnBrk="1" hangingPunct="1"/>
            <a:r>
              <a:rPr lang="ru-RU" sz="3600" smtClean="0"/>
              <a:t>ЮНЕСКО, 1995 г.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87B8FF-8C79-49A9-B50A-966F67E64CA9}" type="slidenum">
              <a:rPr lang="en-US"/>
              <a:pPr>
                <a:defRPr/>
              </a:pPr>
              <a:t>3</a:t>
            </a:fld>
            <a:endParaRPr lang="en-US"/>
          </a:p>
        </p:txBody>
      </p:sp>
      <p:pic>
        <p:nvPicPr>
          <p:cNvPr id="17410" name="Picture 4" descr="toler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1752600"/>
            <a:ext cx="4910138" cy="4525963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16 ноября – Международный день толерантности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5FB143-79BF-4DBC-94A9-15FD01E67DDA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Принципы толерантности</a:t>
            </a:r>
            <a:endParaRPr lang="ru-RU" dirty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/>
              <a:t>Всеобщая декларация прав человека</a:t>
            </a:r>
          </a:p>
          <a:p>
            <a:pPr eaLnBrk="1" hangingPunct="1">
              <a:buFont typeface="Wingdings 2" pitchFamily="18" charset="2"/>
              <a:buNone/>
            </a:pPr>
            <a:endParaRPr lang="ru-RU" sz="1200" b="1" dirty="0" smtClean="0"/>
          </a:p>
          <a:p>
            <a:pPr eaLnBrk="1" hangingPunct="1"/>
            <a:r>
              <a:rPr lang="ru-RU" sz="3200" b="1" dirty="0" smtClean="0"/>
              <a:t>Международный пакт о гражданских и </a:t>
            </a:r>
            <a:r>
              <a:rPr lang="ru-RU" sz="3200" b="1" dirty="0" smtClean="0"/>
              <a:t>политических правах</a:t>
            </a:r>
            <a:endParaRPr lang="ru-RU" sz="3200" b="1" dirty="0" smtClean="0"/>
          </a:p>
          <a:p>
            <a:pPr eaLnBrk="1" hangingPunct="1">
              <a:buFont typeface="Wingdings 2" pitchFamily="18" charset="2"/>
              <a:buNone/>
            </a:pPr>
            <a:endParaRPr lang="ru-RU" sz="1200" b="1" dirty="0" smtClean="0"/>
          </a:p>
          <a:p>
            <a:pPr eaLnBrk="1" hangingPunct="1"/>
            <a:r>
              <a:rPr lang="ru-RU" sz="3200" b="1" dirty="0" smtClean="0"/>
              <a:t>Международный пакт об экономических, социальных и культурных правах</a:t>
            </a:r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4251AF-BE41-402B-900B-C26B752562C7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Педагогам необходимы:</a:t>
            </a:r>
            <a:endParaRPr lang="ru-RU" dirty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600" b="1" smtClean="0"/>
              <a:t>информация о сущности воспитания толерантности;</a:t>
            </a:r>
          </a:p>
          <a:p>
            <a:pPr eaLnBrk="1" hangingPunct="1"/>
            <a:endParaRPr lang="ru-RU" sz="2800" b="1" smtClean="0"/>
          </a:p>
          <a:p>
            <a:pPr eaLnBrk="1" hangingPunct="1"/>
            <a:r>
              <a:rPr lang="ru-RU" sz="3600" b="1" smtClean="0"/>
              <a:t>представление о возможных средствах;</a:t>
            </a:r>
          </a:p>
          <a:p>
            <a:pPr eaLnBrk="1" hangingPunct="1"/>
            <a:endParaRPr lang="ru-RU" sz="2800" b="1" smtClean="0"/>
          </a:p>
          <a:p>
            <a:pPr eaLnBrk="1" hangingPunct="1"/>
            <a:r>
              <a:rPr lang="ru-RU" sz="3600" b="1" smtClean="0"/>
              <a:t>толерантность необходима самому педагогу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41696-EBA9-4EA6-B287-04B5F247E1BB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Особенности толерантности детей определяются:</a:t>
            </a:r>
            <a:endParaRPr lang="ru-RU" dirty="0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4000" b="1" smtClean="0"/>
              <a:t>семьей;</a:t>
            </a:r>
          </a:p>
          <a:p>
            <a:pPr eaLnBrk="1" hangingPunct="1"/>
            <a:endParaRPr lang="ru-RU" sz="4000" b="1" smtClean="0"/>
          </a:p>
          <a:p>
            <a:pPr eaLnBrk="1" hangingPunct="1"/>
            <a:r>
              <a:rPr lang="ru-RU" sz="4000" b="1" smtClean="0"/>
              <a:t>образовательной средой;</a:t>
            </a:r>
          </a:p>
          <a:p>
            <a:pPr eaLnBrk="1" hangingPunct="1">
              <a:buFont typeface="Wingdings 2" pitchFamily="18" charset="2"/>
              <a:buNone/>
            </a:pPr>
            <a:endParaRPr lang="ru-RU" sz="4000" b="1" smtClean="0"/>
          </a:p>
          <a:p>
            <a:pPr eaLnBrk="1" hangingPunct="1"/>
            <a:r>
              <a:rPr lang="ru-RU" sz="4000" b="1" smtClean="0"/>
              <a:t>личными впечатлениями от отдельных людей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B49EA7-BC4D-4A8B-A9B1-F20837A2874E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239000" cy="136356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Зоны, содержащие возможность того, что вызывает необходимость толерантности: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905000"/>
            <a:ext cx="7848600" cy="47244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ru-RU" sz="2400" b="1" i="1" dirty="0" smtClean="0">
                <a:solidFill>
                  <a:srgbClr val="0070C0"/>
                </a:solidFill>
              </a:rPr>
              <a:t>религиозная</a:t>
            </a:r>
            <a:r>
              <a:rPr lang="ru-RU" sz="2400" dirty="0" smtClean="0"/>
              <a:t> (неприятие верующих и неприятие представителей иных </a:t>
            </a:r>
            <a:r>
              <a:rPr lang="ru-RU" sz="2400" dirty="0" err="1" smtClean="0"/>
              <a:t>конфессий</a:t>
            </a:r>
            <a:r>
              <a:rPr lang="ru-RU" sz="2400" dirty="0" smtClean="0"/>
              <a:t>);</a:t>
            </a:r>
          </a:p>
          <a:p>
            <a:pPr eaLnBrk="1" hangingPunct="1"/>
            <a:r>
              <a:rPr lang="ru-RU" sz="2400" b="1" i="1" dirty="0" smtClean="0">
                <a:solidFill>
                  <a:srgbClr val="0070C0"/>
                </a:solidFill>
              </a:rPr>
              <a:t>этническая</a:t>
            </a:r>
            <a:r>
              <a:rPr lang="ru-RU" sz="2400" dirty="0" smtClean="0"/>
              <a:t> (обострившиеся межнациональные отношения);</a:t>
            </a:r>
          </a:p>
          <a:p>
            <a:pPr eaLnBrk="1" hangingPunct="1"/>
            <a:r>
              <a:rPr lang="ru-RU" sz="2400" b="1" i="1" dirty="0" smtClean="0">
                <a:solidFill>
                  <a:srgbClr val="0070C0"/>
                </a:solidFill>
              </a:rPr>
              <a:t>психологическая </a:t>
            </a:r>
            <a:r>
              <a:rPr lang="ru-RU" sz="2400" dirty="0" smtClean="0"/>
              <a:t>(приятие или неприятие того или иного человека;</a:t>
            </a:r>
          </a:p>
          <a:p>
            <a:pPr eaLnBrk="1" hangingPunct="1"/>
            <a:r>
              <a:rPr lang="ru-RU" sz="2400" b="1" i="1" dirty="0" smtClean="0">
                <a:solidFill>
                  <a:srgbClr val="0070C0"/>
                </a:solidFill>
              </a:rPr>
              <a:t>ценностная </a:t>
            </a:r>
            <a:r>
              <a:rPr lang="ru-RU" sz="2400" dirty="0" smtClean="0"/>
              <a:t>(приемлемость или осуждение установок, образцов, исповедуемых сверстниками</a:t>
            </a:r>
            <a:r>
              <a:rPr lang="ru-RU" sz="2400" dirty="0" smtClean="0"/>
              <a:t>);</a:t>
            </a:r>
          </a:p>
          <a:p>
            <a:pPr eaLnBrk="1" hangingPunct="1"/>
            <a:r>
              <a:rPr lang="ru-RU" sz="2400" b="1" i="1" dirty="0" smtClean="0">
                <a:solidFill>
                  <a:srgbClr val="0070C0"/>
                </a:solidFill>
              </a:rPr>
              <a:t>зона коммуникативная </a:t>
            </a:r>
            <a:r>
              <a:rPr lang="ru-RU" sz="2400" dirty="0" smtClean="0"/>
              <a:t>(</a:t>
            </a:r>
            <a:r>
              <a:rPr lang="ru-RU" sz="2400" dirty="0" smtClean="0"/>
              <a:t>приятие или неприятие </a:t>
            </a:r>
            <a:r>
              <a:rPr lang="ru-RU" sz="2400" dirty="0" smtClean="0"/>
              <a:t>круга общения);</a:t>
            </a:r>
            <a:endParaRPr lang="ru-RU" sz="2400" dirty="0" smtClean="0"/>
          </a:p>
          <a:p>
            <a:pPr eaLnBrk="1" hangingPunct="1"/>
            <a:r>
              <a:rPr lang="ru-RU" sz="2400" b="1" i="1" dirty="0" smtClean="0">
                <a:solidFill>
                  <a:srgbClr val="0070C0"/>
                </a:solidFill>
              </a:rPr>
              <a:t>поведенческая</a:t>
            </a:r>
            <a:r>
              <a:rPr lang="ru-RU" sz="2400" dirty="0" smtClean="0"/>
              <a:t> (взаимоотношения субъекта толерантности  и различных ее объектов).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DEE4B9-91A1-4DAD-90FD-8E72D8C5E07E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Качественные границы:</a:t>
            </a:r>
            <a:endParaRPr lang="ru-RU" dirty="0"/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полное приятие, согласие;</a:t>
            </a:r>
          </a:p>
          <a:p>
            <a:pPr eaLnBrk="1" hangingPunct="1"/>
            <a:endParaRPr lang="ru-RU" sz="2000" smtClean="0"/>
          </a:p>
          <a:p>
            <a:pPr eaLnBrk="1" hangingPunct="1"/>
            <a:r>
              <a:rPr lang="ru-RU" sz="3600" smtClean="0"/>
              <a:t>безразличие, равнодушие;</a:t>
            </a:r>
          </a:p>
          <a:p>
            <a:pPr eaLnBrk="1" hangingPunct="1"/>
            <a:endParaRPr lang="ru-RU" sz="2000" smtClean="0"/>
          </a:p>
          <a:p>
            <a:pPr eaLnBrk="1" hangingPunct="1"/>
            <a:r>
              <a:rPr lang="ru-RU" sz="3600" smtClean="0"/>
              <a:t>скрытое или явное неприятие;</a:t>
            </a:r>
          </a:p>
          <a:p>
            <a:pPr eaLnBrk="1" hangingPunct="1"/>
            <a:endParaRPr lang="ru-RU" sz="2000" smtClean="0"/>
          </a:p>
          <a:p>
            <a:pPr eaLnBrk="1" hangingPunct="1"/>
            <a:r>
              <a:rPr lang="ru-RU" sz="3600" smtClean="0"/>
              <a:t>нетерпимость, конфликт;</a:t>
            </a:r>
          </a:p>
          <a:p>
            <a:pPr eaLnBrk="1" hangingPunct="1"/>
            <a:endParaRPr lang="ru-RU" sz="2000" smtClean="0"/>
          </a:p>
          <a:p>
            <a:pPr eaLnBrk="1" hangingPunct="1"/>
            <a:r>
              <a:rPr lang="ru-RU" sz="3600" smtClean="0"/>
              <a:t>агрессия.</a:t>
            </a:r>
          </a:p>
          <a:p>
            <a:pPr eaLnBrk="1" hangingPunct="1"/>
            <a:endParaRPr lang="ru-RU" sz="36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DAB10-6C60-447C-9FB8-7C91417E31F6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0876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Особенность воспитания толерантности – </a:t>
            </a:r>
            <a:r>
              <a:rPr lang="ru-RU" sz="2800" dirty="0" err="1" smtClean="0"/>
              <a:t>двуединство</a:t>
            </a:r>
            <a:r>
              <a:rPr lang="ru-RU" sz="2800" dirty="0" smtClean="0"/>
              <a:t> задач:</a:t>
            </a:r>
            <a:endParaRPr lang="ru-RU" sz="2800" dirty="0"/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457200" y="2133600"/>
            <a:ext cx="7239000" cy="4322763"/>
          </a:xfrm>
        </p:spPr>
        <p:txBody>
          <a:bodyPr/>
          <a:lstStyle/>
          <a:p>
            <a:pPr eaLnBrk="1" hangingPunct="1"/>
            <a:r>
              <a:rPr lang="ru-RU" sz="2800" b="1" i="1" smtClean="0">
                <a:solidFill>
                  <a:srgbClr val="0070C0"/>
                </a:solidFill>
              </a:rPr>
              <a:t>готовности</a:t>
            </a:r>
            <a:r>
              <a:rPr lang="ru-RU" sz="2800" smtClean="0"/>
              <a:t> (внутреннее состояние, желание и способность положительного отношения к объекту);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800" smtClean="0"/>
              <a:t>и</a:t>
            </a:r>
          </a:p>
          <a:p>
            <a:pPr eaLnBrk="1" hangingPunct="1"/>
            <a:r>
              <a:rPr lang="ru-RU" sz="2800" smtClean="0"/>
              <a:t> </a:t>
            </a:r>
            <a:r>
              <a:rPr lang="ru-RU" sz="2800" b="1" i="1" smtClean="0">
                <a:solidFill>
                  <a:srgbClr val="0070C0"/>
                </a:solidFill>
              </a:rPr>
              <a:t>подготовленности</a:t>
            </a:r>
            <a:r>
              <a:rPr lang="ru-RU" sz="2800" smtClean="0"/>
              <a:t> (практические умения коммуникации и понимания, умения разобраться, понять другого</a:t>
            </a:r>
            <a:r>
              <a:rPr lang="ru-RU" smtClean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9A6B91-461D-4987-8056-6B6B2389C150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Толерантность педагога</a:t>
            </a:r>
            <a:endParaRPr lang="ru-RU" dirty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Толерантность в отношениях к родителям школьников</a:t>
            </a:r>
          </a:p>
          <a:p>
            <a:pPr eaLnBrk="1" hangingPunct="1"/>
            <a:r>
              <a:rPr lang="ru-RU" smtClean="0"/>
              <a:t>Толерантность родителей к педагогу</a:t>
            </a:r>
          </a:p>
          <a:p>
            <a:pPr eaLnBrk="1" hangingPunct="1"/>
            <a:r>
              <a:rPr lang="ru-RU" smtClean="0"/>
              <a:t>Толерантность в отношениях между педагогами</a:t>
            </a:r>
          </a:p>
          <a:p>
            <a:pPr lvl="4" eaLnBrk="1" hangingPunct="1"/>
            <a:r>
              <a:rPr lang="ru-RU" sz="2800" smtClean="0">
                <a:solidFill>
                  <a:srgbClr val="0070C0"/>
                </a:solidFill>
              </a:rPr>
              <a:t>Самовоспитание толерантности</a:t>
            </a:r>
          </a:p>
          <a:p>
            <a:pPr lvl="4" eaLnBrk="1" hangingPunct="1"/>
            <a:r>
              <a:rPr lang="ru-RU" sz="2800" smtClean="0">
                <a:solidFill>
                  <a:srgbClr val="0070C0"/>
                </a:solidFill>
              </a:rPr>
              <a:t>Рефлексия, самоанализ своего отношения к окружающим</a:t>
            </a:r>
          </a:p>
          <a:p>
            <a:pPr lvl="4" eaLnBrk="1" hangingPunct="1"/>
            <a:r>
              <a:rPr lang="ru-RU" sz="2800" smtClean="0">
                <a:solidFill>
                  <a:srgbClr val="0070C0"/>
                </a:solidFill>
              </a:rPr>
              <a:t>Стремление владеть собой, сдерживая неприязнь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19B1F0-6FDE-447E-9CE2-757EBEE60A9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</a:t>
            </a:r>
            <a:r>
              <a:rPr lang="ru-RU" dirty="0" err="1" smtClean="0"/>
              <a:t>субЪективности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313363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i="1" dirty="0" smtClean="0"/>
              <a:t>требует опоры на самого ребенка, стимулирования активность его самовоспитания, сознательного поведения и </a:t>
            </a:r>
            <a:r>
              <a:rPr lang="ru-RU" sz="4000" i="1" dirty="0" err="1" smtClean="0"/>
              <a:t>самокоррекции</a:t>
            </a:r>
            <a:r>
              <a:rPr lang="ru-RU" sz="4000" i="1" dirty="0" smtClean="0"/>
              <a:t> в отношениях с другими людьми.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None/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9FABFB-295C-40F7-9F5B-06F1B4B1AD8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</a:t>
            </a:r>
            <a:r>
              <a:rPr lang="ru-RU" dirty="0" err="1" smtClean="0"/>
              <a:t>субЪективности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>
                <a:solidFill>
                  <a:srgbClr val="C00000"/>
                </a:solidFill>
              </a:rPr>
              <a:t>Условия реализации: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добровольность включения ребенка в ту или иную деятельность;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доверие ребенку в выборе средств достижения поставленной цели;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предупреждение негативных последствий в процессе педагогического воздействия;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дети должны сами стремиться к сосуществованию с иными группами;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учет интересов детей, их индивидуальных вкусов, предпочтений, побуждение новых интересов.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None/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21B3BE-E11C-45B5-A98C-BAD9E60F6701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</a:t>
            </a:r>
            <a:r>
              <a:rPr lang="ru-RU" dirty="0" err="1" smtClean="0"/>
              <a:t>субЪективности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i="1" dirty="0" smtClean="0">
                <a:solidFill>
                  <a:srgbClr val="C00000"/>
                </a:solidFill>
              </a:rPr>
              <a:t>Правила: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опираться на активную позицию ребенка, его самостоятельность и инициативу;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 общении с ребенком должно доминировать уважительное отношение к нему;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педагог должен не только призывать ребенка к толерантности, но и быть толерантным;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педагог должен защищать интересы ребенка и помогать ему в решении его актуальных проблем;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педагог должен формировать  гуманистические отношения.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23D6C4-0BAC-4D59-B18D-122985610973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адекватности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143000"/>
            <a:ext cx="7239000" cy="5313363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4000" i="1" dirty="0" smtClean="0"/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i="1" dirty="0" smtClean="0"/>
              <a:t>требует соответствия содержания и средств воспитания социальной ситуации, в которой организуется воспитательный процесс.</a:t>
            </a:r>
            <a:endParaRPr lang="ru-RU" sz="4000" i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BCC616-3B1C-4744-9A41-3667114DA9C6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адекватности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b="1" i="1" dirty="0" smtClean="0">
                <a:solidFill>
                  <a:srgbClr val="C00000"/>
                </a:solidFill>
              </a:rPr>
              <a:t>Условия реализации: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соответствие воспитательных задач реальным событиям, происходящим в мире, стране, в ближайшем социуме;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координация взаимодействия социальных институтов, оказывающих влияние на формирование ценностных ориентаций ребенка;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ориентация воспитательного процесса на реальные нормы, доминирующие в группах социума;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учет разнообразных факторов окружающей социальной среды;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коррекция воспринимаемой детьми разнообразной информации, в том числе и информации от средств массовых коммуникаций.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C1DD2-A206-431F-AE13-76B4762548FB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адекватности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>
                <a:solidFill>
                  <a:srgbClr val="C00000"/>
                </a:solidFill>
              </a:rPr>
              <a:t>Правила: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процесс воспитания толерантности строится с учетом реалий социальных отношений, учитывая особенности экономики, политики, духовности общества;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воспитатель должен корректировать негативное влияние на ребенка окружающей среды;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все участники воспитательного процесса должны взаимодействовать.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7E75E7-5FC8-42C9-83CD-9DBB156D8780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индивидуализации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i="1" dirty="0" smtClean="0"/>
              <a:t>предполагает определение индивидуальных траекторий воспитания толерантного сознания и поведения, выделение социальных задач, соответствующих индивидуальным особенностям и уровню </a:t>
            </a:r>
            <a:r>
              <a:rPr lang="ru-RU" sz="3600" i="1" dirty="0" err="1" smtClean="0"/>
              <a:t>сформированности</a:t>
            </a:r>
            <a:r>
              <a:rPr lang="ru-RU" sz="3600" i="1" dirty="0" smtClean="0"/>
              <a:t> толерантности у ребенка.</a:t>
            </a:r>
            <a:endParaRPr lang="ru-RU" sz="3600"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E123E6-BF7F-4BDE-B475-ECCBEB402898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индивидуализации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i="1" dirty="0" smtClean="0">
                <a:solidFill>
                  <a:srgbClr val="C00000"/>
                </a:solidFill>
              </a:rPr>
              <a:t>Условия реализации: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мониторинг изменения толерантного сознания ребенка;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определение эффективности влияния средств на толерантность ребенка;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выбор специальных средств педагогического влияния на каждого ребенка;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учет индивидуальных качеств ребенка, его ценностных ориентаций при выборе воспитательных средств, направленных на развитие его толерантности;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предоставление возможности детям в самостоятельном выборе средств общения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3C1C14-9393-46B7-8BCF-DE23B1B38562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индивидуализации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300" b="1" i="1" dirty="0" smtClean="0">
                <a:solidFill>
                  <a:srgbClr val="C00000"/>
                </a:solidFill>
              </a:rPr>
              <a:t>Правила: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работа, проводимая с группой детей, должна ориентироваться на групповые нормы и интересы;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успех в воспитании толерантности при работе с одним ребенком не должен негативно влиять на воспитание других;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осуществляя выбор воспитательного средства, необходимо пользоваться объективной информацией о детях;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педагог только на основе взаимодействия с ребенком должен вести поиск способов коррекции его поведения;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постоянное отслеживание эффективности воспитательного воздействия на каждого ребенка определяет совокупность воспитательных средств, используемых педагогом.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A0FF98-343A-47D7-ACB6-637ED176EB01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20040"/>
            <a:ext cx="7848600" cy="74676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рефлексивной позиции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600" i="1" dirty="0" smtClean="0"/>
              <a:t>предполагает ориентацию на формирование у детей осознанной устойчивой системы отношений ребенка к какой-либо значимой для него проблеме, вопросу, проявляющихся в соответствующем поведении и поступках.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7077B-FE96-4734-8448-7DAB1B13FE55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20040"/>
            <a:ext cx="7848600" cy="74676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рефлексивной позиции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Условия реализации: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стимулирование проведения детьми самоанализа своего отношения к окружающим, сопоставления своих поступков со своими высказываниями;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совместный с педагогом анализ решения различных проблем;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стимулирование самопознания детей в различных социальных ситуациях;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оказание помощи детям в анализе проблем, связанных с отношениями с людьми.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CCB73-4DA4-4C6F-96F2-4D16D6E8B75A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20040"/>
            <a:ext cx="7848600" cy="74676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Принцип рефлексивной позиции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Правила: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проблемы отношений детей надо решать с детьми, а не за них;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ребенок должен добиваться успеха в своих отношениях с людьми только на основе осознания необходимости установления этих отношений;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нельзя предусмотреть все варианты отношений с людьми, но ребенку надо быть готовым к их установлению.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586A13-9FA1-4DCC-8669-FB97F7E15B36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20040"/>
            <a:ext cx="7848600" cy="128016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Принцип создания толерантной среды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05000"/>
            <a:ext cx="7239000" cy="4551363"/>
          </a:xfrm>
          <a:blipFill>
            <a:blip r:embed="rId3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000" i="1" dirty="0" smtClean="0"/>
              <a:t>требует формирования гуманистических отношений в учебном заведении.</a:t>
            </a:r>
            <a:endParaRPr lang="ru-RU" sz="4000" i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BFDF31-7612-4639-A810-DFE5334C840D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20040"/>
            <a:ext cx="7848600" cy="59436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Принцип создания толерантной среды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Условия реализации: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принятие общих правил отношений, единых для всех детей;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предоставление возможностей каждому для самореализации и самовыражения;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определении ведущей деятельности, являющейся значимой для всех членов коллектива;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развитие детского самоуправления;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формирование позитивного отношения к творчеству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ACBC8-CE84-47BA-B136-324F00ECE007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20040"/>
            <a:ext cx="7848600" cy="59436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Принцип создания толерантной среды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53133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Правила: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ребенок должен ощущать сопричастность педагогов и товарищей к своим успехам и неудачам;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члены одного коллектива помогают друг другу;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не играть с детьми в уважение к ним;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 толерантный педагог воспитывает толерантных воспитанников.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E8F323-3CD1-4FBD-B577-C55E6FA2FD17}" type="slidenum">
              <a:rPr lang="en-US"/>
              <a:pPr>
                <a:defRPr/>
              </a:pPr>
              <a:t>26</a:t>
            </a:fld>
            <a:endParaRPr lang="en-US"/>
          </a:p>
        </p:txBody>
      </p:sp>
      <p:graphicFrame>
        <p:nvGraphicFramePr>
          <p:cNvPr id="7" name="Схема 6"/>
          <p:cNvGraphicFramePr/>
          <p:nvPr/>
        </p:nvGraphicFramePr>
        <p:xfrm>
          <a:off x="673100" y="60325"/>
          <a:ext cx="73152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68FA5-6EBA-415B-A3DC-1F6DA9394EF6}" type="slidenum">
              <a:rPr lang="en-US"/>
              <a:pPr>
                <a:defRPr/>
              </a:pPr>
              <a:t>27</a:t>
            </a:fld>
            <a:endParaRPr lang="en-US"/>
          </a:p>
        </p:txBody>
      </p:sp>
      <p:graphicFrame>
        <p:nvGraphicFramePr>
          <p:cNvPr id="7" name="Схема 6"/>
          <p:cNvGraphicFramePr/>
          <p:nvPr/>
        </p:nvGraphicFramePr>
        <p:xfrm>
          <a:off x="152400" y="0"/>
          <a:ext cx="80010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E89C8-F772-4330-B4EF-CF6A1015718B}" type="slidenum">
              <a:rPr lang="en-US"/>
              <a:pPr>
                <a:defRPr/>
              </a:pPr>
              <a:t>28</a:t>
            </a:fld>
            <a:endParaRPr lang="en-US"/>
          </a:p>
        </p:txBody>
      </p:sp>
      <p:graphicFrame>
        <p:nvGraphicFramePr>
          <p:cNvPr id="7" name="Схема 6"/>
          <p:cNvGraphicFramePr/>
          <p:nvPr/>
        </p:nvGraphicFramePr>
        <p:xfrm>
          <a:off x="152400" y="0"/>
          <a:ext cx="80010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BEC44-AB1A-4C09-94F6-2716A865EE6F}" type="slidenum">
              <a:rPr lang="en-US"/>
              <a:pPr>
                <a:defRPr/>
              </a:pPr>
              <a:t>29</a:t>
            </a:fld>
            <a:endParaRPr lang="en-US"/>
          </a:p>
        </p:txBody>
      </p:sp>
      <p:graphicFrame>
        <p:nvGraphicFramePr>
          <p:cNvPr id="7" name="Схема 6"/>
          <p:cNvGraphicFramePr/>
          <p:nvPr/>
        </p:nvGraphicFramePr>
        <p:xfrm>
          <a:off x="152400" y="0"/>
          <a:ext cx="8001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567E0C-B4B4-47FB-B741-55EC00CB7A2B}" type="slidenum">
              <a:rPr lang="en-US"/>
              <a:pPr>
                <a:defRPr/>
              </a:pPr>
              <a:t>30</a:t>
            </a:fld>
            <a:endParaRPr lang="en-US"/>
          </a:p>
        </p:txBody>
      </p:sp>
      <p:pic>
        <p:nvPicPr>
          <p:cNvPr id="45058" name="Picture 4" descr="planeta_tol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447800"/>
            <a:ext cx="67818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i="1">
                <a:solidFill>
                  <a:schemeClr val="accent2"/>
                </a:solidFill>
              </a:rPr>
              <a:t>ФОРМИРОВАНИЕ ТОЛЕРАНТНОСТИ У ДОШКОЛЬНИКОВ</a:t>
            </a:r>
            <a:r>
              <a:rPr lang="en-US" sz="4000"/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B2F157-419A-4C52-A0BF-FBBB0F392202}" type="slidenum">
              <a:rPr lang="en-US"/>
              <a:pPr>
                <a:defRPr/>
              </a:pPr>
              <a:t>31</a:t>
            </a:fld>
            <a:endParaRPr lang="en-US"/>
          </a:p>
        </p:txBody>
      </p:sp>
      <p:graphicFrame>
        <p:nvGraphicFramePr>
          <p:cNvPr id="7" name="Схема 6"/>
          <p:cNvGraphicFramePr/>
          <p:nvPr/>
        </p:nvGraphicFramePr>
        <p:xfrm>
          <a:off x="152400" y="0"/>
          <a:ext cx="8001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E2A15D-EC5A-44FD-B527-6647EB56CB41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88976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Критерии толерантного </a:t>
            </a:r>
            <a:r>
              <a:rPr lang="ru-RU" sz="3200" dirty="0" err="1" smtClean="0"/>
              <a:t>мироотношения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ребенка-дошкольника</a:t>
            </a:r>
            <a:endParaRPr lang="ru-RU" sz="3200" dirty="0"/>
          </a:p>
        </p:txBody>
      </p:sp>
      <p:sp>
        <p:nvSpPr>
          <p:cNvPr id="47107" name="Содержимое 2"/>
          <p:cNvSpPr>
            <a:spLocks noGrp="1"/>
          </p:cNvSpPr>
          <p:nvPr>
            <p:ph idx="1"/>
          </p:nvPr>
        </p:nvSpPr>
        <p:spPr>
          <a:xfrm>
            <a:off x="457200" y="2362200"/>
            <a:ext cx="7239000" cy="40941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sz="3600" b="1" i="1" smtClean="0"/>
          </a:p>
          <a:p>
            <a:pPr eaLnBrk="1" hangingPunct="1"/>
            <a:r>
              <a:rPr lang="ru-RU" sz="3600" i="1" smtClean="0"/>
              <a:t> -отношение к себе;</a:t>
            </a:r>
            <a:endParaRPr lang="ru-RU" sz="3600" smtClean="0"/>
          </a:p>
          <a:p>
            <a:pPr eaLnBrk="1" hangingPunct="1"/>
            <a:r>
              <a:rPr lang="ru-RU" sz="3600" i="1" smtClean="0"/>
              <a:t>- отношение к другим</a:t>
            </a:r>
            <a:r>
              <a:rPr lang="ru-RU" sz="3600" smtClean="0"/>
              <a:t>;</a:t>
            </a:r>
          </a:p>
          <a:p>
            <a:pPr eaLnBrk="1" hangingPunct="1"/>
            <a:r>
              <a:rPr lang="ru-RU" sz="3600" smtClean="0"/>
              <a:t>- </a:t>
            </a:r>
            <a:r>
              <a:rPr lang="ru-RU" sz="3600" i="1" smtClean="0"/>
              <a:t>отношение к природе</a:t>
            </a:r>
            <a:r>
              <a:rPr lang="ru-RU" sz="3600" smtClean="0"/>
              <a:t>; </a:t>
            </a:r>
          </a:p>
          <a:p>
            <a:pPr eaLnBrk="1" hangingPunct="1"/>
            <a:r>
              <a:rPr lang="ru-RU" sz="3600" i="1" smtClean="0"/>
              <a:t>- отношение к культуре.</a:t>
            </a:r>
            <a:endParaRPr lang="ru-RU" sz="36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EC4C8-9A55-43C0-BBD8-05FB76004DCF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Методы воспитания толерантности дошкольников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7239000" cy="5008563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1</a:t>
            </a:r>
            <a:r>
              <a:rPr lang="ru-RU" i="1" dirty="0" smtClean="0"/>
              <a:t>. Методы, обеспечивающие формирование нравственного сознания (суждений, оценок)</a:t>
            </a:r>
            <a:r>
              <a:rPr lang="ru-RU" dirty="0" smtClean="0"/>
              <a:t>: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ru-RU" b="1" dirty="0" smtClean="0">
                <a:solidFill>
                  <a:schemeClr val="tx1">
                    <a:tint val="85000"/>
                  </a:schemeClr>
                </a:solidFill>
              </a:rPr>
              <a:t>метод беседы</a:t>
            </a:r>
            <a:r>
              <a:rPr lang="ru-RU" dirty="0" smtClean="0">
                <a:solidFill>
                  <a:schemeClr val="tx1">
                    <a:tint val="85000"/>
                  </a:schemeClr>
                </a:solidFill>
              </a:rPr>
              <a:t>;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ru-RU" b="1" dirty="0" smtClean="0">
                <a:solidFill>
                  <a:schemeClr val="tx1">
                    <a:tint val="85000"/>
                  </a:schemeClr>
                </a:solidFill>
              </a:rPr>
              <a:t>художественная литература</a:t>
            </a:r>
            <a:r>
              <a:rPr lang="ru-RU" dirty="0" smtClean="0">
                <a:solidFill>
                  <a:schemeClr val="tx1">
                    <a:tint val="85000"/>
                  </a:schemeClr>
                </a:solidFill>
              </a:rPr>
              <a:t> ;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ru-RU" b="1" dirty="0" smtClean="0">
                <a:solidFill>
                  <a:schemeClr val="tx1">
                    <a:tint val="85000"/>
                  </a:schemeClr>
                </a:solidFill>
              </a:rPr>
              <a:t>наглядные методы</a:t>
            </a:r>
            <a:r>
              <a:rPr lang="ru-RU" dirty="0" smtClean="0">
                <a:solidFill>
                  <a:schemeClr val="tx1">
                    <a:tint val="85000"/>
                  </a:schemeClr>
                </a:solidFill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2. </a:t>
            </a:r>
            <a:r>
              <a:rPr lang="ru-RU" i="1" dirty="0" smtClean="0"/>
              <a:t>Методы создания у детей практического опыта социального поведения</a:t>
            </a:r>
            <a:r>
              <a:rPr lang="ru-RU" dirty="0" smtClean="0"/>
              <a:t>: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ru-RU" b="1" dirty="0" smtClean="0">
                <a:solidFill>
                  <a:schemeClr val="tx1">
                    <a:tint val="85000"/>
                  </a:schemeClr>
                </a:solidFill>
              </a:rPr>
              <a:t>метод </a:t>
            </a:r>
            <a:r>
              <a:rPr lang="ru-RU" b="1" dirty="0" err="1" smtClean="0">
                <a:solidFill>
                  <a:schemeClr val="tx1">
                    <a:tint val="85000"/>
                  </a:schemeClr>
                </a:solidFill>
              </a:rPr>
              <a:t>научения</a:t>
            </a:r>
            <a:r>
              <a:rPr lang="ru-RU" b="1" dirty="0" smtClean="0">
                <a:solidFill>
                  <a:schemeClr val="tx1">
                    <a:tint val="85000"/>
                  </a:schemeClr>
                </a:solidFill>
              </a:rPr>
              <a:t> ребенка положительным формам поведения</a:t>
            </a:r>
            <a:r>
              <a:rPr lang="ru-RU" dirty="0" smtClean="0">
                <a:solidFill>
                  <a:schemeClr val="tx1">
                    <a:tint val="85000"/>
                  </a:schemeClr>
                </a:solidFill>
              </a:rPr>
              <a:t>;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ru-RU" b="1" dirty="0" smtClean="0">
                <a:solidFill>
                  <a:schemeClr val="tx1">
                    <a:tint val="85000"/>
                  </a:schemeClr>
                </a:solidFill>
              </a:rPr>
              <a:t>целенаправленное наблюдение</a:t>
            </a:r>
            <a:r>
              <a:rPr lang="ru-RU" dirty="0" smtClean="0">
                <a:solidFill>
                  <a:schemeClr val="tx1">
                    <a:tint val="85000"/>
                  </a:schemeClr>
                </a:solidFill>
              </a:rPr>
              <a:t>;</a:t>
            </a:r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ru-RU" b="1" dirty="0" smtClean="0">
                <a:solidFill>
                  <a:schemeClr val="tx1">
                    <a:tint val="85000"/>
                  </a:schemeClr>
                </a:solidFill>
              </a:rPr>
              <a:t>личный пример</a:t>
            </a:r>
            <a:r>
              <a:rPr lang="ru-RU" dirty="0" smtClean="0">
                <a:solidFill>
                  <a:schemeClr val="tx1">
                    <a:tint val="85000"/>
                  </a:schemeClr>
                </a:solidFill>
              </a:rPr>
              <a:t> взрослого.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i="1" dirty="0" smtClean="0"/>
              <a:t>3. Методы, формирующие нравственные чувства, эмоции и отношения у детей.</a:t>
            </a:r>
            <a:endParaRPr lang="ru-RU" dirty="0" smtClean="0"/>
          </a:p>
          <a:p>
            <a:pPr marL="521208" lvl="1" eaLnBrk="1" fontAlgn="auto" hangingPunct="1">
              <a:spcAft>
                <a:spcPts val="0"/>
              </a:spcAft>
              <a:buClr>
                <a:schemeClr val="accent4"/>
              </a:buClr>
              <a:buFont typeface="Wingdings 2"/>
              <a:buChar char=""/>
              <a:defRPr/>
            </a:pPr>
            <a:r>
              <a:rPr lang="ru-RU" b="1" dirty="0" smtClean="0">
                <a:solidFill>
                  <a:schemeClr val="tx1">
                    <a:tint val="85000"/>
                  </a:schemeClr>
                </a:solidFill>
              </a:rPr>
              <a:t>Поощрение положительного поведения ребенка, с целью дальнейшего закрепления данных поступков. Высказывание неодобрения отрицательных поступков</a:t>
            </a:r>
            <a:r>
              <a:rPr lang="ru-RU" dirty="0" smtClean="0">
                <a:solidFill>
                  <a:schemeClr val="tx1">
                    <a:tint val="85000"/>
                  </a:schemeClr>
                </a:solidFill>
              </a:rPr>
              <a:t>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9BDB5-7B95-4424-BF9B-9C278AC498AB}" type="slidenum">
              <a:rPr lang="en-US"/>
              <a:pPr>
                <a:defRPr/>
              </a:pPr>
              <a:t>34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этапы воспитания толерантности дошкольников</a:t>
            </a:r>
            <a:endParaRPr lang="ru-RU" sz="2800" dirty="0"/>
          </a:p>
        </p:txBody>
      </p:sp>
      <p:sp>
        <p:nvSpPr>
          <p:cNvPr id="49155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239000" cy="4856163"/>
          </a:xfrm>
        </p:spPr>
        <p:txBody>
          <a:bodyPr/>
          <a:lstStyle/>
          <a:p>
            <a:pPr eaLnBrk="1" hangingPunct="1"/>
            <a:r>
              <a:rPr lang="ru-RU" b="1" smtClean="0"/>
              <a:t>I. Подача информации ребенку относительно основных законов и правил человеческого общежития</a:t>
            </a:r>
            <a:r>
              <a:rPr lang="ru-RU" smtClean="0"/>
              <a:t>. 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b="1" smtClean="0"/>
              <a:t>II. Закрепление полученных ребенком знаний </a:t>
            </a:r>
          </a:p>
          <a:p>
            <a:pPr eaLnBrk="1" hangingPunct="1"/>
            <a:endParaRPr lang="ru-RU" b="1" smtClean="0"/>
          </a:p>
          <a:p>
            <a:pPr eaLnBrk="1" hangingPunct="1"/>
            <a:r>
              <a:rPr lang="ru-RU" b="1" smtClean="0"/>
              <a:t>III. Формирование устойчивого толерантного поведения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740F44-8A12-4E34-87F4-64B2ACBF36FE}" type="slidenum">
              <a:rPr lang="en-US"/>
              <a:pPr>
                <a:defRPr/>
              </a:pPr>
              <a:t>35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700" dirty="0" smtClean="0"/>
              <a:t>При отборе методов и приемов воспитания важно помнить следующее:</a:t>
            </a:r>
            <a:endParaRPr lang="ru-RU" dirty="0"/>
          </a:p>
        </p:txBody>
      </p:sp>
      <p:sp>
        <p:nvSpPr>
          <p:cNvPr id="50179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7239000" cy="5237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200" smtClean="0"/>
              <a:t>-  никогда не наказывать детей;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не сравнивать друг с другом;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не выставлять на позор;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не укорять;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не жаловаться на них родителям;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не надзирать за ними;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не оскорблять;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не приказывать, не требовать жестко;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обеспечит</a:t>
            </a:r>
            <a:r>
              <a:rPr lang="ru-RU" sz="2200" smtClean="0">
                <a:latin typeface="Arial" charset="0"/>
              </a:rPr>
              <a:t>ь</a:t>
            </a:r>
            <a:r>
              <a:rPr lang="ru-RU" sz="2200" smtClean="0"/>
              <a:t> успех во всех делах, особенно в творчестве через разумную дозу помощи;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хвалить от души;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верить;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договариваться, находить общее мнение, уступать желаниям;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-  прощать искренне.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E150D-0B30-4F94-8DF8-922ABB2C90BD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325" y="3327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“Мы – жители планеты Земля”</a:t>
            </a:r>
            <a:endParaRPr lang="ru-RU" dirty="0"/>
          </a:p>
        </p:txBody>
      </p:sp>
      <p:sp>
        <p:nvSpPr>
          <p:cNvPr id="51203" name="Содержимое 2"/>
          <p:cNvSpPr>
            <a:spLocks noGrp="1"/>
          </p:cNvSpPr>
          <p:nvPr>
            <p:ph idx="1"/>
          </p:nvPr>
        </p:nvSpPr>
        <p:spPr>
          <a:xfrm>
            <a:off x="152400" y="1600200"/>
            <a:ext cx="7543800" cy="48561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algn="r" eaLnBrk="1" hangingPunct="1">
              <a:buFont typeface="Wingdings 2" pitchFamily="18" charset="2"/>
              <a:buNone/>
            </a:pPr>
            <a:r>
              <a:rPr lang="ru-RU" smtClean="0"/>
              <a:t>						 </a:t>
            </a:r>
            <a:r>
              <a:rPr lang="ru-RU" sz="1800" smtClean="0"/>
              <a:t>Изучаем карту, много 					       здесь стран и народностей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1800" smtClean="0"/>
              <a:t>Синий цвет - моря и океаны</a:t>
            </a:r>
          </a:p>
        </p:txBody>
      </p:sp>
      <p:pic>
        <p:nvPicPr>
          <p:cNvPr id="51204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676400"/>
            <a:ext cx="36576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Рисунок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886200"/>
            <a:ext cx="4560888" cy="282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16B6BB-BD1C-45CB-9FF4-DC78F0A8D474}" type="slidenum">
              <a:rPr lang="en-US"/>
              <a:pPr>
                <a:defRPr/>
              </a:pPr>
              <a:t>37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“Мы – жители планеты Земля”</a:t>
            </a:r>
            <a:endParaRPr lang="ru-RU" dirty="0"/>
          </a:p>
        </p:txBody>
      </p:sp>
      <p:sp>
        <p:nvSpPr>
          <p:cNvPr id="52227" name="Содержимое 2"/>
          <p:cNvSpPr>
            <a:spLocks noGrp="1"/>
          </p:cNvSpPr>
          <p:nvPr>
            <p:ph idx="1"/>
          </p:nvPr>
        </p:nvSpPr>
        <p:spPr>
          <a:xfrm>
            <a:off x="152400" y="1600200"/>
            <a:ext cx="7543800" cy="48561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algn="r" eaLnBrk="1" hangingPunct="1">
              <a:buFont typeface="Wingdings 2" pitchFamily="18" charset="2"/>
              <a:buNone/>
            </a:pPr>
            <a:r>
              <a:rPr lang="ru-RU" smtClean="0"/>
              <a:t>						 </a:t>
            </a:r>
            <a:r>
              <a:rPr lang="ru-RU" sz="1800" smtClean="0"/>
              <a:t>Такие ручники  изготовили ребята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1800" smtClean="0"/>
              <a:t>Хоровод: «Во поле берёза»</a:t>
            </a:r>
          </a:p>
        </p:txBody>
      </p:sp>
      <p:pic>
        <p:nvPicPr>
          <p:cNvPr id="52228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377983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Рисунок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733800"/>
            <a:ext cx="39624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A11A0E-7D10-48CB-BC97-E6EBCFCBB677}" type="slidenum">
              <a:rPr lang="en-US"/>
              <a:pPr>
                <a:defRPr/>
              </a:pPr>
              <a:t>38</a:t>
            </a:fld>
            <a:endParaRPr lang="en-US"/>
          </a:p>
        </p:txBody>
      </p:sp>
      <p:sp>
        <p:nvSpPr>
          <p:cNvPr id="54274" name="Rectangle 2" descr="Blue tissue paper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7239000" cy="1143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	ПРОГРАММА </a:t>
            </a:r>
            <a:b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</a:br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	«ДЕТСКИЙ САД 2100»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i="1" smtClean="0"/>
              <a:t>два направления</a:t>
            </a:r>
            <a:r>
              <a:rPr lang="ru-RU" smtClean="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С одной стороны, воспитатель обогащает представления детей об окружающих их близких людях (в детском саду, семье), помогает понять их действия, чувства, проявлять по отношению к ним эмоциональную отзывчивость.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С другой стороны, воспитатель помогает ребенку разобраться в его собственных чувствах и переживаниях, побуждает рассказать о них, чтобы проявить сочувствие и поддержку. </a:t>
            </a:r>
            <a:endParaRPr lang="en-US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59D9B4-8EB4-48D0-8F16-F0ADBD1DB563}" type="slidenum">
              <a:rPr lang="en-US"/>
              <a:pPr>
                <a:defRPr/>
              </a:pPr>
              <a:t>39</a:t>
            </a:fld>
            <a:endParaRPr lang="en-US"/>
          </a:p>
        </p:txBody>
      </p:sp>
      <p:sp>
        <p:nvSpPr>
          <p:cNvPr id="55298" name="Rectangle 2" descr="Blue tissue paper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7239000" cy="1143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	ПРОГРАММА </a:t>
            </a:r>
            <a:b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</a:br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	«ДЕТСКИЙ САД 2100»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>
          <a:xfrm>
            <a:off x="152400" y="1609725"/>
            <a:ext cx="8153400" cy="524827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300" smtClean="0"/>
              <a:t>В результате выпускники детского сада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300" smtClean="0"/>
              <a:t>- знают, что все люди отличаются друг от друга внешностью и поведением, но обладают и схожими чертами;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300" smtClean="0"/>
              <a:t> - им знакомы способы эмоциональной поддержки сверстника, взрослого;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300" smtClean="0"/>
              <a:t>- понимают, что причинами конфликта могут быть противоположные интересы  и имеют представление о возможных способах разрешения конфликтов;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300" smtClean="0"/>
              <a:t>- могут понимать друг друга, осознавать собственную ценность и ценность других людей;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300" smtClean="0"/>
              <a:t>- проявляют эмпатию и толерантность;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300" smtClean="0"/>
              <a:t>- выражают свои чувства и понимают чувства другого.</a:t>
            </a:r>
            <a:r>
              <a:rPr lang="en-US" sz="2200" smtClean="0"/>
              <a:t>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595105-944B-48C7-AA7D-E356987424DC}" type="slidenum">
              <a:rPr lang="en-US"/>
              <a:pPr>
                <a:defRPr/>
              </a:pPr>
              <a:t>40</a:t>
            </a:fld>
            <a:endParaRPr lang="en-US"/>
          </a:p>
        </p:txBody>
      </p:sp>
      <p:sp>
        <p:nvSpPr>
          <p:cNvPr id="56322" name="Rectangle 2"/>
          <p:cNvSpPr>
            <a:spLocks noGrp="1"/>
          </p:cNvSpPr>
          <p:nvPr>
            <p:ph type="title"/>
          </p:nvPr>
        </p:nvSpPr>
        <p:spPr bwMode="auto">
          <a:xfrm>
            <a:off x="1905000" y="0"/>
            <a:ext cx="7239000" cy="1143000"/>
          </a:xfrm>
          <a:gradFill rotWithShape="1">
            <a:gsLst>
              <a:gs pos="0">
                <a:srgbClr val="66FFFF"/>
              </a:gs>
              <a:gs pos="100000">
                <a:srgbClr val="99CCFF"/>
              </a:gs>
            </a:gsLst>
            <a:lin ang="270000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   Критерии толерантности       школьника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153400" cy="5562600"/>
          </a:xfrm>
        </p:spPr>
        <p:txBody>
          <a:bodyPr/>
          <a:lstStyle/>
          <a:p>
            <a:pPr eaLnBrk="1" hangingPunct="1"/>
            <a:r>
              <a:rPr lang="ru-RU" sz="2700" smtClean="0"/>
              <a:t> равноправие (равный доступ к социальным благам, к управленческим, образовательным и экономическим возможностям для всех людей, независимо от их пола, расы, национальности, религии, принадлежности к какой-либо другой группе);</a:t>
            </a:r>
          </a:p>
          <a:p>
            <a:pPr eaLnBrk="1" hangingPunct="1"/>
            <a:r>
              <a:rPr lang="ru-RU" sz="2700" smtClean="0"/>
              <a:t>взаимоуважение членов группы или общества, доброжелательность и терпимое отношение к различным группам (инвалидам, беженцам и др.);</a:t>
            </a:r>
          </a:p>
          <a:p>
            <a:pPr eaLnBrk="1" hangingPunct="1"/>
            <a:r>
              <a:rPr lang="ru-RU" sz="2700" smtClean="0"/>
              <a:t>равные возможности для участия в политической жизни всех членов общества;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91C654-E4B5-4BEB-B8D2-A1851F6773C4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57346" name="Rectangle 2"/>
          <p:cNvSpPr>
            <a:spLocks noGrp="1"/>
          </p:cNvSpPr>
          <p:nvPr>
            <p:ph type="title"/>
          </p:nvPr>
        </p:nvSpPr>
        <p:spPr bwMode="auto">
          <a:xfrm>
            <a:off x="1905000" y="0"/>
            <a:ext cx="7239000" cy="1143000"/>
          </a:xfrm>
          <a:gradFill rotWithShape="1">
            <a:gsLst>
              <a:gs pos="0">
                <a:srgbClr val="99CCFF"/>
              </a:gs>
              <a:gs pos="100000">
                <a:srgbClr val="66FFFF"/>
              </a:gs>
            </a:gsLst>
            <a:lin ang="270000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   Критерии толерантности       школьника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>
          <a:xfrm>
            <a:off x="152400" y="1609725"/>
            <a:ext cx="8153400" cy="5248275"/>
          </a:xfrm>
        </p:spPr>
        <p:txBody>
          <a:bodyPr/>
          <a:lstStyle/>
          <a:p>
            <a:pPr eaLnBrk="1" hangingPunct="1"/>
            <a:r>
              <a:rPr lang="ru-RU" sz="2700" smtClean="0"/>
              <a:t> </a:t>
            </a:r>
            <a:r>
              <a:rPr lang="ru-RU" sz="2800" smtClean="0"/>
              <a:t>сохранение и развитие культурной самобытности и языков национальных меньшинств;</a:t>
            </a:r>
          </a:p>
          <a:p>
            <a:pPr eaLnBrk="1" hangingPunct="1"/>
            <a:r>
              <a:rPr lang="ru-RU" sz="2800" smtClean="0"/>
              <a:t>охват событиями общественного характера, праздниками как можно большего количества людей, если это не противоречит их культурным традициям и религиозным верованиям;</a:t>
            </a:r>
          </a:p>
          <a:p>
            <a:pPr eaLnBrk="1" hangingPunct="1"/>
            <a:r>
              <a:rPr lang="ru-RU" sz="2800" smtClean="0"/>
              <a:t>возможность следовать своим традициям для всех культур, представленных в данном обществе;</a:t>
            </a:r>
            <a:r>
              <a:rPr lang="en-US" sz="2800" smtClean="0"/>
              <a:t>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02666-1CD6-45B9-8E44-1BBD9BEE946F}" type="slidenum">
              <a:rPr lang="en-US"/>
              <a:pPr>
                <a:defRPr/>
              </a:pPr>
              <a:t>42</a:t>
            </a:fld>
            <a:endParaRPr lang="en-US"/>
          </a:p>
        </p:txBody>
      </p:sp>
      <p:sp>
        <p:nvSpPr>
          <p:cNvPr id="58370" name="Rectangle 2"/>
          <p:cNvSpPr>
            <a:spLocks noGrp="1"/>
          </p:cNvSpPr>
          <p:nvPr>
            <p:ph type="title"/>
          </p:nvPr>
        </p:nvSpPr>
        <p:spPr bwMode="auto">
          <a:xfrm>
            <a:off x="1905000" y="0"/>
            <a:ext cx="7239000" cy="1143000"/>
          </a:xfrm>
          <a:gradFill rotWithShape="1">
            <a:gsLst>
              <a:gs pos="0">
                <a:srgbClr val="66FFFF"/>
              </a:gs>
              <a:gs pos="100000">
                <a:srgbClr val="99CCFF"/>
              </a:gs>
            </a:gsLst>
            <a:lin ang="270000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   Критерии толерантности       школьника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>
          <a:xfrm>
            <a:off x="152400" y="1609725"/>
            <a:ext cx="8153400" cy="5248275"/>
          </a:xfrm>
        </p:spPr>
        <p:txBody>
          <a:bodyPr/>
          <a:lstStyle/>
          <a:p>
            <a:pPr eaLnBrk="1" hangingPunct="1"/>
            <a:r>
              <a:rPr lang="ru-RU" sz="2700" smtClean="0"/>
              <a:t> </a:t>
            </a:r>
            <a:r>
              <a:rPr lang="ru-RU" sz="2800" smtClean="0"/>
              <a:t>свобода вероисповедания при условии, что это не ущемляет права и возможности других членов общества;</a:t>
            </a:r>
          </a:p>
          <a:p>
            <a:pPr eaLnBrk="1" hangingPunct="1"/>
            <a:endParaRPr lang="ru-RU" sz="2800" smtClean="0"/>
          </a:p>
          <a:p>
            <a:pPr eaLnBrk="1" hangingPunct="1"/>
            <a:r>
              <a:rPr lang="ru-RU" sz="2800" smtClean="0"/>
              <a:t>сотрудничество и солидарность в решение общих проблем;</a:t>
            </a:r>
          </a:p>
          <a:p>
            <a:pPr eaLnBrk="1" hangingPunct="1"/>
            <a:endParaRPr lang="ru-RU" sz="2800" smtClean="0"/>
          </a:p>
          <a:p>
            <a:pPr eaLnBrk="1" hangingPunct="1"/>
            <a:r>
              <a:rPr lang="ru-RU" sz="2800" smtClean="0"/>
              <a:t>позитивная лексика в наиболее уязвимых сферах межэтнических,  межрасовых отношений, в отношениях между полами.</a:t>
            </a:r>
            <a:r>
              <a:rPr lang="en-US" sz="2800" smtClean="0"/>
              <a:t>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35D86-99C4-4D84-A357-0BB63700040D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59394" name="Rectangle 2"/>
          <p:cNvSpPr>
            <a:spLocks noGrp="1"/>
          </p:cNvSpPr>
          <p:nvPr>
            <p:ph type="title"/>
          </p:nvPr>
        </p:nvSpPr>
        <p:spPr bwMode="auto">
          <a:xfrm>
            <a:off x="1905000" y="0"/>
            <a:ext cx="7239000" cy="1143000"/>
          </a:xfrm>
          <a:gradFill rotWithShape="1">
            <a:gsLst>
              <a:gs pos="0">
                <a:srgbClr val="DDDDDD"/>
              </a:gs>
              <a:gs pos="100000">
                <a:srgbClr val="969696"/>
              </a:gs>
            </a:gsLst>
            <a:lin ang="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   </a:t>
            </a:r>
            <a:r>
              <a:rPr lang="ru-RU" sz="3600" i="1" cap="none" smtClean="0">
                <a:ln>
                  <a:noFill/>
                </a:ln>
                <a:solidFill>
                  <a:schemeClr val="tx1"/>
                </a:solidFill>
              </a:rPr>
              <a:t>Проявления нетерпимости: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>
          <a:xfrm>
            <a:off x="152400" y="1609725"/>
            <a:ext cx="8153400" cy="5248275"/>
          </a:xfrm>
        </p:spPr>
        <p:txBody>
          <a:bodyPr/>
          <a:lstStyle/>
          <a:p>
            <a:pPr eaLnBrk="1" hangingPunct="1"/>
            <a:r>
              <a:rPr lang="ru-RU" sz="2700" smtClean="0"/>
              <a:t> </a:t>
            </a:r>
            <a:r>
              <a:rPr lang="ru-RU" smtClean="0"/>
              <a:t>оскорбления, насмешки, выражение пренебрежения;</a:t>
            </a:r>
          </a:p>
          <a:p>
            <a:pPr eaLnBrk="1" hangingPunct="1"/>
            <a:r>
              <a:rPr lang="ru-RU" smtClean="0"/>
              <a:t>игнорирование (отказ в беседе, в признании);</a:t>
            </a:r>
          </a:p>
          <a:p>
            <a:pPr eaLnBrk="1" hangingPunct="1"/>
            <a:r>
              <a:rPr lang="ru-RU" smtClean="0"/>
              <a:t>негативные стереотипы, предубеждения, предрассудки (составление обобщенного мнения о человеке, принадлежащем к иной культуре, полу, расе, этнической груп­пе, как правило, на основе отрицательных характеристик);</a:t>
            </a:r>
          </a:p>
          <a:p>
            <a:pPr eaLnBrk="1" hangingPunct="1"/>
            <a:r>
              <a:rPr lang="ru-RU" smtClean="0"/>
              <a:t>этноцентризм (понимание и оценка жизненных явлений сквозь призму ценностей и традиций собственной группы как эталонной и лучшей по сравнению с другими группами);</a:t>
            </a:r>
            <a:endParaRPr lang="en-US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44CBB3-2277-468A-B99E-C8FD9F347A62}" type="slidenum">
              <a:rPr lang="en-US"/>
              <a:pPr>
                <a:defRPr/>
              </a:pPr>
              <a:t>44</a:t>
            </a:fld>
            <a:endParaRPr lang="en-US"/>
          </a:p>
        </p:txBody>
      </p:sp>
      <p:sp>
        <p:nvSpPr>
          <p:cNvPr id="60418" name="Rectangle 2"/>
          <p:cNvSpPr>
            <a:spLocks noGrp="1"/>
          </p:cNvSpPr>
          <p:nvPr>
            <p:ph type="title"/>
          </p:nvPr>
        </p:nvSpPr>
        <p:spPr bwMode="auto">
          <a:xfrm>
            <a:off x="1905000" y="0"/>
            <a:ext cx="7239000" cy="1143000"/>
          </a:xfrm>
          <a:gradFill rotWithShape="1">
            <a:gsLst>
              <a:gs pos="0">
                <a:srgbClr val="DDDDDD"/>
              </a:gs>
              <a:gs pos="100000">
                <a:srgbClr val="969696"/>
              </a:gs>
            </a:gsLst>
            <a:lin ang="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   </a:t>
            </a:r>
            <a:r>
              <a:rPr lang="ru-RU" sz="3600" i="1" cap="none" smtClean="0">
                <a:ln>
                  <a:noFill/>
                </a:ln>
                <a:solidFill>
                  <a:schemeClr val="tx1"/>
                </a:solidFill>
              </a:rPr>
              <a:t>Проявления нетерпимости: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xfrm>
            <a:off x="152400" y="1609725"/>
            <a:ext cx="8153400" cy="5248275"/>
          </a:xfrm>
        </p:spPr>
        <p:txBody>
          <a:bodyPr/>
          <a:lstStyle/>
          <a:p>
            <a:pPr eaLnBrk="1" hangingPunct="1"/>
            <a:r>
              <a:rPr lang="ru-RU" sz="2700" smtClean="0"/>
              <a:t> </a:t>
            </a:r>
            <a:r>
              <a:rPr lang="ru-RU" smtClean="0"/>
              <a:t>поиск врага (перенос вины за несчастья, неблагополучие и социальные проблемы на ту или иную группу);</a:t>
            </a:r>
          </a:p>
          <a:p>
            <a:pPr eaLnBrk="1" hangingPunct="1"/>
            <a:r>
              <a:rPr lang="ru-RU" smtClean="0"/>
              <a:t>преследования, запугивания, угрозы;</a:t>
            </a:r>
          </a:p>
          <a:p>
            <a:pPr eaLnBrk="1" hangingPunct="1"/>
            <a:r>
              <a:rPr lang="ru-RU" smtClean="0"/>
              <a:t>дискриминация по признаку пола, сексуальной ориентации и других различий (лишение социальных благ, отрицание прав человека, изоляция в обществе);</a:t>
            </a:r>
          </a:p>
          <a:p>
            <a:pPr eaLnBrk="1" hangingPunct="1"/>
            <a:r>
              <a:rPr lang="ru-RU" smtClean="0"/>
              <a:t>расизм (дискриминация представителей определенной расы на основе  предпосылки, что одни расы превосходят другие);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1AF36-6F54-4AE1-ADBB-E1A870496470}" type="slidenum">
              <a:rPr lang="en-US"/>
              <a:pPr>
                <a:defRPr/>
              </a:pPr>
              <a:t>45</a:t>
            </a:fld>
            <a:endParaRPr lang="en-US"/>
          </a:p>
        </p:txBody>
      </p:sp>
      <p:sp>
        <p:nvSpPr>
          <p:cNvPr id="61442" name="Rectangle 2"/>
          <p:cNvSpPr>
            <a:spLocks noGrp="1"/>
          </p:cNvSpPr>
          <p:nvPr>
            <p:ph type="title"/>
          </p:nvPr>
        </p:nvSpPr>
        <p:spPr bwMode="auto">
          <a:xfrm>
            <a:off x="1905000" y="0"/>
            <a:ext cx="7239000" cy="1143000"/>
          </a:xfrm>
          <a:gradFill rotWithShape="1">
            <a:gsLst>
              <a:gs pos="0">
                <a:srgbClr val="DDDDDD"/>
              </a:gs>
              <a:gs pos="100000">
                <a:srgbClr val="969696"/>
              </a:gs>
            </a:gsLst>
            <a:lin ang="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   </a:t>
            </a:r>
            <a:r>
              <a:rPr lang="ru-RU" sz="3600" i="1" cap="none" smtClean="0">
                <a:ln>
                  <a:noFill/>
                </a:ln>
                <a:solidFill>
                  <a:schemeClr val="tx1"/>
                </a:solidFill>
              </a:rPr>
              <a:t>Проявления нетерпимости: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xfrm>
            <a:off x="152400" y="1609725"/>
            <a:ext cx="8153400" cy="4791075"/>
          </a:xfrm>
        </p:spPr>
        <p:txBody>
          <a:bodyPr/>
          <a:lstStyle/>
          <a:p>
            <a:pPr eaLnBrk="1" hangingPunct="1"/>
            <a:r>
              <a:rPr lang="ru-RU" sz="2700" smtClean="0"/>
              <a:t> </a:t>
            </a:r>
            <a:r>
              <a:rPr lang="ru-RU" smtClean="0"/>
              <a:t>ксенофобия в форме этнофобий, религиозных фобий, мигрантофобии ;</a:t>
            </a:r>
          </a:p>
          <a:p>
            <a:pPr eaLnBrk="1" hangingPunct="1"/>
            <a:r>
              <a:rPr lang="ru-RU" smtClean="0"/>
              <a:t>национализм (убеждение в превосходстве своей нации над другими и в том, что своя нация обладает большим объемом прав);</a:t>
            </a:r>
          </a:p>
          <a:p>
            <a:pPr eaLnBrk="1" hangingPunct="1"/>
            <a:r>
              <a:rPr lang="ru-RU" smtClean="0"/>
              <a:t>фашизм;</a:t>
            </a:r>
          </a:p>
          <a:p>
            <a:pPr eaLnBrk="1" hangingPunct="1"/>
            <a:r>
              <a:rPr lang="ru-RU" smtClean="0"/>
              <a:t>эксплуатация (использование чужого времени и труда без справедливого вознаграждения, безрассудное использование ресурсов и природных богатств);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927A0-F8BF-4B48-B9F4-3F8685FAE9CF}" type="slidenum">
              <a:rPr lang="en-US"/>
              <a:pPr>
                <a:defRPr/>
              </a:pPr>
              <a:t>46</a:t>
            </a:fld>
            <a:endParaRPr lang="en-US"/>
          </a:p>
        </p:txBody>
      </p:sp>
      <p:sp>
        <p:nvSpPr>
          <p:cNvPr id="62466" name="Rectangle 2"/>
          <p:cNvSpPr>
            <a:spLocks noGrp="1"/>
          </p:cNvSpPr>
          <p:nvPr>
            <p:ph type="title"/>
          </p:nvPr>
        </p:nvSpPr>
        <p:spPr bwMode="auto">
          <a:xfrm>
            <a:off x="1905000" y="0"/>
            <a:ext cx="7239000" cy="1143000"/>
          </a:xfrm>
          <a:gradFill rotWithShape="1">
            <a:gsLst>
              <a:gs pos="0">
                <a:srgbClr val="DDDDDD"/>
              </a:gs>
              <a:gs pos="100000">
                <a:srgbClr val="969696"/>
              </a:gs>
            </a:gsLst>
            <a:lin ang="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   </a:t>
            </a:r>
            <a:r>
              <a:rPr lang="ru-RU" sz="3600" i="1" cap="none" smtClean="0">
                <a:ln>
                  <a:noFill/>
                </a:ln>
                <a:solidFill>
                  <a:schemeClr val="tx1"/>
                </a:solidFill>
              </a:rPr>
              <a:t>Проявления нетерпимости: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xfrm>
            <a:off x="152400" y="1609725"/>
            <a:ext cx="8153400" cy="47910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700" smtClean="0"/>
              <a:t> </a:t>
            </a:r>
            <a:r>
              <a:rPr lang="ru-RU" smtClean="0"/>
              <a:t>осквернение религиозных или культурных символов;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религиозное преследование (насаждение конкретной веры, ее ценностей и обрядов);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изгнание (официальное или насильственное);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сегрегация, включая апартеид (принудительное разделение людей различных рас, религий или полов, обычно в ущерб интересам одной группы);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репрессии (насильственное лишение возможности реализации прав человека), уничтожение и геноцид.</a:t>
            </a:r>
            <a:endParaRPr lang="en-US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0FF4B8-6348-4F54-9623-CBE6CE504300}" type="slidenum">
              <a:rPr lang="en-US"/>
              <a:pPr>
                <a:defRPr/>
              </a:pPr>
              <a:t>47</a:t>
            </a:fld>
            <a:endParaRPr lang="en-US"/>
          </a:p>
        </p:txBody>
      </p:sp>
      <p:sp>
        <p:nvSpPr>
          <p:cNvPr id="63490" name="Rectangle 4"/>
          <p:cNvSpPr>
            <a:spLocks noGrp="1"/>
          </p:cNvSpPr>
          <p:nvPr>
            <p:ph type="title"/>
          </p:nvPr>
        </p:nvSpPr>
        <p:spPr bwMode="auto">
          <a:xfrm>
            <a:off x="1905000" y="0"/>
            <a:ext cx="7239000" cy="669925"/>
          </a:xfrm>
          <a:gradFill rotWithShape="0">
            <a:gsLst>
              <a:gs pos="0">
                <a:schemeClr val="hlink"/>
              </a:gs>
              <a:gs pos="100000">
                <a:srgbClr val="FFFF99"/>
              </a:gs>
            </a:gsLst>
            <a:lin ang="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cap="none" smtClean="0">
                <a:ln>
                  <a:noFill/>
                </a:ln>
                <a:solidFill>
                  <a:schemeClr val="tx1"/>
                </a:solidFill>
              </a:rPr>
              <a:t>Модель форм поведения</a:t>
            </a:r>
            <a:endParaRPr lang="en-US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graphicFrame>
        <p:nvGraphicFramePr>
          <p:cNvPr id="64597" name="Group 85"/>
          <p:cNvGraphicFramePr>
            <a:graphicFrameLocks noGrp="1"/>
          </p:cNvGraphicFramePr>
          <p:nvPr/>
        </p:nvGraphicFramePr>
        <p:xfrm>
          <a:off x="304800" y="838200"/>
          <a:ext cx="7696200" cy="5882642"/>
        </p:xfrm>
        <a:graphic>
          <a:graphicData uri="http://schemas.openxmlformats.org/drawingml/2006/table">
            <a:tbl>
              <a:tblPr/>
              <a:tblGrid>
                <a:gridCol w="3276600"/>
                <a:gridCol w="4419600"/>
              </a:tblGrid>
              <a:tr h="506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rebuchet MS" pitchFamily="34" charset="0"/>
                        </a:rPr>
                        <a:t>Толерантный класс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rebuchet MS" pitchFamily="34" charset="0"/>
                        </a:rPr>
                        <a:t>Инт</a:t>
                      </a:r>
                      <a:r>
                        <a:rPr kumimoji="0" lang="en-US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rebuchet MS" pitchFamily="34" charset="0"/>
                        </a:rPr>
                        <a:t>олерантный класс</a:t>
                      </a: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Умение внимательно слушать и слышать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Перебивание, неумение слушать друг друга, нетерпение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,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735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Стремление разобраться, расспрашивание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Игнорирование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Совет, предложение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Отстранение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Похвала, согласие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Обзывание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Подбадривание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Обвинение, упреки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Благожелательност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ь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Осуждение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,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критика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Утешение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Морализирование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Уважение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Угрозы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Эмпатия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Предостережение, предупреждение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Поддержка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3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Приказ, указание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1D3946-23EE-4361-9501-7AEAD8C859E6}" type="slidenum">
              <a:rPr lang="en-US"/>
              <a:pPr>
                <a:defRPr/>
              </a:pPr>
              <a:t>48</a:t>
            </a:fld>
            <a:endParaRPr lang="en-US"/>
          </a:p>
        </p:txBody>
      </p:sp>
      <p:sp>
        <p:nvSpPr>
          <p:cNvPr id="64514" name="Rectangle 2"/>
          <p:cNvSpPr>
            <a:spLocks noGrp="1"/>
          </p:cNvSpPr>
          <p:nvPr>
            <p:ph type="title"/>
          </p:nvPr>
        </p:nvSpPr>
        <p:spPr bwMode="auto">
          <a:xfrm>
            <a:off x="1905000" y="0"/>
            <a:ext cx="7239000" cy="1143000"/>
          </a:xfrm>
          <a:gradFill rotWithShape="1">
            <a:gsLst>
              <a:gs pos="0">
                <a:srgbClr val="99FF99"/>
              </a:gs>
              <a:gs pos="100000">
                <a:srgbClr val="CCFFFF"/>
              </a:gs>
            </a:gsLst>
            <a:lin ang="270000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  Психологическая</a:t>
            </a:r>
            <a:b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</a:br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защищенность ребенка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153400" cy="5562600"/>
          </a:xfrm>
        </p:spPr>
        <p:txBody>
          <a:bodyPr/>
          <a:lstStyle/>
          <a:p>
            <a:pPr eaLnBrk="1" hangingPunct="1"/>
            <a:r>
              <a:rPr lang="ru-RU" sz="2700" smtClean="0"/>
              <a:t> </a:t>
            </a:r>
            <a:r>
              <a:rPr lang="ru-RU" smtClean="0"/>
              <a:t> при формировании микрогрупп учитывать психологические особенности, межличностные отношения учащихся, их совместимость, способность и готовность к независимости своей позиции;</a:t>
            </a:r>
          </a:p>
          <a:p>
            <a:pPr eaLnBrk="1" hangingPunct="1"/>
            <a:r>
              <a:rPr lang="ru-RU" smtClean="0"/>
              <a:t> обеспечивать реализацию личности каждого, утверждение его достоинства, достижение успеха, признание товарищами;</a:t>
            </a:r>
          </a:p>
          <a:p>
            <a:pPr eaLnBrk="1" hangingPunct="1"/>
            <a:r>
              <a:rPr lang="ru-RU" smtClean="0"/>
              <a:t> создавать специальные ситуации, позволяющие каждому школьнику проявить независимость своих суждений, уважительное отношение к мнению других, принимать самостоятельные решения;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BD712E-5404-45A4-91FB-9421ACB9E328}" type="slidenum">
              <a:rPr lang="en-US"/>
              <a:pPr>
                <a:defRPr/>
              </a:pPr>
              <a:t>49</a:t>
            </a:fld>
            <a:endParaRPr lang="en-US"/>
          </a:p>
        </p:txBody>
      </p:sp>
      <p:sp>
        <p:nvSpPr>
          <p:cNvPr id="65538" name="Rectangle 2"/>
          <p:cNvSpPr>
            <a:spLocks noGrp="1"/>
          </p:cNvSpPr>
          <p:nvPr>
            <p:ph type="title"/>
          </p:nvPr>
        </p:nvSpPr>
        <p:spPr bwMode="auto">
          <a:xfrm>
            <a:off x="1905000" y="0"/>
            <a:ext cx="7239000" cy="1143000"/>
          </a:xfrm>
          <a:gradFill rotWithShape="1">
            <a:gsLst>
              <a:gs pos="0">
                <a:srgbClr val="99FF99"/>
              </a:gs>
              <a:gs pos="100000">
                <a:srgbClr val="CCFFFF"/>
              </a:gs>
            </a:gsLst>
            <a:lin ang="270000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  Психологическая</a:t>
            </a:r>
            <a:b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</a:br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защищенность ребенка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153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700" smtClean="0"/>
              <a:t> </a:t>
            </a:r>
            <a:r>
              <a:rPr lang="ru-RU" smtClean="0"/>
              <a:t>не допускать подавления, ущемления личного достоинства одних детей другими;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с целью развития контактов и обогащения опыта общения использовать различные способы формирования микрогруппы;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добиваться самокритичности и объективности детей, используя самооценку и взаимооценку, умение корректно высказывать мнение о поведении и действиях других;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при анализе итогов совместной работы особое внимание обращать на оценку взаимоотношений детей, комфортность каждого в групповой работе, показать значимость действий каждого в достижении общих результатов.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DC68F9-2CAE-4332-B4BA-4FBBCE50C9CE}" type="slidenum">
              <a:rPr lang="en-US"/>
              <a:pPr>
                <a:defRPr/>
              </a:pPr>
              <a:t>50</a:t>
            </a:fld>
            <a:endParaRPr lang="en-US"/>
          </a:p>
        </p:txBody>
      </p:sp>
      <p:sp>
        <p:nvSpPr>
          <p:cNvPr id="66562" name="Rectangle 2"/>
          <p:cNvSpPr>
            <a:spLocks noGrp="1"/>
          </p:cNvSpPr>
          <p:nvPr>
            <p:ph type="title"/>
          </p:nvPr>
        </p:nvSpPr>
        <p:spPr bwMode="auto">
          <a:xfrm>
            <a:off x="304800" y="0"/>
            <a:ext cx="8839200" cy="1143000"/>
          </a:xfrm>
          <a:gradFill rotWithShape="1">
            <a:gsLst>
              <a:gs pos="0">
                <a:srgbClr val="FFFF99"/>
              </a:gs>
              <a:gs pos="100000">
                <a:srgbClr val="CCFFFF"/>
              </a:gs>
            </a:gsLst>
            <a:lin ang="270000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sz="3400" cap="none" smtClean="0">
                <a:ln>
                  <a:noFill/>
                </a:ln>
                <a:solidFill>
                  <a:schemeClr val="tx1"/>
                </a:solidFill>
              </a:rPr>
              <a:t>  </a:t>
            </a:r>
            <a:r>
              <a:rPr lang="ru-RU" sz="2800" cap="none" smtClean="0">
                <a:ln>
                  <a:noFill/>
                </a:ln>
                <a:solidFill>
                  <a:schemeClr val="tx1"/>
                </a:solidFill>
              </a:rPr>
              <a:t>Последовательность мероприятий, направленных на воспитание толерантности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153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700" smtClean="0"/>
              <a:t> </a:t>
            </a:r>
            <a:r>
              <a:rPr lang="ru-RU" smtClean="0"/>
              <a:t>1-5 классы: воспитание эмпатии, сочувствия, сопереживания;</a:t>
            </a:r>
          </a:p>
          <a:p>
            <a:pPr eaLnBrk="1" hangingPunct="1">
              <a:lnSpc>
                <a:spcPct val="90000"/>
              </a:lnSpc>
            </a:pPr>
            <a:endParaRPr lang="ru-RU" smtClean="0"/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6-9 классы: обучение учащихся пониманию друг друга, умению признавать точку зрения другого, умению выходить из конфликтной ситуации, раскрытие интереса к другим народам, нациям;</a:t>
            </a:r>
          </a:p>
          <a:p>
            <a:pPr eaLnBrk="1" hangingPunct="1">
              <a:lnSpc>
                <a:spcPct val="90000"/>
              </a:lnSpc>
            </a:pPr>
            <a:endParaRPr lang="ru-RU" smtClean="0"/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10-11 классы: формирование активной жизненной позиции, развитие способности жить в мире разных людей и идей, знание прав и свобод и признание права другого человека на такие же права.</a:t>
            </a:r>
            <a:r>
              <a:rPr lang="en-US" smtClean="0"/>
              <a:t> </a:t>
            </a:r>
            <a:endParaRPr lang="ru-RU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092A98-3F15-4F07-B737-C09EEE61F818}" type="slidenum">
              <a:rPr lang="en-US"/>
              <a:pPr>
                <a:defRPr/>
              </a:pPr>
              <a:t>51</a:t>
            </a:fld>
            <a:endParaRPr lang="en-US"/>
          </a:p>
        </p:txBody>
      </p:sp>
      <p:sp>
        <p:nvSpPr>
          <p:cNvPr id="67586" name="Rectangle 2"/>
          <p:cNvSpPr>
            <a:spLocks noGrp="1"/>
          </p:cNvSpPr>
          <p:nvPr>
            <p:ph type="title"/>
          </p:nvPr>
        </p:nvSpPr>
        <p:spPr bwMode="auto">
          <a:xfrm>
            <a:off x="304800" y="0"/>
            <a:ext cx="8839200" cy="1143000"/>
          </a:xfrm>
          <a:gradFill rotWithShape="1">
            <a:gsLst>
              <a:gs pos="0">
                <a:srgbClr val="FFFF99"/>
              </a:gs>
              <a:gs pos="100000">
                <a:srgbClr val="CCFFFF"/>
              </a:gs>
            </a:gsLst>
            <a:lin ang="270000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cap="none" smtClean="0">
                <a:ln>
                  <a:noFill/>
                </a:ln>
                <a:solidFill>
                  <a:schemeClr val="tx1"/>
                </a:solidFill>
              </a:rPr>
              <a:t>  </a:t>
            </a:r>
            <a:r>
              <a:rPr lang="ru-RU" sz="3200" cap="none" smtClean="0">
                <a:ln>
                  <a:noFill/>
                </a:ln>
                <a:solidFill>
                  <a:schemeClr val="tx1"/>
                </a:solidFill>
              </a:rPr>
              <a:t>Воспитание толерантности в школе</a:t>
            </a:r>
            <a:endParaRPr lang="en-US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>
          <a:xfrm>
            <a:off x="228600" y="1600200"/>
            <a:ext cx="8153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700" smtClean="0"/>
              <a:t> </a:t>
            </a:r>
            <a:r>
              <a:rPr lang="ru-RU" smtClean="0"/>
              <a:t>Комплекс занятий</a:t>
            </a:r>
            <a:r>
              <a:rPr lang="en-US" smtClean="0"/>
              <a:t> </a:t>
            </a:r>
            <a:r>
              <a:rPr lang="ru-RU" smtClean="0"/>
              <a:t> для учащихся 3-4 классов должен быть построен на основе соблюдения следующих педагогических условий: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ru-RU" i="1" smtClean="0"/>
              <a:t>отбор нравственных категорий сориентирован на содержание понятия «толерантность»;</a:t>
            </a:r>
          </a:p>
          <a:p>
            <a:pPr eaLnBrk="1" hangingPunct="1">
              <a:lnSpc>
                <a:spcPct val="90000"/>
              </a:lnSpc>
            </a:pPr>
            <a:r>
              <a:rPr lang="ru-RU" i="1" smtClean="0"/>
              <a:t>на занятиях используются формы игры, что соответствует возрастным особенностям детей;</a:t>
            </a:r>
          </a:p>
          <a:p>
            <a:pPr eaLnBrk="1" hangingPunct="1">
              <a:lnSpc>
                <a:spcPct val="90000"/>
              </a:lnSpc>
            </a:pPr>
            <a:r>
              <a:rPr lang="ru-RU" i="1" smtClean="0"/>
              <a:t>с целью углубления понимания нравственных категорий на занятиях используются элементы групповых дискуссий.</a:t>
            </a:r>
            <a:endParaRPr lang="en-US" i="1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466968-D9FC-44C3-AA9A-36786B7B53D2}" type="slidenum">
              <a:rPr lang="en-US"/>
              <a:pPr>
                <a:defRPr/>
              </a:pPr>
              <a:t>52</a:t>
            </a:fld>
            <a:endParaRPr lang="en-US"/>
          </a:p>
        </p:txBody>
      </p:sp>
      <p:sp>
        <p:nvSpPr>
          <p:cNvPr id="68610" name="Rectangle 2"/>
          <p:cNvSpPr>
            <a:spLocks noGrp="1"/>
          </p:cNvSpPr>
          <p:nvPr>
            <p:ph type="title"/>
          </p:nvPr>
        </p:nvSpPr>
        <p:spPr bwMode="auto">
          <a:xfrm>
            <a:off x="304800" y="0"/>
            <a:ext cx="8839200" cy="1143000"/>
          </a:xfrm>
          <a:gradFill rotWithShape="1">
            <a:gsLst>
              <a:gs pos="0">
                <a:srgbClr val="FFFF99"/>
              </a:gs>
              <a:gs pos="100000">
                <a:srgbClr val="CCFFFF"/>
              </a:gs>
            </a:gsLst>
            <a:lin ang="270000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cap="none" smtClean="0">
                <a:ln>
                  <a:noFill/>
                </a:ln>
                <a:solidFill>
                  <a:schemeClr val="tx1"/>
                </a:solidFill>
              </a:rPr>
              <a:t>  </a:t>
            </a:r>
            <a:r>
              <a:rPr lang="ru-RU" sz="3200" cap="none" smtClean="0">
                <a:ln>
                  <a:noFill/>
                </a:ln>
                <a:solidFill>
                  <a:schemeClr val="tx1"/>
                </a:solidFill>
              </a:rPr>
              <a:t>Воспитание толерантности в школе</a:t>
            </a:r>
            <a:endParaRPr lang="en-US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8153400" cy="5562600"/>
          </a:xfrm>
        </p:spPr>
        <p:txBody>
          <a:bodyPr/>
          <a:lstStyle/>
          <a:p>
            <a:pPr marL="266700" indent="-266700" eaLnBrk="1" hangingPunct="1">
              <a:buFont typeface="Wingdings 2" pitchFamily="18" charset="2"/>
              <a:buNone/>
            </a:pPr>
            <a:r>
              <a:rPr lang="ru-RU" sz="2400" smtClean="0"/>
              <a:t>Формирование нравственных категорий проходит ряд ступеней:</a:t>
            </a:r>
          </a:p>
          <a:p>
            <a:pPr marL="266700" indent="-266700" eaLnBrk="1" hangingPunct="1">
              <a:buFont typeface="Wingdings 2" pitchFamily="18" charset="2"/>
              <a:buAutoNum type="arabicParenR"/>
            </a:pPr>
            <a:r>
              <a:rPr lang="ru-RU" sz="2400" smtClean="0"/>
              <a:t>формируются лишь </a:t>
            </a:r>
            <a:r>
              <a:rPr lang="ru-RU" sz="2400" i="1" smtClean="0"/>
              <a:t>конкретные представления</a:t>
            </a:r>
            <a:r>
              <a:rPr lang="ru-RU" sz="2400" smtClean="0"/>
              <a:t> о тех или иных моральных поступках, причём часто отражаются второстепенные признаки;</a:t>
            </a:r>
          </a:p>
          <a:p>
            <a:pPr marL="266700" indent="-266700" eaLnBrk="1" hangingPunct="1">
              <a:buFont typeface="Wingdings 2" pitchFamily="18" charset="2"/>
              <a:buAutoNum type="arabicParenR"/>
            </a:pPr>
            <a:r>
              <a:rPr lang="ru-RU" sz="2400" smtClean="0"/>
              <a:t> дети начинают </a:t>
            </a:r>
            <a:r>
              <a:rPr lang="ru-RU" sz="2400" i="1" smtClean="0"/>
              <a:t>понимать и вычленять существенные, общие признаки;</a:t>
            </a:r>
          </a:p>
          <a:p>
            <a:pPr marL="266700" indent="-266700" eaLnBrk="1" hangingPunct="1">
              <a:buFont typeface="Wingdings 2" pitchFamily="18" charset="2"/>
              <a:buAutoNum type="arabicParenR"/>
            </a:pPr>
            <a:r>
              <a:rPr lang="ru-RU" sz="2400" smtClean="0"/>
              <a:t>оперируя понятиями, они </a:t>
            </a:r>
            <a:r>
              <a:rPr lang="ru-RU" sz="2400" i="1" smtClean="0"/>
              <a:t>резко ограничивают содержание одного нравственного понятия от другого</a:t>
            </a:r>
            <a:r>
              <a:rPr lang="ru-RU" sz="2400" smtClean="0"/>
              <a:t>;</a:t>
            </a:r>
          </a:p>
          <a:p>
            <a:pPr marL="266700" indent="-266700" eaLnBrk="1" hangingPunct="1">
              <a:buFont typeface="Wingdings 2" pitchFamily="18" charset="2"/>
              <a:buAutoNum type="arabicParenR"/>
            </a:pPr>
            <a:r>
              <a:rPr lang="ru-RU" sz="2400" smtClean="0"/>
              <a:t>усваивается система нравственных категорий, </a:t>
            </a:r>
            <a:r>
              <a:rPr lang="ru-RU" sz="2400" i="1" smtClean="0"/>
              <a:t>устанавливаются взаимные связи между отдельными понятиями.</a:t>
            </a:r>
            <a:endParaRPr lang="en-US" sz="2400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36BAD-E01F-480C-A196-B178DA68E8DC}" type="slidenum">
              <a:rPr lang="en-US"/>
              <a:pPr>
                <a:defRPr/>
              </a:pPr>
              <a:t>53</a:t>
            </a:fld>
            <a:endParaRPr lang="en-US"/>
          </a:p>
        </p:txBody>
      </p:sp>
      <p:graphicFrame>
        <p:nvGraphicFramePr>
          <p:cNvPr id="69668" name="Group 36"/>
          <p:cNvGraphicFramePr>
            <a:graphicFrameLocks noGrp="1"/>
          </p:cNvGraphicFramePr>
          <p:nvPr/>
        </p:nvGraphicFramePr>
        <p:xfrm>
          <a:off x="0" y="806450"/>
          <a:ext cx="8131492" cy="54102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8280"/>
                <a:gridCol w="2284412"/>
                <a:gridCol w="5638800"/>
              </a:tblGrid>
              <a:tr h="38100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ТЕМА ЗАНЯТИЯ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ЦЕЛЬ, ЗАДАЧИ, НАПРАВЛЕННОСТЬ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833438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Добро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и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зло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Цель: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подвести учащихся к истинному смыслу (значению) указанных 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категорий.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Формирование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потребности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в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доброжелательных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взаимоотношениях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8318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Добрые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отношения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с </a:t>
                      </a:r>
                      <a:r>
                        <a:rPr kumimoji="0" lang="en-US" sz="1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друзьями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Понятие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«дружба»: содержание понятия, особенности дружеских отношений, «правила» взаимодействия;</a:t>
                      </a:r>
                      <a:b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Формирование навыков точного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межличностного восприятия.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833438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Справедливость  и </a:t>
                      </a:r>
                      <a:endParaRPr kumimoji="0" lang="ru-RU" sz="18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сочувствие.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Осознание смысла нравственных категорий «справедливость, сочувствие»; развитие навыков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самопознания, конструктивного взаимодействия.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831850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Честность и</a:t>
                      </a:r>
                      <a:r>
                        <a:rPr kumimoji="0" lang="ru-RU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лживость.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Разбор содержательной стороны понятий, сопоставление понятий,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их воздействие на жизнь человека; формирование потребности в искренних, правдивых</a:t>
                      </a: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 </a:t>
                      </a: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взаимоотношениях.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69664" name="Rectangle 230"/>
          <p:cNvSpPr>
            <a:spLocks noGrp="1"/>
          </p:cNvSpPr>
          <p:nvPr>
            <p:ph type="title"/>
          </p:nvPr>
        </p:nvSpPr>
        <p:spPr bwMode="auto">
          <a:xfrm>
            <a:off x="381000" y="152400"/>
            <a:ext cx="7239000" cy="5334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Тематический  план  занятий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04800" y="304793"/>
          <a:ext cx="7772400" cy="6212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4876800"/>
              </a:tblGrid>
              <a:tr h="381007"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ТЕМА ЗАНЯТИЯ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273050" marR="0" lvl="0" indent="-2730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ЦЕЛЬ, ЗАДАЧИ, НАПРАВЛЕННОСТЬ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rebuchet MS" pitchFamily="34" charset="0"/>
                        <a:cs typeface="Arial" charset="0"/>
                      </a:endParaRPr>
                    </a:p>
                  </a:txBody>
                  <a:tcPr horzOverflow="overflow"/>
                </a:tc>
              </a:tr>
              <a:tr h="1041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5.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Уважение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 к 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людям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Познакомить детей с понятием «уважение», что оно включает в себя, от чего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зависит, как мы влияем на проявление уважения/ неуважения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людей к нам.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240" marR="15240" marT="15240" marB="15240"/>
                </a:tc>
              </a:tr>
              <a:tr h="1041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6.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Что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такое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толерантность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?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Ввести понятие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«толерантность», помочь детям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увидеть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общие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ценности,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объединяющие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всех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людей, несмотря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на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национальность,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образ жизни, предпочтения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в одежде, в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еде.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240" marR="15240" marT="15240" marB="15240"/>
                </a:tc>
              </a:tr>
              <a:tr h="1041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7.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Жизненные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ценности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людей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Толерантность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Выявление ценностей в общении с людьми каждого из участников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группы.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Знакомство с функциями, значением выразительных средств общения (мимика,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жесты, взгляд…)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240" marR="15240" marT="15240" marB="15240"/>
                </a:tc>
              </a:tr>
              <a:tr h="1041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8,</a:t>
                      </a: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9.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Я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и группа. Индивидуальные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особенности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личности.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Принятие своей индивидуальности и терпимое отношение к индивидуальности окружающих.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240" marR="15240" marT="15240" marB="15240"/>
                </a:tc>
              </a:tr>
              <a:tr h="1041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10, 11. Толерантность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к другим. Толерантное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общение.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240" marR="15240" marT="15240" marB="1524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Воспитание толерантного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отношения к окружающим. Формирование навыков конструктивного взаимодействия с людьми. Повышение уровня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толерантности и сплочённости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в группе.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240" marR="15240" marT="15240" marB="1524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0B0C23-EE8D-4BF7-919D-BD0748406804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EF4C6F-2962-43A6-B79B-7C1EAB1247FE}" type="slidenum">
              <a:rPr lang="en-US"/>
              <a:pPr>
                <a:defRPr/>
              </a:pPr>
              <a:t>55</a:t>
            </a:fld>
            <a:endParaRPr lang="en-US"/>
          </a:p>
        </p:txBody>
      </p:sp>
      <p:sp>
        <p:nvSpPr>
          <p:cNvPr id="71682" name="Rectangle 2"/>
          <p:cNvSpPr>
            <a:spLocks noGrp="1"/>
          </p:cNvSpPr>
          <p:nvPr>
            <p:ph type="title"/>
          </p:nvPr>
        </p:nvSpPr>
        <p:spPr bwMode="auto">
          <a:xfrm>
            <a:off x="457200" y="320675"/>
            <a:ext cx="7239000" cy="669925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ru-RU" sz="2400" cap="none" smtClean="0">
                <a:ln>
                  <a:noFill/>
                </a:ln>
                <a:solidFill>
                  <a:srgbClr val="FF0066"/>
                </a:solidFill>
              </a:rPr>
              <a:t>Игра «Проявляешь ли ты толерантность?»</a:t>
            </a:r>
            <a:r>
              <a:rPr lang="ru-RU" sz="2400" b="0" cap="none" smtClean="0">
                <a:ln>
                  <a:noFill/>
                </a:ln>
                <a:solidFill>
                  <a:srgbClr val="FF0066"/>
                </a:solidFill>
              </a:rPr>
              <a:t/>
            </a:r>
            <a:br>
              <a:rPr lang="ru-RU" sz="2400" b="0" cap="none" smtClean="0">
                <a:ln>
                  <a:noFill/>
                </a:ln>
                <a:solidFill>
                  <a:srgbClr val="FF0066"/>
                </a:solidFill>
              </a:rPr>
            </a:br>
            <a:r>
              <a:rPr lang="ru-RU" sz="2400" b="0" cap="none" smtClean="0">
                <a:ln>
                  <a:noFill/>
                </a:ln>
                <a:solidFill>
                  <a:schemeClr val="tx1"/>
                </a:solidFill>
              </a:rPr>
              <a:t>			</a:t>
            </a:r>
            <a:r>
              <a:rPr lang="ru-RU" sz="2000" b="0" cap="none" smtClean="0">
                <a:ln>
                  <a:noFill/>
                </a:ln>
                <a:solidFill>
                  <a:schemeClr val="tx1"/>
                </a:solidFill>
              </a:rPr>
              <a:t>По материалам газеты «ДОГ»</a:t>
            </a:r>
            <a:endParaRPr lang="en-US" sz="2000" b="0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7239000" cy="5160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700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b="1" smtClean="0">
                <a:solidFill>
                  <a:srgbClr val="FF0066"/>
                </a:solidFill>
              </a:rPr>
              <a:t>Проявлять толерантность</a:t>
            </a:r>
            <a:r>
              <a:rPr lang="en-US" sz="2000" b="1" smtClean="0">
                <a:solidFill>
                  <a:srgbClr val="FF0066"/>
                </a:solidFill>
              </a:rPr>
              <a:t> </a:t>
            </a:r>
            <a:r>
              <a:rPr lang="ru-RU" sz="2000" smtClean="0"/>
              <a:t>– это значит понимать друг друга, помогать друг другу, относиться друг к другу терпимо, чтобы строить мирное будущее.</a:t>
            </a:r>
            <a:endParaRPr lang="en-US" sz="2000" b="1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b="1" smtClean="0"/>
              <a:t> </a:t>
            </a:r>
            <a:endParaRPr lang="ru-RU" sz="2000" b="1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b="1" smtClean="0"/>
              <a:t>Выбери тот ответ, который ты считаешь правильным, и сосчитай, сколько «б» получилось.</a:t>
            </a:r>
            <a:endParaRPr lang="en-US" sz="2000" b="1" smtClean="0"/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000" b="1" smtClean="0"/>
              <a:t> </a:t>
            </a:r>
            <a:endParaRPr lang="ru-RU" sz="2000" b="1" smtClean="0"/>
          </a:p>
          <a:p>
            <a:pPr eaLnBrk="1" hangingPunct="1">
              <a:lnSpc>
                <a:spcPct val="80000"/>
              </a:lnSpc>
            </a:pPr>
            <a:r>
              <a:rPr lang="ru-RU" sz="2000" b="1" smtClean="0">
                <a:solidFill>
                  <a:srgbClr val="FF0066"/>
                </a:solidFill>
              </a:rPr>
              <a:t>1. Для того, чтобы не было войны...</a:t>
            </a:r>
            <a:endParaRPr lang="ru-RU" sz="2000" smtClean="0">
              <a:solidFill>
                <a:srgbClr val="FF0066"/>
              </a:solidFill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/>
              <a:t>а) Нельзя ничего сделать, поскольку войны будут всегда!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/>
              <a:t>б) Нужно понимать, почему они происходят.</a:t>
            </a:r>
            <a:endParaRPr lang="en-US" sz="2000" b="1" smtClean="0"/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 </a:t>
            </a:r>
            <a:endParaRPr lang="ru-RU" sz="2000" b="1" smtClean="0"/>
          </a:p>
          <a:p>
            <a:pPr eaLnBrk="1" hangingPunct="1">
              <a:lnSpc>
                <a:spcPct val="80000"/>
              </a:lnSpc>
            </a:pPr>
            <a:r>
              <a:rPr lang="ru-RU" sz="2000" b="1" smtClean="0">
                <a:solidFill>
                  <a:srgbClr val="FF0066"/>
                </a:solidFill>
              </a:rPr>
              <a:t>2. В школе говорят о героях, проявивших толерантность...</a:t>
            </a:r>
            <a:endParaRPr lang="ru-RU" sz="2000" smtClean="0">
              <a:solidFill>
                <a:srgbClr val="FF0066"/>
              </a:solidFill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/>
              <a:t>а) Это тебя не интересует.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/>
              <a:t>б) Ты хочешь узнать об этих героях.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smtClean="0"/>
              <a:t>..................................................................</a:t>
            </a:r>
            <a:endParaRPr lang="en-US" sz="2000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B852F6-D573-4019-BDE0-E73B2E932649}" type="slidenum">
              <a:rPr lang="en-US"/>
              <a:pPr>
                <a:defRPr/>
              </a:pPr>
              <a:t>56</a:t>
            </a:fld>
            <a:endParaRPr lang="en-US"/>
          </a:p>
        </p:txBody>
      </p:sp>
      <p:sp>
        <p:nvSpPr>
          <p:cNvPr id="72706" name="Rectangle 3"/>
          <p:cNvSpPr>
            <a:spLocks noGrp="1"/>
          </p:cNvSpPr>
          <p:nvPr>
            <p:ph type="body" idx="1"/>
          </p:nvPr>
        </p:nvSpPr>
        <p:spPr>
          <a:xfrm>
            <a:off x="457200" y="609600"/>
            <a:ext cx="7239000" cy="5846763"/>
          </a:xfrm>
        </p:spPr>
        <p:txBody>
          <a:bodyPr/>
          <a:lstStyle/>
          <a:p>
            <a:pPr eaLnBrk="1" hangingPunct="1"/>
            <a:r>
              <a:rPr lang="ru-RU" sz="2200" b="1" smtClean="0">
                <a:solidFill>
                  <a:srgbClr val="FF0066"/>
                </a:solidFill>
              </a:rPr>
              <a:t>Если у тебя одни «б»:</a:t>
            </a:r>
            <a:r>
              <a:rPr lang="en-US" sz="2200" smtClean="0">
                <a:solidFill>
                  <a:srgbClr val="FF0066"/>
                </a:solidFill>
              </a:rPr>
              <a:t> </a:t>
            </a:r>
            <a:r>
              <a:rPr lang="ru-RU" sz="2200" smtClean="0"/>
              <a:t>Прекрасно! Ты проявляешь большую толерантность. Ты являешься будущим гражданином мира, ответственным и солидарным, активным проводником мира. Объясни своим друзьям, как тебе это удается.</a:t>
            </a:r>
            <a:endParaRPr lang="ru-RU" sz="2200" b="1" smtClean="0"/>
          </a:p>
          <a:p>
            <a:pPr eaLnBrk="1" hangingPunct="1"/>
            <a:r>
              <a:rPr lang="ru-RU" sz="2200" b="1" smtClean="0">
                <a:solidFill>
                  <a:srgbClr val="FF0066"/>
                </a:solidFill>
              </a:rPr>
              <a:t>Если у тебя от 3 до 7 «б»:</a:t>
            </a:r>
            <a:r>
              <a:rPr lang="en-US" sz="2200" smtClean="0">
                <a:solidFill>
                  <a:srgbClr val="FF0066"/>
                </a:solidFill>
              </a:rPr>
              <a:t> </a:t>
            </a:r>
            <a:r>
              <a:rPr lang="ru-RU" sz="2200" smtClean="0"/>
              <a:t>Да! Ты не очень толерантен. Ты слишком стремишься навязать свои идеи, но проявляешь любознательность и у тебя хорошее воображение. Используй эти свои качества для борьбы с нетолерантностью.</a:t>
            </a:r>
            <a:endParaRPr lang="ru-RU" sz="2200" b="1" smtClean="0"/>
          </a:p>
          <a:p>
            <a:pPr eaLnBrk="1" hangingPunct="1"/>
            <a:r>
              <a:rPr lang="ru-RU" sz="2200" b="1" smtClean="0">
                <a:solidFill>
                  <a:srgbClr val="FF0066"/>
                </a:solidFill>
              </a:rPr>
              <a:t>Если у тебя менее 3 «б»:</a:t>
            </a:r>
            <a:r>
              <a:rPr lang="en-US" sz="2200" smtClean="0"/>
              <a:t> </a:t>
            </a:r>
            <a:r>
              <a:rPr lang="ru-RU" sz="2200" smtClean="0"/>
              <a:t>Ай-ай-ай! Ты совсем не толерантен! Однако если бы ты был настроен более оптимистично и тебе нравилось дискутировать, ты мог бы стать более счастливым! Да­вай, приложи еще немного усилий.</a:t>
            </a:r>
            <a:endParaRPr lang="en-US" sz="2200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92AFC3-84D3-4608-8C68-2F4BEBB6DA30}" type="slidenum">
              <a:rPr lang="en-US"/>
              <a:pPr>
                <a:defRPr/>
              </a:pPr>
              <a:t>57</a:t>
            </a:fld>
            <a:endParaRPr lang="en-US"/>
          </a:p>
        </p:txBody>
      </p:sp>
      <p:sp>
        <p:nvSpPr>
          <p:cNvPr id="73730" name="Rectangle 2"/>
          <p:cNvSpPr>
            <a:spLocks noGrp="1"/>
          </p:cNvSpPr>
          <p:nvPr>
            <p:ph type="title"/>
          </p:nvPr>
        </p:nvSpPr>
        <p:spPr bwMode="auto">
          <a:xfrm>
            <a:off x="304800" y="0"/>
            <a:ext cx="8839200" cy="1143000"/>
          </a:xfrm>
          <a:gradFill rotWithShape="1">
            <a:gsLst>
              <a:gs pos="0">
                <a:srgbClr val="FFFF99"/>
              </a:gs>
              <a:gs pos="100000">
                <a:srgbClr val="CCFFFF"/>
              </a:gs>
            </a:gsLst>
            <a:lin ang="2700000" scaled="1"/>
          </a:gra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531813" indent="-439738" eaLnBrk="1" hangingPunct="1"/>
            <a:r>
              <a:rPr lang="ru-RU" cap="none" smtClean="0">
                <a:ln>
                  <a:noFill/>
                </a:ln>
                <a:solidFill>
                  <a:schemeClr val="tx1"/>
                </a:solidFill>
              </a:rPr>
              <a:t>  </a:t>
            </a:r>
            <a:r>
              <a:rPr lang="ru-RU" sz="3200" cap="none" smtClean="0">
                <a:ln>
                  <a:noFill/>
                </a:ln>
                <a:solidFill>
                  <a:schemeClr val="tx1"/>
                </a:solidFill>
              </a:rPr>
              <a:t>Воспитание толерантности в школе</a:t>
            </a:r>
            <a:endParaRPr lang="en-US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>
          <a:xfrm>
            <a:off x="533400" y="1295400"/>
            <a:ext cx="78486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700" smtClean="0"/>
              <a:t> </a:t>
            </a:r>
            <a:r>
              <a:rPr lang="ru-RU" sz="3200" smtClean="0"/>
              <a:t>Основные формы восприятия толерантности: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ru-RU" sz="1200" smtClean="0"/>
          </a:p>
          <a:p>
            <a:pPr eaLnBrk="1" hangingPunct="1">
              <a:lnSpc>
                <a:spcPct val="90000"/>
              </a:lnSpc>
            </a:pPr>
            <a:r>
              <a:rPr lang="ru-RU" sz="3200" b="1" i="1" smtClean="0">
                <a:latin typeface="Arial" charset="0"/>
              </a:rPr>
              <a:t> </a:t>
            </a:r>
            <a:r>
              <a:rPr lang="ru-RU" sz="3200" b="1" i="1" smtClean="0"/>
              <a:t>Дискуссия</a:t>
            </a:r>
            <a:r>
              <a:rPr lang="en-US" sz="3200" smtClean="0"/>
              <a:t> </a:t>
            </a:r>
            <a:endParaRPr lang="ru-RU" sz="320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ru-RU" sz="800" smtClean="0"/>
          </a:p>
          <a:p>
            <a:pPr eaLnBrk="1" hangingPunct="1">
              <a:lnSpc>
                <a:spcPct val="90000"/>
              </a:lnSpc>
            </a:pPr>
            <a:r>
              <a:rPr lang="ru-RU" sz="3200" b="1" i="1" smtClean="0">
                <a:latin typeface="Arial" charset="0"/>
              </a:rPr>
              <a:t> </a:t>
            </a:r>
            <a:r>
              <a:rPr lang="ru-RU" sz="3200" b="1" i="1" smtClean="0"/>
              <a:t>Диспут</a:t>
            </a:r>
            <a:endParaRPr lang="ru-RU" sz="3200" b="1" i="1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z="800" smtClean="0"/>
              <a:t> </a:t>
            </a:r>
            <a:endParaRPr lang="ru-RU" sz="800" smtClean="0"/>
          </a:p>
          <a:p>
            <a:pPr eaLnBrk="1" hangingPunct="1">
              <a:lnSpc>
                <a:spcPct val="90000"/>
              </a:lnSpc>
            </a:pPr>
            <a:r>
              <a:rPr lang="ru-RU" sz="3200" b="1" i="1" smtClean="0">
                <a:latin typeface="Arial" charset="0"/>
              </a:rPr>
              <a:t> </a:t>
            </a:r>
            <a:r>
              <a:rPr lang="ru-RU" sz="3200" b="1" i="1" smtClean="0"/>
              <a:t>Дебаты</a:t>
            </a:r>
            <a:r>
              <a:rPr lang="en-US" sz="3200" smtClean="0"/>
              <a:t> </a:t>
            </a:r>
            <a:endParaRPr lang="ru-RU" sz="320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ru-RU" sz="800" smtClean="0"/>
          </a:p>
          <a:p>
            <a:pPr eaLnBrk="1" hangingPunct="1">
              <a:lnSpc>
                <a:spcPct val="90000"/>
              </a:lnSpc>
            </a:pPr>
            <a:r>
              <a:rPr lang="ru-RU" sz="3200" b="1" i="1" smtClean="0">
                <a:latin typeface="Arial" charset="0"/>
              </a:rPr>
              <a:t> Т</a:t>
            </a:r>
            <a:r>
              <a:rPr lang="ru-RU" sz="3200" b="1" i="1" smtClean="0"/>
              <a:t>ренинги</a:t>
            </a:r>
            <a:endParaRPr lang="ru-RU" sz="3200" b="1" i="1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900" smtClean="0"/>
              <a:t> </a:t>
            </a:r>
            <a:r>
              <a:rPr lang="en-US" sz="900" smtClean="0"/>
              <a:t> </a:t>
            </a:r>
            <a:endParaRPr lang="ru-RU" sz="9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3200" b="1" i="1" smtClean="0">
                <a:latin typeface="Arial" charset="0"/>
              </a:rPr>
              <a:t> Коллективные творческие дела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ru-RU" sz="900" b="1" i="1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3200" b="1" i="1" smtClean="0">
                <a:latin typeface="Arial" charset="0"/>
              </a:rPr>
              <a:t> Игровые программы</a:t>
            </a:r>
            <a:endParaRPr lang="en-US" sz="3200" b="1" i="1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B8A422-4BCE-4004-AD63-F1D797CC329F}" type="slidenum">
              <a:rPr lang="en-US"/>
              <a:pPr>
                <a:defRPr/>
              </a:pPr>
              <a:t>58</a:t>
            </a:fld>
            <a:endParaRPr lang="en-US"/>
          </a:p>
        </p:txBody>
      </p:sp>
      <p:sp>
        <p:nvSpPr>
          <p:cNvPr id="74754" name="Rectangle 2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2971800" cy="914400"/>
          </a:xfrm>
          <a:solidFill>
            <a:schemeClr val="folHlink"/>
          </a:soli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cap="none" smtClean="0">
                <a:ln>
                  <a:noFill/>
                </a:ln>
                <a:solidFill>
                  <a:schemeClr val="tx1"/>
                </a:solidFill>
              </a:rPr>
              <a:t>Дискуссия -</a:t>
            </a:r>
            <a:endParaRPr lang="en-US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7239000" cy="5237163"/>
          </a:xfrm>
          <a:solidFill>
            <a:srgbClr val="FFCCFF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200" smtClean="0"/>
              <a:t>равноправное обсуждение педагогами и детьми планируемых дел и проблем самого различного характера.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Дискуссия должна проводиться при обязательных условиях: 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 педагог и дети должны говорить друг с другом; 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 они должны отвечать друг другу; 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 все участники должны получить ясное представление о позициях друг друга; 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 миролюбие; 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 дружелюбие – дети не должны бояться высказывать честно и открыто свое мнение; 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 равенство – каждый из участников имеет равные права и время для высказывания, одобрения и возражений; </a:t>
            </a:r>
          </a:p>
          <a:p>
            <a:pPr eaLnBrk="1" hangingPunct="1">
              <a:lnSpc>
                <a:spcPct val="80000"/>
              </a:lnSpc>
            </a:pPr>
            <a:r>
              <a:rPr lang="ru-RU" sz="2200" smtClean="0"/>
              <a:t> уважение. </a:t>
            </a:r>
            <a:endParaRPr lang="en-US" sz="2200" smtClean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82ED06-A005-4227-9019-8D3F5D35E1D1}" type="slidenum">
              <a:rPr lang="en-US"/>
              <a:pPr>
                <a:defRPr/>
              </a:pPr>
              <a:t>59</a:t>
            </a:fld>
            <a:endParaRPr lang="en-US"/>
          </a:p>
        </p:txBody>
      </p:sp>
      <p:sp>
        <p:nvSpPr>
          <p:cNvPr id="75778" name="Rectangle 2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2971800" cy="914400"/>
          </a:xfrm>
          <a:solidFill>
            <a:srgbClr val="00CCFF"/>
          </a:soli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cap="none" smtClean="0">
                <a:ln>
                  <a:noFill/>
                </a:ln>
                <a:solidFill>
                  <a:schemeClr val="tx1"/>
                </a:solidFill>
              </a:rPr>
              <a:t>Диспут </a:t>
            </a:r>
            <a:endParaRPr lang="en-US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7620000" cy="5638800"/>
          </a:xfrm>
          <a:solidFill>
            <a:srgbClr val="CCECFF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mtClean="0"/>
              <a:t>проводится по конкретной теме, специально готовится и организуется воспитателем</a:t>
            </a:r>
            <a:r>
              <a:rPr lang="en-US" smtClean="0"/>
              <a:t> </a:t>
            </a:r>
            <a:endParaRPr lang="ru-RU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ru-RU" sz="120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mtClean="0"/>
              <a:t>Структура диспута: 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вступительная часть – завязка; 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высказывание и обсуждение различных точек зрения; 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вычленение неправильных точек зрения, доказательство их ошибочности; 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определение правильных позиций, обоснованная их аргументация; 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 формулировка выводов, определение общей позиции, выяснение меры единодушия всех детей.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F89661-31B9-45F3-9FE1-E49DC8CAF933}" type="slidenum">
              <a:rPr lang="en-US"/>
              <a:pPr>
                <a:defRPr/>
              </a:pPr>
              <a:t>60</a:t>
            </a:fld>
            <a:endParaRPr lang="en-US"/>
          </a:p>
        </p:txBody>
      </p:sp>
      <p:sp>
        <p:nvSpPr>
          <p:cNvPr id="76802" name="Rectangle 2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2971800" cy="914400"/>
          </a:xfrm>
          <a:solidFill>
            <a:srgbClr val="99FF99"/>
          </a:soli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b="0" i="1" cap="none" smtClean="0">
                <a:ln>
                  <a:noFill/>
                </a:ln>
                <a:solidFill>
                  <a:schemeClr val="tx1"/>
                </a:solidFill>
              </a:rPr>
              <a:t>Дебаты</a:t>
            </a:r>
            <a:r>
              <a:rPr lang="ru-RU" cap="none" smtClean="0">
                <a:ln>
                  <a:noFill/>
                </a:ln>
                <a:solidFill>
                  <a:schemeClr val="tx1"/>
                </a:solidFill>
              </a:rPr>
              <a:t> –</a:t>
            </a:r>
            <a:endParaRPr lang="en-US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7620000" cy="3581400"/>
          </a:xfrm>
          <a:solidFill>
            <a:srgbClr val="CCFFCC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ru-RU" sz="220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ru-RU" sz="2200" smtClean="0"/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3200" smtClean="0"/>
              <a:t>форма обучения общению, которая формирует готовность противостоять современному «информационному зомбированию» и умение самостоятельно, осознанно вырабатывать жизненную позицию.</a:t>
            </a:r>
            <a:r>
              <a:rPr lang="en-US" sz="3200" smtClean="0"/>
              <a:t>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0EA9F0-7717-42BA-97DD-3AD46CE312FD}" type="slidenum">
              <a:rPr lang="en-US"/>
              <a:pPr>
                <a:defRPr/>
              </a:pPr>
              <a:t>61</a:t>
            </a:fld>
            <a:endParaRPr lang="en-US"/>
          </a:p>
        </p:txBody>
      </p:sp>
      <p:sp>
        <p:nvSpPr>
          <p:cNvPr id="77826" name="Rectangle 2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5181600" cy="914400"/>
          </a:xfrm>
          <a:solidFill>
            <a:srgbClr val="FFFF99"/>
          </a:solidFill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b="0" i="1" cap="none" smtClean="0">
                <a:ln>
                  <a:noFill/>
                </a:ln>
                <a:solidFill>
                  <a:schemeClr val="tx1"/>
                </a:solidFill>
              </a:rPr>
              <a:t>Игровые тренинги</a:t>
            </a:r>
            <a:r>
              <a:rPr lang="ru-RU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  <a:endParaRPr lang="en-US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7620000" cy="5410200"/>
          </a:xfrm>
          <a:solidFill>
            <a:srgbClr val="FFFFCC"/>
          </a:solidFill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представляют собой взаимосвязанную, поступательную серию игровых занятий, построенную в соответствии с основами групповой игротерапии: </a:t>
            </a:r>
          </a:p>
          <a:p>
            <a:pPr eaLnBrk="1" hangingPunct="1"/>
            <a:r>
              <a:rPr lang="ru-RU" smtClean="0"/>
              <a:t> содержание направлено на помощь детям в самопознании, на формирование, раскрытие и развитие своего потенциала, на поддержание толерантности к своему «Я» и другим; </a:t>
            </a:r>
          </a:p>
          <a:p>
            <a:pPr eaLnBrk="1" hangingPunct="1"/>
            <a:r>
              <a:rPr lang="ru-RU" smtClean="0"/>
              <a:t> чередование сложных серьезных разговоров с играми, упражнениями; </a:t>
            </a:r>
          </a:p>
          <a:p>
            <a:pPr eaLnBrk="1" hangingPunct="1"/>
            <a:r>
              <a:rPr lang="ru-RU" smtClean="0"/>
              <a:t> занятия должны приносить радость детям.</a:t>
            </a:r>
            <a:endParaRPr lang="en-US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B20335-FB15-4CB4-B5A6-A0D15F11E646}" type="slidenum">
              <a:rPr lang="en-US"/>
              <a:pPr>
                <a:defRPr/>
              </a:pPr>
              <a:t>62</a:t>
            </a:fld>
            <a:endParaRPr lang="en-US"/>
          </a:p>
        </p:txBody>
      </p:sp>
      <p:sp>
        <p:nvSpPr>
          <p:cNvPr id="78850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ru-RU" sz="2800" cap="none" smtClean="0">
                <a:ln>
                  <a:noFill/>
                </a:ln>
                <a:solidFill>
                  <a:schemeClr val="tx1"/>
                </a:solidFill>
              </a:rPr>
              <a:t>РЕКОМЕНДАЦИИ ДЕПАРТАМЕНТА ОБРАЗОВАНИЯ И МОЛОДЕЖНОЙ ПОЛИТИКИ</a:t>
            </a:r>
            <a:endParaRPr lang="en-US" sz="2800" cap="none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200" smtClean="0"/>
              <a:t>Департамент образования и молодежной политики Ханты-Мансийского автономного округа – Югры рекомендует органам местного самоуправления, органам по делам молодежи муниципальных образования и учреждениям, подведомственным Департаменту образования и молодежной политики ХМАО:</a:t>
            </a:r>
          </a:p>
          <a:p>
            <a:pPr eaLnBrk="1" hangingPunct="1"/>
            <a:r>
              <a:rPr lang="ru-RU" sz="2200" b="1" i="1" smtClean="0">
                <a:solidFill>
                  <a:schemeClr val="accent2"/>
                </a:solidFill>
              </a:rPr>
              <a:t>Изучить опыт взаимодействия учреждений образования и молодежной политики с национально-культурными автономиями и религиозными организациями Ханты-Мансийского автономного округа – Югры </a:t>
            </a:r>
            <a:endParaRPr lang="en-US" sz="2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D7C2DE-7E20-4DF4-AEB4-AB35FA91ADF7}" type="slidenum">
              <a:rPr lang="en-US"/>
              <a:pPr>
                <a:defRPr/>
              </a:pPr>
              <a:t>63</a:t>
            </a:fld>
            <a:endParaRPr lang="en-US"/>
          </a:p>
        </p:txBody>
      </p:sp>
      <p:sp>
        <p:nvSpPr>
          <p:cNvPr id="79874" name="Rectangle 2"/>
          <p:cNvSpPr>
            <a:spLocks noGrp="1"/>
          </p:cNvSpPr>
          <p:nvPr>
            <p:ph type="title"/>
          </p:nvPr>
        </p:nvSpPr>
        <p:spPr bwMode="auto">
          <a:xfrm>
            <a:off x="533400" y="990600"/>
            <a:ext cx="7239000" cy="1143000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ru-RU" sz="2400" i="1" cap="none" smtClean="0">
                <a:ln>
                  <a:noFill/>
                </a:ln>
                <a:solidFill>
                  <a:schemeClr val="accent1"/>
                </a:solidFill>
              </a:rPr>
              <a:t>ПРОГРАММЫ И ПРОЕКТЫ ПО ФОРМИРОВАНИЮ ТОЛЕРАНТНОЙ КУЛЬТУРЫ И ПРОФИЛАКТИКЕ ЭКСТРЕМИЗМА, РЕАЛИЗУЕМЫЕ НА ТЕРРИТОРИИ АВТОНОМНОГО ОКРУГА:</a:t>
            </a:r>
            <a:r>
              <a:rPr lang="en-US" sz="3400" cap="none" smtClean="0">
                <a:ln>
                  <a:noFill/>
                </a:ln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>
          <a:xfrm>
            <a:off x="152400" y="2209800"/>
            <a:ext cx="8686800" cy="4237038"/>
          </a:xfrm>
          <a:solidFill>
            <a:schemeClr val="accent1"/>
          </a:solidFill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>
                <a:solidFill>
                  <a:schemeClr val="bg2"/>
                </a:solidFill>
              </a:rPr>
              <a:t>«Толерантность», </a:t>
            </a:r>
            <a:r>
              <a:rPr lang="ru-RU" b="1" i="1" smtClean="0">
                <a:solidFill>
                  <a:schemeClr val="bg2"/>
                </a:solidFill>
              </a:rPr>
              <a:t>МОУ «СОШ №7» г</a:t>
            </a:r>
            <a:r>
              <a:rPr lang="ru-RU" smtClean="0">
                <a:solidFill>
                  <a:schemeClr val="bg2"/>
                </a:solidFill>
              </a:rPr>
              <a:t>. Нефтеюганск (тел.8(3463)234171, факс 8(3463)234634,</a:t>
            </a:r>
            <a:r>
              <a:rPr lang="en-US" b="1" smtClean="0">
                <a:solidFill>
                  <a:schemeClr val="bg2"/>
                </a:solidFill>
              </a:rPr>
              <a:t> </a:t>
            </a:r>
            <a:r>
              <a:rPr lang="en-US" smtClean="0">
                <a:solidFill>
                  <a:schemeClr val="bg2"/>
                </a:solidFill>
              </a:rPr>
              <a:t>e</a:t>
            </a:r>
            <a:r>
              <a:rPr lang="ru-RU" smtClean="0">
                <a:solidFill>
                  <a:schemeClr val="bg2"/>
                </a:solidFill>
              </a:rPr>
              <a:t>-</a:t>
            </a:r>
            <a:r>
              <a:rPr lang="en-US" smtClean="0">
                <a:solidFill>
                  <a:schemeClr val="bg2"/>
                </a:solidFill>
              </a:rPr>
              <a:t>mail</a:t>
            </a:r>
            <a:r>
              <a:rPr lang="ru-RU" smtClean="0">
                <a:solidFill>
                  <a:schemeClr val="bg2"/>
                </a:solidFill>
              </a:rPr>
              <a:t>:</a:t>
            </a:r>
            <a:r>
              <a:rPr lang="en-US" b="1" smtClean="0">
                <a:solidFill>
                  <a:schemeClr val="bg2"/>
                </a:solidFill>
              </a:rPr>
              <a:t> </a:t>
            </a:r>
            <a:r>
              <a:rPr lang="en-US" b="1" smtClean="0">
                <a:solidFill>
                  <a:schemeClr val="bg2"/>
                </a:solidFill>
                <a:hlinkClick r:id="rId2"/>
              </a:rPr>
              <a:t>sosh</a:t>
            </a:r>
            <a:r>
              <a:rPr lang="ru-RU" b="1" smtClean="0">
                <a:solidFill>
                  <a:schemeClr val="bg2"/>
                </a:solidFill>
                <a:hlinkClick r:id="rId2"/>
              </a:rPr>
              <a:t>7_</a:t>
            </a:r>
            <a:r>
              <a:rPr lang="en-US" b="1" smtClean="0">
                <a:solidFill>
                  <a:schemeClr val="bg2"/>
                </a:solidFill>
                <a:hlinkClick r:id="rId2"/>
              </a:rPr>
              <a:t>ugansk</a:t>
            </a:r>
            <a:r>
              <a:rPr lang="ru-RU" b="1" smtClean="0">
                <a:solidFill>
                  <a:schemeClr val="bg2"/>
                </a:solidFill>
                <a:hlinkClick r:id="rId2"/>
              </a:rPr>
              <a:t>@</a:t>
            </a:r>
            <a:r>
              <a:rPr lang="en-US" b="1" smtClean="0">
                <a:solidFill>
                  <a:schemeClr val="bg2"/>
                </a:solidFill>
                <a:hlinkClick r:id="rId2"/>
              </a:rPr>
              <a:t>mail</a:t>
            </a:r>
            <a:r>
              <a:rPr lang="ru-RU" b="1" smtClean="0">
                <a:solidFill>
                  <a:schemeClr val="bg2"/>
                </a:solidFill>
                <a:hlinkClick r:id="rId2"/>
              </a:rPr>
              <a:t>.</a:t>
            </a:r>
            <a:r>
              <a:rPr lang="en-US" b="1" smtClean="0">
                <a:solidFill>
                  <a:schemeClr val="bg2"/>
                </a:solidFill>
                <a:hlinkClick r:id="rId2"/>
              </a:rPr>
              <a:t>ru</a:t>
            </a:r>
            <a:r>
              <a:rPr lang="ru-RU" smtClean="0">
                <a:solidFill>
                  <a:schemeClr val="bg2"/>
                </a:solidFill>
              </a:rPr>
              <a:t>.);</a:t>
            </a:r>
          </a:p>
          <a:p>
            <a:pPr lvl="1" eaLnBrk="1" hangingPunct="1"/>
            <a:r>
              <a:rPr lang="ru-RU" smtClean="0">
                <a:solidFill>
                  <a:schemeClr val="bg2"/>
                </a:solidFill>
              </a:rPr>
              <a:t>«Школа № 7 – территория толерантности», «Толерантная среда образования», МОУ «СОШ № 7» г. Нефтеюганск;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solidFill>
                  <a:schemeClr val="bg2"/>
                </a:solidFill>
              </a:rPr>
              <a:t>«Школа – центр формирования толерантности у детей и подростков 8а микрорайона», </a:t>
            </a:r>
            <a:r>
              <a:rPr lang="ru-RU" b="1" i="1" smtClean="0">
                <a:solidFill>
                  <a:schemeClr val="bg2"/>
                </a:solidFill>
              </a:rPr>
              <a:t>МОУ «СОШ № 8»</a:t>
            </a:r>
            <a:r>
              <a:rPr lang="ru-RU" smtClean="0">
                <a:solidFill>
                  <a:schemeClr val="bg2"/>
                </a:solidFill>
              </a:rPr>
              <a:t> г. Нефтеюганск (тел./факс: 252811, 252045, </a:t>
            </a:r>
            <a:r>
              <a:rPr lang="en-US" smtClean="0">
                <a:solidFill>
                  <a:schemeClr val="bg2"/>
                </a:solidFill>
              </a:rPr>
              <a:t>e</a:t>
            </a:r>
            <a:r>
              <a:rPr lang="ru-RU" smtClean="0">
                <a:solidFill>
                  <a:schemeClr val="bg2"/>
                </a:solidFill>
              </a:rPr>
              <a:t>-</a:t>
            </a:r>
            <a:r>
              <a:rPr lang="en-US" smtClean="0">
                <a:solidFill>
                  <a:schemeClr val="bg2"/>
                </a:solidFill>
              </a:rPr>
              <a:t>mail</a:t>
            </a:r>
            <a:r>
              <a:rPr lang="ru-RU" smtClean="0">
                <a:solidFill>
                  <a:schemeClr val="bg2"/>
                </a:solidFill>
              </a:rPr>
              <a:t>:</a:t>
            </a:r>
            <a:r>
              <a:rPr lang="en-US" smtClean="0">
                <a:solidFill>
                  <a:schemeClr val="bg2"/>
                </a:solidFill>
              </a:rPr>
              <a:t> </a:t>
            </a:r>
            <a:r>
              <a:rPr lang="en-US" smtClean="0">
                <a:solidFill>
                  <a:schemeClr val="bg2"/>
                </a:solidFill>
                <a:hlinkClick r:id="rId3"/>
              </a:rPr>
              <a:t>school</a:t>
            </a:r>
            <a:r>
              <a:rPr lang="ru-RU" smtClean="0">
                <a:solidFill>
                  <a:schemeClr val="bg2"/>
                </a:solidFill>
                <a:hlinkClick r:id="rId3"/>
              </a:rPr>
              <a:t>8_</a:t>
            </a:r>
            <a:r>
              <a:rPr lang="en-US" smtClean="0">
                <a:solidFill>
                  <a:schemeClr val="bg2"/>
                </a:solidFill>
                <a:hlinkClick r:id="rId3"/>
              </a:rPr>
              <a:t>ugansk</a:t>
            </a:r>
            <a:r>
              <a:rPr lang="ru-RU" smtClean="0">
                <a:solidFill>
                  <a:schemeClr val="bg2"/>
                </a:solidFill>
                <a:hlinkClick r:id="rId3"/>
              </a:rPr>
              <a:t>@</a:t>
            </a:r>
            <a:r>
              <a:rPr lang="en-US" smtClean="0">
                <a:solidFill>
                  <a:schemeClr val="bg2"/>
                </a:solidFill>
                <a:hlinkClick r:id="rId3"/>
              </a:rPr>
              <a:t>mail</a:t>
            </a:r>
            <a:r>
              <a:rPr lang="ru-RU" smtClean="0">
                <a:solidFill>
                  <a:schemeClr val="bg2"/>
                </a:solidFill>
                <a:hlinkClick r:id="rId3"/>
              </a:rPr>
              <a:t>.</a:t>
            </a:r>
            <a:r>
              <a:rPr lang="en-US" smtClean="0">
                <a:solidFill>
                  <a:schemeClr val="bg2"/>
                </a:solidFill>
                <a:hlinkClick r:id="rId3"/>
              </a:rPr>
              <a:t>ru</a:t>
            </a:r>
            <a:r>
              <a:rPr lang="ru-RU" smtClean="0">
                <a:solidFill>
                  <a:schemeClr val="bg2"/>
                </a:solidFill>
              </a:rPr>
              <a:t>);</a:t>
            </a:r>
            <a:r>
              <a:rPr lang="en-US" smtClean="0">
                <a:solidFill>
                  <a:schemeClr val="bg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1FE9DB-ACC9-48C4-90F3-8ECE53353F6F}" type="slidenum">
              <a:rPr lang="en-US"/>
              <a:pPr>
                <a:defRPr/>
              </a:pPr>
              <a:t>64</a:t>
            </a:fld>
            <a:endParaRPr lang="en-US"/>
          </a:p>
        </p:txBody>
      </p:sp>
      <p:sp>
        <p:nvSpPr>
          <p:cNvPr id="80898" name="Rectangle 2"/>
          <p:cNvSpPr>
            <a:spLocks noGrp="1"/>
          </p:cNvSpPr>
          <p:nvPr>
            <p:ph type="title"/>
          </p:nvPr>
        </p:nvSpPr>
        <p:spPr bwMode="auto">
          <a:xfrm>
            <a:off x="228600" y="228600"/>
            <a:ext cx="7848600" cy="1905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z="2400" i="1" cap="none" smtClean="0">
                <a:ln>
                  <a:noFill/>
                </a:ln>
                <a:solidFill>
                  <a:schemeClr val="accent1"/>
                </a:solidFill>
              </a:rPr>
              <a:t>МЕРОПРИЯТИЯ, НАПРАВЛЕННЫЕ НА ВОСПИТАНИЕ ДУХОВНОСТИ, ПАТРИОТИЗМА ШКОЛЬНИКОВ СРЕДСТВАМИ НАРОДНЫХ ТРАДИЦИЙ И НАЦИОНАЛЬНОЙ КУЛЬТУРЫ, РЕАЛИЗУЕМЫЕ НА ТЕРРИТОРИИ АВТОНОМНОГО ОКРУГА:</a:t>
            </a:r>
            <a:endParaRPr lang="en-US" sz="2400" i="1" cap="none" smtClean="0">
              <a:ln>
                <a:noFill/>
              </a:ln>
              <a:solidFill>
                <a:schemeClr val="accent1"/>
              </a:solidFill>
            </a:endParaRPr>
          </a:p>
        </p:txBody>
      </p:sp>
      <p:sp>
        <p:nvSpPr>
          <p:cNvPr id="80899" name="Rectangle 3"/>
          <p:cNvSpPr>
            <a:spLocks noGrp="1"/>
          </p:cNvSpPr>
          <p:nvPr>
            <p:ph type="body" idx="1"/>
          </p:nvPr>
        </p:nvSpPr>
        <p:spPr>
          <a:xfrm>
            <a:off x="152400" y="2209800"/>
            <a:ext cx="8686800" cy="4237038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b="1" i="1" smtClean="0">
                <a:solidFill>
                  <a:schemeClr val="bg2"/>
                </a:solidFill>
              </a:rPr>
              <a:t>Департамент образования и молодежной политики администрации Нефтеюганского района</a:t>
            </a:r>
            <a:r>
              <a:rPr lang="ru-RU" sz="2200" smtClean="0">
                <a:solidFill>
                  <a:schemeClr val="bg2"/>
                </a:solidFill>
              </a:rPr>
              <a:t> (тел.: (3463) 25-01-56; факс: 29-00-57, е-</a:t>
            </a:r>
            <a:r>
              <a:rPr lang="en-US" sz="2200" smtClean="0">
                <a:solidFill>
                  <a:schemeClr val="bg2"/>
                </a:solidFill>
              </a:rPr>
              <a:t>mail</a:t>
            </a:r>
            <a:r>
              <a:rPr lang="ru-RU" sz="2200" smtClean="0">
                <a:solidFill>
                  <a:schemeClr val="bg2"/>
                </a:solidFill>
              </a:rPr>
              <a:t>:</a:t>
            </a:r>
            <a:r>
              <a:rPr lang="en-US" sz="2200" smtClean="0">
                <a:solidFill>
                  <a:schemeClr val="bg2"/>
                </a:solidFill>
              </a:rPr>
              <a:t> </a:t>
            </a:r>
            <a:r>
              <a:rPr lang="ru-RU" sz="2200" smtClean="0">
                <a:solidFill>
                  <a:schemeClr val="bg2"/>
                </a:solidFill>
              </a:rPr>
              <a:t> </a:t>
            </a:r>
            <a:r>
              <a:rPr lang="en-US" sz="2200" smtClean="0">
                <a:solidFill>
                  <a:schemeClr val="bg2"/>
                </a:solidFill>
                <a:hlinkClick r:id="rId2"/>
              </a:rPr>
              <a:t>conra</a:t>
            </a:r>
            <a:r>
              <a:rPr lang="ru-RU" sz="2200" smtClean="0">
                <a:solidFill>
                  <a:schemeClr val="bg2"/>
                </a:solidFill>
                <a:hlinkClick r:id="rId2"/>
              </a:rPr>
              <a:t>@</a:t>
            </a:r>
            <a:r>
              <a:rPr lang="en-US" sz="2200" smtClean="0">
                <a:solidFill>
                  <a:schemeClr val="bg2"/>
                </a:solidFill>
                <a:hlinkClick r:id="rId2"/>
              </a:rPr>
              <a:t>admoil</a:t>
            </a:r>
            <a:r>
              <a:rPr lang="ru-RU" sz="2200" smtClean="0">
                <a:solidFill>
                  <a:schemeClr val="bg2"/>
                </a:solidFill>
                <a:hlinkClick r:id="rId2"/>
              </a:rPr>
              <a:t>.</a:t>
            </a:r>
            <a:r>
              <a:rPr lang="en-US" sz="2200" smtClean="0">
                <a:solidFill>
                  <a:schemeClr val="bg2"/>
                </a:solidFill>
                <a:hlinkClick r:id="rId2"/>
              </a:rPr>
              <a:t>ru</a:t>
            </a:r>
            <a:r>
              <a:rPr lang="ru-RU" sz="2200" smtClean="0">
                <a:solidFill>
                  <a:schemeClr val="bg2"/>
                </a:solidFill>
              </a:rPr>
              <a:t>;</a:t>
            </a:r>
            <a:r>
              <a:rPr lang="en-US" sz="2200" smtClean="0">
                <a:solidFill>
                  <a:schemeClr val="bg2"/>
                </a:solidFill>
                <a:hlinkClick r:id="rId3"/>
              </a:rPr>
              <a:t>http</a:t>
            </a:r>
            <a:r>
              <a:rPr lang="ru-RU" sz="2200" smtClean="0">
                <a:solidFill>
                  <a:schemeClr val="bg2"/>
                </a:solidFill>
                <a:hlinkClick r:id="rId3"/>
              </a:rPr>
              <a:t>://</a:t>
            </a:r>
            <a:r>
              <a:rPr lang="en-US" sz="2200" smtClean="0">
                <a:solidFill>
                  <a:schemeClr val="bg2"/>
                </a:solidFill>
                <a:hlinkClick r:id="rId3"/>
              </a:rPr>
              <a:t>www</a:t>
            </a:r>
            <a:r>
              <a:rPr lang="ru-RU" sz="2200" smtClean="0">
                <a:solidFill>
                  <a:schemeClr val="bg2"/>
                </a:solidFill>
                <a:hlinkClick r:id="rId3"/>
              </a:rPr>
              <a:t>.</a:t>
            </a:r>
            <a:r>
              <a:rPr lang="en-US" sz="2200" smtClean="0">
                <a:solidFill>
                  <a:schemeClr val="bg2"/>
                </a:solidFill>
                <a:hlinkClick r:id="rId3"/>
              </a:rPr>
              <a:t>admoil</a:t>
            </a:r>
            <a:r>
              <a:rPr lang="ru-RU" sz="2200" smtClean="0">
                <a:solidFill>
                  <a:schemeClr val="bg2"/>
                </a:solidFill>
                <a:hlinkClick r:id="rId3"/>
              </a:rPr>
              <a:t>.</a:t>
            </a:r>
            <a:r>
              <a:rPr lang="en-US" sz="2200" smtClean="0">
                <a:solidFill>
                  <a:schemeClr val="bg2"/>
                </a:solidFill>
                <a:hlinkClick r:id="rId3"/>
              </a:rPr>
              <a:t>ru</a:t>
            </a:r>
            <a:r>
              <a:rPr lang="ru-RU" sz="2200" smtClean="0">
                <a:solidFill>
                  <a:schemeClr val="bg2"/>
                </a:solidFill>
              </a:rPr>
              <a:t>):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100" smtClean="0">
                <a:solidFill>
                  <a:schemeClr val="bg2"/>
                </a:solidFill>
              </a:rPr>
              <a:t>-</a:t>
            </a:r>
            <a:r>
              <a:rPr lang="en-US" sz="2100" smtClean="0">
                <a:solidFill>
                  <a:schemeClr val="bg2"/>
                </a:solidFill>
              </a:rPr>
              <a:t> </a:t>
            </a:r>
            <a:r>
              <a:rPr lang="ru-RU" sz="2100" smtClean="0">
                <a:solidFill>
                  <a:schemeClr val="bg2"/>
                </a:solidFill>
              </a:rPr>
              <a:t> Информационный агитпробег «Включайся!»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100" smtClean="0">
                <a:solidFill>
                  <a:schemeClr val="bg2"/>
                </a:solidFill>
              </a:rPr>
              <a:t>Правовые акции: «Мы и закон», «Наше право», «Избирай и будь избранным»;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b="1" i="1" smtClean="0">
                <a:solidFill>
                  <a:schemeClr val="bg2"/>
                </a:solidFill>
              </a:rPr>
              <a:t>Департамент образования администрации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b="1" i="1" smtClean="0">
                <a:solidFill>
                  <a:schemeClr val="bg2"/>
                </a:solidFill>
              </a:rPr>
              <a:t>г. Нефтеюганска</a:t>
            </a:r>
            <a:r>
              <a:rPr lang="ru-RU" sz="2200" smtClean="0">
                <a:solidFill>
                  <a:schemeClr val="bg2"/>
                </a:solidFill>
              </a:rPr>
              <a:t> (тел.: 29-49-27, факс: 23-80-28,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>
                <a:solidFill>
                  <a:schemeClr val="bg2"/>
                </a:solidFill>
              </a:rPr>
              <a:t>е-</a:t>
            </a:r>
            <a:r>
              <a:rPr lang="en-US" sz="2200" smtClean="0">
                <a:solidFill>
                  <a:schemeClr val="bg2"/>
                </a:solidFill>
              </a:rPr>
              <a:t>mail</a:t>
            </a:r>
            <a:r>
              <a:rPr lang="ru-RU" sz="2200" smtClean="0">
                <a:solidFill>
                  <a:schemeClr val="bg2"/>
                </a:solidFill>
              </a:rPr>
              <a:t>:</a:t>
            </a:r>
            <a:r>
              <a:rPr lang="en-US" sz="2200" smtClean="0">
                <a:solidFill>
                  <a:schemeClr val="bg2"/>
                </a:solidFill>
              </a:rPr>
              <a:t> </a:t>
            </a:r>
            <a:r>
              <a:rPr lang="en-US" sz="2200" smtClean="0">
                <a:solidFill>
                  <a:schemeClr val="bg2"/>
                </a:solidFill>
                <a:hlinkClick r:id="rId4"/>
              </a:rPr>
              <a:t>kobran</a:t>
            </a:r>
            <a:r>
              <a:rPr lang="ru-RU" sz="2200" smtClean="0">
                <a:solidFill>
                  <a:schemeClr val="bg2"/>
                </a:solidFill>
                <a:hlinkClick r:id="rId4"/>
              </a:rPr>
              <a:t>3@</a:t>
            </a:r>
            <a:r>
              <a:rPr lang="en-US" sz="2200" smtClean="0">
                <a:solidFill>
                  <a:schemeClr val="bg2"/>
                </a:solidFill>
                <a:hlinkClick r:id="rId4"/>
              </a:rPr>
              <a:t>wsmail</a:t>
            </a:r>
            <a:r>
              <a:rPr lang="ru-RU" sz="2200" smtClean="0">
                <a:solidFill>
                  <a:schemeClr val="bg2"/>
                </a:solidFill>
                <a:hlinkClick r:id="rId4"/>
              </a:rPr>
              <a:t>.</a:t>
            </a:r>
            <a:r>
              <a:rPr lang="en-US" sz="2200" smtClean="0">
                <a:solidFill>
                  <a:schemeClr val="bg2"/>
                </a:solidFill>
                <a:hlinkClick r:id="rId4"/>
              </a:rPr>
              <a:t>ru</a:t>
            </a:r>
            <a:r>
              <a:rPr lang="ru-RU" sz="2200" smtClean="0">
                <a:solidFill>
                  <a:schemeClr val="bg2"/>
                </a:solidFill>
              </a:rPr>
              <a:t>):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100" smtClean="0">
                <a:solidFill>
                  <a:schemeClr val="bg2"/>
                </a:solidFill>
              </a:rPr>
              <a:t>- Круглый стол «Пусть мы разные и что ж, только ты меня поймёшь»;</a:t>
            </a:r>
          </a:p>
          <a:p>
            <a:pPr lvl="1" eaLnBrk="1" hangingPunct="1">
              <a:lnSpc>
                <a:spcPct val="80000"/>
              </a:lnSpc>
            </a:pPr>
            <a:r>
              <a:rPr lang="ru-RU" sz="2100" smtClean="0">
                <a:solidFill>
                  <a:schemeClr val="bg2"/>
                </a:solidFill>
              </a:rPr>
              <a:t>- Конференция: «Нефтеюганск сегодня: какие мы?»;</a:t>
            </a:r>
            <a:endParaRPr lang="en-US" sz="210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434</TotalTime>
  <Words>2339</Words>
  <PresentationFormat>Экран (4:3)</PresentationFormat>
  <Paragraphs>482</Paragraphs>
  <Slides>64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5" baseType="lpstr">
      <vt:lpstr>Изящная</vt:lpstr>
      <vt:lpstr>Толерантность -</vt:lpstr>
      <vt:lpstr>Декларация принципов толерантности</vt:lpstr>
      <vt:lpstr>16 ноября – Международный день толерантности</vt:lpstr>
      <vt:lpstr>Принципы толерантности</vt:lpstr>
      <vt:lpstr>Педагогам необходимы:</vt:lpstr>
      <vt:lpstr>Особенности толерантности детей определяются:</vt:lpstr>
      <vt:lpstr>Зоны, содержащие возможность того, что вызывает необходимость толерантности:</vt:lpstr>
      <vt:lpstr>Качественные границы:</vt:lpstr>
      <vt:lpstr>Особенность воспитания толерантности – двуединство задач:</vt:lpstr>
      <vt:lpstr>Толерантность педагога</vt:lpstr>
      <vt:lpstr>Принцип субЪективности</vt:lpstr>
      <vt:lpstr>Принцип субЪективности</vt:lpstr>
      <vt:lpstr>Принцип субЪективности</vt:lpstr>
      <vt:lpstr>Принцип адекватности</vt:lpstr>
      <vt:lpstr>Принцип адекватности</vt:lpstr>
      <vt:lpstr>Принцип адекватности</vt:lpstr>
      <vt:lpstr>Принцип индивидуализации</vt:lpstr>
      <vt:lpstr>Принцип индивидуализации</vt:lpstr>
      <vt:lpstr>Принцип индивидуализации</vt:lpstr>
      <vt:lpstr>Принцип рефлексивной позиции</vt:lpstr>
      <vt:lpstr>Принцип рефлексивной позиции</vt:lpstr>
      <vt:lpstr>Принцип рефлексивной позиции</vt:lpstr>
      <vt:lpstr>Принцип создания толерантной среды</vt:lpstr>
      <vt:lpstr>Принцип создания толерантной среды</vt:lpstr>
      <vt:lpstr>Принцип создания толерантной среды</vt:lpstr>
      <vt:lpstr>Слайд 26</vt:lpstr>
      <vt:lpstr>Слайд 27</vt:lpstr>
      <vt:lpstr>Слайд 28</vt:lpstr>
      <vt:lpstr>Слайд 29</vt:lpstr>
      <vt:lpstr>ФОРМИРОВАНИЕ ТОЛЕРАНТНОСТИ У ДОШКОЛЬНИКОВ </vt:lpstr>
      <vt:lpstr>Слайд 31</vt:lpstr>
      <vt:lpstr>Критерии толерантного мироотношения  ребенка-дошкольника</vt:lpstr>
      <vt:lpstr>Методы воспитания толерантности дошкольников</vt:lpstr>
      <vt:lpstr>этапы воспитания толерантности дошкольников</vt:lpstr>
      <vt:lpstr>При отборе методов и приемов воспитания важно помнить следующее:</vt:lpstr>
      <vt:lpstr>“Мы – жители планеты Земля”</vt:lpstr>
      <vt:lpstr>“Мы – жители планеты Земля”</vt:lpstr>
      <vt:lpstr> ПРОГРАММА   «ДЕТСКИЙ САД 2100» </vt:lpstr>
      <vt:lpstr> ПРОГРАММА   «ДЕТСКИЙ САД 2100» </vt:lpstr>
      <vt:lpstr>   Критерии толерантности       школьника </vt:lpstr>
      <vt:lpstr>   Критерии толерантности       школьника </vt:lpstr>
      <vt:lpstr>   Критерии толерантности       школьника </vt:lpstr>
      <vt:lpstr>   Проявления нетерпимости: </vt:lpstr>
      <vt:lpstr>   Проявления нетерпимости: </vt:lpstr>
      <vt:lpstr>   Проявления нетерпимости: </vt:lpstr>
      <vt:lpstr>   Проявления нетерпимости: </vt:lpstr>
      <vt:lpstr>Модель форм поведения</vt:lpstr>
      <vt:lpstr>  Психологическая защищенность ребенка </vt:lpstr>
      <vt:lpstr>  Психологическая защищенность ребенка </vt:lpstr>
      <vt:lpstr>  Последовательность мероприятий, направленных на воспитание толерантности </vt:lpstr>
      <vt:lpstr>  Воспитание толерантности в школе</vt:lpstr>
      <vt:lpstr>  Воспитание толерантности в школе</vt:lpstr>
      <vt:lpstr>Тематический  план  занятий </vt:lpstr>
      <vt:lpstr>Слайд 54</vt:lpstr>
      <vt:lpstr>Игра «Проявляешь ли ты толерантность?»    По материалам газеты «ДОГ»</vt:lpstr>
      <vt:lpstr>Слайд 56</vt:lpstr>
      <vt:lpstr>  Воспитание толерантности в школе</vt:lpstr>
      <vt:lpstr>Дискуссия -</vt:lpstr>
      <vt:lpstr>Диспут </vt:lpstr>
      <vt:lpstr>Дебаты –</vt:lpstr>
      <vt:lpstr>Игровые тренинги </vt:lpstr>
      <vt:lpstr>РЕКОМЕНДАЦИИ ДЕПАРТАМЕНТА ОБРАЗОВАНИЯ И МОЛОДЕЖНОЙ ПОЛИТИКИ</vt:lpstr>
      <vt:lpstr>ПРОГРАММЫ И ПРОЕКТЫ ПО ФОРМИРОВАНИЮ ТОЛЕРАНТНОЙ КУЛЬТУРЫ И ПРОФИЛАКТИКЕ ЭКСТРЕМИЗМА, РЕАЛИЗУЕМЫЕ НА ТЕРРИТОРИИ АВТОНОМНОГО ОКРУГА: </vt:lpstr>
      <vt:lpstr>МЕРОПРИЯТИЯ, НАПРАВЛЕННЫЕ НА ВОСПИТАНИЕ ДУХОВНОСТИ, ПАТРИОТИЗМА ШКОЛЬНИКОВ СРЕДСТВАМИ НАРОДНЫХ ТРАДИЦИЙ И НАЦИОНАЛЬНОЙ КУЛЬТУРЫ, РЕАЛИЗУЕМЫЕ НА ТЕРРИТОРИИ АВТОНОМНОГО ОКРУГА: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Толерантность -</dc:title>
  <cp:lastModifiedBy>SLG</cp:lastModifiedBy>
  <cp:revision>30</cp:revision>
  <dcterms:modified xsi:type="dcterms:W3CDTF">2012-03-23T09:11:14Z</dcterms:modified>
</cp:coreProperties>
</file>