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  <p:sldMasterId id="2147483756" r:id="rId2"/>
    <p:sldMasterId id="2147483768" r:id="rId3"/>
    <p:sldMasterId id="2147483780" r:id="rId4"/>
  </p:sldMasterIdLst>
  <p:notesMasterIdLst>
    <p:notesMasterId r:id="rId75"/>
  </p:notesMasterIdLst>
  <p:sldIdLst>
    <p:sldId id="256" r:id="rId5"/>
    <p:sldId id="257" r:id="rId6"/>
    <p:sldId id="260" r:id="rId7"/>
    <p:sldId id="259" r:id="rId8"/>
    <p:sldId id="258" r:id="rId9"/>
    <p:sldId id="261" r:id="rId10"/>
    <p:sldId id="262" r:id="rId11"/>
    <p:sldId id="263" r:id="rId12"/>
    <p:sldId id="266" r:id="rId13"/>
    <p:sldId id="264" r:id="rId14"/>
    <p:sldId id="265" r:id="rId15"/>
    <p:sldId id="267" r:id="rId16"/>
    <p:sldId id="268" r:id="rId17"/>
    <p:sldId id="269" r:id="rId18"/>
    <p:sldId id="272" r:id="rId19"/>
    <p:sldId id="273" r:id="rId20"/>
    <p:sldId id="271" r:id="rId21"/>
    <p:sldId id="270" r:id="rId22"/>
    <p:sldId id="275" r:id="rId23"/>
    <p:sldId id="274" r:id="rId24"/>
    <p:sldId id="276" r:id="rId25"/>
    <p:sldId id="278" r:id="rId26"/>
    <p:sldId id="277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7" r:id="rId35"/>
    <p:sldId id="288" r:id="rId36"/>
    <p:sldId id="286" r:id="rId37"/>
    <p:sldId id="289" r:id="rId38"/>
    <p:sldId id="290" r:id="rId39"/>
    <p:sldId id="292" r:id="rId40"/>
    <p:sldId id="293" r:id="rId41"/>
    <p:sldId id="294" r:id="rId42"/>
    <p:sldId id="295" r:id="rId43"/>
    <p:sldId id="296" r:id="rId44"/>
    <p:sldId id="291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7" r:id="rId55"/>
    <p:sldId id="306" r:id="rId56"/>
    <p:sldId id="308" r:id="rId57"/>
    <p:sldId id="309" r:id="rId58"/>
    <p:sldId id="310" r:id="rId59"/>
    <p:sldId id="311" r:id="rId60"/>
    <p:sldId id="312" r:id="rId61"/>
    <p:sldId id="314" r:id="rId62"/>
    <p:sldId id="313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0" autoAdjust="0"/>
    <p:restoredTop sz="94645" autoAdjust="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287B8-3206-4624-BE13-B3FEC1212A55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D788A8-A286-4C56-9C84-0A8552C195E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7475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788A8-A286-4C56-9C84-0A8552C195E6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759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56044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2033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39D"/>
                </a:solidFill>
              </a:rPr>
              <a:pPr/>
              <a:t>24.09.2015</a:t>
            </a:fld>
            <a:endParaRPr lang="ru-RU">
              <a:solidFill>
                <a:srgbClr val="FFF39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>
              <a:solidFill>
                <a:srgbClr val="FFF39D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93498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519904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660187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7597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48398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97505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32714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70640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30506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8823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85175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39D"/>
                </a:solidFill>
              </a:rPr>
              <a:pPr/>
              <a:t>24.09.2015</a:t>
            </a:fld>
            <a:endParaRPr lang="ru-RU">
              <a:solidFill>
                <a:srgbClr val="FFF39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>
              <a:solidFill>
                <a:srgbClr val="FFF39D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471164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7019049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13338220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02373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92881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906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44115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74574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72077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03749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91501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FFF39D"/>
                </a:solidFill>
              </a:rPr>
              <a:pPr/>
              <a:t>24.09.2015</a:t>
            </a:fld>
            <a:endParaRPr lang="ru-RU">
              <a:solidFill>
                <a:srgbClr val="FFF39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>
              <a:solidFill>
                <a:srgbClr val="FFF39D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1629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1221792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5090100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62239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78234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6101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>
              <a:solidFill>
                <a:srgbClr val="575F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36129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50004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21448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8087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5638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srgbClr val="575F6D"/>
                </a:solidFill>
              </a:rPr>
              <a:pPr/>
              <a:t>24.09.2015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7417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i-antiterror.ru/" TargetMode="External"/><Relationship Id="rId2" Type="http://schemas.openxmlformats.org/officeDocument/2006/relationships/hyperlink" Target="http://www.terrorunet.ru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cap="all" dirty="0"/>
              <a:t>РЕКОМЕНДАЦИИ ПО ОБРАЗОВАТЕЛЬНЫМ ПРОГРАММАМ И МЕТОДИКАМ ФОРМИРОВАНИЯ АНТИТЕРРОРИСТИЧЕСКОЙ ИДЕОЛОГИИ У ШКОЛЬНИКОВ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527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Целью предлагаемых </a:t>
            </a:r>
            <a:r>
              <a:rPr lang="ru-RU" sz="3200" dirty="0"/>
              <a:t>рекомендаций по специальным образовательным программам и методикам антитеррористической направленности является формирование антитеррористической идеологии (АТИ) у школьников </a:t>
            </a:r>
          </a:p>
        </p:txBody>
      </p:sp>
    </p:spTree>
    <p:extLst>
      <p:ext uri="{BB962C8B-B14F-4D97-AF65-F5344CB8AC3E}">
        <p14:creationId xmlns:p14="http://schemas.microsoft.com/office/powerpoint/2010/main" xmlns="" val="392918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dirty="0"/>
              <a:t>Зарубежный опыт противодействия терроризму»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Тема урока </a:t>
            </a:r>
          </a:p>
        </p:txBody>
      </p:sp>
    </p:spTree>
    <p:extLst>
      <p:ext uri="{BB962C8B-B14F-4D97-AF65-F5344CB8AC3E}">
        <p14:creationId xmlns:p14="http://schemas.microsoft.com/office/powerpoint/2010/main" xmlns="" val="10912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Компетенции, формируемые на уроке: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– </a:t>
            </a:r>
            <a:r>
              <a:rPr lang="ru-RU" sz="2500" i="1" dirty="0"/>
              <a:t>методологическая компетенция </a:t>
            </a:r>
            <a:r>
              <a:rPr lang="ru-RU" sz="2500" dirty="0"/>
              <a:t>– составить общие представления о деятельности международных организаций в сфере борьбы с терроризмом; </a:t>
            </a:r>
          </a:p>
          <a:p>
            <a:r>
              <a:rPr lang="ru-RU" sz="2500" dirty="0"/>
              <a:t>– </a:t>
            </a:r>
            <a:r>
              <a:rPr lang="ru-RU" sz="2500" i="1" dirty="0"/>
              <a:t>информационная компетенция</a:t>
            </a:r>
            <a:r>
              <a:rPr lang="ru-RU" sz="2500" dirty="0"/>
              <a:t> – знание основных рисков и угроз национальной безопасности России; </a:t>
            </a:r>
          </a:p>
          <a:p>
            <a:r>
              <a:rPr lang="ru-RU" sz="2500" dirty="0"/>
              <a:t>– </a:t>
            </a:r>
            <a:r>
              <a:rPr lang="ru-RU" sz="2500" i="1" dirty="0"/>
              <a:t>социально-правовая компетенция</a:t>
            </a:r>
            <a:r>
              <a:rPr lang="ru-RU" sz="2500" dirty="0"/>
              <a:t> – знание правовых основ обеспечения безопасности, нормативно-правовой базы противодействия терроризму</a:t>
            </a:r>
          </a:p>
        </p:txBody>
      </p:sp>
    </p:spTree>
    <p:extLst>
      <p:ext uri="{BB962C8B-B14F-4D97-AF65-F5344CB8AC3E}">
        <p14:creationId xmlns:p14="http://schemas.microsoft.com/office/powerpoint/2010/main" xmlns="" val="395774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Вопросы для обсуждения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dirty="0" smtClean="0"/>
              <a:t>Роль </a:t>
            </a:r>
            <a:r>
              <a:rPr lang="ru-RU" dirty="0"/>
              <a:t>и участие международных организаций в сфере борьбы с терроризмом</a:t>
            </a:r>
            <a:r>
              <a:rPr lang="ru-RU" dirty="0" smtClean="0"/>
              <a:t>.</a:t>
            </a:r>
          </a:p>
          <a:p>
            <a:pPr marL="0" lvl="0" indent="0">
              <a:buNone/>
            </a:pPr>
            <a:endParaRPr lang="ru-RU" dirty="0"/>
          </a:p>
          <a:p>
            <a:pPr lvl="0"/>
            <a:r>
              <a:rPr lang="ru-RU" dirty="0"/>
              <a:t>Международные правовые акты и их значение в противодействии терроризму</a:t>
            </a:r>
            <a:r>
              <a:rPr lang="ru-RU" dirty="0" smtClean="0"/>
              <a:t>.</a:t>
            </a:r>
          </a:p>
          <a:p>
            <a:pPr marL="0" lvl="0" indent="0">
              <a:buNone/>
            </a:pPr>
            <a:endParaRPr lang="ru-RU" dirty="0"/>
          </a:p>
          <a:p>
            <a:r>
              <a:rPr lang="ru-RU" dirty="0"/>
              <a:t>Опыт антитеррористической деятельности в США, Израиле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b="1" i="1" dirty="0"/>
              <a:t>Форма урока:</a:t>
            </a:r>
            <a:r>
              <a:rPr lang="ru-RU" i="1" dirty="0"/>
              <a:t> разработка и презентация творческих проектов</a:t>
            </a:r>
          </a:p>
        </p:txBody>
      </p:sp>
    </p:spTree>
    <p:extLst>
      <p:ext uri="{BB962C8B-B14F-4D97-AF65-F5344CB8AC3E}">
        <p14:creationId xmlns:p14="http://schemas.microsoft.com/office/powerpoint/2010/main" xmlns="" val="126205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Примерные темы творческих проектов: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Организация </a:t>
            </a:r>
            <a:r>
              <a:rPr lang="ru-RU" dirty="0"/>
              <a:t>Объединенных Наций и политика обеспечения глобальной безопасности и противодействия терроризму.</a:t>
            </a:r>
          </a:p>
          <a:p>
            <a:pPr lvl="0"/>
            <a:r>
              <a:rPr lang="ru-RU" dirty="0"/>
              <a:t>Борьба с терроризмом: деятельность Совета Европы.</a:t>
            </a:r>
          </a:p>
          <a:p>
            <a:pPr lvl="0"/>
            <a:r>
              <a:rPr lang="ru-RU" dirty="0"/>
              <a:t>Роль ОБСЕ в системе коллективной безопасности.</a:t>
            </a:r>
          </a:p>
          <a:p>
            <a:pPr lvl="0"/>
            <a:r>
              <a:rPr lang="ru-RU" dirty="0"/>
              <a:t>Борьба с терроризмом в зоне безопасности ЕС.</a:t>
            </a:r>
          </a:p>
          <a:p>
            <a:pPr lvl="0"/>
            <a:r>
              <a:rPr lang="ru-RU" dirty="0"/>
              <a:t>Антитеррористическая деятельность ШОС в современных условиях.</a:t>
            </a:r>
          </a:p>
          <a:p>
            <a:r>
              <a:rPr lang="ru-RU" dirty="0"/>
              <a:t>Антитеррористический Центр СНГ: цели и задачи</a:t>
            </a:r>
          </a:p>
        </p:txBody>
      </p:sp>
    </p:spTree>
    <p:extLst>
      <p:ext uri="{BB962C8B-B14F-4D97-AF65-F5344CB8AC3E}">
        <p14:creationId xmlns:p14="http://schemas.microsoft.com/office/powerpoint/2010/main" xmlns="" val="156287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творческого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Название международной организации (сокращенное и полное название).</a:t>
            </a:r>
          </a:p>
          <a:p>
            <a:pPr lvl="0"/>
            <a:r>
              <a:rPr lang="ru-RU" dirty="0"/>
              <a:t>Год создания.</a:t>
            </a:r>
          </a:p>
          <a:p>
            <a:pPr lvl="0"/>
            <a:r>
              <a:rPr lang="ru-RU" dirty="0"/>
              <a:t>Страна-учредитель.</a:t>
            </a:r>
          </a:p>
          <a:p>
            <a:pPr lvl="0"/>
            <a:r>
              <a:rPr lang="ru-RU" dirty="0"/>
              <a:t>Эмблема (если есть).</a:t>
            </a:r>
          </a:p>
          <a:p>
            <a:pPr lvl="0"/>
            <a:r>
              <a:rPr lang="ru-RU" dirty="0"/>
              <a:t>Страны-участники.</a:t>
            </a:r>
          </a:p>
          <a:p>
            <a:pPr lvl="0"/>
            <a:r>
              <a:rPr lang="ru-RU" dirty="0"/>
              <a:t>Цели и задачи организации.</a:t>
            </a:r>
          </a:p>
          <a:p>
            <a:pPr lvl="0"/>
            <a:r>
              <a:rPr lang="ru-RU" dirty="0"/>
              <a:t>Роль организации в противодействии терроризму.</a:t>
            </a:r>
          </a:p>
          <a:p>
            <a:pPr lvl="0"/>
            <a:r>
              <a:rPr lang="ru-RU" dirty="0"/>
              <a:t>Роль России в данной международной организации.</a:t>
            </a:r>
          </a:p>
          <a:p>
            <a:pPr lvl="0"/>
            <a:r>
              <a:rPr lang="ru-RU" dirty="0"/>
              <a:t>Примеры инициатив организации по борьбе с терроризмом.</a:t>
            </a:r>
          </a:p>
          <a:p>
            <a:pPr lvl="0"/>
            <a:r>
              <a:rPr lang="ru-RU" dirty="0"/>
              <a:t>Основные выводы.</a:t>
            </a:r>
          </a:p>
          <a:p>
            <a:r>
              <a:rPr lang="ru-RU" dirty="0"/>
              <a:t>Сведения об авторах</a:t>
            </a:r>
          </a:p>
        </p:txBody>
      </p:sp>
    </p:spTree>
    <p:extLst>
      <p:ext uri="{BB962C8B-B14F-4D97-AF65-F5344CB8AC3E}">
        <p14:creationId xmlns:p14="http://schemas.microsoft.com/office/powerpoint/2010/main" xmlns="" val="31128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Задания для контроля владения </a:t>
            </a:r>
            <a:r>
              <a:rPr lang="ru-RU" b="1" dirty="0" smtClean="0"/>
              <a:t>компетенциями</a:t>
            </a:r>
            <a:r>
              <a:rPr lang="ru-RU" dirty="0"/>
              <a:t/>
            </a:r>
            <a:br>
              <a:rPr lang="ru-RU" dirty="0"/>
            </a:br>
            <a:r>
              <a:rPr lang="ru-RU" sz="2000" dirty="0"/>
              <a:t>Установите соответствие: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587304496"/>
              </p:ext>
            </p:extLst>
          </p:nvPr>
        </p:nvGraphicFramePr>
        <p:xfrm>
          <a:off x="179512" y="1412776"/>
          <a:ext cx="7920880" cy="53285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914"/>
                <a:gridCol w="6128966"/>
              </a:tblGrid>
              <a:tr h="6431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Конвенция по противодействию терроризму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Основная цель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796117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Международная Конвенция о борьбе с финансированием </a:t>
                      </a: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терроризма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(9 декабря 1999 г.)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2860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а) регулирует взаимодействие правоохранительных ведомств и спецслужб государств-участников в борьбе с терроризмом, сепаратизмом и экстремизмом, а также регламентирует такие ключевые направления и формы сотрудничества, как обмен информацией, осуществление оперативно-розыскных мероприятий, принятие совместных мер по пресечению поставок вооружения и боеприпасов террористическим группировкам, их финансирования и мер по прекращению деятельности центров подготовки боевиков.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602961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Шанхайская конвенция о борьбе с терроризмом, сепаратизмом и экстремизмом </a:t>
                      </a:r>
                      <a:endParaRPr lang="ru-RU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15 июня 2001 г.)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б) целью Конвенции является активизация усилий государств по предотвращению терроризма посредством мер, принимаемых на национальном уровне и в рамках международного сотрудничества. Для обеспечения выполнения поставленной цели в Конвенции, в частности, закреплены обязанности государств-участников по предупреждению терроризма и установлению уголовной ответственности лиц, которые стоят за террористами или направляют их деятельность.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1286343"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Конвенция Совета Европы о предупреждении терроризма </a:t>
                      </a:r>
                      <a:endParaRPr lang="ru-RU" sz="1400" b="1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(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16 мая 2005 г.)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в) содействие укреплению международного сотрудничества между государствами в деле разработки и принятия эффективных мер по недопущению финансирования терроризма, а также борьбе с ним путем преследования и наказания совершающих его лиц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7490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28661045"/>
              </p:ext>
            </p:extLst>
          </p:nvPr>
        </p:nvGraphicFramePr>
        <p:xfrm>
          <a:off x="1331640" y="3501008"/>
          <a:ext cx="6607565" cy="2743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0351"/>
                <a:gridCol w="1978473"/>
                <a:gridCol w="2038741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США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Израиль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Правовая основа противодействия терроризму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Приоритетные направления деятельности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</a:rPr>
                        <a:t>Антитеррорис-тическая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2000" dirty="0">
                          <a:effectLst/>
                        </a:rPr>
                        <a:t>служба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blipFill>
                      <a:blip r:embed="rId2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63054" y="204700"/>
            <a:ext cx="7471661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Как Вы считаете, почему, несмотря </a:t>
            </a:r>
          </a:p>
          <a:p>
            <a:pPr marL="457200" marR="0" lvl="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единодушие стран-членов ООН в оценке </a:t>
            </a:r>
          </a:p>
          <a:p>
            <a:pPr marL="457200" marR="0" lvl="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опасности терроризма, выстроить достаточно</a:t>
            </a:r>
          </a:p>
          <a:p>
            <a:pPr marL="457200" marR="0" lvl="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эффективную систему противодействия</a:t>
            </a:r>
          </a:p>
          <a:p>
            <a:pPr marL="457200" marR="0" lvl="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терроризму пока не удается? </a:t>
            </a:r>
          </a:p>
          <a:p>
            <a:pPr marL="457200" marR="0" lvl="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чем это связано? Аргументируйте свой ответ.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2996952"/>
            <a:ext cx="52565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3. Заполните </a:t>
            </a:r>
            <a:r>
              <a:rPr lang="ru-RU" sz="2400" dirty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таблицу:</a:t>
            </a:r>
            <a:endParaRPr lang="ru-RU" sz="2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242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</a:t>
            </a:r>
            <a:r>
              <a:rPr lang="ru-RU" dirty="0"/>
              <a:t>Экстремизм и терроризм как угрозы национальной безопасности России»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Тема урока </a:t>
            </a:r>
          </a:p>
        </p:txBody>
      </p:sp>
    </p:spTree>
    <p:extLst>
      <p:ext uri="{BB962C8B-B14F-4D97-AF65-F5344CB8AC3E}">
        <p14:creationId xmlns:p14="http://schemas.microsoft.com/office/powerpoint/2010/main" xmlns="" val="37836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Компетенции, формируемые на занятии: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i="1" dirty="0" smtClean="0"/>
              <a:t>информационная </a:t>
            </a:r>
            <a:r>
              <a:rPr lang="ru-RU" i="1" dirty="0"/>
              <a:t>компетенция</a:t>
            </a:r>
            <a:r>
              <a:rPr lang="ru-RU" dirty="0"/>
              <a:t> – знание основных рисков и угроз национальной безопасности России; </a:t>
            </a:r>
          </a:p>
          <a:p>
            <a:pPr lvl="0"/>
            <a:r>
              <a:rPr lang="ru-RU" i="1" dirty="0"/>
              <a:t>социально-правовая компетенция</a:t>
            </a:r>
            <a:r>
              <a:rPr lang="ru-RU" dirty="0"/>
              <a:t> – знание правовых основ обеспечения безопасности, нормативно-правовой базы противодействия терроризму;</a:t>
            </a:r>
          </a:p>
          <a:p>
            <a:r>
              <a:rPr lang="ru-RU" i="1" dirty="0"/>
              <a:t>социально-личностная компетенция </a:t>
            </a:r>
            <a:r>
              <a:rPr lang="ru-RU" dirty="0"/>
              <a:t>– формирование гражданственности и социальной активности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205713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Вопросы для </a:t>
            </a:r>
            <a:r>
              <a:rPr lang="ru-RU" b="1" dirty="0" smtClean="0"/>
              <a:t>обсуждения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</a:t>
            </a:r>
            <a:r>
              <a:rPr lang="ru-RU" dirty="0"/>
              <a:t>. Виды экстремизма: политический, религиозный, экологический, экономический. </a:t>
            </a:r>
          </a:p>
          <a:p>
            <a:r>
              <a:rPr lang="ru-RU" dirty="0"/>
              <a:t>2. Экстремизм и терроризм, их характерные черты. Терроризм как крайняя форма проявления экстремизма. </a:t>
            </a:r>
          </a:p>
          <a:p>
            <a:r>
              <a:rPr lang="ru-RU" dirty="0"/>
              <a:t>3. Политические, экономические, социальные, этнокультурные и идеологические причины возрастания террористических угроз в современной России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/>
              <a:t>Форма урока: </a:t>
            </a:r>
            <a:r>
              <a:rPr lang="ru-RU" dirty="0"/>
              <a:t>урок-исследование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0353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пять команд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276872"/>
            <a:ext cx="7467600" cy="419708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 </a:t>
            </a:r>
            <a:r>
              <a:rPr lang="ru-RU" sz="3600" dirty="0"/>
              <a:t>«теоретики</a:t>
            </a:r>
            <a:r>
              <a:rPr lang="ru-RU" sz="3600" dirty="0" smtClean="0"/>
              <a:t>»,</a:t>
            </a:r>
          </a:p>
          <a:p>
            <a:r>
              <a:rPr lang="ru-RU" sz="3600" dirty="0" smtClean="0"/>
              <a:t>«</a:t>
            </a:r>
            <a:r>
              <a:rPr lang="ru-RU" sz="3600" dirty="0"/>
              <a:t>аналитики</a:t>
            </a:r>
            <a:r>
              <a:rPr lang="ru-RU" sz="3600" dirty="0" smtClean="0"/>
              <a:t>» </a:t>
            </a:r>
          </a:p>
          <a:p>
            <a:r>
              <a:rPr lang="ru-RU" sz="3600" dirty="0" smtClean="0"/>
              <a:t>«</a:t>
            </a:r>
            <a:r>
              <a:rPr lang="ru-RU" sz="3600" dirty="0"/>
              <a:t>практики</a:t>
            </a:r>
            <a:r>
              <a:rPr lang="ru-RU" sz="3600" dirty="0" smtClean="0"/>
              <a:t>» </a:t>
            </a:r>
          </a:p>
          <a:p>
            <a:r>
              <a:rPr lang="ru-RU" sz="3600" dirty="0" smtClean="0"/>
              <a:t>«</a:t>
            </a:r>
            <a:r>
              <a:rPr lang="ru-RU" sz="3600" dirty="0"/>
              <a:t>представители СМИ» </a:t>
            </a:r>
            <a:endParaRPr lang="ru-RU" sz="3600" dirty="0" smtClean="0"/>
          </a:p>
          <a:p>
            <a:r>
              <a:rPr lang="ru-RU" sz="3600" dirty="0" smtClean="0"/>
              <a:t>«</a:t>
            </a:r>
            <a:r>
              <a:rPr lang="ru-RU" sz="3600" dirty="0"/>
              <a:t>граждане»</a:t>
            </a:r>
          </a:p>
        </p:txBody>
      </p:sp>
    </p:spTree>
    <p:extLst>
      <p:ext uri="{BB962C8B-B14F-4D97-AF65-F5344CB8AC3E}">
        <p14:creationId xmlns:p14="http://schemas.microsoft.com/office/powerpoint/2010/main" xmlns="" val="33444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3200" b="1" cap="none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Задания для контроля владения </a:t>
            </a:r>
            <a:r>
              <a:rPr lang="ru-RU" sz="3200" b="1" cap="none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компетенциями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162870849"/>
              </p:ext>
            </p:extLst>
          </p:nvPr>
        </p:nvGraphicFramePr>
        <p:xfrm>
          <a:off x="683568" y="2132856"/>
          <a:ext cx="7344816" cy="8229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73542"/>
                <a:gridCol w="2898482"/>
                <a:gridCol w="1836396"/>
                <a:gridCol w="1836396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№№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п/п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Виды экстремизма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Характерные черты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Формы проявления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80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80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80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ru-RU" sz="1800" dirty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7544" y="1628800"/>
            <a:ext cx="792088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1. Заполните таблицу: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endParaRPr lang="ru-RU" sz="1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endParaRPr lang="ru-RU" sz="1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endParaRPr lang="ru-RU" sz="1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endParaRPr lang="ru-RU" sz="14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Вставьте в данном отрывке  недостающее понятие: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Идеология насилия и практика воздействия на принятие решений  органами государственной власти, органами  местного самоуправления или международными организациями, связанные с устрашением населения и (или) иными формами противоправных насильственных действий – это ______________.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967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3200" b="1" cap="none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Задания для контроля владения </a:t>
            </a:r>
            <a:r>
              <a:rPr lang="ru-RU" sz="3200" b="1" cap="none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компетенциями</a:t>
            </a:r>
            <a:endParaRPr lang="ru-RU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67544" y="3444681"/>
            <a:ext cx="79208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3600" dirty="0"/>
              <a:t>3. Дайте определения следующим понятиям</a:t>
            </a:r>
            <a:r>
              <a:rPr lang="ru-RU" sz="3600" dirty="0" smtClean="0"/>
              <a:t>:</a:t>
            </a:r>
          </a:p>
          <a:p>
            <a:pPr marL="0" indent="0">
              <a:buNone/>
            </a:pPr>
            <a:endParaRPr lang="ru-RU" sz="3600" dirty="0"/>
          </a:p>
          <a:p>
            <a:pPr>
              <a:lnSpc>
                <a:spcPct val="130000"/>
              </a:lnSpc>
            </a:pPr>
            <a:r>
              <a:rPr lang="ru-RU" sz="3600" dirty="0"/>
              <a:t> </a:t>
            </a:r>
            <a:r>
              <a:rPr lang="ru-RU" sz="4200" b="1" i="1" dirty="0" smtClean="0"/>
              <a:t>экстремизм</a:t>
            </a:r>
            <a:r>
              <a:rPr lang="ru-RU" sz="4200" b="1" dirty="0" smtClean="0"/>
              <a:t>_____________________________________</a:t>
            </a:r>
            <a:endParaRPr lang="ru-RU" sz="4200" b="1" dirty="0"/>
          </a:p>
          <a:p>
            <a:pPr>
              <a:lnSpc>
                <a:spcPct val="130000"/>
              </a:lnSpc>
            </a:pPr>
            <a:r>
              <a:rPr lang="ru-RU" sz="4200" b="1" dirty="0"/>
              <a:t> </a:t>
            </a:r>
            <a:r>
              <a:rPr lang="ru-RU" sz="4200" b="1" i="1" dirty="0" smtClean="0"/>
              <a:t>терроризм</a:t>
            </a:r>
            <a:r>
              <a:rPr lang="ru-RU" sz="4200" b="1" dirty="0" smtClean="0"/>
              <a:t>______________________________________</a:t>
            </a:r>
            <a:endParaRPr lang="ru-RU" sz="4200" b="1" dirty="0"/>
          </a:p>
          <a:p>
            <a:pPr>
              <a:lnSpc>
                <a:spcPct val="130000"/>
              </a:lnSpc>
            </a:pPr>
            <a:r>
              <a:rPr lang="ru-RU" sz="4200" b="1" i="1" dirty="0" smtClean="0"/>
              <a:t>национальная </a:t>
            </a:r>
            <a:r>
              <a:rPr lang="ru-RU" sz="4200" b="1" i="1" dirty="0"/>
              <a:t>безопасность</a:t>
            </a:r>
            <a:r>
              <a:rPr lang="ru-RU" sz="4200" b="1" dirty="0" smtClean="0"/>
              <a:t>____________________</a:t>
            </a:r>
            <a:endParaRPr lang="ru-RU" sz="4200" b="1" dirty="0"/>
          </a:p>
          <a:p>
            <a:pPr>
              <a:lnSpc>
                <a:spcPct val="130000"/>
              </a:lnSpc>
            </a:pPr>
            <a:r>
              <a:rPr lang="ru-RU" sz="4200" b="1" i="1" dirty="0" smtClean="0"/>
              <a:t>террористическая </a:t>
            </a:r>
            <a:r>
              <a:rPr lang="ru-RU" sz="4200" b="1" i="1" dirty="0"/>
              <a:t>угроза</a:t>
            </a:r>
            <a:r>
              <a:rPr lang="ru-RU" sz="4200" b="1" dirty="0" smtClean="0"/>
              <a:t>_______________________</a:t>
            </a:r>
          </a:p>
          <a:p>
            <a:pPr>
              <a:lnSpc>
                <a:spcPct val="130000"/>
              </a:lnSpc>
            </a:pPr>
            <a:r>
              <a:rPr lang="ru-RU" sz="4200" b="1" i="1" dirty="0"/>
              <a:t>международный терроризм</a:t>
            </a:r>
            <a:r>
              <a:rPr lang="ru-RU" sz="4200" b="1" dirty="0" smtClean="0"/>
              <a:t>_____________________</a:t>
            </a:r>
            <a:endParaRPr lang="ru-RU" sz="4200" b="1" dirty="0"/>
          </a:p>
          <a:p>
            <a:pPr>
              <a:lnSpc>
                <a:spcPct val="130000"/>
              </a:lnSpc>
            </a:pPr>
            <a:r>
              <a:rPr lang="ru-RU" sz="4200" b="1" i="1" dirty="0" smtClean="0"/>
              <a:t>политический экстремизм</a:t>
            </a:r>
            <a:r>
              <a:rPr lang="ru-RU" sz="4200" b="1" dirty="0" smtClean="0"/>
              <a:t>______________________ </a:t>
            </a:r>
          </a:p>
          <a:p>
            <a:pPr>
              <a:lnSpc>
                <a:spcPct val="130000"/>
              </a:lnSpc>
            </a:pPr>
            <a:r>
              <a:rPr lang="ru-RU" sz="4200" b="1" i="1" dirty="0"/>
              <a:t>религиозный экстремизм</a:t>
            </a:r>
            <a:r>
              <a:rPr lang="ru-RU" sz="4200" b="1" dirty="0" smtClean="0"/>
              <a:t>________________________</a:t>
            </a:r>
          </a:p>
          <a:p>
            <a:pPr>
              <a:lnSpc>
                <a:spcPct val="130000"/>
              </a:lnSpc>
            </a:pPr>
            <a:r>
              <a:rPr lang="ru-RU" sz="4200" b="1" i="1" dirty="0"/>
              <a:t>экологический экстремизм</a:t>
            </a:r>
            <a:r>
              <a:rPr lang="ru-RU" sz="4200" b="1" dirty="0" smtClean="0"/>
              <a:t>______________________</a:t>
            </a:r>
          </a:p>
          <a:p>
            <a:pPr>
              <a:lnSpc>
                <a:spcPct val="130000"/>
              </a:lnSpc>
            </a:pPr>
            <a:r>
              <a:rPr lang="ru-RU" sz="4200" b="1" i="1" dirty="0"/>
              <a:t>экономический экстремизм</a:t>
            </a:r>
            <a:r>
              <a:rPr lang="ru-RU" sz="4200" b="1" dirty="0" smtClean="0"/>
              <a:t>_____________________</a:t>
            </a:r>
          </a:p>
          <a:p>
            <a:pPr marL="0" indent="0">
              <a:buNone/>
            </a:pPr>
            <a:r>
              <a:rPr lang="ru-RU" sz="3300" dirty="0"/>
              <a:t> </a:t>
            </a:r>
            <a:r>
              <a:rPr lang="ru-RU" sz="3300" b="1" dirty="0" smtClean="0"/>
              <a:t> </a:t>
            </a:r>
            <a:endParaRPr lang="ru-RU" sz="33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0149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«Основы антитеррористической политики российского государства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Тема урока </a:t>
            </a:r>
          </a:p>
        </p:txBody>
      </p:sp>
    </p:spTree>
    <p:extLst>
      <p:ext uri="{BB962C8B-B14F-4D97-AF65-F5344CB8AC3E}">
        <p14:creationId xmlns:p14="http://schemas.microsoft.com/office/powerpoint/2010/main" xmlns="" val="103721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Компетенции, формируемые на занятии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i="1" dirty="0" smtClean="0"/>
              <a:t>информационная </a:t>
            </a:r>
            <a:r>
              <a:rPr lang="ru-RU" i="1" dirty="0"/>
              <a:t>компетенция</a:t>
            </a:r>
            <a:r>
              <a:rPr lang="ru-RU" dirty="0"/>
              <a:t> – знание основных рисков и угроз национальной безопасности России; </a:t>
            </a:r>
          </a:p>
          <a:p>
            <a:pPr lvl="0"/>
            <a:r>
              <a:rPr lang="ru-RU" i="1" dirty="0"/>
              <a:t>социально-правовая компетенция</a:t>
            </a:r>
            <a:r>
              <a:rPr lang="ru-RU" dirty="0"/>
              <a:t> – знание правовых основ обеспечения безопасности, нормативно-правовой базы противодействия терроризму; </a:t>
            </a:r>
          </a:p>
          <a:p>
            <a:r>
              <a:rPr lang="ru-RU" i="1" dirty="0"/>
              <a:t>социально-политическая компетенция</a:t>
            </a:r>
            <a:r>
              <a:rPr lang="ru-RU" dirty="0"/>
              <a:t> –  понимание сущности и специфики Государственной стратегии противодействия терроризму как стратегической цели государственной политики.</a:t>
            </a:r>
          </a:p>
        </p:txBody>
      </p:sp>
    </p:spTree>
    <p:extLst>
      <p:ext uri="{BB962C8B-B14F-4D97-AF65-F5344CB8AC3E}">
        <p14:creationId xmlns:p14="http://schemas.microsoft.com/office/powerpoint/2010/main" xmlns="" val="52246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Вопросы для обсуждения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412776"/>
            <a:ext cx="8219256" cy="4873752"/>
          </a:xfrm>
        </p:spPr>
        <p:txBody>
          <a:bodyPr>
            <a:noAutofit/>
          </a:bodyPr>
          <a:lstStyle/>
          <a:p>
            <a:pPr lvl="0"/>
            <a:r>
              <a:rPr lang="ru-RU" sz="2600" dirty="0" smtClean="0"/>
              <a:t>Государственная </a:t>
            </a:r>
            <a:r>
              <a:rPr lang="ru-RU" sz="2600" dirty="0"/>
              <a:t>стратегия противодействия терроризму. Задачи по реализации стратегии</a:t>
            </a:r>
            <a:r>
              <a:rPr lang="ru-RU" sz="2600" dirty="0" smtClean="0"/>
              <a:t>.</a:t>
            </a:r>
          </a:p>
          <a:p>
            <a:pPr lvl="0"/>
            <a:endParaRPr lang="ru-RU" sz="2600" dirty="0"/>
          </a:p>
          <a:p>
            <a:pPr lvl="0"/>
            <a:r>
              <a:rPr lang="ru-RU" sz="2600" dirty="0"/>
              <a:t>Правовые основы предотвращения терроризма в современной России</a:t>
            </a:r>
            <a:r>
              <a:rPr lang="ru-RU" sz="2600" dirty="0" smtClean="0"/>
              <a:t>.</a:t>
            </a:r>
          </a:p>
          <a:p>
            <a:pPr marL="0" lvl="0" indent="0">
              <a:buNone/>
            </a:pPr>
            <a:endParaRPr lang="ru-RU" sz="2600" dirty="0"/>
          </a:p>
          <a:p>
            <a:pPr lvl="0"/>
            <a:r>
              <a:rPr lang="ru-RU" sz="2600" dirty="0"/>
              <a:t>Участие гражданского общества, политических партий, общественных организаций и объединений в борьбе с терроризмом.  </a:t>
            </a:r>
          </a:p>
          <a:p>
            <a:pPr marL="0" indent="0">
              <a:buNone/>
            </a:pPr>
            <a:endParaRPr lang="ru-RU" sz="2600" dirty="0"/>
          </a:p>
          <a:p>
            <a:pPr marL="0" indent="0">
              <a:buNone/>
            </a:pPr>
            <a:r>
              <a:rPr lang="ru-RU" sz="2600" b="1" i="1" dirty="0"/>
              <a:t>Форма урока:</a:t>
            </a:r>
            <a:r>
              <a:rPr lang="ru-RU" sz="2600" i="1" dirty="0"/>
              <a:t> семинар.</a:t>
            </a:r>
          </a:p>
        </p:txBody>
      </p:sp>
    </p:spTree>
    <p:extLst>
      <p:ext uri="{BB962C8B-B14F-4D97-AF65-F5344CB8AC3E}">
        <p14:creationId xmlns:p14="http://schemas.microsoft.com/office/powerpoint/2010/main" xmlns="" val="81073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43267646"/>
              </p:ext>
            </p:extLst>
          </p:nvPr>
        </p:nvGraphicFramePr>
        <p:xfrm>
          <a:off x="251520" y="332656"/>
          <a:ext cx="8352928" cy="6096000"/>
        </p:xfrm>
        <a:graphic>
          <a:graphicData uri="http://schemas.openxmlformats.org/drawingml/2006/table">
            <a:tbl>
              <a:tblPr firstRow="1" firstCol="1" bandRow="1"/>
              <a:tblGrid>
                <a:gridCol w="1080120"/>
                <a:gridCol w="7272808"/>
              </a:tblGrid>
              <a:tr h="1572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Понятие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533" marR="50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Определение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533" marR="50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60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533" marR="50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идеология насилия и практика воздействия на принятие решений органами государственной власти, органами местного самоуправления или международными организациями, связанные с устрашением населения и (или) иными формами противоправных насильственных действий.</a:t>
                      </a:r>
                    </a:p>
                  </a:txBody>
                  <a:tcPr marL="50533" marR="50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41492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533" marR="50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совершение взрыва, поджога или иных действий, связанных с устрашением населения и создающих опасность гибели человека, причинения значительного имущественного ущерба либо наступления экологической катастрофы или иных особо тяжких последствий, в целях противоправного воздействия на принятие решения органами государственной власти, органами местного самоуправления или международными организациями, а также угроза совершения указанных действий в тех же целях.</a:t>
                      </a:r>
                    </a:p>
                  </a:txBody>
                  <a:tcPr marL="50533" marR="50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</a:tr>
              <a:tr h="94328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533" marR="50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комплекс специальных, оперативно-боевых, войсковых и иных мероприятий с применением боевой техники, оружия и специальных средств по пресечению террористического акта, обезвреживанию террористов, обеспечению безопасности физических лиц, организаций и учреждений, а также по минимизации последствий террористического акта.</a:t>
                      </a:r>
                    </a:p>
                  </a:txBody>
                  <a:tcPr marL="50533" marR="50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721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533" marR="50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деятельность органов государственной власти и органов местного самоуправления по: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а) предупреждению терроризма, в том числе по выявлению и последующему устранению причин и условий, способствующих совершению террористических актов (профилактика терроризма);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б) выявлению, предупреждению, пресечению, раскрытию и расследованию террористического акта (борьба с терроризмом);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в) минимизации и (или) ликвидации последствий проявлений терроризма.</a:t>
                      </a:r>
                    </a:p>
                  </a:txBody>
                  <a:tcPr marL="50533" marR="505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1195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9412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Задания для контроля владения компетенциями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36912"/>
            <a:ext cx="5962884" cy="4017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1340768"/>
            <a:ext cx="7920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 Проанализируйте </a:t>
            </a:r>
            <a:r>
              <a:rPr lang="ru-RU" dirty="0"/>
              <a:t>представленную схему координации деятельности по противодействию терроризму в </a:t>
            </a:r>
            <a:r>
              <a:rPr lang="ru-RU" dirty="0" smtClean="0"/>
              <a:t>РФ, </a:t>
            </a:r>
            <a:r>
              <a:rPr lang="ru-RU" dirty="0"/>
              <a:t>выделив преимущества создания двух вертикалей управления и координации (антитеррористических комиссий и оперативных штабов) на постоянной основе.</a:t>
            </a:r>
          </a:p>
        </p:txBody>
      </p:sp>
    </p:spTree>
    <p:extLst>
      <p:ext uri="{BB962C8B-B14F-4D97-AF65-F5344CB8AC3E}">
        <p14:creationId xmlns:p14="http://schemas.microsoft.com/office/powerpoint/2010/main" xmlns="" val="173448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04664"/>
            <a:ext cx="8075240" cy="6069288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ru-RU" sz="1600" dirty="0" smtClean="0"/>
              <a:t>2. 3 </a:t>
            </a:r>
            <a:r>
              <a:rPr lang="ru-RU" sz="1600" dirty="0"/>
              <a:t>мая 2011 г. вступили в силу изменения в Федеральный закон «О противодействии терроризму», которые предусматривают возможность установления в стране трех уровней террористической опасности</a:t>
            </a:r>
            <a:r>
              <a:rPr lang="ru-RU" sz="1600" dirty="0" smtClean="0"/>
              <a:t>:</a:t>
            </a:r>
          </a:p>
          <a:p>
            <a:pPr marL="365760" lvl="1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i="1" dirty="0"/>
              <a:t>«Ст. 5. Ч. 5. В целях своевременного информирования населения о возникновении угрозы террористического акта и организации деятельности по противодействию его совершению, осуществляемой федеральными органами исполнительной власти, органами государственной власти субъектов Российской Федерации, органами местного самоуправления и органами, формируемыми в соответствии с частью 4 настоящей статьи, могут устанавливаться уровни террористической опасности, предусматривающие принятие не ограничивающих прав и свобод человека и гражданина дополнительных мер по обеспечению безопасности личности, общества и государства. Порядок установления уровней террористической опасности и содержание дополнительных мер по обеспечению безопасности личности, общества и государства определяются Президентом Российской Федерации</a:t>
            </a:r>
            <a:r>
              <a:rPr lang="ru-RU" sz="1600" i="1" dirty="0" smtClean="0"/>
              <a:t>».</a:t>
            </a:r>
          </a:p>
          <a:p>
            <a:r>
              <a:rPr lang="ru-RU" sz="1600" dirty="0" smtClean="0"/>
              <a:t>Проанализируйте </a:t>
            </a:r>
            <a:r>
              <a:rPr lang="ru-RU" sz="1600" dirty="0"/>
              <a:t>статью 5 и выделите цели данных изменений. Выскажите свое мнение о необходимости введения уровней террористической опасности в России.</a:t>
            </a:r>
          </a:p>
          <a:p>
            <a:pPr marL="0" indent="0">
              <a:buNone/>
            </a:pPr>
            <a:r>
              <a:rPr lang="ru-RU" sz="1600" dirty="0" smtClean="0"/>
              <a:t>3. Целесообразно </a:t>
            </a:r>
            <a:r>
              <a:rPr lang="ru-RU" sz="1600" dirty="0"/>
              <a:t>ли ужесточение уголовного законодательства, направленного на борьбу с терроризмом в РФ? Объясните подробно свою точку зрения по этому вопросу.</a:t>
            </a:r>
          </a:p>
        </p:txBody>
      </p:sp>
    </p:spTree>
    <p:extLst>
      <p:ext uri="{BB962C8B-B14F-4D97-AF65-F5344CB8AC3E}">
        <p14:creationId xmlns:p14="http://schemas.microsoft.com/office/powerpoint/2010/main" xmlns="" val="419703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«Роль информационной среды в противодействии терроризму»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Тема урока </a:t>
            </a:r>
          </a:p>
        </p:txBody>
      </p:sp>
    </p:spTree>
    <p:extLst>
      <p:ext uri="{BB962C8B-B14F-4D97-AF65-F5344CB8AC3E}">
        <p14:creationId xmlns:p14="http://schemas.microsoft.com/office/powerpoint/2010/main" xmlns="" val="171976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Компетенции, формируемые на занятии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/>
              <a:t>информационная </a:t>
            </a:r>
            <a:r>
              <a:rPr lang="ru-RU" sz="2800" i="1" dirty="0"/>
              <a:t>компетенция</a:t>
            </a:r>
            <a:r>
              <a:rPr lang="ru-RU" sz="2800" dirty="0"/>
              <a:t> – знание основных рисков и угроз     национальной безопасности России; </a:t>
            </a:r>
            <a:endParaRPr lang="ru-RU" sz="2800" dirty="0" smtClean="0"/>
          </a:p>
          <a:p>
            <a:pPr marL="0" indent="0">
              <a:buNone/>
            </a:pPr>
            <a:endParaRPr lang="ru-RU" sz="2800" dirty="0"/>
          </a:p>
          <a:p>
            <a:r>
              <a:rPr lang="ru-RU" sz="2800" i="1" dirty="0"/>
              <a:t>социально-политическая компетенция</a:t>
            </a:r>
            <a:r>
              <a:rPr lang="ru-RU" sz="2800" dirty="0"/>
              <a:t> – выявление роли и значения информационной среды в предупреждении терроризма и минимизации последствий террористических актов.</a:t>
            </a:r>
          </a:p>
        </p:txBody>
      </p:sp>
    </p:spTree>
    <p:extLst>
      <p:ext uri="{BB962C8B-B14F-4D97-AF65-F5344CB8AC3E}">
        <p14:creationId xmlns:p14="http://schemas.microsoft.com/office/powerpoint/2010/main" xmlns="" val="2025519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Вопросы для обсуждения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268760"/>
            <a:ext cx="8147248" cy="4873752"/>
          </a:xfrm>
        </p:spPr>
        <p:txBody>
          <a:bodyPr>
            <a:noAutofit/>
          </a:bodyPr>
          <a:lstStyle/>
          <a:p>
            <a:pPr lvl="0"/>
            <a:r>
              <a:rPr lang="ru-RU" sz="2800" dirty="0" smtClean="0"/>
              <a:t>Роль </a:t>
            </a:r>
            <a:r>
              <a:rPr lang="ru-RU" sz="2800" dirty="0"/>
              <a:t>средств массовой информации в профилактике терроризма. </a:t>
            </a:r>
            <a:endParaRPr lang="ru-RU" sz="2800" dirty="0" smtClean="0"/>
          </a:p>
          <a:p>
            <a:pPr lvl="0"/>
            <a:endParaRPr lang="ru-RU" sz="2800" dirty="0"/>
          </a:p>
          <a:p>
            <a:pPr lvl="0"/>
            <a:r>
              <a:rPr lang="ru-RU" sz="2800" dirty="0"/>
              <a:t>Информационные технологии как эффективное средство противодействия террористическим воздействиям</a:t>
            </a:r>
            <a:r>
              <a:rPr lang="ru-RU" sz="2800" dirty="0" smtClean="0"/>
              <a:t>.</a:t>
            </a:r>
          </a:p>
          <a:p>
            <a:pPr lvl="0"/>
            <a:endParaRPr lang="ru-RU" sz="2800" dirty="0"/>
          </a:p>
          <a:p>
            <a:pPr lvl="0"/>
            <a:r>
              <a:rPr lang="ru-RU" sz="2800" dirty="0"/>
              <a:t>Российские информационные ресурсы по проблемам противодействия терроризму. </a:t>
            </a:r>
          </a:p>
          <a:p>
            <a:pPr marL="0" indent="0">
              <a:buNone/>
            </a:pPr>
            <a:r>
              <a:rPr lang="ru-RU" sz="2800" b="1" i="1" dirty="0" smtClean="0"/>
              <a:t>Форма </a:t>
            </a:r>
            <a:r>
              <a:rPr lang="ru-RU" sz="2800" b="1" i="1" dirty="0"/>
              <a:t>занятия: </a:t>
            </a:r>
            <a:r>
              <a:rPr lang="ru-RU" sz="2800" i="1" dirty="0"/>
              <a:t>мозговой штурм.</a:t>
            </a:r>
          </a:p>
        </p:txBody>
      </p:sp>
    </p:spTree>
    <p:extLst>
      <p:ext uri="{BB962C8B-B14F-4D97-AF65-F5344CB8AC3E}">
        <p14:creationId xmlns:p14="http://schemas.microsoft.com/office/powerpoint/2010/main" xmlns="" val="55616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z="2700" b="1" dirty="0"/>
              <a:t>В ходе «мозгового штурма» ученикам предлагается ответить на следующие вопросы</a:t>
            </a:r>
            <a:r>
              <a:rPr lang="ru-RU" sz="2700" b="1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	Какие задачи в рамках противодействия терроризму должны решать СМИ?</a:t>
            </a:r>
          </a:p>
          <a:p>
            <a:r>
              <a:rPr lang="ru-RU" b="1" dirty="0"/>
              <a:t>	Каким образом СМИ могут сформировать негативное отношение к террористической деятельности?</a:t>
            </a:r>
          </a:p>
          <a:p>
            <a:r>
              <a:rPr lang="ru-RU" dirty="0"/>
              <a:t>	</a:t>
            </a:r>
            <a:r>
              <a:rPr lang="ru-RU" b="1" dirty="0"/>
              <a:t>Предложите схему взаимодействия: СМИ – правоохранительные органы – общество  по вопросу предупреждения террористических актов.</a:t>
            </a:r>
          </a:p>
          <a:p>
            <a:r>
              <a:rPr lang="ru-RU" b="1" dirty="0"/>
              <a:t>	Каким образом противостоять распространению идеологии терроризма в сети Интернет?</a:t>
            </a:r>
          </a:p>
          <a:p>
            <a:r>
              <a:rPr lang="ru-RU" b="1" dirty="0"/>
              <a:t>	Предложите концепцию нового Интернет-портала по проблеме терроризма. Опишите его структуру, задачи, возможности.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177809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Задания для контроля владения компетенциями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lvl="0"/>
            <a:r>
              <a:rPr lang="ru-RU" dirty="0" smtClean="0"/>
              <a:t>1. </a:t>
            </a:r>
            <a:r>
              <a:rPr lang="ru-RU" sz="2800" dirty="0" smtClean="0"/>
              <a:t>Определите </a:t>
            </a:r>
            <a:r>
              <a:rPr lang="ru-RU" sz="2800" dirty="0"/>
              <a:t>пути взаимодействие органов власти со СМИ по вопросам противодействия экстремизму. </a:t>
            </a:r>
            <a:endParaRPr lang="ru-RU" sz="2800" dirty="0" smtClean="0"/>
          </a:p>
          <a:p>
            <a:pPr lvl="0"/>
            <a:endParaRPr lang="ru-RU" sz="2800" dirty="0"/>
          </a:p>
          <a:p>
            <a:pPr lvl="0"/>
            <a:r>
              <a:rPr lang="ru-RU" sz="2800" dirty="0" smtClean="0"/>
              <a:t>2. Прокомментируйте </a:t>
            </a:r>
            <a:r>
              <a:rPr lang="ru-RU" sz="2800" dirty="0"/>
              <a:t>тезис М. Тэтчер: «Террористы используют свободные СМИ для того, чтобы уничтожить свободу». Как Вы его понимаете? Каково Ваше мнение?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6705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Используя сведения из сети Интернет, заполните таблицу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876392852"/>
              </p:ext>
            </p:extLst>
          </p:nvPr>
        </p:nvGraphicFramePr>
        <p:xfrm>
          <a:off x="395536" y="1903412"/>
          <a:ext cx="8064896" cy="4572000"/>
        </p:xfrm>
        <a:graphic>
          <a:graphicData uri="http://schemas.openxmlformats.org/drawingml/2006/table">
            <a:tbl>
              <a:tblPr firstRow="1" firstCol="1" bandRow="1"/>
              <a:tblGrid>
                <a:gridCol w="4032448"/>
                <a:gridCol w="2088232"/>
                <a:gridCol w="1944216"/>
              </a:tblGrid>
              <a:tr h="0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Интернет-портал</a:t>
                      </a:r>
                      <a:endParaRPr lang="ru-RU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Цели создания сайта</a:t>
                      </a:r>
                      <a:endParaRPr lang="ru-RU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Основные направления деятельности</a:t>
                      </a:r>
                      <a:endParaRPr lang="ru-RU" sz="2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«Россия Антитеррор» – Национальный портал по противодействию терроризму –http://www.antiterror.ru</a:t>
                      </a:r>
                      <a:endParaRPr lang="ru-RU" sz="20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Детский сайт противодействия терроризму – http://www.01-02.ru/index.php?p=9&amp;v=f</a:t>
                      </a:r>
                      <a:endParaRPr lang="ru-RU" sz="20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Интернет-проект «Террору нет» –</a:t>
                      </a:r>
                      <a:r>
                        <a:rPr lang="ru-RU" sz="2000" b="1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Arial Unicode MS"/>
                          <a:hlinkClick r:id="rId2"/>
                        </a:rPr>
                        <a:t>http://www.terrorunet.ru</a:t>
                      </a:r>
                      <a:endParaRPr lang="ru-RU" sz="20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</a:rPr>
                        <a:t>Журналисты против террора – </a:t>
                      </a:r>
                      <a:r>
                        <a:rPr lang="ru-RU" sz="2000" b="1" u="none" strike="noStrike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hlinkClick r:id="rId3"/>
                        </a:rPr>
                        <a:t>www.smi-antiterror.ru</a:t>
                      </a:r>
                      <a:endParaRPr lang="ru-RU" sz="20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720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053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«Безопасность личности в условиях террористической угрозы»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Тема урока </a:t>
            </a:r>
          </a:p>
        </p:txBody>
      </p:sp>
    </p:spTree>
    <p:extLst>
      <p:ext uri="{BB962C8B-B14F-4D97-AF65-F5344CB8AC3E}">
        <p14:creationId xmlns:p14="http://schemas.microsoft.com/office/powerpoint/2010/main" xmlns="" val="342352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Компетенции, формируемые на занятии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i="1" dirty="0" smtClean="0"/>
              <a:t>информационная </a:t>
            </a:r>
            <a:r>
              <a:rPr lang="ru-RU" i="1" dirty="0"/>
              <a:t>компетенция</a:t>
            </a:r>
            <a:r>
              <a:rPr lang="ru-RU" dirty="0"/>
              <a:t> – знание основных рисков и угроз     национальной безопасности России; </a:t>
            </a:r>
            <a:endParaRPr lang="ru-RU" dirty="0" smtClean="0"/>
          </a:p>
          <a:p>
            <a:pPr marL="0" lvl="0" indent="0">
              <a:buNone/>
            </a:pPr>
            <a:endParaRPr lang="ru-RU" dirty="0"/>
          </a:p>
          <a:p>
            <a:pPr lvl="0"/>
            <a:r>
              <a:rPr lang="ru-RU" i="1" dirty="0"/>
              <a:t>социально-правовая компетенция</a:t>
            </a:r>
            <a:r>
              <a:rPr lang="ru-RU" dirty="0"/>
              <a:t> – знание правовых основ обеспечения безопасности, нормативно-правовой базы противодействия </a:t>
            </a:r>
            <a:r>
              <a:rPr lang="ru-RU" dirty="0" smtClean="0"/>
              <a:t>терроризму;</a:t>
            </a:r>
          </a:p>
          <a:p>
            <a:pPr lvl="0"/>
            <a:endParaRPr lang="ru-RU" i="1" dirty="0"/>
          </a:p>
          <a:p>
            <a:pPr lvl="0"/>
            <a:r>
              <a:rPr lang="ru-RU" i="1" dirty="0" smtClean="0"/>
              <a:t>социально-личностная </a:t>
            </a:r>
            <a:r>
              <a:rPr lang="ru-RU" i="1" dirty="0"/>
              <a:t>компетенция </a:t>
            </a:r>
            <a:r>
              <a:rPr lang="ru-RU" dirty="0"/>
              <a:t>– формирование гражданственности и социальной активности.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84117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Вопросы для обсуждения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268760"/>
            <a:ext cx="7467600" cy="487375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1</a:t>
            </a:r>
            <a:r>
              <a:rPr lang="ru-RU" dirty="0"/>
              <a:t>. Терроризм как угроза мирному населению. Обеспечение безопасности граждан России с учетом террористических угроз глобального характера. </a:t>
            </a:r>
            <a:endParaRPr lang="ru-RU" dirty="0" smtClean="0"/>
          </a:p>
          <a:p>
            <a:endParaRPr lang="ru-RU" dirty="0"/>
          </a:p>
          <a:p>
            <a:r>
              <a:rPr lang="ru-RU" dirty="0"/>
              <a:t>2. Меры личной безопасности в условиях террористических угроз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3. Правила поведения при обнаружении подозрительных предметов. Принципы противостояния стрессовым факторам. </a:t>
            </a: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b="1" i="1" dirty="0"/>
              <a:t>Форма занятия: «</a:t>
            </a:r>
            <a:r>
              <a:rPr lang="ru-RU" i="1" dirty="0"/>
              <a:t>круглый стол»</a:t>
            </a:r>
          </a:p>
        </p:txBody>
      </p:sp>
    </p:spTree>
    <p:extLst>
      <p:ext uri="{BB962C8B-B14F-4D97-AF65-F5344CB8AC3E}">
        <p14:creationId xmlns:p14="http://schemas.microsoft.com/office/powerpoint/2010/main" xmlns="" val="141904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78098"/>
          </a:xfrm>
        </p:spPr>
        <p:txBody>
          <a:bodyPr/>
          <a:lstStyle/>
          <a:p>
            <a:r>
              <a:rPr lang="ru-RU" dirty="0" smtClean="0"/>
              <a:t>ТЕМЫ ВЫСТУПЛЕНИЙ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7859216" cy="5205192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Обеспечение безопасности граждан России в современных условиях.</a:t>
            </a:r>
          </a:p>
          <a:p>
            <a:pPr lvl="0"/>
            <a:r>
              <a:rPr lang="ru-RU" dirty="0"/>
              <a:t>Культура безопасности жизнедеятельности как важнейшее условие формирования антитеррористического поведения в молодежной среде. </a:t>
            </a:r>
          </a:p>
          <a:p>
            <a:pPr lvl="0"/>
            <a:r>
              <a:rPr lang="ru-RU" dirty="0"/>
              <a:t>Действия в ситуациях, связанных с терроризмом.</a:t>
            </a:r>
          </a:p>
          <a:p>
            <a:pPr lvl="0"/>
            <a:r>
              <a:rPr lang="ru-RU" dirty="0"/>
              <a:t>Правила поведения при обнаружении подозрительных предметов.</a:t>
            </a:r>
          </a:p>
          <a:p>
            <a:pPr lvl="0"/>
            <a:r>
              <a:rPr lang="ru-RU" dirty="0"/>
              <a:t>Действия при обнаружении взрывоопасных предметов. </a:t>
            </a:r>
          </a:p>
          <a:p>
            <a:pPr lvl="0"/>
            <a:r>
              <a:rPr lang="ru-RU" dirty="0"/>
              <a:t>Правила поведения при взрыве.</a:t>
            </a:r>
          </a:p>
          <a:p>
            <a:pPr lvl="0"/>
            <a:r>
              <a:rPr lang="ru-RU" dirty="0"/>
              <a:t>Действия при поступлении угрозы по телефону.</a:t>
            </a:r>
          </a:p>
          <a:p>
            <a:r>
              <a:rPr lang="ru-RU" dirty="0"/>
              <a:t>Действия при получении писем и записок, содержащих угрозу.</a:t>
            </a:r>
          </a:p>
        </p:txBody>
      </p:sp>
    </p:spTree>
    <p:extLst>
      <p:ext uri="{BB962C8B-B14F-4D97-AF65-F5344CB8AC3E}">
        <p14:creationId xmlns:p14="http://schemas.microsoft.com/office/powerpoint/2010/main" xmlns="" val="239097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Структура выступлений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003232" cy="5328592"/>
          </a:xfrm>
        </p:spPr>
        <p:txBody>
          <a:bodyPr>
            <a:normAutofit/>
          </a:bodyPr>
          <a:lstStyle/>
          <a:p>
            <a:r>
              <a:rPr lang="ru-RU" sz="2600" dirty="0" smtClean="0"/>
              <a:t>Слайд </a:t>
            </a:r>
            <a:r>
              <a:rPr lang="ru-RU" sz="2600" dirty="0"/>
              <a:t>1 –  название выступления;</a:t>
            </a:r>
          </a:p>
          <a:p>
            <a:r>
              <a:rPr lang="ru-RU" sz="2600" dirty="0"/>
              <a:t>Слайд 2 –  актуальность обсуждаемой проблемы;</a:t>
            </a:r>
          </a:p>
          <a:p>
            <a:r>
              <a:rPr lang="ru-RU" sz="2600" dirty="0"/>
              <a:t>Слайд 3-4 – основные положения, раскрывающие содержание;</a:t>
            </a:r>
          </a:p>
          <a:p>
            <a:r>
              <a:rPr lang="ru-RU" sz="2600" dirty="0"/>
              <a:t>Слайд 5-7 –  теоретическая и практическая значимость;</a:t>
            </a:r>
          </a:p>
          <a:p>
            <a:r>
              <a:rPr lang="ru-RU" sz="2600" dirty="0"/>
              <a:t>Слайд 8  –    факты, примеры из жизни;</a:t>
            </a:r>
          </a:p>
          <a:p>
            <a:r>
              <a:rPr lang="ru-RU" sz="2600" dirty="0"/>
              <a:t>Слайд 9-10 – выводы и обобщения;</a:t>
            </a:r>
          </a:p>
          <a:p>
            <a:r>
              <a:rPr lang="ru-RU" sz="2600" dirty="0"/>
              <a:t>Слайд 11 – фото и фамилия, имя выступающего.</a:t>
            </a:r>
          </a:p>
        </p:txBody>
      </p:sp>
    </p:spTree>
    <p:extLst>
      <p:ext uri="{BB962C8B-B14F-4D97-AF65-F5344CB8AC3E}">
        <p14:creationId xmlns:p14="http://schemas.microsoft.com/office/powerpoint/2010/main" xmlns="" val="17375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3200" b="1" cap="none" dirty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Карта оценки выступлений</a:t>
            </a:r>
            <a:r>
              <a:rPr lang="ru-RU" sz="800" cap="non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800" cap="none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</p:nvPr>
        </p:nvGraphicFramePr>
        <p:xfrm>
          <a:off x="1120775" y="3503612"/>
          <a:ext cx="6140450" cy="10668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14045"/>
                <a:gridCol w="1492250"/>
                <a:gridCol w="1162685"/>
                <a:gridCol w="1064260"/>
                <a:gridCol w="1040130"/>
                <a:gridCol w="767080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№№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п/п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Тема выступления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Теоретический уровень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Практическая значимость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Наглядность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Оценка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20775" y="35036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Карта оценки выступлений</a:t>
            </a:r>
            <a:endParaRPr kumimoji="0" lang="ru-RU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97654587"/>
              </p:ext>
            </p:extLst>
          </p:nvPr>
        </p:nvGraphicFramePr>
        <p:xfrm>
          <a:off x="251520" y="1628800"/>
          <a:ext cx="8424935" cy="294161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42493"/>
                <a:gridCol w="2047425"/>
                <a:gridCol w="1595249"/>
                <a:gridCol w="1460206"/>
                <a:gridCol w="1427099"/>
                <a:gridCol w="1052463"/>
              </a:tblGrid>
              <a:tr h="2353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№№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п/п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Тема выступления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Теоретический уровень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Практическая </a:t>
                      </a:r>
                      <a:r>
                        <a:rPr lang="ru-RU" sz="1800" dirty="0" err="1" smtClean="0">
                          <a:effectLst/>
                        </a:rPr>
                        <a:t>значи-мость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effectLst/>
                        </a:rPr>
                        <a:t>Нагляд-ность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effectLst/>
                        </a:rPr>
                        <a:t>Оцен</a:t>
                      </a:r>
                      <a:r>
                        <a:rPr lang="ru-RU" sz="1800" dirty="0" smtClean="0">
                          <a:effectLst/>
                        </a:rPr>
                        <a:t>-ка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5883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1846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Задания для контроля владения компетенциями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600200"/>
            <a:ext cx="7848872" cy="487375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1. Проанализируйте следующий фрагмент: «…на сегодняшний день, пожалуй, нет оснований говорить о готовности многих действующих в России социально-политических субъектов совместно противостоять росту терроризма и экстремизма во имя достижения и сохранения подлинного гражданского мира в обществе». Вы согласны с данным утверждением?</a:t>
            </a:r>
          </a:p>
          <a:p>
            <a:pPr marL="0" indent="0">
              <a:buNone/>
            </a:pPr>
            <a:r>
              <a:rPr lang="ru-RU" dirty="0"/>
              <a:t>2. Перечислите и охарактеризуйте известные Вам принципы противостояния стрессовым ситуациям. </a:t>
            </a:r>
          </a:p>
          <a:p>
            <a:pPr marL="0" indent="0">
              <a:buNone/>
            </a:pPr>
            <a:r>
              <a:rPr lang="ru-RU" dirty="0"/>
              <a:t>3. Ваше поведение при обнаружении подозрительных </a:t>
            </a:r>
            <a:r>
              <a:rPr lang="ru-RU" dirty="0" smtClean="0"/>
              <a:t>предметов:</a:t>
            </a:r>
          </a:p>
          <a:p>
            <a:r>
              <a:rPr lang="ru-RU" dirty="0" smtClean="0"/>
              <a:t>                        </a:t>
            </a:r>
            <a:r>
              <a:rPr lang="ru-RU" dirty="0"/>
              <a:t>– в транспорте;</a:t>
            </a:r>
          </a:p>
          <a:p>
            <a:r>
              <a:rPr lang="ru-RU" dirty="0" smtClean="0"/>
              <a:t>                         </a:t>
            </a:r>
            <a:r>
              <a:rPr lang="ru-RU" dirty="0"/>
              <a:t>– в театре;</a:t>
            </a:r>
          </a:p>
          <a:p>
            <a:r>
              <a:rPr lang="ru-RU" dirty="0"/>
              <a:t>                     </a:t>
            </a:r>
            <a:r>
              <a:rPr lang="ru-RU" dirty="0" smtClean="0"/>
              <a:t>    </a:t>
            </a:r>
            <a:r>
              <a:rPr lang="ru-RU" dirty="0"/>
              <a:t>– в учебном заведении.</a:t>
            </a:r>
          </a:p>
        </p:txBody>
      </p:sp>
    </p:spTree>
    <p:extLst>
      <p:ext uri="{BB962C8B-B14F-4D97-AF65-F5344CB8AC3E}">
        <p14:creationId xmlns:p14="http://schemas.microsoft.com/office/powerpoint/2010/main" xmlns="" val="407111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«Культура межнационального общения как фактор противодействия терроризму»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Тема урока </a:t>
            </a:r>
          </a:p>
        </p:txBody>
      </p:sp>
    </p:spTree>
    <p:extLst>
      <p:ext uri="{BB962C8B-B14F-4D97-AF65-F5344CB8AC3E}">
        <p14:creationId xmlns:p14="http://schemas.microsoft.com/office/powerpoint/2010/main" xmlns="" val="357721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Компетенции, формируемые на занятии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i="1" dirty="0" smtClean="0"/>
              <a:t>информационная </a:t>
            </a:r>
            <a:r>
              <a:rPr lang="ru-RU" i="1" dirty="0"/>
              <a:t>компетенция</a:t>
            </a:r>
            <a:r>
              <a:rPr lang="ru-RU" dirty="0"/>
              <a:t> – знание основных рисков и угроз     национальной безопасности России; </a:t>
            </a:r>
          </a:p>
          <a:p>
            <a:pPr lvl="0"/>
            <a:r>
              <a:rPr lang="ru-RU" i="1" dirty="0"/>
              <a:t>социально-правовая компетенция</a:t>
            </a:r>
            <a:r>
              <a:rPr lang="ru-RU" dirty="0"/>
              <a:t> – знание правовых основ обеспечения безопасности, нормативно-правовой базы противодействия терроризму;</a:t>
            </a:r>
          </a:p>
          <a:p>
            <a:r>
              <a:rPr lang="ru-RU" i="1" dirty="0"/>
              <a:t>коммуникативная компетенция </a:t>
            </a:r>
            <a:r>
              <a:rPr lang="ru-RU" dirty="0"/>
              <a:t>– понимание необходимости использования полученных знаний об основных направлениях и задачах обеспечения национальной 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105828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/>
          <a:lstStyle/>
          <a:p>
            <a:r>
              <a:rPr lang="ru-RU" b="1" dirty="0"/>
              <a:t>Вопросы для обсуждения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196752"/>
            <a:ext cx="7467600" cy="5328592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1</a:t>
            </a:r>
            <a:r>
              <a:rPr lang="ru-RU" dirty="0"/>
              <a:t>. Межнациональное общение и культура межнационального общения. Культура межнационального общения в современной России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2. Активная жизненная позиция в формировании антитеррористического поведения. Гражданская идентичность и патриотизм как факторы формирования личности в современном обществе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/>
              <a:t>3. Формирование культуры межнационального общения в молодежной среде как условие противодействия терроризму в современном обществе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b="1" i="1" dirty="0"/>
              <a:t>Форма урока: </a:t>
            </a:r>
            <a:r>
              <a:rPr lang="ru-RU" i="1" dirty="0"/>
              <a:t>конференция</a:t>
            </a:r>
            <a:endParaRPr lang="ru-RU" i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2614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Темы докладов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dirty="0"/>
              <a:t>Культура межнационального общения как основа конструирования позитивных практик межэтнического взаимодействия в современной России.</a:t>
            </a:r>
          </a:p>
          <a:p>
            <a:pPr lvl="0"/>
            <a:r>
              <a:rPr lang="ru-RU" dirty="0"/>
              <a:t>Гражданская идентичность, патриотизм и их роль в формировании современной личности. </a:t>
            </a:r>
          </a:p>
          <a:p>
            <a:pPr lvl="0"/>
            <a:r>
              <a:rPr lang="ru-RU" dirty="0"/>
              <a:t>Общероссийская идентичность как фактор консолидации народов России.</a:t>
            </a:r>
          </a:p>
          <a:p>
            <a:pPr lvl="0"/>
            <a:r>
              <a:rPr lang="ru-RU" dirty="0"/>
              <a:t>Антитеррористическое поведение и принципы его формирования.</a:t>
            </a:r>
          </a:p>
          <a:p>
            <a:r>
              <a:rPr lang="ru-RU" dirty="0"/>
              <a:t>Культура межнационального общения как одно из условий противодействия терроризму в современном обществе. </a:t>
            </a:r>
          </a:p>
        </p:txBody>
      </p:sp>
    </p:spTree>
    <p:extLst>
      <p:ext uri="{BB962C8B-B14F-4D97-AF65-F5344CB8AC3E}">
        <p14:creationId xmlns:p14="http://schemas.microsoft.com/office/powerpoint/2010/main" xmlns="" val="374093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Структура презентаций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r>
              <a:rPr lang="ru-RU" dirty="0"/>
              <a:t>Слайд 1 –  тема выступления;</a:t>
            </a:r>
          </a:p>
          <a:p>
            <a:r>
              <a:rPr lang="ru-RU" dirty="0"/>
              <a:t>Слайд 2 –  актуальность обсуждаемой проблемы;</a:t>
            </a:r>
          </a:p>
          <a:p>
            <a:r>
              <a:rPr lang="ru-RU" dirty="0"/>
              <a:t>Слайд 3-4 – основные положения, раскрывающие содержание;</a:t>
            </a:r>
          </a:p>
          <a:p>
            <a:r>
              <a:rPr lang="ru-RU" dirty="0"/>
              <a:t>Слайд 5-7 –  теоретическое и практическое обоснование позиции автора;</a:t>
            </a:r>
          </a:p>
          <a:p>
            <a:r>
              <a:rPr lang="ru-RU" dirty="0"/>
              <a:t>Слайд 8  –    факты, примеры из жизни;</a:t>
            </a:r>
          </a:p>
          <a:p>
            <a:r>
              <a:rPr lang="ru-RU" dirty="0"/>
              <a:t>Слайд 9-10 – выводы и обобщения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262667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Задания для контроля владения компетенциями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i="1" dirty="0"/>
              <a:t>1. Выявите основные проблемы формирования культуры межнационального общения  на уровне школьного коллектива. </a:t>
            </a:r>
            <a:endParaRPr lang="ru-RU" dirty="0"/>
          </a:p>
          <a:p>
            <a:pPr marL="0" indent="0">
              <a:buNone/>
            </a:pPr>
            <a:r>
              <a:rPr lang="ru-RU" b="1" i="1" dirty="0"/>
              <a:t>2. Из предложенных определений выберите правильное определение культуры межнационального общения:</a:t>
            </a:r>
            <a:endParaRPr lang="ru-RU" dirty="0"/>
          </a:p>
          <a:p>
            <a:r>
              <a:rPr lang="ru-RU" dirty="0"/>
              <a:t>а) уважительное отношение человека к людям различных наций и рас, уважение к культуре, традициям, языкам истории, национальному достоинству;</a:t>
            </a:r>
          </a:p>
          <a:p>
            <a:r>
              <a:rPr lang="ru-RU" dirty="0"/>
              <a:t>б) выполнение людьми правовых и морально-этических норм и правил общежития, владение умениями и навыками строить свои отношения с окружающими людьми;</a:t>
            </a:r>
          </a:p>
          <a:p>
            <a:r>
              <a:rPr lang="ru-RU" dirty="0"/>
              <a:t>в) совокупность сформированных, социально значимых качеств личности, повседневных поступков человека в обществе, основанных на нормах нравственности, этики, эстетической культуре. </a:t>
            </a:r>
          </a:p>
          <a:p>
            <a:pPr marL="0" indent="0">
              <a:buNone/>
            </a:pPr>
            <a:r>
              <a:rPr lang="ru-RU" b="1" i="1" dirty="0"/>
              <a:t>3. Перечислите и охарактеризуйте основные черты антитеррористического поведения молодого человека. Назовите факторы, направленные на формирование антитеррористического поведения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5083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ТРЕНИНГОВАЯ ПРОГРАММА </a:t>
            </a:r>
            <a:br>
              <a:rPr lang="ru-RU" dirty="0"/>
            </a:br>
            <a:r>
              <a:rPr lang="ru-RU" dirty="0"/>
              <a:t>«АНТИТЕРРОРИСТИЧЕСКОЕ ВОСПИТАНИЕ </a:t>
            </a:r>
            <a:br>
              <a:rPr lang="ru-RU" dirty="0"/>
            </a:br>
            <a:r>
              <a:rPr lang="ru-RU" dirty="0"/>
              <a:t>В МОЛОДЕЖНОЙ СРЕДЕ»</a:t>
            </a:r>
          </a:p>
        </p:txBody>
      </p:sp>
    </p:spTree>
    <p:extLst>
      <p:ext uri="{BB962C8B-B14F-4D97-AF65-F5344CB8AC3E}">
        <p14:creationId xmlns:p14="http://schemas.microsoft.com/office/powerpoint/2010/main" xmlns="" val="325694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Требования к ведущему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Занятия </a:t>
            </a:r>
            <a:r>
              <a:rPr lang="ru-RU" sz="3200" dirty="0"/>
              <a:t>проводятся психологом или опытным преподавателем. </a:t>
            </a:r>
            <a:endParaRPr lang="ru-RU" sz="3200" dirty="0" smtClean="0"/>
          </a:p>
          <a:p>
            <a:endParaRPr lang="ru-RU" sz="3200" dirty="0"/>
          </a:p>
          <a:p>
            <a:r>
              <a:rPr lang="ru-RU" sz="3200" dirty="0"/>
              <a:t>Желательно, чтобы групповые занятия вели одни и те же специалисты.</a:t>
            </a:r>
          </a:p>
        </p:txBody>
      </p:sp>
    </p:spTree>
    <p:extLst>
      <p:ext uri="{BB962C8B-B14F-4D97-AF65-F5344CB8AC3E}">
        <p14:creationId xmlns:p14="http://schemas.microsoft.com/office/powerpoint/2010/main" xmlns="" val="290661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Организация групповых занятий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dirty="0" smtClean="0"/>
              <a:t>Занятия </a:t>
            </a:r>
            <a:r>
              <a:rPr lang="ru-RU" sz="2800" dirty="0"/>
              <a:t>должны проходить в классе, имеющем достаточную площадь для проведения динамических упражнений и оборудованном классной доской или планшетом. Стулья, желательно, должны быть выставлены кругом, чтобы каждый участник </a:t>
            </a:r>
            <a:r>
              <a:rPr lang="ru-RU" sz="2800" dirty="0" err="1"/>
              <a:t>тренинговой</a:t>
            </a:r>
            <a:r>
              <a:rPr lang="ru-RU" sz="2800" dirty="0"/>
              <a:t> группы мог видеть лица остальных.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1545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Структура групповых занятий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Каждое </a:t>
            </a:r>
            <a:r>
              <a:rPr lang="ru-RU" sz="3200" dirty="0"/>
              <a:t>занятие выстроено по общему плану</a:t>
            </a:r>
            <a:r>
              <a:rPr lang="ru-RU" sz="3200" dirty="0" smtClean="0"/>
              <a:t>:</a:t>
            </a:r>
          </a:p>
          <a:p>
            <a:pPr lvl="0"/>
            <a:r>
              <a:rPr lang="ru-RU" sz="3200" dirty="0" smtClean="0"/>
              <a:t>Приветствие</a:t>
            </a:r>
            <a:r>
              <a:rPr lang="ru-RU" sz="3200" dirty="0"/>
              <a:t>.</a:t>
            </a:r>
          </a:p>
          <a:p>
            <a:pPr lvl="0"/>
            <a:r>
              <a:rPr lang="ru-RU" sz="3200" dirty="0"/>
              <a:t>Упражнения/ Групповые дискуссии и ролевые игры/ Информационная часть.</a:t>
            </a:r>
          </a:p>
          <a:p>
            <a:r>
              <a:rPr lang="ru-RU" sz="3200" dirty="0"/>
              <a:t>Рефлексия.</a:t>
            </a:r>
          </a:p>
        </p:txBody>
      </p:sp>
    </p:spTree>
    <p:extLst>
      <p:ext uri="{BB962C8B-B14F-4D97-AF65-F5344CB8AC3E}">
        <p14:creationId xmlns:p14="http://schemas.microsoft.com/office/powerpoint/2010/main" xmlns="" val="91849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Организация групповых занятий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Каждое </a:t>
            </a:r>
            <a:r>
              <a:rPr lang="ru-RU" sz="3200" dirty="0"/>
              <a:t>занятие рассчитано на 2 академических часа, частота проведения — один раз в неделю (месяц</a:t>
            </a:r>
            <a:r>
              <a:rPr lang="ru-RU" sz="3200" dirty="0" smtClean="0"/>
              <a:t>).</a:t>
            </a:r>
          </a:p>
          <a:p>
            <a:endParaRPr lang="ru-RU" sz="3200" dirty="0"/>
          </a:p>
          <a:p>
            <a:r>
              <a:rPr lang="ru-RU" sz="3200" dirty="0"/>
              <a:t>В программе предусмотрено 7 занятий.</a:t>
            </a:r>
          </a:p>
        </p:txBody>
      </p:sp>
    </p:spTree>
    <p:extLst>
      <p:ext uri="{BB962C8B-B14F-4D97-AF65-F5344CB8AC3E}">
        <p14:creationId xmlns:p14="http://schemas.microsoft.com/office/powerpoint/2010/main" xmlns="" val="139041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правила группового тренинга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600" i="1" dirty="0"/>
              <a:t>«Здесь и теперь»</a:t>
            </a:r>
            <a:endParaRPr lang="ru-RU" sz="3600" dirty="0" smtClean="0"/>
          </a:p>
          <a:p>
            <a:pPr marL="0" indent="0">
              <a:buNone/>
            </a:pPr>
            <a:r>
              <a:rPr lang="ru-RU" sz="2800" dirty="0" smtClean="0"/>
              <a:t>предметом анализа должны быть процессы</a:t>
            </a:r>
            <a:r>
              <a:rPr lang="ru-RU" sz="2800" dirty="0"/>
              <a:t>, происходящие в группе в данный момент, чувства, переживаемые в данный конкретный момент, мысли, появляющиеся в данный момент. Кроме специально оговоренных случаев запрещаются проекции в прошлое и в будущее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75475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правила группового тренинга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ru-RU" sz="3600" i="1" dirty="0"/>
              <a:t>«Искренность и открытость»</a:t>
            </a:r>
            <a:r>
              <a:rPr lang="ru-RU" i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sz="3200" dirty="0"/>
              <a:t>Самое главное в группе – не лицемерить и не лгать. Чем более откровенными будут рассказы о том, что действительно волнует и интересует, чем более искренним будет предъявление чувств, тем более успешной будет работа группы в целом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164613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правила группового тренинга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sz="3600" i="1" dirty="0"/>
              <a:t>«Принцип Я» </a:t>
            </a:r>
            <a:endParaRPr lang="ru-RU" sz="3600" dirty="0"/>
          </a:p>
          <a:p>
            <a:pPr marL="0" indent="0">
              <a:buNone/>
            </a:pPr>
            <a:r>
              <a:rPr lang="ru-RU" dirty="0"/>
              <a:t>Основное внимание участников должно быть сосредоточено на процессах самопознания, на самоанализе и рефлексии. Даже оценка поведения другого члена группы должна осуществляться через высказывание собственных возникающих чувств и переживаний. Запрещается использовать рассуждения типа: «мы считаем...», «у нас мнение другое...» и т. п</a:t>
            </a:r>
            <a:r>
              <a:rPr lang="ru-RU" dirty="0" smtClean="0"/>
              <a:t>. Все </a:t>
            </a:r>
            <a:r>
              <a:rPr lang="ru-RU" dirty="0"/>
              <a:t>высказывания должны строиться с использованием личных местоимений единственного числа: «Я чувствую...», «МНЕ кажется...». </a:t>
            </a:r>
          </a:p>
        </p:txBody>
      </p:sp>
    </p:spTree>
    <p:extLst>
      <p:ext uri="{BB962C8B-B14F-4D97-AF65-F5344CB8AC3E}">
        <p14:creationId xmlns:p14="http://schemas.microsoft.com/office/powerpoint/2010/main" xmlns="" val="81146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правила группового тренинга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sz="3600" i="1" dirty="0"/>
              <a:t>«Активность»</a:t>
            </a:r>
            <a:endParaRPr lang="ru-RU" sz="3600" dirty="0"/>
          </a:p>
          <a:p>
            <a:pPr marL="0" indent="0">
              <a:buNone/>
            </a:pPr>
            <a:r>
              <a:rPr lang="ru-RU" sz="2800" dirty="0"/>
              <a:t>В группе отсутствует возможность пассивно «отсидеться». </a:t>
            </a:r>
            <a:r>
              <a:rPr lang="ru-RU" sz="2800" dirty="0" smtClean="0"/>
              <a:t>Большинство </a:t>
            </a:r>
            <a:r>
              <a:rPr lang="ru-RU" sz="2800" dirty="0"/>
              <a:t>упражнений подразумевает включение всех участников. Но даже если упражнение носит демонстрационный характер или подразумевает индивидуальную работу в присутствии группы, все участники имеют безусловное право высказаться по завершении упражнения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11811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Основные правила группового тренинга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lvl="0"/>
            <a:r>
              <a:rPr lang="ru-RU" sz="3600" i="1" dirty="0"/>
              <a:t>«Конфиденциальность»</a:t>
            </a:r>
            <a:endParaRPr lang="ru-RU" sz="3600" dirty="0"/>
          </a:p>
          <a:p>
            <a:pPr marL="0" indent="0">
              <a:buNone/>
            </a:pPr>
            <a:r>
              <a:rPr lang="ru-RU" sz="2800" dirty="0"/>
              <a:t>Все, о чем говорится в группе относительно конкретных участников, должно остаться внутри группы – естественное этическое требование, которое является условием создания атмосферы психологической безопасности и самораскрытия. Само собой разумеется, что психологические знания и конкретные приемы, игры, психотехники могут и должны использоваться вне </a:t>
            </a:r>
            <a:r>
              <a:rPr lang="ru-RU" sz="2800" dirty="0" smtClean="0"/>
              <a:t>группы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99120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1628800"/>
            <a:ext cx="6172200" cy="3320390"/>
          </a:xfrm>
        </p:spPr>
        <p:txBody>
          <a:bodyPr>
            <a:normAutofit fontScale="90000"/>
          </a:bodyPr>
          <a:lstStyle/>
          <a:p>
            <a:r>
              <a:rPr lang="ru-RU" dirty="0"/>
              <a:t>Тренинг для учащихся 9 – 11 классов средних общеобразовательных учреждений «Формирование антитеррористической культуры современного подростка»</a:t>
            </a:r>
          </a:p>
        </p:txBody>
      </p:sp>
    </p:spTree>
    <p:extLst>
      <p:ext uri="{BB962C8B-B14F-4D97-AF65-F5344CB8AC3E}">
        <p14:creationId xmlns:p14="http://schemas.microsoft.com/office/powerpoint/2010/main" xmlns="" val="370010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/>
              <a:t>Цель: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развитие </a:t>
            </a:r>
            <a:r>
              <a:rPr lang="ru-RU" sz="3600" dirty="0"/>
              <a:t>основ антитеррористической культуры, формирование навыков поведения в условиях террористической угрозы, ознакомление с основами антитеррористической идеологии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132068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Задачи: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сформировать </a:t>
            </a:r>
            <a:r>
              <a:rPr lang="ru-RU" dirty="0"/>
              <a:t>представления о терроризме как угрозе общественному благополучию, выработать негативные установки по отношению к идеологии терроризма, заложить основы правил поведения в ситуации межэтнического конфликта.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6759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i="1" dirty="0"/>
              <a:t>Фиксация достигнутых результатов:</a:t>
            </a:r>
            <a:r>
              <a:rPr lang="ru-RU" sz="4000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осуществляется </a:t>
            </a:r>
            <a:r>
              <a:rPr lang="ru-RU" sz="3600" dirty="0"/>
              <a:t>с помощью вербальных и письменных интервью участников </a:t>
            </a:r>
            <a:r>
              <a:rPr lang="ru-RU" sz="3600" dirty="0" err="1"/>
              <a:t>тренинговой</a:t>
            </a:r>
            <a:r>
              <a:rPr lang="ru-RU" sz="3600" dirty="0"/>
              <a:t> программы, а также по результатам тестирования и обратной связи</a:t>
            </a:r>
          </a:p>
        </p:txBody>
      </p:sp>
    </p:spTree>
    <p:extLst>
      <p:ext uri="{BB962C8B-B14F-4D97-AF65-F5344CB8AC3E}">
        <p14:creationId xmlns:p14="http://schemas.microsoft.com/office/powerpoint/2010/main" xmlns="" val="358636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ТЕМЫ ЗАНЯТИЙ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Занятие 1. Определение задач и постановка целей </a:t>
            </a:r>
            <a:r>
              <a:rPr lang="ru-RU" b="1" dirty="0" smtClean="0"/>
              <a:t>тренинга</a:t>
            </a:r>
          </a:p>
          <a:p>
            <a:r>
              <a:rPr lang="ru-RU" b="1" dirty="0"/>
              <a:t>Занятие 2. Формирование межэтнического понимания  и </a:t>
            </a:r>
            <a:r>
              <a:rPr lang="ru-RU" b="1" dirty="0" smtClean="0"/>
              <a:t>доверия</a:t>
            </a:r>
          </a:p>
          <a:p>
            <a:r>
              <a:rPr lang="ru-RU" b="1" dirty="0"/>
              <a:t>Занятие 3. Формирование негативного восприятия </a:t>
            </a:r>
            <a:r>
              <a:rPr lang="ru-RU" b="1" dirty="0" smtClean="0"/>
              <a:t>терроризма</a:t>
            </a:r>
          </a:p>
          <a:p>
            <a:r>
              <a:rPr lang="ru-RU" b="1" dirty="0"/>
              <a:t>Занятие 4. Диагностика </a:t>
            </a:r>
            <a:r>
              <a:rPr lang="ru-RU" b="1" dirty="0" smtClean="0"/>
              <a:t>агрессивности</a:t>
            </a:r>
          </a:p>
          <a:p>
            <a:r>
              <a:rPr lang="ru-RU" b="1" dirty="0"/>
              <a:t>Занятие 5. Профилактика конфликтного </a:t>
            </a:r>
            <a:r>
              <a:rPr lang="ru-RU" b="1" dirty="0" smtClean="0"/>
              <a:t>поведения</a:t>
            </a:r>
          </a:p>
          <a:p>
            <a:r>
              <a:rPr lang="ru-RU" b="1" dirty="0"/>
              <a:t>Занятие 6. Правила поведения при угрозе и во время террористического </a:t>
            </a:r>
            <a:r>
              <a:rPr lang="ru-RU" b="1" dirty="0" smtClean="0"/>
              <a:t>акта</a:t>
            </a:r>
          </a:p>
          <a:p>
            <a:r>
              <a:rPr lang="ru-RU" b="1" dirty="0"/>
              <a:t>Занятие 7. Подведение итогов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2653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1628800"/>
            <a:ext cx="6172200" cy="3320390"/>
          </a:xfrm>
        </p:spPr>
        <p:txBody>
          <a:bodyPr>
            <a:normAutofit/>
          </a:bodyPr>
          <a:lstStyle/>
          <a:p>
            <a:r>
              <a:rPr lang="ru-RU" dirty="0"/>
              <a:t>Диагностика агрессивности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371578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4000" i="1" dirty="0"/>
              <a:t>Цель:</a:t>
            </a:r>
            <a:r>
              <a:rPr lang="ru-RU" sz="4000" dirty="0"/>
              <a:t> определить уровень мотивационной агрессии у учащихся.</a:t>
            </a:r>
          </a:p>
          <a:p>
            <a:r>
              <a:rPr lang="ru-RU" sz="4000" i="1" dirty="0"/>
              <a:t>Форма работы:</a:t>
            </a:r>
            <a:r>
              <a:rPr lang="ru-RU" sz="4000" dirty="0"/>
              <a:t> тестирование.</a:t>
            </a:r>
          </a:p>
          <a:p>
            <a:r>
              <a:rPr lang="ru-RU" sz="4000" b="1" dirty="0"/>
              <a:t>Опросник </a:t>
            </a:r>
            <a:r>
              <a:rPr lang="ru-RU" sz="4000" b="1" dirty="0" err="1"/>
              <a:t>Басса-Дарки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233879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/>
          <a:lstStyle/>
          <a:p>
            <a:r>
              <a:rPr lang="ru-RU" dirty="0"/>
              <a:t>виды агрессивных реакций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064896" cy="487375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 </a:t>
            </a:r>
            <a:r>
              <a:rPr lang="ru-RU" b="1" dirty="0"/>
              <a:t>физическая агрессия </a:t>
            </a:r>
            <a:r>
              <a:rPr lang="ru-RU" dirty="0"/>
              <a:t>(нападение) – использование физической силы против другого лица;</a:t>
            </a:r>
          </a:p>
          <a:p>
            <a:r>
              <a:rPr lang="ru-RU" b="1" dirty="0" smtClean="0"/>
              <a:t>косвенная </a:t>
            </a:r>
            <a:r>
              <a:rPr lang="ru-RU" b="1" dirty="0"/>
              <a:t>агрессия</a:t>
            </a:r>
            <a:r>
              <a:rPr lang="ru-RU" dirty="0"/>
              <a:t>– под этим термином понимают как агрессию, которая окольными путями направлена на другое лицо (сплетни, злобные шутки), так и агрессию, которая ни на кого не направлена (взрывы ярости, проявляющиеся в крике, топанье ногами, битье кулаками по столу и т.д.). Эти взрывы характеризуются </a:t>
            </a:r>
            <a:r>
              <a:rPr lang="ru-RU" dirty="0" err="1"/>
              <a:t>ненаправленностью</a:t>
            </a:r>
            <a:r>
              <a:rPr lang="ru-RU" dirty="0"/>
              <a:t> и неупорядоченностью;</a:t>
            </a:r>
          </a:p>
          <a:p>
            <a:r>
              <a:rPr lang="ru-RU" b="1" dirty="0" smtClean="0"/>
              <a:t>раздражение</a:t>
            </a:r>
            <a:r>
              <a:rPr lang="ru-RU" dirty="0" smtClean="0"/>
              <a:t> </a:t>
            </a:r>
            <a:r>
              <a:rPr lang="ru-RU" dirty="0"/>
              <a:t>– готовность к проявлению при малейшем возбуждении вспыльчивости, резкости, грубости;</a:t>
            </a:r>
          </a:p>
          <a:p>
            <a:r>
              <a:rPr lang="ru-RU" b="1" dirty="0" smtClean="0"/>
              <a:t>негативизм</a:t>
            </a:r>
            <a:r>
              <a:rPr lang="ru-RU" dirty="0" smtClean="0"/>
              <a:t> </a:t>
            </a:r>
            <a:r>
              <a:rPr lang="ru-RU" dirty="0"/>
              <a:t>– оппозиционная мера поведения, обычно направленная против авторитета или руководства, от пассивного сопротивления до активной борьбы против установившихся законов и обычаев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19320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агрессивных реакций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 </a:t>
            </a:r>
            <a:r>
              <a:rPr lang="ru-RU" b="1" dirty="0"/>
              <a:t>обида</a:t>
            </a:r>
            <a:r>
              <a:rPr lang="ru-RU" dirty="0"/>
              <a:t> – зависть и ненависть к окружающим, обусловленные чувством горечи, гнева на весь свет за действительные или мнимые страдания;</a:t>
            </a:r>
          </a:p>
          <a:p>
            <a:r>
              <a:rPr lang="ru-RU" dirty="0" smtClean="0"/>
              <a:t> </a:t>
            </a:r>
            <a:r>
              <a:rPr lang="ru-RU" b="1" dirty="0"/>
              <a:t>подозрительность</a:t>
            </a:r>
            <a:r>
              <a:rPr lang="ru-RU" dirty="0"/>
              <a:t> – недоверие и осторожность по отношению к людям, основанные на убеждении, что окружающие намерены причинить вред;</a:t>
            </a:r>
          </a:p>
          <a:p>
            <a:r>
              <a:rPr lang="ru-RU" dirty="0" smtClean="0"/>
              <a:t> </a:t>
            </a:r>
            <a:r>
              <a:rPr lang="ru-RU" b="1" dirty="0"/>
              <a:t>вербальная агрессия</a:t>
            </a:r>
            <a:r>
              <a:rPr lang="ru-RU" dirty="0"/>
              <a:t> – выражение негативных чувств как через форму (ссора, крик, визг), так и через содержание (угрозы, проклятия, ругань) словесных ответов;</a:t>
            </a:r>
          </a:p>
          <a:p>
            <a:r>
              <a:rPr lang="ru-RU" dirty="0" smtClean="0"/>
              <a:t> </a:t>
            </a:r>
            <a:r>
              <a:rPr lang="ru-RU" b="1" dirty="0"/>
              <a:t>чувство вины </a:t>
            </a:r>
            <a:r>
              <a:rPr lang="ru-RU" dirty="0"/>
              <a:t>– возможное убеждение субъекта, что он является плохим человеком, совершает злые поступки, а также ощущаемые им угрызения совести.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242861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467600" cy="580926"/>
          </a:xfrm>
        </p:spPr>
        <p:txBody>
          <a:bodyPr/>
          <a:lstStyle/>
          <a:p>
            <a:r>
              <a:rPr lang="ru-RU" b="1" dirty="0"/>
              <a:t>Текст опросника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1. Временами я не могу справиться с желанием причинить вред другим.</a:t>
            </a:r>
          </a:p>
          <a:p>
            <a:r>
              <a:rPr lang="ru-RU" dirty="0"/>
              <a:t>2. Иногда я сплетничаю о людях, которых не люблю.</a:t>
            </a:r>
          </a:p>
          <a:p>
            <a:r>
              <a:rPr lang="ru-RU" dirty="0"/>
              <a:t>3. Я легко раздражаюсь, но быстро успокаиваюсь.</a:t>
            </a:r>
          </a:p>
          <a:p>
            <a:r>
              <a:rPr lang="ru-RU" dirty="0"/>
              <a:t>4. Если меня не попросят по-хорошему, я не выполню просьбы.</a:t>
            </a:r>
          </a:p>
          <a:p>
            <a:r>
              <a:rPr lang="ru-RU" dirty="0"/>
              <a:t>5. Я не всегда получаю то, что мне положено.</a:t>
            </a:r>
          </a:p>
          <a:p>
            <a:r>
              <a:rPr lang="ru-RU" dirty="0"/>
              <a:t>6. Я знаю, что люди говорят обо мне за моей спиной.</a:t>
            </a:r>
          </a:p>
          <a:p>
            <a:r>
              <a:rPr lang="ru-RU" dirty="0"/>
              <a:t>7. Если я не одобряю поведение друзей, я даю им это почувствовать.</a:t>
            </a:r>
          </a:p>
          <a:p>
            <a:r>
              <a:rPr lang="ru-RU" dirty="0"/>
              <a:t>8. Когда мне случалось обмануть кого-нибудь, я испытывал угрызения совести.</a:t>
            </a:r>
          </a:p>
          <a:p>
            <a:r>
              <a:rPr lang="ru-RU" dirty="0"/>
              <a:t>9. Мне кажется, что я не способен ударить человека.</a:t>
            </a:r>
          </a:p>
          <a:p>
            <a:r>
              <a:rPr lang="ru-RU" dirty="0"/>
              <a:t>10. Я никогда не раздражаюсь настолько, чтобы кидаться предметами.</a:t>
            </a:r>
          </a:p>
          <a:p>
            <a:r>
              <a:rPr lang="ru-RU" dirty="0"/>
              <a:t>11. Я всегда снисходителен к чужим недостаткам.</a:t>
            </a:r>
          </a:p>
          <a:p>
            <a:r>
              <a:rPr lang="ru-RU" dirty="0"/>
              <a:t>12. Если мне не нравится установленное правило, мне хочется нарушить его.</a:t>
            </a:r>
          </a:p>
          <a:p>
            <a:r>
              <a:rPr lang="ru-RU" dirty="0"/>
              <a:t>13. Другие умеют почти всегда пользоваться благоприятными обстоятельствами.</a:t>
            </a:r>
          </a:p>
        </p:txBody>
      </p:sp>
    </p:spTree>
    <p:extLst>
      <p:ext uri="{BB962C8B-B14F-4D97-AF65-F5344CB8AC3E}">
        <p14:creationId xmlns:p14="http://schemas.microsoft.com/office/powerpoint/2010/main" xmlns="" val="357388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467600" cy="580926"/>
          </a:xfrm>
        </p:spPr>
        <p:txBody>
          <a:bodyPr/>
          <a:lstStyle/>
          <a:p>
            <a:r>
              <a:rPr lang="ru-RU" b="1" dirty="0"/>
              <a:t>Текст опросника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14. Я держусь настороженно с людьми , которые относятся ко мне несколько более дружественно, чем я ожидал.</a:t>
            </a:r>
          </a:p>
          <a:p>
            <a:r>
              <a:rPr lang="ru-RU" dirty="0"/>
              <a:t>15. Я часто бываю не согласен с людьми.</a:t>
            </a:r>
          </a:p>
          <a:p>
            <a:r>
              <a:rPr lang="ru-RU" dirty="0"/>
              <a:t>16. Иногда мне на ум приходят мысли, которых я стыжусь.</a:t>
            </a:r>
          </a:p>
          <a:p>
            <a:r>
              <a:rPr lang="ru-RU" dirty="0"/>
              <a:t>17. Если кто-нибудь первым ударит меня, я не отвечу ему.</a:t>
            </a:r>
          </a:p>
          <a:p>
            <a:r>
              <a:rPr lang="ru-RU" dirty="0"/>
              <a:t>18. Когда я раздражаюсь, я хлопаю дверьми.</a:t>
            </a:r>
          </a:p>
          <a:p>
            <a:r>
              <a:rPr lang="ru-RU" dirty="0"/>
              <a:t>19. Я гораздо более раздражителен, чем кажется.</a:t>
            </a:r>
          </a:p>
          <a:p>
            <a:r>
              <a:rPr lang="ru-RU" dirty="0"/>
              <a:t>20. Если кто-нибудь корчит из себя начальника, я всегда поступаю</a:t>
            </a:r>
          </a:p>
          <a:p>
            <a:r>
              <a:rPr lang="ru-RU" dirty="0"/>
              <a:t>ему наперекор.</a:t>
            </a:r>
          </a:p>
          <a:p>
            <a:r>
              <a:rPr lang="ru-RU" dirty="0"/>
              <a:t>21. Меня немного огорчает моя судьба.</a:t>
            </a:r>
          </a:p>
          <a:p>
            <a:r>
              <a:rPr lang="ru-RU" dirty="0"/>
              <a:t>22. Я думаю, что многие люди не любят меня.</a:t>
            </a:r>
          </a:p>
          <a:p>
            <a:r>
              <a:rPr lang="ru-RU" dirty="0"/>
              <a:t>23. Я не могу удержаться от спора, если люди не согласны со мной.</a:t>
            </a:r>
          </a:p>
          <a:p>
            <a:r>
              <a:rPr lang="ru-RU" dirty="0"/>
              <a:t>24. Люди, увиливающие от работы, должны испытывать чувство вины.</a:t>
            </a:r>
          </a:p>
          <a:p>
            <a:r>
              <a:rPr lang="ru-RU" dirty="0"/>
              <a:t>25. Тот, кто оскорбляет меня и мою семью, напрашивается на драку.</a:t>
            </a:r>
          </a:p>
        </p:txBody>
      </p:sp>
    </p:spTree>
    <p:extLst>
      <p:ext uri="{BB962C8B-B14F-4D97-AF65-F5344CB8AC3E}">
        <p14:creationId xmlns:p14="http://schemas.microsoft.com/office/powerpoint/2010/main" xmlns="" val="14779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467600" cy="580926"/>
          </a:xfrm>
        </p:spPr>
        <p:txBody>
          <a:bodyPr/>
          <a:lstStyle/>
          <a:p>
            <a:r>
              <a:rPr lang="ru-RU" b="1" dirty="0"/>
              <a:t>Текст опросника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26. Я не способен на грубые шутки.</a:t>
            </a:r>
          </a:p>
          <a:p>
            <a:r>
              <a:rPr lang="ru-RU" dirty="0"/>
              <a:t>27. Меня охватывает ярость, когда надо мной насмехаются.</a:t>
            </a:r>
          </a:p>
          <a:p>
            <a:r>
              <a:rPr lang="ru-RU" dirty="0"/>
              <a:t>28. Когда люди строят из себя начальников, я делаю все, чтобы они не зазнавались.</a:t>
            </a:r>
          </a:p>
          <a:p>
            <a:r>
              <a:rPr lang="ru-RU" dirty="0"/>
              <a:t>29. Почти каждую неделю я вижу кого-нибудь, кто мне не нравится.</a:t>
            </a:r>
          </a:p>
          <a:p>
            <a:r>
              <a:rPr lang="ru-RU" dirty="0"/>
              <a:t>30. Довольно многие люди завидуют мне.</a:t>
            </a:r>
          </a:p>
          <a:p>
            <a:r>
              <a:rPr lang="ru-RU" dirty="0"/>
              <a:t>31. Я требую, чтобы люди уважали меня.</a:t>
            </a:r>
          </a:p>
          <a:p>
            <a:r>
              <a:rPr lang="ru-RU" dirty="0"/>
              <a:t>32. Меня угнетает то, что я мало делаю для своих родителей.</a:t>
            </a:r>
          </a:p>
          <a:p>
            <a:r>
              <a:rPr lang="ru-RU" dirty="0"/>
              <a:t>33. Люди, которые постоянно изводят вас, стоят того, чтобы их щелкнули по носу.</a:t>
            </a:r>
          </a:p>
          <a:p>
            <a:r>
              <a:rPr lang="ru-RU" dirty="0"/>
              <a:t>34. Я никогда не бываю мрачен от злости.</a:t>
            </a:r>
          </a:p>
          <a:p>
            <a:r>
              <a:rPr lang="ru-RU" dirty="0"/>
              <a:t>35. Если ко мне относятся хуже, чем я того заслуживаю, я не расстраиваюсь.</a:t>
            </a:r>
          </a:p>
          <a:p>
            <a:r>
              <a:rPr lang="ru-RU" dirty="0"/>
              <a:t>36. Если кто-нибудь выводит меня из себя, я не расстраиваюсь.</a:t>
            </a:r>
          </a:p>
          <a:p>
            <a:r>
              <a:rPr lang="ru-RU" dirty="0"/>
              <a:t>37. Хотя я и не показываю этого, меня иногда гложет зависть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293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467600" cy="580926"/>
          </a:xfrm>
        </p:spPr>
        <p:txBody>
          <a:bodyPr/>
          <a:lstStyle/>
          <a:p>
            <a:r>
              <a:rPr lang="ru-RU" b="1" dirty="0"/>
              <a:t>Текст опросника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38. Иногда мне кажется, что надо мной смеются.</a:t>
            </a:r>
          </a:p>
          <a:p>
            <a:r>
              <a:rPr lang="ru-RU" dirty="0"/>
              <a:t>39. Даже если я злюсь, я не прибегаю к сильным выражениям.</a:t>
            </a:r>
          </a:p>
          <a:p>
            <a:r>
              <a:rPr lang="ru-RU" dirty="0"/>
              <a:t>40. Мне хочется, чтобы мои грехи были прощены.</a:t>
            </a:r>
          </a:p>
          <a:p>
            <a:r>
              <a:rPr lang="ru-RU" dirty="0"/>
              <a:t>41. Я редко даю сдачи, даже если кто-то ударит меня.</a:t>
            </a:r>
          </a:p>
          <a:p>
            <a:r>
              <a:rPr lang="ru-RU" dirty="0"/>
              <a:t>42. Когда получается не по-моему, я иногда обижаюсь.</a:t>
            </a:r>
          </a:p>
          <a:p>
            <a:r>
              <a:rPr lang="ru-RU" dirty="0"/>
              <a:t>43. Иногда люди раздражают меня одним своим присутствием.</a:t>
            </a:r>
          </a:p>
          <a:p>
            <a:r>
              <a:rPr lang="ru-RU" dirty="0"/>
              <a:t>44. Нет людей, которых я бы по-настоящему ненавидел.</a:t>
            </a:r>
          </a:p>
          <a:p>
            <a:r>
              <a:rPr lang="ru-RU" dirty="0"/>
              <a:t>45. Мой принцип: «Никогда не доверять чужакам».</a:t>
            </a:r>
          </a:p>
          <a:p>
            <a:r>
              <a:rPr lang="ru-RU" dirty="0"/>
              <a:t>46. Если кто-нибудь раздражает меня, то я готов сказать все, что я о нем думаю. </a:t>
            </a:r>
          </a:p>
          <a:p>
            <a:r>
              <a:rPr lang="ru-RU" dirty="0"/>
              <a:t>47. Я делаю много такого, о чем впоследствии жалею.</a:t>
            </a:r>
          </a:p>
          <a:p>
            <a:r>
              <a:rPr lang="ru-RU" dirty="0"/>
              <a:t>48. Если я разозлюсь, я могу ударить кого-нибудь.</a:t>
            </a:r>
          </a:p>
          <a:p>
            <a:r>
              <a:rPr lang="ru-RU" dirty="0"/>
              <a:t>49. С детства я никогда не проявлял вспышек гнева</a:t>
            </a:r>
            <a:r>
              <a:rPr lang="ru-RU" dirty="0" smtClean="0"/>
              <a:t>.</a:t>
            </a:r>
          </a:p>
          <a:p>
            <a:r>
              <a:rPr lang="ru-RU" dirty="0"/>
              <a:t>50. Я часто чувствую себя как пороховая бочка, готовая взорваться.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7300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467600" cy="580926"/>
          </a:xfrm>
        </p:spPr>
        <p:txBody>
          <a:bodyPr/>
          <a:lstStyle/>
          <a:p>
            <a:r>
              <a:rPr lang="ru-RU" b="1" dirty="0"/>
              <a:t>Текст опросника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51</a:t>
            </a:r>
            <a:r>
              <a:rPr lang="ru-RU" dirty="0"/>
              <a:t>. Если бы все знали, что я чувствую, меня считали бы человеком, с которым нелегко ладить.</a:t>
            </a:r>
          </a:p>
          <a:p>
            <a:r>
              <a:rPr lang="ru-RU" dirty="0"/>
              <a:t>52. Я всегда думаю о том, какие тайные причины заставляют людей делать что-нибудь приятное для меня.</a:t>
            </a:r>
          </a:p>
          <a:p>
            <a:r>
              <a:rPr lang="ru-RU" dirty="0"/>
              <a:t>53. Когда на меня кричат, я начинаю кричать в ответ.</a:t>
            </a:r>
          </a:p>
          <a:p>
            <a:r>
              <a:rPr lang="ru-RU" dirty="0"/>
              <a:t>54. Неудачи огорчают меня.</a:t>
            </a:r>
          </a:p>
          <a:p>
            <a:r>
              <a:rPr lang="ru-RU" dirty="0"/>
              <a:t>55. Я дерусь не реже и не чаще, чем другие.</a:t>
            </a:r>
          </a:p>
          <a:p>
            <a:r>
              <a:rPr lang="ru-RU" dirty="0"/>
              <a:t>56. Я не могу вспомнить случая, когда я был зол настолько, что хватал попавшуюся мне под руку вещь и ломал ее.</a:t>
            </a:r>
          </a:p>
          <a:p>
            <a:r>
              <a:rPr lang="ru-RU" dirty="0"/>
              <a:t>57. Иногда я чувствую, что готов первым начать драку.</a:t>
            </a:r>
          </a:p>
          <a:p>
            <a:r>
              <a:rPr lang="ru-RU" dirty="0"/>
              <a:t>58. Иногда я чувствую, что жизнь поступает со мной несправедливо.</a:t>
            </a:r>
          </a:p>
          <a:p>
            <a:r>
              <a:rPr lang="ru-RU" dirty="0"/>
              <a:t>59. Раньше я думал, что большинство людей говорят правду, но теперь я в это не верю.</a:t>
            </a:r>
          </a:p>
          <a:p>
            <a:r>
              <a:rPr lang="ru-RU" dirty="0"/>
              <a:t>60. Я ругаюсь только от злости.</a:t>
            </a:r>
          </a:p>
          <a:p>
            <a:r>
              <a:rPr lang="ru-RU" dirty="0"/>
              <a:t>61. Когда я поступаю неправильно, меня мучает совесть.</a:t>
            </a:r>
          </a:p>
        </p:txBody>
      </p:sp>
    </p:spTree>
    <p:extLst>
      <p:ext uri="{BB962C8B-B14F-4D97-AF65-F5344CB8AC3E}">
        <p14:creationId xmlns:p14="http://schemas.microsoft.com/office/powerpoint/2010/main" xmlns="" val="191013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467600" cy="580926"/>
          </a:xfrm>
        </p:spPr>
        <p:txBody>
          <a:bodyPr/>
          <a:lstStyle/>
          <a:p>
            <a:r>
              <a:rPr lang="ru-RU" b="1" dirty="0"/>
              <a:t>Текст опросника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8147248" cy="570924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62. Если для защиты своих прав мне нужно применить физическую силу, я применяю ее.</a:t>
            </a:r>
          </a:p>
          <a:p>
            <a:r>
              <a:rPr lang="ru-RU" dirty="0"/>
              <a:t>63. Иногда я выражаю свой гнев тем, что стучу кулаком по столу.</a:t>
            </a:r>
          </a:p>
          <a:p>
            <a:r>
              <a:rPr lang="ru-RU" dirty="0"/>
              <a:t>64. Я бываю грубоват по отношению к людям, которые мне не нравятся.</a:t>
            </a:r>
          </a:p>
          <a:p>
            <a:r>
              <a:rPr lang="ru-RU" dirty="0"/>
              <a:t>65. У меня нет врагов, которые хотели бы мне навредить.</a:t>
            </a:r>
          </a:p>
          <a:p>
            <a:r>
              <a:rPr lang="ru-RU" dirty="0"/>
              <a:t>66. Я не умею поставить человека на место, даже если он того заслуживает.</a:t>
            </a:r>
          </a:p>
          <a:p>
            <a:r>
              <a:rPr lang="ru-RU" dirty="0"/>
              <a:t>67. Я часто думаю, что жил неправильно.</a:t>
            </a:r>
          </a:p>
          <a:p>
            <a:r>
              <a:rPr lang="ru-RU" dirty="0"/>
              <a:t>68. Я знаю людей, которые способны довести меня до драки.</a:t>
            </a:r>
          </a:p>
          <a:p>
            <a:r>
              <a:rPr lang="ru-RU" dirty="0"/>
              <a:t>69. Я не огорчаюсь из-за мелочей.</a:t>
            </a:r>
          </a:p>
          <a:p>
            <a:r>
              <a:rPr lang="ru-RU" dirty="0"/>
              <a:t>70. Мне редко приходит в голову, что люди пытаются разозлить или огорчить меня.</a:t>
            </a:r>
          </a:p>
          <a:p>
            <a:r>
              <a:rPr lang="ru-RU" dirty="0"/>
              <a:t>71. Я часто только угрожаю людям, хотя не собираюсь приводить угрозы в исполнение.</a:t>
            </a:r>
          </a:p>
          <a:p>
            <a:r>
              <a:rPr lang="ru-RU" dirty="0"/>
              <a:t>72. В последнее время я стал занудой.</a:t>
            </a:r>
          </a:p>
          <a:p>
            <a:r>
              <a:rPr lang="ru-RU" dirty="0"/>
              <a:t>73. В споре я часто повышаю голос.</a:t>
            </a:r>
          </a:p>
          <a:p>
            <a:r>
              <a:rPr lang="ru-RU" dirty="0"/>
              <a:t>74. Я стараюсь обычно скрывать свое плохое отношение к людям.</a:t>
            </a:r>
          </a:p>
          <a:p>
            <a:r>
              <a:rPr lang="ru-RU" dirty="0"/>
              <a:t>75. Я лучше соглашусь с чем-либо, чем стану спорить.</a:t>
            </a:r>
          </a:p>
        </p:txBody>
      </p:sp>
    </p:spTree>
    <p:extLst>
      <p:ext uri="{BB962C8B-B14F-4D97-AF65-F5344CB8AC3E}">
        <p14:creationId xmlns:p14="http://schemas.microsoft.com/office/powerpoint/2010/main" xmlns="" val="79209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Обработка и интерпретация результатов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47248" cy="4873752"/>
          </a:xfrm>
        </p:spPr>
        <p:txBody>
          <a:bodyPr>
            <a:normAutofit/>
          </a:bodyPr>
          <a:lstStyle/>
          <a:p>
            <a:r>
              <a:rPr lang="ru-RU" sz="2800" dirty="0"/>
              <a:t>1. </a:t>
            </a:r>
            <a:r>
              <a:rPr lang="ru-RU" sz="2800" i="1" dirty="0"/>
              <a:t>Физическая агрессия: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«да» = 1, «нет» = 0: № 1, 25, 31,41,48, 55, 62, 68;</a:t>
            </a:r>
          </a:p>
          <a:p>
            <a:pPr marL="0" indent="0">
              <a:buNone/>
            </a:pPr>
            <a:r>
              <a:rPr lang="ru-RU" sz="2800" dirty="0"/>
              <a:t>«нет» = 1, «да» = 0: № 7,9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endParaRPr lang="ru-RU" sz="2800" dirty="0"/>
          </a:p>
          <a:p>
            <a:r>
              <a:rPr lang="ru-RU" sz="2800" dirty="0"/>
              <a:t>2. </a:t>
            </a:r>
            <a:r>
              <a:rPr lang="ru-RU" sz="2800" i="1" dirty="0"/>
              <a:t>Косвенная агрессия: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«да» = 1, «нет» = 0: № 2, 10, 18, 34,42, 56, 63;</a:t>
            </a:r>
          </a:p>
          <a:p>
            <a:pPr marL="0" indent="0">
              <a:buNone/>
            </a:pPr>
            <a:r>
              <a:rPr lang="ru-RU" sz="2800" dirty="0"/>
              <a:t>«нет» = 1, «да» = 0: № 26,49</a:t>
            </a:r>
          </a:p>
        </p:txBody>
      </p:sp>
    </p:spTree>
    <p:extLst>
      <p:ext uri="{BB962C8B-B14F-4D97-AF65-F5344CB8AC3E}">
        <p14:creationId xmlns:p14="http://schemas.microsoft.com/office/powerpoint/2010/main" xmlns="" val="572872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Обработка и интерпретация результатов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r>
              <a:rPr lang="ru-RU" sz="2800" dirty="0"/>
              <a:t>3. </a:t>
            </a:r>
            <a:r>
              <a:rPr lang="ru-RU" sz="2800" i="1" dirty="0"/>
              <a:t>Раздражение: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«да» = 1, «нет» = 0: № 3, 19, 27,43, 50, 57, 64, 72;</a:t>
            </a:r>
          </a:p>
          <a:p>
            <a:pPr marL="0" indent="0">
              <a:buNone/>
            </a:pPr>
            <a:r>
              <a:rPr lang="ru-RU" sz="2800" dirty="0"/>
              <a:t>«нет» = 1, «да» = 0: № 11, 35,69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endParaRPr lang="ru-RU" sz="2800" dirty="0"/>
          </a:p>
          <a:p>
            <a:r>
              <a:rPr lang="ru-RU" sz="2800" dirty="0"/>
              <a:t>4. </a:t>
            </a:r>
            <a:r>
              <a:rPr lang="ru-RU" sz="2800" i="1" dirty="0"/>
              <a:t>Негативизм: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«да» = 1, «нет» = 0: № 4, 12, 20, 28;</a:t>
            </a:r>
          </a:p>
          <a:p>
            <a:pPr marL="0" indent="0">
              <a:buNone/>
            </a:pPr>
            <a:r>
              <a:rPr lang="ru-RU" sz="2800" dirty="0"/>
              <a:t>«нет» = 1, «да» = 0: № 36</a:t>
            </a:r>
          </a:p>
        </p:txBody>
      </p:sp>
    </p:spTree>
    <p:extLst>
      <p:ext uri="{BB962C8B-B14F-4D97-AF65-F5344CB8AC3E}">
        <p14:creationId xmlns:p14="http://schemas.microsoft.com/office/powerpoint/2010/main" xmlns="" val="169083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Обработка и интерпретация результатов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r>
              <a:rPr lang="ru-RU" sz="2800" dirty="0"/>
              <a:t>5. </a:t>
            </a:r>
            <a:r>
              <a:rPr lang="ru-RU" sz="2800" i="1" dirty="0"/>
              <a:t>Обида: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«да» = 1, «нет» = 0: </a:t>
            </a:r>
            <a:r>
              <a:rPr lang="ru-RU" sz="2800" dirty="0" smtClean="0"/>
              <a:t>№ 5</a:t>
            </a:r>
            <a:r>
              <a:rPr lang="ru-RU" sz="2800" dirty="0"/>
              <a:t>, 13, 21, 29, 37,44, 51, 58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endParaRPr lang="ru-RU" sz="2800" dirty="0"/>
          </a:p>
          <a:p>
            <a:r>
              <a:rPr lang="ru-RU" sz="2800" dirty="0"/>
              <a:t>6. </a:t>
            </a:r>
            <a:r>
              <a:rPr lang="ru-RU" sz="2800" i="1" dirty="0"/>
              <a:t>Подозрительность: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«да» = 1, «нет» = 0: № 6,14, 22, 30, 38</a:t>
            </a:r>
            <a:r>
              <a:rPr lang="ru-RU" sz="2800" dirty="0" smtClean="0"/>
              <a:t>, 45</a:t>
            </a:r>
            <a:r>
              <a:rPr lang="ru-RU" sz="2800" dirty="0"/>
              <a:t>, 52, 59;</a:t>
            </a:r>
          </a:p>
          <a:p>
            <a:pPr marL="0" indent="0">
              <a:buNone/>
            </a:pPr>
            <a:r>
              <a:rPr lang="ru-RU" sz="2800" dirty="0"/>
              <a:t>«да» = 0, «нет» = 1: № 33</a:t>
            </a:r>
            <a:r>
              <a:rPr lang="ru-RU" sz="2800" dirty="0" smtClean="0"/>
              <a:t>, 66</a:t>
            </a:r>
            <a:r>
              <a:rPr lang="ru-RU" sz="2800" dirty="0"/>
              <a:t>, 74, 75</a:t>
            </a:r>
          </a:p>
        </p:txBody>
      </p:sp>
    </p:spTree>
    <p:extLst>
      <p:ext uri="{BB962C8B-B14F-4D97-AF65-F5344CB8AC3E}">
        <p14:creationId xmlns:p14="http://schemas.microsoft.com/office/powerpoint/2010/main" xmlns="" val="243425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Обработка и интерпретация результатов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r>
              <a:rPr lang="ru-RU" sz="2800" dirty="0"/>
              <a:t>7. Вербальная агрессия:</a:t>
            </a:r>
          </a:p>
          <a:p>
            <a:pPr marL="0" indent="0">
              <a:buNone/>
            </a:pPr>
            <a:r>
              <a:rPr lang="ru-RU" sz="2800" dirty="0"/>
              <a:t>«да» = 1, «нет» = 0: № 7</a:t>
            </a:r>
            <a:r>
              <a:rPr lang="ru-RU" sz="2800" dirty="0" smtClean="0"/>
              <a:t>, 15</a:t>
            </a:r>
            <a:r>
              <a:rPr lang="ru-RU" sz="2800" dirty="0"/>
              <a:t>, 23, 31</a:t>
            </a:r>
            <a:r>
              <a:rPr lang="ru-RU" sz="2800" dirty="0" smtClean="0"/>
              <a:t>, 46</a:t>
            </a:r>
            <a:r>
              <a:rPr lang="ru-RU" sz="2800" dirty="0"/>
              <a:t>, 53</a:t>
            </a:r>
            <a:r>
              <a:rPr lang="ru-RU" sz="2800" dirty="0" smtClean="0"/>
              <a:t>, 60</a:t>
            </a:r>
            <a:r>
              <a:rPr lang="ru-RU" sz="2800" dirty="0"/>
              <a:t>, 71, 73;</a:t>
            </a:r>
          </a:p>
          <a:p>
            <a:pPr marL="0" indent="0">
              <a:buNone/>
            </a:pPr>
            <a:r>
              <a:rPr lang="ru-RU" sz="2800" dirty="0"/>
              <a:t>«да» = 0, «нет» = 1: № 33</a:t>
            </a:r>
            <a:r>
              <a:rPr lang="ru-RU" sz="2800" dirty="0" smtClean="0"/>
              <a:t>, 66</a:t>
            </a:r>
            <a:r>
              <a:rPr lang="ru-RU" sz="2800" dirty="0"/>
              <a:t>, 74, 75</a:t>
            </a:r>
            <a:r>
              <a:rPr lang="ru-RU" sz="2800" dirty="0" smtClean="0"/>
              <a:t>.</a:t>
            </a:r>
          </a:p>
          <a:p>
            <a:pPr marL="0" indent="0">
              <a:buNone/>
            </a:pPr>
            <a:endParaRPr lang="ru-RU" sz="2800" dirty="0"/>
          </a:p>
          <a:p>
            <a:r>
              <a:rPr lang="ru-RU" sz="2800" dirty="0"/>
              <a:t>8. Чувство вины:</a:t>
            </a:r>
          </a:p>
          <a:p>
            <a:pPr marL="0" indent="0">
              <a:buNone/>
            </a:pPr>
            <a:r>
              <a:rPr lang="ru-RU" sz="2800" dirty="0"/>
              <a:t>«да» = 1, «нет» = 0: № 5, 8,16, 24, 32</a:t>
            </a:r>
            <a:r>
              <a:rPr lang="ru-RU" sz="2800" dirty="0" smtClean="0"/>
              <a:t>, 40, 47</a:t>
            </a:r>
            <a:r>
              <a:rPr lang="ru-RU" sz="2800" dirty="0"/>
              <a:t>, 54</a:t>
            </a:r>
            <a:r>
              <a:rPr lang="ru-RU" sz="2800" dirty="0" smtClean="0"/>
              <a:t>, 61, 67</a:t>
            </a:r>
            <a:r>
              <a:rPr lang="ru-RU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12142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Обработка и интерпретация результатов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Индекс враждебности включает в себя шкалы 5 и </a:t>
            </a:r>
            <a:r>
              <a:rPr lang="ru-RU" dirty="0" smtClean="0"/>
              <a:t>6.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</a:p>
          <a:p>
            <a:r>
              <a:rPr lang="ru-RU" dirty="0" smtClean="0"/>
              <a:t> Индекс </a:t>
            </a:r>
            <a:r>
              <a:rPr lang="ru-RU" dirty="0"/>
              <a:t>агрессивности</a:t>
            </a:r>
          </a:p>
          <a:p>
            <a:pPr marL="0" indent="0">
              <a:buNone/>
            </a:pPr>
            <a:r>
              <a:rPr lang="ru-RU" dirty="0"/>
              <a:t>— шкалы 1, 3 и 7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Нормой агрессивности является величина ее индекса равная 21 </a:t>
            </a:r>
            <a:r>
              <a:rPr lang="ru-RU" u="sng" dirty="0"/>
              <a:t>+</a:t>
            </a:r>
            <a:r>
              <a:rPr lang="ru-RU" dirty="0"/>
              <a:t>4, а враждебности — 6,5</a:t>
            </a:r>
            <a:r>
              <a:rPr lang="ru-RU" u="sng" dirty="0"/>
              <a:t>+</a:t>
            </a:r>
            <a:r>
              <a:rPr lang="ru-RU" dirty="0"/>
              <a:t>3. При этом обращается внимание на возможность достижения определенной величины, показывающей степень проявления агрессивности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17647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216</TotalTime>
  <Words>4176</Words>
  <Application>Microsoft Office PowerPoint</Application>
  <PresentationFormat>Экран (4:3)</PresentationFormat>
  <Paragraphs>477</Paragraphs>
  <Slides>70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70</vt:i4>
      </vt:variant>
    </vt:vector>
  </HeadingPairs>
  <TitlesOfParts>
    <vt:vector size="74" baseType="lpstr">
      <vt:lpstr>Эркер</vt:lpstr>
      <vt:lpstr>1_Эркер</vt:lpstr>
      <vt:lpstr>2_Эркер</vt:lpstr>
      <vt:lpstr>3_Эркер</vt:lpstr>
      <vt:lpstr>РЕКОМЕНДАЦИИ ПО ОБРАЗОВАТЕЛЬНЫМ ПРОГРАММАМ И МЕТОДИКАМ ФОРМИРОВАНИЯ АНТИТЕРРОРИСТИЧЕСКОЙ ИДЕОЛОГИИ У ШКОЛЬНИКОВ</vt:lpstr>
      <vt:lpstr>Цель</vt:lpstr>
      <vt:lpstr>«Зарубежный опыт противодействия терроризму»</vt:lpstr>
      <vt:lpstr>Компетенции, формируемые на уроке:  </vt:lpstr>
      <vt:lpstr>Вопросы для обсуждения </vt:lpstr>
      <vt:lpstr>Примерные темы творческих проектов: </vt:lpstr>
      <vt:lpstr>Структура творческого проекта</vt:lpstr>
      <vt:lpstr>Задания для контроля владения компетенциями Установите соответствие: </vt:lpstr>
      <vt:lpstr>Слайд 9</vt:lpstr>
      <vt:lpstr>«Экстремизм и терроризм как угрозы национальной безопасности России»</vt:lpstr>
      <vt:lpstr>Компетенции, формируемые на занятии: </vt:lpstr>
      <vt:lpstr>Вопросы для обсуждения </vt:lpstr>
      <vt:lpstr>пять команд</vt:lpstr>
      <vt:lpstr>Задания для контроля владения компетенциями</vt:lpstr>
      <vt:lpstr>Задания для контроля владения компетенциями</vt:lpstr>
      <vt:lpstr> «Основы антитеррористической политики российского государства»</vt:lpstr>
      <vt:lpstr>Компетенции, формируемые на занятии</vt:lpstr>
      <vt:lpstr>Вопросы для обсуждения </vt:lpstr>
      <vt:lpstr>Слайд 19</vt:lpstr>
      <vt:lpstr>Задания для контроля владения компетенциями</vt:lpstr>
      <vt:lpstr>Слайд 21</vt:lpstr>
      <vt:lpstr> «Роль информационной среды в противодействии терроризму» </vt:lpstr>
      <vt:lpstr>Компетенции, формируемые на занятии</vt:lpstr>
      <vt:lpstr>Вопросы для обсуждения </vt:lpstr>
      <vt:lpstr>В ходе «мозгового штурма» ученикам предлагается ответить на следующие вопросы:</vt:lpstr>
      <vt:lpstr>Задания для контроля владения компетенциями</vt:lpstr>
      <vt:lpstr>Используя сведения из сети Интернет, заполните таблицу</vt:lpstr>
      <vt:lpstr>«Безопасность личности в условиях террористической угрозы»</vt:lpstr>
      <vt:lpstr>Компетенции, формируемые на занятии</vt:lpstr>
      <vt:lpstr>Вопросы для обсуждения </vt:lpstr>
      <vt:lpstr>ТЕМЫ ВЫСТУПЛЕНИЙ</vt:lpstr>
      <vt:lpstr>Структура выступлений </vt:lpstr>
      <vt:lpstr>Карта оценки выступлений </vt:lpstr>
      <vt:lpstr>Задания для контроля владения компетенциями</vt:lpstr>
      <vt:lpstr>«Культура межнационального общения как фактор противодействия терроризму»</vt:lpstr>
      <vt:lpstr>Компетенции, формируемые на занятии</vt:lpstr>
      <vt:lpstr>Вопросы для обсуждения</vt:lpstr>
      <vt:lpstr>Темы докладов</vt:lpstr>
      <vt:lpstr>Структура презентаций</vt:lpstr>
      <vt:lpstr>Задания для контроля владения компетенциями</vt:lpstr>
      <vt:lpstr>ТРЕНИНГОВАЯ ПРОГРАММА  «АНТИТЕРРОРИСТИЧЕСКОЕ ВОСПИТАНИЕ  В МОЛОДЕЖНОЙ СРЕДЕ»</vt:lpstr>
      <vt:lpstr>Требования к ведущему </vt:lpstr>
      <vt:lpstr>Организация групповых занятий </vt:lpstr>
      <vt:lpstr>Структура групповых занятий </vt:lpstr>
      <vt:lpstr>Организация групповых занятий </vt:lpstr>
      <vt:lpstr>Основные правила группового тренинга</vt:lpstr>
      <vt:lpstr>Основные правила группового тренинга</vt:lpstr>
      <vt:lpstr>Основные правила группового тренинга</vt:lpstr>
      <vt:lpstr>Основные правила группового тренинга</vt:lpstr>
      <vt:lpstr>Основные правила группового тренинга</vt:lpstr>
      <vt:lpstr>Тренинг для учащихся 9 – 11 классов средних общеобразовательных учреждений «Формирование антитеррористической культуры современного подростка»</vt:lpstr>
      <vt:lpstr>Цель:</vt:lpstr>
      <vt:lpstr>Задачи:</vt:lpstr>
      <vt:lpstr>Фиксация достигнутых результатов: </vt:lpstr>
      <vt:lpstr>ТЕМЫ ЗАНЯТИЙ</vt:lpstr>
      <vt:lpstr>Диагностика агрессивности</vt:lpstr>
      <vt:lpstr>Слайд 57</vt:lpstr>
      <vt:lpstr>виды агрессивных реакций</vt:lpstr>
      <vt:lpstr>виды агрессивных реакций</vt:lpstr>
      <vt:lpstr>Текст опросника</vt:lpstr>
      <vt:lpstr>Текст опросника</vt:lpstr>
      <vt:lpstr>Текст опросника</vt:lpstr>
      <vt:lpstr>Текст опросника</vt:lpstr>
      <vt:lpstr>Текст опросника</vt:lpstr>
      <vt:lpstr>Текст опросника</vt:lpstr>
      <vt:lpstr>Обработка и интерпретация результатов</vt:lpstr>
      <vt:lpstr>Обработка и интерпретация результатов</vt:lpstr>
      <vt:lpstr>Обработка и интерпретация результатов</vt:lpstr>
      <vt:lpstr>Обработка и интерпретация результатов</vt:lpstr>
      <vt:lpstr>Обработка и интерпретация результатов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РЕКОМЕНДАЦИИ ПО ОБРАЗОВАТЕЛЬНЫМ ПРОГРАММАМ И МЕТОДИКАМ ФОРМИРОВАНИЯ АНТИТЕРРОРИСТИЧЕСКОЙ ИДЕОЛОГИИ У ШКОЛЬНИКОВ</dc:title>
  <dc:creator>Lora</dc:creator>
  <cp:lastModifiedBy>Требушков</cp:lastModifiedBy>
  <cp:revision>20</cp:revision>
  <dcterms:created xsi:type="dcterms:W3CDTF">2015-09-14T15:25:41Z</dcterms:created>
  <dcterms:modified xsi:type="dcterms:W3CDTF">2015-09-24T05:13:32Z</dcterms:modified>
</cp:coreProperties>
</file>