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97" r:id="rId2"/>
    <p:sldId id="395" r:id="rId3"/>
    <p:sldId id="398" r:id="rId4"/>
    <p:sldId id="396" r:id="rId5"/>
    <p:sldId id="258" r:id="rId6"/>
    <p:sldId id="297" r:id="rId7"/>
    <p:sldId id="298" r:id="rId8"/>
    <p:sldId id="299" r:id="rId9"/>
    <p:sldId id="300" r:id="rId10"/>
    <p:sldId id="301" r:id="rId11"/>
    <p:sldId id="302" r:id="rId12"/>
    <p:sldId id="259"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338" r:id="rId49"/>
    <p:sldId id="339" r:id="rId50"/>
    <p:sldId id="340" r:id="rId51"/>
    <p:sldId id="341" r:id="rId52"/>
    <p:sldId id="342" r:id="rId53"/>
    <p:sldId id="343" r:id="rId54"/>
    <p:sldId id="344" r:id="rId55"/>
    <p:sldId id="345" r:id="rId56"/>
    <p:sldId id="346" r:id="rId57"/>
    <p:sldId id="347" r:id="rId58"/>
    <p:sldId id="348" r:id="rId59"/>
    <p:sldId id="349" r:id="rId60"/>
    <p:sldId id="350" r:id="rId61"/>
    <p:sldId id="351" r:id="rId62"/>
    <p:sldId id="352" r:id="rId63"/>
    <p:sldId id="353" r:id="rId64"/>
    <p:sldId id="354" r:id="rId65"/>
    <p:sldId id="355" r:id="rId66"/>
    <p:sldId id="356" r:id="rId67"/>
    <p:sldId id="357" r:id="rId68"/>
    <p:sldId id="358" r:id="rId69"/>
    <p:sldId id="359" r:id="rId70"/>
    <p:sldId id="360" r:id="rId71"/>
    <p:sldId id="361" r:id="rId72"/>
    <p:sldId id="362" r:id="rId73"/>
    <p:sldId id="363" r:id="rId74"/>
    <p:sldId id="364" r:id="rId75"/>
    <p:sldId id="365" r:id="rId76"/>
    <p:sldId id="366" r:id="rId77"/>
    <p:sldId id="367" r:id="rId78"/>
    <p:sldId id="368" r:id="rId79"/>
    <p:sldId id="369" r:id="rId80"/>
    <p:sldId id="370" r:id="rId81"/>
    <p:sldId id="371" r:id="rId82"/>
    <p:sldId id="372" r:id="rId83"/>
    <p:sldId id="373" r:id="rId84"/>
    <p:sldId id="374" r:id="rId85"/>
    <p:sldId id="375" r:id="rId86"/>
    <p:sldId id="376" r:id="rId87"/>
    <p:sldId id="377" r:id="rId88"/>
    <p:sldId id="378" r:id="rId89"/>
    <p:sldId id="379" r:id="rId90"/>
    <p:sldId id="380" r:id="rId91"/>
    <p:sldId id="381" r:id="rId92"/>
    <p:sldId id="382" r:id="rId93"/>
    <p:sldId id="383" r:id="rId94"/>
    <p:sldId id="384" r:id="rId95"/>
    <p:sldId id="385" r:id="rId96"/>
    <p:sldId id="386" r:id="rId97"/>
    <p:sldId id="387" r:id="rId98"/>
    <p:sldId id="388" r:id="rId99"/>
    <p:sldId id="389" r:id="rId100"/>
    <p:sldId id="390" r:id="rId101"/>
    <p:sldId id="391" r:id="rId102"/>
    <p:sldId id="392" r:id="rId103"/>
    <p:sldId id="393" r:id="rId104"/>
    <p:sldId id="394" r:id="rId105"/>
    <p:sldId id="399" r:id="rId10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7" autoAdjust="0"/>
  </p:normalViewPr>
  <p:slideViewPr>
    <p:cSldViewPr>
      <p:cViewPr varScale="1">
        <p:scale>
          <a:sx n="81" d="100"/>
          <a:sy n="81" d="100"/>
        </p:scale>
        <p:origin x="149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DB38B6-89B8-44FC-9E9A-19CDDD9EC48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DB38B6-89B8-44FC-9E9A-19CDDD9EC486}" type="slidenum">
              <a:rPr lang="ru-RU" smtClean="0"/>
              <a:pPr/>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DB38B6-89B8-44FC-9E9A-19CDDD9EC48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CDB38B6-89B8-44FC-9E9A-19CDDD9EC486}"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CDB38B6-89B8-44FC-9E9A-19CDDD9EC48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CDB38B6-89B8-44FC-9E9A-19CDDD9EC48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CDB38B6-89B8-44FC-9E9A-19CDDD9EC48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CDB38B6-89B8-44FC-9E9A-19CDDD9EC486}"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CDB38B6-89B8-44FC-9E9A-19CDDD9EC486}"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DB38B6-89B8-44FC-9E9A-19CDDD9EC48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30C4363-3A40-4697-BA08-0ABB693549EF}" type="datetimeFigureOut">
              <a:rPr lang="ru-RU" smtClean="0"/>
              <a:pPr/>
              <a:t>11.06.2024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CDB38B6-89B8-44FC-9E9A-19CDDD9EC486}"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30C4363-3A40-4697-BA08-0ABB693549EF}" type="datetimeFigureOut">
              <a:rPr lang="ru-RU" smtClean="0"/>
              <a:pPr/>
              <a:t>11.06.2024</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CDB38B6-89B8-44FC-9E9A-19CDDD9EC486}"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7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2675466"/>
            <a:ext cx="7408333" cy="3849878"/>
          </a:xfrm>
        </p:spPr>
        <p:txBody>
          <a:bodyPr/>
          <a:lstStyle/>
          <a:p>
            <a:pPr marL="0" indent="0" algn="ctr">
              <a:buNone/>
            </a:pPr>
            <a:r>
              <a:rPr lang="ru-RU" dirty="0"/>
              <a:t>Оказание первой помощи</a:t>
            </a:r>
          </a:p>
          <a:p>
            <a:pPr marL="0" indent="0" algn="ctr">
              <a:buNone/>
            </a:pPr>
            <a:endParaRPr lang="ru-RU" dirty="0"/>
          </a:p>
        </p:txBody>
      </p:sp>
      <p:sp>
        <p:nvSpPr>
          <p:cNvPr id="2" name="Заголовок 1"/>
          <p:cNvSpPr>
            <a:spLocks noGrp="1"/>
          </p:cNvSpPr>
          <p:nvPr>
            <p:ph type="title"/>
          </p:nvPr>
        </p:nvSpPr>
        <p:spPr>
          <a:xfrm>
            <a:off x="457200" y="338328"/>
            <a:ext cx="8229600" cy="2442600"/>
          </a:xfrm>
        </p:spPr>
        <p:txBody>
          <a:bodyPr>
            <a:normAutofit/>
          </a:bodyPr>
          <a:lstStyle/>
          <a:p>
            <a:r>
              <a:rPr lang="ru-RU" b="1" dirty="0">
                <a:solidFill>
                  <a:schemeClr val="tx1"/>
                </a:solidFill>
                <a:latin typeface="Times New Roman" pitchFamily="18" charset="0"/>
                <a:cs typeface="Times New Roman" pitchFamily="18" charset="0"/>
              </a:rPr>
              <a:t>Электронное учебное пособие</a:t>
            </a:r>
            <a:br>
              <a:rPr lang="ru-RU" b="1" dirty="0">
                <a:solidFill>
                  <a:schemeClr val="tx1"/>
                </a:solidFill>
              </a:rPr>
            </a:br>
            <a:r>
              <a:rPr lang="ru-RU" dirty="0">
                <a:solidFill>
                  <a:schemeClr val="tx1"/>
                </a:solidFill>
                <a:latin typeface="Times New Roman"/>
              </a:rPr>
              <a:t>О</a:t>
            </a:r>
            <a:r>
              <a:rPr lang="ru-RU" dirty="0">
                <a:solidFill>
                  <a:schemeClr val="tx1"/>
                </a:solidFill>
                <a:latin typeface="Times New Roman"/>
                <a:ea typeface="Times New Roman"/>
              </a:rPr>
              <a:t>рганизация оказания первой помощи пострадавшим</a:t>
            </a:r>
            <a:endParaRPr lang="ru-RU" dirty="0">
              <a:solidFill>
                <a:schemeClr val="tx1"/>
              </a:solidFill>
            </a:endParaRPr>
          </a:p>
        </p:txBody>
      </p:sp>
      <p:pic>
        <p:nvPicPr>
          <p:cNvPr id="1026" name="Picture 2" descr="Первая помощь при эпилептическом припадке - для распространения на работ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2708920"/>
            <a:ext cx="5962650" cy="3024336"/>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p:cNvSpPr txBox="1">
            <a:spLocks/>
          </p:cNvSpPr>
          <p:nvPr/>
        </p:nvSpPr>
        <p:spPr>
          <a:xfrm>
            <a:off x="613915" y="4725144"/>
            <a:ext cx="8229600" cy="1800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endParaRPr lang="ru-RU" sz="2000" dirty="0">
              <a:solidFill>
                <a:schemeClr val="tx1"/>
              </a:solidFill>
              <a:latin typeface="Times New Roman" pitchFamily="18" charset="0"/>
              <a:cs typeface="Times New Roman" pitchFamily="18" charset="0"/>
            </a:endParaRPr>
          </a:p>
          <a:p>
            <a:endParaRPr lang="ru-RU" sz="2000" dirty="0">
              <a:solidFill>
                <a:schemeClr val="tx1"/>
              </a:solidFill>
              <a:latin typeface="Times New Roman" pitchFamily="18" charset="0"/>
              <a:cs typeface="Times New Roman" pitchFamily="18" charset="0"/>
            </a:endParaRPr>
          </a:p>
          <a:p>
            <a:r>
              <a:rPr lang="ru-RU" sz="2000" dirty="0">
                <a:solidFill>
                  <a:schemeClr val="tx1"/>
                </a:solidFill>
                <a:latin typeface="Times New Roman" pitchFamily="18" charset="0"/>
                <a:cs typeface="Times New Roman" pitchFamily="18" charset="0"/>
              </a:rPr>
              <a:t>г. Омск 2024</a:t>
            </a:r>
          </a:p>
        </p:txBody>
      </p:sp>
    </p:spTree>
    <p:extLst>
      <p:ext uri="{BB962C8B-B14F-4D97-AF65-F5344CB8AC3E}">
        <p14:creationId xmlns:p14="http://schemas.microsoft.com/office/powerpoint/2010/main" val="1404092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2" name="Rectangle 4"/>
          <p:cNvSpPr>
            <a:spLocks noGrp="1" noRot="1" noChangeArrowheads="1"/>
          </p:cNvSpPr>
          <p:nvPr>
            <p:ph type="title"/>
          </p:nvPr>
        </p:nvSpPr>
        <p:spPr>
          <a:xfrm>
            <a:off x="323850" y="0"/>
            <a:ext cx="8510588" cy="463550"/>
          </a:xfrm>
        </p:spPr>
        <p:txBody>
          <a:bodyPr>
            <a:normAutofit fontScale="90000"/>
          </a:bodyPr>
          <a:lstStyle/>
          <a:p>
            <a:pPr eaLnBrk="1" hangingPunct="1">
              <a:defRPr/>
            </a:pPr>
            <a:r>
              <a:rPr lang="ru-RU" sz="2800" b="1">
                <a:solidFill>
                  <a:srgbClr val="DB577D"/>
                </a:solidFill>
              </a:rPr>
              <a:t>Введение</a:t>
            </a:r>
          </a:p>
        </p:txBody>
      </p:sp>
      <p:sp>
        <p:nvSpPr>
          <p:cNvPr id="5123" name="Text Box 5"/>
          <p:cNvSpPr txBox="1">
            <a:spLocks noChangeArrowheads="1"/>
          </p:cNvSpPr>
          <p:nvPr/>
        </p:nvSpPr>
        <p:spPr bwMode="auto">
          <a:xfrm>
            <a:off x="474849" y="404664"/>
            <a:ext cx="820859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sz="1600" dirty="0"/>
              <a:t>	При авариях, катастрофах и стихийных бедствиях значительное количество людей может нуждаться в первой медицинской помощи, которая должна быть оказана сразу же после получения травмы или отравления. При несчастных случаях и внезапных заболеваниях простейшие мероприятия первой медицинской помощи до прибытия медицинского работника могут спасти жизнь и сохранить здоровье пострадавшему.</a:t>
            </a:r>
          </a:p>
          <a:p>
            <a:pPr algn="just" eaLnBrk="1" hangingPunct="1"/>
            <a:r>
              <a:rPr lang="ru-RU" sz="1600" dirty="0"/>
              <a:t>	По данным зарубежного опыта установлено, что вероятность гибели человека, попавшего  зону ЧС, может быть снижена с 0,6 до 0,1 за счет оказания своевременной медицинской помощи. Например, при самых тяжелых поражениях, если пострадавших доставляют  со </a:t>
            </a:r>
            <a:r>
              <a:rPr lang="ru-RU" sz="1600" b="1" dirty="0"/>
              <a:t>случайной оказией</a:t>
            </a:r>
            <a:r>
              <a:rPr lang="ru-RU" sz="1600" dirty="0"/>
              <a:t>, в пути </a:t>
            </a:r>
            <a:r>
              <a:rPr lang="ru-RU" sz="1600" b="1" dirty="0"/>
              <a:t>гибнет 87%,</a:t>
            </a:r>
            <a:r>
              <a:rPr lang="ru-RU" sz="1600" dirty="0"/>
              <a:t> если </a:t>
            </a:r>
            <a:r>
              <a:rPr lang="ru-RU" sz="1600" b="1" dirty="0"/>
              <a:t>линейная бригада скорой помощи</a:t>
            </a:r>
            <a:r>
              <a:rPr lang="ru-RU" sz="1600" dirty="0"/>
              <a:t> – </a:t>
            </a:r>
            <a:r>
              <a:rPr lang="ru-RU" sz="1600" b="1" dirty="0"/>
              <a:t>гибнет 55%,</a:t>
            </a:r>
            <a:r>
              <a:rPr lang="ru-RU" sz="1600" dirty="0"/>
              <a:t> если </a:t>
            </a:r>
            <a:r>
              <a:rPr lang="ru-RU" sz="1600" b="1" dirty="0"/>
              <a:t>специализированные, обученные врачи</a:t>
            </a:r>
            <a:r>
              <a:rPr lang="ru-RU" sz="1600" dirty="0"/>
              <a:t> – </a:t>
            </a:r>
            <a:r>
              <a:rPr lang="ru-RU" sz="1600" b="1" dirty="0"/>
              <a:t>гибнет не более 16%</a:t>
            </a:r>
            <a:r>
              <a:rPr lang="ru-RU" sz="1600" dirty="0"/>
              <a:t> пострадавших. </a:t>
            </a:r>
          </a:p>
          <a:p>
            <a:pPr algn="just" eaLnBrk="1" hangingPunct="1"/>
            <a:r>
              <a:rPr lang="ru-RU" sz="1600" dirty="0"/>
              <a:t>	В чрезвычайных ситуациях для оказания первой медицинской помощи предназначены специальные формирования. </a:t>
            </a:r>
          </a:p>
          <a:p>
            <a:pPr algn="just" eaLnBrk="1" hangingPunct="1"/>
            <a:r>
              <a:rPr lang="ru-RU" sz="1600" dirty="0"/>
              <a:t>	Опыт ликвидации последствий многих катастроф и стихийных бедствий показывает, что в первые, и самые важные, минуты для спасения жизни человека нужных формирований в непосредственной близости не оказывается, или их численность не может обеспечить оказание помощи всем нуждающимся.</a:t>
            </a:r>
          </a:p>
          <a:p>
            <a:pPr algn="just" eaLnBrk="1" hangingPunct="1"/>
            <a:r>
              <a:rPr lang="ru-RU" sz="1600" dirty="0"/>
              <a:t>	В таких условиях главным, и часто единственным шансом спасения жизни пострадавшего, является </a:t>
            </a:r>
            <a:r>
              <a:rPr lang="ru-RU" sz="1600" b="1" dirty="0"/>
              <a:t>первая медицинская помощь</a:t>
            </a:r>
            <a:r>
              <a:rPr lang="ru-RU" sz="1600" dirty="0"/>
              <a:t>, </a:t>
            </a:r>
            <a:r>
              <a:rPr lang="ru-RU" sz="1600" b="1" dirty="0"/>
              <a:t>проводимая в порядке</a:t>
            </a:r>
            <a:r>
              <a:rPr lang="ru-RU" sz="1600" dirty="0"/>
              <a:t> </a:t>
            </a:r>
            <a:r>
              <a:rPr lang="ru-RU" sz="1600" b="1" dirty="0"/>
              <a:t>самопомощи  </a:t>
            </a:r>
            <a:r>
              <a:rPr lang="ru-RU" sz="1600" dirty="0"/>
              <a:t>или</a:t>
            </a:r>
            <a:r>
              <a:rPr lang="ru-RU" sz="1600" b="1" dirty="0"/>
              <a:t>  взаимопомощи</a:t>
            </a:r>
            <a:r>
              <a:rPr lang="ru-RU" sz="1600" dirty="0"/>
              <a:t>.</a:t>
            </a:r>
          </a:p>
          <a:p>
            <a:pPr algn="just" eaLnBrk="1" hangingPunct="1"/>
            <a:r>
              <a:rPr lang="ru-RU" sz="1600" dirty="0"/>
              <a:t>	Для её оказания требуются элементарные знания, но необходимы твердые практические навыки, а также медицинские средства индивидуальной защиты (СИЗ) или подручные средства.</a:t>
            </a:r>
          </a:p>
          <a:p>
            <a:pPr algn="just" eaLnBrk="1" hangingPunct="1"/>
            <a:endParaRPr lang="ru-RU" sz="1600" dirty="0"/>
          </a:p>
        </p:txBody>
      </p:sp>
    </p:spTree>
    <p:extLst>
      <p:ext uri="{BB962C8B-B14F-4D97-AF65-F5344CB8AC3E}">
        <p14:creationId xmlns:p14="http://schemas.microsoft.com/office/powerpoint/2010/main" val="3077805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19812"/>
                                        </p:tgtEl>
                                        <p:attrNameLst>
                                          <p:attrName>style.visibility</p:attrName>
                                        </p:attrNameLst>
                                      </p:cBhvr>
                                      <p:to>
                                        <p:strVal val="visible"/>
                                      </p:to>
                                    </p:set>
                                    <p:anim calcmode="lin" valueType="num">
                                      <p:cBhvr>
                                        <p:cTn id="7" dur="500" fill="hold"/>
                                        <p:tgtEl>
                                          <p:spTgt spid="119812"/>
                                        </p:tgtEl>
                                        <p:attrNameLst>
                                          <p:attrName>ppt_w</p:attrName>
                                        </p:attrNameLst>
                                      </p:cBhvr>
                                      <p:tavLst>
                                        <p:tav tm="0">
                                          <p:val>
                                            <p:fltVal val="0"/>
                                          </p:val>
                                        </p:tav>
                                        <p:tav tm="100000">
                                          <p:val>
                                            <p:strVal val="#ppt_w"/>
                                          </p:val>
                                        </p:tav>
                                      </p:tavLst>
                                    </p:anim>
                                    <p:anim calcmode="lin" valueType="num">
                                      <p:cBhvr>
                                        <p:cTn id="8" dur="500" fill="hold"/>
                                        <p:tgtEl>
                                          <p:spTgt spid="119812"/>
                                        </p:tgtEl>
                                        <p:attrNameLst>
                                          <p:attrName>ppt_h</p:attrName>
                                        </p:attrNameLst>
                                      </p:cBhvr>
                                      <p:tavLst>
                                        <p:tav tm="0">
                                          <p:val>
                                            <p:fltVal val="0"/>
                                          </p:val>
                                        </p:tav>
                                        <p:tav tm="100000">
                                          <p:val>
                                            <p:strVal val="#ppt_h"/>
                                          </p:val>
                                        </p:tav>
                                      </p:tavLst>
                                    </p:anim>
                                    <p:anim calcmode="lin" valueType="num">
                                      <p:cBhvr>
                                        <p:cTn id="9" dur="500" fill="hold"/>
                                        <p:tgtEl>
                                          <p:spTgt spid="119812"/>
                                        </p:tgtEl>
                                        <p:attrNameLst>
                                          <p:attrName>style.rotation</p:attrName>
                                        </p:attrNameLst>
                                      </p:cBhvr>
                                      <p:tavLst>
                                        <p:tav tm="0">
                                          <p:val>
                                            <p:fltVal val="360"/>
                                          </p:val>
                                        </p:tav>
                                        <p:tav tm="100000">
                                          <p:val>
                                            <p:fltVal val="0"/>
                                          </p:val>
                                        </p:tav>
                                      </p:tavLst>
                                    </p:anim>
                                    <p:animEffect transition="in" filter="fade">
                                      <p:cBhvr>
                                        <p:cTn id="10" dur="500"/>
                                        <p:tgtEl>
                                          <p:spTgt spid="11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r>
              <a:rPr kumimoji="0" lang="ru-RU" sz="4000" b="1" i="0" u="none" strike="noStrike" kern="1200" cap="none" spc="0" normalizeH="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t>
            </a:r>
            <a:endPar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5" name="Подзаголовок 2"/>
          <p:cNvSpPr txBox="1">
            <a:spLocks/>
          </p:cNvSpPr>
          <p:nvPr/>
        </p:nvSpPr>
        <p:spPr>
          <a:xfrm>
            <a:off x="1428728" y="285728"/>
            <a:ext cx="7358114" cy="4000528"/>
          </a:xfrm>
          <a:prstGeom prst="rect">
            <a:avLst/>
          </a:prstGeom>
        </p:spPr>
        <p:txBody>
          <a:bodyPr vert="horz" lIns="91440" tIns="45720" rIns="91440" bIns="45720" rtlCol="0">
            <a:normAutofit/>
          </a:bodyPr>
          <a:lstStyle/>
          <a:p>
            <a:pPr lvl="0" algn="ctr">
              <a:spcBef>
                <a:spcPct val="20000"/>
              </a:spcBef>
              <a:defRPr/>
            </a:pPr>
            <a:r>
              <a:rPr lang="ru-RU" sz="2400" dirty="0">
                <a:solidFill>
                  <a:srgbClr val="FFFF00"/>
                </a:solidFill>
              </a:rPr>
              <a:t>Оказание первой медицинской помощи пострадавшим на производстве. Способы и методы оказания первой медицинской помощи пострадавшим </a:t>
            </a:r>
            <a:endParaRPr kumimoji="0" lang="ru-RU" sz="2400" b="0" i="0" u="none" strike="noStrike" kern="1200" cap="none" spc="0" normalizeH="0" baseline="0" noProof="0" dirty="0">
              <a:ln>
                <a:noFill/>
              </a:ln>
              <a:solidFill>
                <a:srgbClr val="FFFF00"/>
              </a:solidFill>
              <a:effectLst/>
              <a:uLnTx/>
              <a:uFillTx/>
            </a:endParaRPr>
          </a:p>
        </p:txBody>
      </p:sp>
      <p:sp>
        <p:nvSpPr>
          <p:cNvPr id="6" name="Rectangle 1"/>
          <p:cNvSpPr>
            <a:spLocks noChangeArrowheads="1"/>
          </p:cNvSpPr>
          <p:nvPr/>
        </p:nvSpPr>
        <p:spPr bwMode="auto">
          <a:xfrm>
            <a:off x="1928794" y="2827847"/>
            <a:ext cx="628654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Признаки</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жизни и технические приемы</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51201" name="Rectangle 1"/>
          <p:cNvSpPr>
            <a:spLocks noChangeArrowheads="1"/>
          </p:cNvSpPr>
          <p:nvPr/>
        </p:nvSpPr>
        <p:spPr bwMode="auto">
          <a:xfrm>
            <a:off x="1428728" y="3846616"/>
            <a:ext cx="735808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just" defTabSz="914400" rtl="0" eaLnBrk="1" fontAlgn="base" latinLnBrk="0" hangingPunct="1">
              <a:lnSpc>
                <a:spcPct val="100000"/>
              </a:lnSpc>
              <a:spcBef>
                <a:spcPct val="0"/>
              </a:spcBef>
              <a:spcAft>
                <a:spcPct val="0"/>
              </a:spcAft>
              <a:buClrTx/>
              <a:buSzTx/>
              <a:buFontTx/>
              <a:buNone/>
              <a:tabLst/>
            </a:pPr>
            <a:r>
              <a:rPr kumimoji="0" lang="ru-RU" sz="2000"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Признаки жизни</a:t>
            </a:r>
            <a:r>
              <a:rPr kumimoji="0" lang="ru-RU"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 это дыхание и пульс. </a:t>
            </a:r>
          </a:p>
          <a:p>
            <a:pPr marL="0" marR="0" lvl="0" indent="19050"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В крайних ситуациях следует обратить особое внимание прежде всего на:</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 проходимость дыхательных путей пострадавшего и способность к самостоятельному дыханию;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 надлежащую циркуляцию крови.</a:t>
            </a:r>
            <a:endParaRPr kumimoji="0" lang="ru-RU" sz="4400" b="0" i="0" u="none" strike="noStrike" cap="none" normalizeH="0" baseline="0" dirty="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385804478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Rot="1" noChangeArrowheads="1"/>
          </p:cNvSpPr>
          <p:nvPr>
            <p:ph type="title"/>
          </p:nvPr>
        </p:nvSpPr>
        <p:spPr>
          <a:xfrm>
            <a:off x="0" y="0"/>
            <a:ext cx="9144000" cy="679450"/>
          </a:xfrm>
        </p:spPr>
        <p:txBody>
          <a:bodyPr/>
          <a:lstStyle/>
          <a:p>
            <a:pPr eaLnBrk="1" hangingPunct="1">
              <a:defRPr/>
            </a:pPr>
            <a:r>
              <a:rPr lang="ru-RU" sz="2400" b="1" dirty="0">
                <a:solidFill>
                  <a:schemeClr val="accent5"/>
                </a:solidFill>
              </a:rPr>
              <a:t>Медицинское обеспечение при чрезвычайных ситуациях (ЧС).</a:t>
            </a:r>
          </a:p>
        </p:txBody>
      </p:sp>
      <p:sp>
        <p:nvSpPr>
          <p:cNvPr id="6147" name="Text Box 4"/>
          <p:cNvSpPr txBox="1">
            <a:spLocks noChangeArrowheads="1"/>
          </p:cNvSpPr>
          <p:nvPr/>
        </p:nvSpPr>
        <p:spPr bwMode="auto">
          <a:xfrm>
            <a:off x="0" y="519882"/>
            <a:ext cx="9144000"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sz="1500" b="1" i="1" u="sng" dirty="0"/>
              <a:t>Чрезвычайная ситуация</a:t>
            </a:r>
            <a:r>
              <a:rPr lang="ru-RU" sz="1500" dirty="0"/>
              <a:t> - это  нарушение нормальных условиях жизнедеятельности людей на определенной территории, вызванное аварией, катастрофой, стихийным или экологическим бедствием, а также массовым инфекционным заболеванием, которые могут приводить к людским и материальным потерям. В основе причин возникающих ЧС в 70-80% случаев лежат непродуманные действия, безответственность, халатность, низкий уровень профессиональной подготовке людей.</a:t>
            </a:r>
          </a:p>
          <a:p>
            <a:pPr eaLnBrk="1" hangingPunct="1"/>
            <a:endParaRPr lang="ru-RU" sz="1200" dirty="0"/>
          </a:p>
          <a:p>
            <a:pPr eaLnBrk="1" hangingPunct="1"/>
            <a:endParaRPr lang="ru-RU" sz="1200" dirty="0"/>
          </a:p>
          <a:p>
            <a:pPr eaLnBrk="1" hangingPunct="1"/>
            <a:endParaRPr lang="ru-RU" sz="1200" dirty="0"/>
          </a:p>
          <a:p>
            <a:pPr eaLnBrk="1" hangingPunct="1"/>
            <a:endParaRPr lang="ru-RU" sz="1200" dirty="0"/>
          </a:p>
          <a:p>
            <a:pPr eaLnBrk="1" hangingPunct="1"/>
            <a:r>
              <a:rPr lang="ru-RU" sz="1200" dirty="0"/>
              <a:t>	-ураган, буря, смерч				- химическая авария</a:t>
            </a:r>
          </a:p>
          <a:p>
            <a:pPr eaLnBrk="1" hangingPunct="1"/>
            <a:r>
              <a:rPr lang="ru-RU" sz="1200" dirty="0"/>
              <a:t>	-пожар лесной и на				- радиационная авария</a:t>
            </a:r>
          </a:p>
          <a:p>
            <a:pPr eaLnBrk="1" hangingPunct="1"/>
            <a:r>
              <a:rPr lang="ru-RU" sz="1200" dirty="0"/>
              <a:t>	торфяниках					- гидродинамическая 	</a:t>
            </a:r>
          </a:p>
          <a:p>
            <a:pPr eaLnBrk="1" hangingPunct="1"/>
            <a:r>
              <a:rPr lang="ru-RU" sz="1200" dirty="0"/>
              <a:t>	-засуха					 авария</a:t>
            </a:r>
          </a:p>
          <a:p>
            <a:pPr eaLnBrk="1" hangingPunct="1"/>
            <a:r>
              <a:rPr lang="ru-RU" sz="1200" dirty="0"/>
              <a:t>	-гололед					- транспортные аварии:</a:t>
            </a:r>
          </a:p>
          <a:p>
            <a:pPr eaLnBrk="1" hangingPunct="1"/>
            <a:r>
              <a:rPr lang="ru-RU" sz="1200" dirty="0"/>
              <a:t>	-снежный занос				  	  * ж/д авария</a:t>
            </a:r>
          </a:p>
          <a:p>
            <a:pPr eaLnBrk="1" hangingPunct="1"/>
            <a:r>
              <a:rPr lang="ru-RU" sz="1200" dirty="0"/>
              <a:t>	-снежная лавина				 	  * автоавария  </a:t>
            </a:r>
          </a:p>
          <a:p>
            <a:pPr eaLnBrk="1" hangingPunct="1"/>
            <a:r>
              <a:rPr lang="ru-RU" sz="1200" dirty="0"/>
              <a:t>	-наводнение					                       * авиакатастрофа</a:t>
            </a:r>
          </a:p>
          <a:p>
            <a:pPr eaLnBrk="1" hangingPunct="1"/>
            <a:r>
              <a:rPr lang="ru-RU" sz="1200" dirty="0"/>
              <a:t>	-оползень						  * авария на водном </a:t>
            </a:r>
          </a:p>
          <a:p>
            <a:pPr eaLnBrk="1" hangingPunct="1"/>
            <a:r>
              <a:rPr lang="ru-RU" sz="1200" dirty="0"/>
              <a:t>	-сель						     транспорте</a:t>
            </a:r>
          </a:p>
          <a:p>
            <a:pPr eaLnBrk="1" hangingPunct="1"/>
            <a:r>
              <a:rPr lang="ru-RU" sz="1200" dirty="0"/>
              <a:t>	-землетрясение					 - аварии на коммунальных</a:t>
            </a:r>
          </a:p>
          <a:p>
            <a:pPr eaLnBrk="1" hangingPunct="1"/>
            <a:r>
              <a:rPr lang="ru-RU" sz="1200" dirty="0"/>
              <a:t>	-цунами						   системах жизнеобеспечения	-вулкан						 - аварии с утечкой газа</a:t>
            </a:r>
          </a:p>
          <a:p>
            <a:pPr eaLnBrk="1" hangingPunct="1"/>
            <a:r>
              <a:rPr lang="ru-RU" sz="1200" dirty="0"/>
              <a:t>							   - взрывы, пожары</a:t>
            </a:r>
          </a:p>
          <a:p>
            <a:pPr eaLnBrk="1" hangingPunct="1"/>
            <a:r>
              <a:rPr lang="ru-RU" sz="1200" dirty="0"/>
              <a:t>							   - обрушения зданий</a:t>
            </a:r>
          </a:p>
        </p:txBody>
      </p:sp>
      <p:sp>
        <p:nvSpPr>
          <p:cNvPr id="6148" name="Text Box 6"/>
          <p:cNvSpPr txBox="1">
            <a:spLocks noChangeArrowheads="1"/>
          </p:cNvSpPr>
          <p:nvPr/>
        </p:nvSpPr>
        <p:spPr bwMode="auto">
          <a:xfrm>
            <a:off x="3348038" y="1628775"/>
            <a:ext cx="11509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ru-RU"/>
          </a:p>
        </p:txBody>
      </p:sp>
      <p:sp>
        <p:nvSpPr>
          <p:cNvPr id="6149" name="Text Box 7"/>
          <p:cNvSpPr txBox="1">
            <a:spLocks noChangeArrowheads="1"/>
          </p:cNvSpPr>
          <p:nvPr/>
        </p:nvSpPr>
        <p:spPr bwMode="auto">
          <a:xfrm>
            <a:off x="3635375" y="1700213"/>
            <a:ext cx="1173163" cy="349250"/>
          </a:xfrm>
          <a:prstGeom prst="rect">
            <a:avLst/>
          </a:prstGeom>
          <a:solidFill>
            <a:srgbClr val="FFFF00"/>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sz="1600" b="1" dirty="0"/>
              <a:t>Виды ЧС</a:t>
            </a:r>
          </a:p>
        </p:txBody>
      </p:sp>
      <p:sp>
        <p:nvSpPr>
          <p:cNvPr id="6150" name="Text Box 8"/>
          <p:cNvSpPr txBox="1">
            <a:spLocks noChangeArrowheads="1"/>
          </p:cNvSpPr>
          <p:nvPr/>
        </p:nvSpPr>
        <p:spPr bwMode="auto">
          <a:xfrm>
            <a:off x="900113" y="1844675"/>
            <a:ext cx="1728787" cy="527050"/>
          </a:xfrm>
          <a:prstGeom prst="rect">
            <a:avLst/>
          </a:prstGeom>
          <a:solidFill>
            <a:srgbClr val="FFFF00"/>
          </a:solidFill>
          <a:ln w="9525">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ru-RU" sz="1400" b="1" dirty="0"/>
              <a:t>Природного характера</a:t>
            </a:r>
          </a:p>
        </p:txBody>
      </p:sp>
      <p:sp>
        <p:nvSpPr>
          <p:cNvPr id="6151" name="Text Box 9"/>
          <p:cNvSpPr txBox="1">
            <a:spLocks noChangeArrowheads="1"/>
          </p:cNvSpPr>
          <p:nvPr/>
        </p:nvSpPr>
        <p:spPr bwMode="auto">
          <a:xfrm>
            <a:off x="5580063" y="1844675"/>
            <a:ext cx="1728787" cy="527050"/>
          </a:xfrm>
          <a:prstGeom prst="rect">
            <a:avLst/>
          </a:prstGeom>
          <a:solidFill>
            <a:srgbClr val="FFFF00"/>
          </a:solidFill>
          <a:ln w="9525">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ru-RU" sz="1400" b="1"/>
              <a:t>Техногенного характера</a:t>
            </a:r>
          </a:p>
        </p:txBody>
      </p:sp>
      <p:sp>
        <p:nvSpPr>
          <p:cNvPr id="6152" name="Text Box 10"/>
          <p:cNvSpPr txBox="1">
            <a:spLocks noChangeArrowheads="1"/>
          </p:cNvSpPr>
          <p:nvPr/>
        </p:nvSpPr>
        <p:spPr bwMode="auto">
          <a:xfrm>
            <a:off x="539750" y="5589588"/>
            <a:ext cx="2303463" cy="527050"/>
          </a:xfrm>
          <a:prstGeom prst="rect">
            <a:avLst/>
          </a:prstGeom>
          <a:solidFill>
            <a:srgbClr val="FFFF00"/>
          </a:solidFill>
          <a:ln w="9525">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ru-RU" sz="1400" b="1" dirty="0" err="1"/>
              <a:t>Биолого</a:t>
            </a:r>
            <a:r>
              <a:rPr lang="ru-RU" sz="1400" b="1" dirty="0"/>
              <a:t> –социального характера</a:t>
            </a:r>
          </a:p>
        </p:txBody>
      </p:sp>
      <p:sp>
        <p:nvSpPr>
          <p:cNvPr id="6153" name="Text Box 11"/>
          <p:cNvSpPr txBox="1">
            <a:spLocks noChangeArrowheads="1"/>
          </p:cNvSpPr>
          <p:nvPr/>
        </p:nvSpPr>
        <p:spPr bwMode="auto">
          <a:xfrm>
            <a:off x="5508625" y="5589588"/>
            <a:ext cx="2665413" cy="527050"/>
          </a:xfrm>
          <a:prstGeom prst="rect">
            <a:avLst/>
          </a:prstGeom>
          <a:solidFill>
            <a:srgbClr val="FFFF00"/>
          </a:solidFill>
          <a:ln w="9525">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ru-RU" sz="1400" b="1" dirty="0"/>
              <a:t>Социально-политического характера</a:t>
            </a:r>
          </a:p>
        </p:txBody>
      </p:sp>
      <p:sp>
        <p:nvSpPr>
          <p:cNvPr id="6154" name="Text Box 12"/>
          <p:cNvSpPr txBox="1">
            <a:spLocks noChangeArrowheads="1"/>
          </p:cNvSpPr>
          <p:nvPr/>
        </p:nvSpPr>
        <p:spPr bwMode="auto">
          <a:xfrm>
            <a:off x="3276600" y="6021388"/>
            <a:ext cx="2016125" cy="314325"/>
          </a:xfrm>
          <a:prstGeom prst="rect">
            <a:avLst/>
          </a:prstGeom>
          <a:solidFill>
            <a:srgbClr val="FFFF00"/>
          </a:solidFill>
          <a:ln w="9525">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ru-RU" sz="1400" b="1" dirty="0"/>
              <a:t>Военного характера</a:t>
            </a:r>
          </a:p>
        </p:txBody>
      </p:sp>
      <p:sp>
        <p:nvSpPr>
          <p:cNvPr id="6155" name="Line 13"/>
          <p:cNvSpPr>
            <a:spLocks noChangeShapeType="1"/>
          </p:cNvSpPr>
          <p:nvPr/>
        </p:nvSpPr>
        <p:spPr bwMode="auto">
          <a:xfrm>
            <a:off x="4211638" y="2060575"/>
            <a:ext cx="0" cy="39608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156" name="Line 15"/>
          <p:cNvSpPr>
            <a:spLocks noChangeShapeType="1"/>
          </p:cNvSpPr>
          <p:nvPr/>
        </p:nvSpPr>
        <p:spPr bwMode="auto">
          <a:xfrm>
            <a:off x="4211638" y="2060575"/>
            <a:ext cx="0" cy="3960813"/>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157" name="Line 16"/>
          <p:cNvSpPr>
            <a:spLocks noChangeShapeType="1"/>
          </p:cNvSpPr>
          <p:nvPr/>
        </p:nvSpPr>
        <p:spPr bwMode="auto">
          <a:xfrm flipH="1">
            <a:off x="2555875" y="2060575"/>
            <a:ext cx="1079500" cy="3529013"/>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158" name="Line 17"/>
          <p:cNvSpPr>
            <a:spLocks noChangeShapeType="1"/>
          </p:cNvSpPr>
          <p:nvPr/>
        </p:nvSpPr>
        <p:spPr bwMode="auto">
          <a:xfrm>
            <a:off x="4716463" y="2060575"/>
            <a:ext cx="1150937" cy="3529013"/>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159" name="Line 19"/>
          <p:cNvSpPr>
            <a:spLocks noChangeShapeType="1"/>
          </p:cNvSpPr>
          <p:nvPr/>
        </p:nvSpPr>
        <p:spPr bwMode="auto">
          <a:xfrm>
            <a:off x="4787900" y="1916113"/>
            <a:ext cx="792163" cy="288925"/>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160" name="Line 20"/>
          <p:cNvSpPr>
            <a:spLocks noChangeShapeType="1"/>
          </p:cNvSpPr>
          <p:nvPr/>
        </p:nvSpPr>
        <p:spPr bwMode="auto">
          <a:xfrm flipH="1">
            <a:off x="2627313" y="1844675"/>
            <a:ext cx="1008062" cy="288925"/>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a:lstStyle/>
          <a:p>
            <a:endParaRPr lang="ru-RU"/>
          </a:p>
        </p:txBody>
      </p:sp>
    </p:spTree>
    <p:extLst>
      <p:ext uri="{BB962C8B-B14F-4D97-AF65-F5344CB8AC3E}">
        <p14:creationId xmlns:p14="http://schemas.microsoft.com/office/powerpoint/2010/main" val="41530336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3906"/>
                                        </p:tgtEl>
                                        <p:attrNameLst>
                                          <p:attrName>style.visibility</p:attrName>
                                        </p:attrNameLst>
                                      </p:cBhvr>
                                      <p:to>
                                        <p:strVal val="visible"/>
                                      </p:to>
                                    </p:set>
                                    <p:animEffect transition="in" filter="fade">
                                      <p:cBhvr>
                                        <p:cTn id="7" dur="1000"/>
                                        <p:tgtEl>
                                          <p:spTgt spid="123906"/>
                                        </p:tgtEl>
                                      </p:cBhvr>
                                    </p:animEffect>
                                    <p:anim calcmode="lin" valueType="num">
                                      <p:cBhvr>
                                        <p:cTn id="8" dur="1000" fill="hold"/>
                                        <p:tgtEl>
                                          <p:spTgt spid="123906"/>
                                        </p:tgtEl>
                                        <p:attrNameLst>
                                          <p:attrName>ppt_x</p:attrName>
                                        </p:attrNameLst>
                                      </p:cBhvr>
                                      <p:tavLst>
                                        <p:tav tm="0">
                                          <p:val>
                                            <p:strVal val="#ppt_x"/>
                                          </p:val>
                                        </p:tav>
                                        <p:tav tm="100000">
                                          <p:val>
                                            <p:strVal val="#ppt_x"/>
                                          </p:val>
                                        </p:tav>
                                      </p:tavLst>
                                    </p:anim>
                                    <p:anim calcmode="lin" valueType="num">
                                      <p:cBhvr>
                                        <p:cTn id="9" dur="898" decel="100000" fill="hold"/>
                                        <p:tgtEl>
                                          <p:spTgt spid="12390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2390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7" name="Rectangle 1"/>
          <p:cNvSpPr>
            <a:spLocks noChangeArrowheads="1"/>
          </p:cNvSpPr>
          <p:nvPr/>
        </p:nvSpPr>
        <p:spPr bwMode="auto">
          <a:xfrm>
            <a:off x="1928794" y="214290"/>
            <a:ext cx="628654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Искусственное дыхание</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50178" name="Rectangle 2"/>
          <p:cNvSpPr>
            <a:spLocks noChangeArrowheads="1"/>
          </p:cNvSpPr>
          <p:nvPr/>
        </p:nvSpPr>
        <p:spPr bwMode="auto">
          <a:xfrm>
            <a:off x="1500166" y="857232"/>
            <a:ext cx="742955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just" defTabSz="914400" rtl="0" eaLnBrk="1" fontAlgn="base" latinLnBrk="0" hangingPunct="1">
              <a:lnSpc>
                <a:spcPct val="100000"/>
              </a:lnSpc>
              <a:spcBef>
                <a:spcPct val="0"/>
              </a:spcBef>
              <a:spcAft>
                <a:spcPct val="0"/>
              </a:spcAft>
              <a:buClrTx/>
              <a:buSzTx/>
              <a:buFontTx/>
              <a:buNone/>
              <a:tabLst/>
            </a:pPr>
            <a:r>
              <a:rPr lang="ru-RU" dirty="0">
                <a:latin typeface="Times New Roman" pitchFamily="18" charset="0"/>
                <a:ea typeface="Calibri" pitchFamily="34" charset="0"/>
                <a:cs typeface="Times New Roman" pitchFamily="18" charset="0"/>
              </a:rPr>
              <a:t>       </a:t>
            </a: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Целью этой меры является немедленное обеспечение легких пострадавшего воздухом. Воздух, который вы выдыхаете, имеет достаточное содержание кислорода для того, чтобы им мог дышать другой человек. Многие жизни были спасены таким "подержанным" кислородом. Начинайте искусственную вентиляцию легких без промедления и убедитесь, что воздух попадает по назначению - глубоко в легкие пострадавшего.</a:t>
            </a:r>
          </a:p>
          <a:p>
            <a:pPr marL="0" marR="0" lvl="0" indent="19050" algn="just"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lang="ru-RU" dirty="0">
                <a:latin typeface="Times New Roman" pitchFamily="18" charset="0"/>
                <a:ea typeface="Calibri" pitchFamily="34" charset="0"/>
                <a:cs typeface="Times New Roman" pitchFamily="18" charset="0"/>
              </a:rPr>
              <a:t>       </a:t>
            </a: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При этом необходимо следить за адекватным наполнением легких. Если вы не видите, что грудная клетка пострадавшего поднимается при вашем выдохе и опускаются, когда вы его прекращаете, значит, цель не достигнута; тогда выполните процедуру, выполняющуюся при попадании в дыхательные пути инородных предметов.</a:t>
            </a:r>
          </a:p>
          <a:p>
            <a:pPr marL="0" marR="0" lvl="0" indent="19050" algn="just"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lang="ru-RU" dirty="0">
                <a:latin typeface="Times New Roman" pitchFamily="18" charset="0"/>
                <a:ea typeface="Calibri" pitchFamily="34" charset="0"/>
                <a:cs typeface="Times New Roman" pitchFamily="18" charset="0"/>
              </a:rPr>
              <a:t>        </a:t>
            </a: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Нужно быть осторожным, используя этот прием. Летальным исходом заканчивались случаи, когда при искусственной вентиляции инородные тела, которые блокировали дыхательные пути, проталкивались глубже в легкие.</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7" name="Rectangle 1"/>
          <p:cNvSpPr>
            <a:spLocks noChangeArrowheads="1"/>
          </p:cNvSpPr>
          <p:nvPr/>
        </p:nvSpPr>
        <p:spPr bwMode="auto">
          <a:xfrm>
            <a:off x="1928794" y="214290"/>
            <a:ext cx="700092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Выполнение</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и</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скусственной</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вентиляции легких</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50178" name="Rectangle 2"/>
          <p:cNvSpPr>
            <a:spLocks noChangeArrowheads="1"/>
          </p:cNvSpPr>
          <p:nvPr/>
        </p:nvSpPr>
        <p:spPr bwMode="auto">
          <a:xfrm>
            <a:off x="1500166" y="857232"/>
            <a:ext cx="7429552"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latin typeface="Times New Roman" pitchFamily="18" charset="0"/>
                <a:cs typeface="Times New Roman" pitchFamily="18" charset="0"/>
              </a:rPr>
              <a:t>         </a:t>
            </a:r>
            <a:r>
              <a:rPr lang="ru-RU" dirty="0"/>
              <a:t>Фундаментальное значение трех важнейших приемов сердечно-легочной реанимации в их логической последовательности сформулировано в виде </a:t>
            </a:r>
            <a:r>
              <a:rPr lang="ru-RU" i="1" dirty="0"/>
              <a:t>“Правила АВС”:</a:t>
            </a:r>
            <a:endParaRPr lang="ru-RU" dirty="0"/>
          </a:p>
          <a:p>
            <a:r>
              <a:rPr lang="ru-RU" b="1" dirty="0"/>
              <a:t>А</a:t>
            </a:r>
            <a:r>
              <a:rPr lang="ru-RU" dirty="0"/>
              <a:t> – обеспечение проходимости дыхательных путей.</a:t>
            </a:r>
            <a:br>
              <a:rPr lang="ru-RU" dirty="0"/>
            </a:br>
            <a:r>
              <a:rPr lang="ru-RU" b="1" dirty="0"/>
              <a:t>В</a:t>
            </a:r>
            <a:r>
              <a:rPr lang="ru-RU" dirty="0"/>
              <a:t> – проведение искусственного дыхания.</a:t>
            </a:r>
            <a:br>
              <a:rPr lang="ru-RU" dirty="0"/>
            </a:br>
            <a:r>
              <a:rPr lang="ru-RU" b="1" dirty="0"/>
              <a:t>С</a:t>
            </a:r>
            <a:r>
              <a:rPr lang="ru-RU" dirty="0"/>
              <a:t> – восстановление кровообращения.</a:t>
            </a:r>
          </a:p>
          <a:p>
            <a:pPr algn="just"/>
            <a:r>
              <a:rPr lang="ru-RU" b="1" dirty="0"/>
              <a:t>Искусственная вентиляция легких (ИВЛ) методом “донора”.</a:t>
            </a:r>
            <a:br>
              <a:rPr lang="ru-RU" b="1" dirty="0"/>
            </a:br>
            <a:r>
              <a:rPr lang="ru-RU" b="1" dirty="0"/>
              <a:t>          </a:t>
            </a:r>
            <a:r>
              <a:rPr lang="ru-RU" dirty="0"/>
              <a:t>Современная методика оживления больных и пострадавших основана на том, что имеет три преимущества перед другими, ранее применяемыми методами, основанными на изменении объема грудной клетки, а именно: </a:t>
            </a:r>
          </a:p>
          <a:p>
            <a:pPr algn="just"/>
            <a:r>
              <a:rPr lang="ru-RU" dirty="0"/>
              <a:t>     а) в выдыхаемом воздухе "донора'' содержание кислорода достигает 17%, достаточного для усвоения легкими пострадавшего;</a:t>
            </a:r>
            <a:br>
              <a:rPr lang="ru-RU" dirty="0"/>
            </a:br>
            <a:r>
              <a:rPr lang="ru-RU" dirty="0"/>
              <a:t>              б) в выдыхаемом воздухе содержание углекислого газа - до 4%. Указанный газ, поступая в легкие пострадавшего, возбуждает его дыхательный центр в центральной нервной системе и стимулирует восстановление спонтанного (самостоятельного) дыхания.</a:t>
            </a:r>
          </a:p>
          <a:p>
            <a:pPr algn="just"/>
            <a:r>
              <a:rPr lang="ru-RU" dirty="0"/>
              <a:t>             в) по сравнению с другими приемами обеспечивает больший объем поступающего воздуха в легкие пострадавшего.</a:t>
            </a:r>
          </a:p>
          <a:p>
            <a:br>
              <a:rPr lang="ru-RU" dirty="0"/>
            </a:br>
            <a:endParaRPr lang="ru-RU"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7" name="Rectangle 1"/>
          <p:cNvSpPr>
            <a:spLocks noChangeArrowheads="1"/>
          </p:cNvSpPr>
          <p:nvPr/>
        </p:nvSpPr>
        <p:spPr bwMode="auto">
          <a:xfrm>
            <a:off x="1928794" y="214290"/>
            <a:ext cx="700092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Выполнение</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и</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скусственной</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вентиляции легких</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50178" name="Rectangle 2"/>
          <p:cNvSpPr>
            <a:spLocks noChangeArrowheads="1"/>
          </p:cNvSpPr>
          <p:nvPr/>
        </p:nvSpPr>
        <p:spPr bwMode="auto">
          <a:xfrm>
            <a:off x="1500166" y="857232"/>
            <a:ext cx="742955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br>
              <a:rPr lang="ru-RU" dirty="0"/>
            </a:br>
            <a:r>
              <a:rPr lang="ru-RU" dirty="0"/>
              <a:t>Единственный недостаток метода искусственной вентиляции легких методом "донора" заключается в наличии психологического барьера - тяжело заставить себя дышать в рот или в нос другому, порой чужому и незнакомому человеку, особенно если предварительно у того возникла рвота. Этот барьер надо преодолеть в любом случае, во имя спасения жизни умирающего человека.</a:t>
            </a:r>
          </a:p>
          <a:p>
            <a:r>
              <a:rPr lang="ru-RU" dirty="0"/>
              <a:t> </a:t>
            </a:r>
          </a:p>
          <a:p>
            <a:r>
              <a:rPr lang="ru-RU" dirty="0"/>
              <a:t> </a:t>
            </a:r>
          </a:p>
          <a:p>
            <a:endParaRPr lang="ru-RU" dirty="0"/>
          </a:p>
          <a:p>
            <a:endParaRPr lang="ru-RU" dirty="0"/>
          </a:p>
          <a:p>
            <a:endParaRPr lang="ru-RU" dirty="0"/>
          </a:p>
          <a:p>
            <a:endParaRPr lang="ru-RU" dirty="0"/>
          </a:p>
          <a:p>
            <a:endParaRPr lang="ru-RU" dirty="0"/>
          </a:p>
          <a:p>
            <a:endParaRPr lang="ru-RU" dirty="0"/>
          </a:p>
          <a:p>
            <a:endParaRPr lang="ru-RU" dirty="0"/>
          </a:p>
          <a:p>
            <a:r>
              <a:rPr lang="ru-RU" dirty="0"/>
              <a:t>Положение головы больного при проведении искусственной вентиляции легких по способу изо рта в рот или изо рта в нос.</a:t>
            </a:r>
          </a:p>
        </p:txBody>
      </p:sp>
      <p:pic>
        <p:nvPicPr>
          <p:cNvPr id="5" name="Рисунок 4"/>
          <p:cNvPicPr/>
          <p:nvPr/>
        </p:nvPicPr>
        <p:blipFill>
          <a:blip r:embed="rId2" cstate="print"/>
          <a:srcRect/>
          <a:stretch>
            <a:fillRect/>
          </a:stretch>
        </p:blipFill>
        <p:spPr bwMode="auto">
          <a:xfrm>
            <a:off x="3543312" y="2879420"/>
            <a:ext cx="2743200" cy="2335530"/>
          </a:xfrm>
          <a:prstGeom prst="rect">
            <a:avLst/>
          </a:prstGeom>
          <a:noFill/>
          <a:ln w="9525">
            <a:noFill/>
            <a:miter lim="800000"/>
            <a:headEnd/>
            <a:tailEnd/>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7" name="Rectangle 1"/>
          <p:cNvSpPr>
            <a:spLocks noChangeArrowheads="1"/>
          </p:cNvSpPr>
          <p:nvPr/>
        </p:nvSpPr>
        <p:spPr bwMode="auto">
          <a:xfrm>
            <a:off x="1928794" y="214290"/>
            <a:ext cx="700092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Выполнение</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и</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скусственной</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вентиляции легких</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pic>
        <p:nvPicPr>
          <p:cNvPr id="54274" name="Рисунок 58"/>
          <p:cNvPicPr>
            <a:picLocks noChangeAspect="1" noChangeArrowheads="1"/>
          </p:cNvPicPr>
          <p:nvPr/>
        </p:nvPicPr>
        <p:blipFill>
          <a:blip r:embed="rId2" cstate="print"/>
          <a:srcRect/>
          <a:stretch>
            <a:fillRect/>
          </a:stretch>
        </p:blipFill>
        <p:spPr bwMode="auto">
          <a:xfrm>
            <a:off x="1835696" y="3714752"/>
            <a:ext cx="6552728" cy="2882600"/>
          </a:xfrm>
          <a:prstGeom prst="rect">
            <a:avLst/>
          </a:prstGeom>
          <a:noFill/>
        </p:spPr>
      </p:pic>
      <p:sp>
        <p:nvSpPr>
          <p:cNvPr id="54275" name="Rectangle 3"/>
          <p:cNvSpPr>
            <a:spLocks noChangeArrowheads="1"/>
          </p:cNvSpPr>
          <p:nvPr/>
        </p:nvSpPr>
        <p:spPr bwMode="auto">
          <a:xfrm>
            <a:off x="1428728" y="857232"/>
            <a:ext cx="7715272"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ПОРЯДОК ДЕЙСТВИЙ</a:t>
            </a:r>
          </a:p>
          <a:p>
            <a:pPr marL="0" marR="0" lvl="0" indent="19050"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1. Проверьте пульс</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2. В случае отсутствия сердечных сокращений начните непрямой массаж сердца.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3. Если пульс есть, очистите рот от возможного содержимого.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4. Поднимите подбородок пострадавшего кверху одной рукой и запрокиньте назад его голову.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5. Зажмите нос пострадавшего (а)</a:t>
            </a:r>
          </a:p>
          <a:p>
            <a:pPr indent="19050" eaLnBrk="0" fontAlgn="base" hangingPunct="0">
              <a:spcBef>
                <a:spcPct val="0"/>
              </a:spcBef>
              <a:spcAft>
                <a:spcPct val="0"/>
              </a:spcAf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6. Сделайте глубокий вдох, широко откройте рот и обхватите им рот пострадавшего (</a:t>
            </a:r>
            <a:r>
              <a:rPr kumimoji="0" lang="ru-RU"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b</a:t>
            </a: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4277" name="Rectangle 5"/>
          <p:cNvSpPr>
            <a:spLocks noChangeArrowheads="1"/>
          </p:cNvSpPr>
          <p:nvPr/>
        </p:nvSpPr>
        <p:spPr bwMode="auto">
          <a:xfrm>
            <a:off x="0" y="3219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7" name="Rectangle 1"/>
          <p:cNvSpPr>
            <a:spLocks noChangeArrowheads="1"/>
          </p:cNvSpPr>
          <p:nvPr/>
        </p:nvSpPr>
        <p:spPr bwMode="auto">
          <a:xfrm>
            <a:off x="1928794" y="214290"/>
            <a:ext cx="700092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Выполнение</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и</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скусственной</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вентиляции легких</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pic>
        <p:nvPicPr>
          <p:cNvPr id="54273" name="Рисунок 59"/>
          <p:cNvPicPr>
            <a:picLocks noChangeAspect="1" noChangeArrowheads="1"/>
          </p:cNvPicPr>
          <p:nvPr/>
        </p:nvPicPr>
        <p:blipFill>
          <a:blip r:embed="rId2" cstate="print"/>
          <a:srcRect/>
          <a:stretch>
            <a:fillRect/>
          </a:stretch>
        </p:blipFill>
        <p:spPr bwMode="auto">
          <a:xfrm>
            <a:off x="1409559" y="1772817"/>
            <a:ext cx="6978865" cy="4292825"/>
          </a:xfrm>
          <a:prstGeom prst="rect">
            <a:avLst/>
          </a:prstGeom>
          <a:noFill/>
        </p:spPr>
      </p:pic>
      <p:sp>
        <p:nvSpPr>
          <p:cNvPr id="54276" name="Rectangle 4"/>
          <p:cNvSpPr>
            <a:spLocks noChangeArrowheads="1"/>
          </p:cNvSpPr>
          <p:nvPr/>
        </p:nvSpPr>
        <p:spPr bwMode="auto">
          <a:xfrm rot="10800000" flipV="1">
            <a:off x="1283584" y="1024859"/>
            <a:ext cx="750099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7. Сделайте сильный выдох через рот, наблюдая при этом, как раздувается грудная клетка пострадавшего (с). </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4277" name="Rectangle 5"/>
          <p:cNvSpPr>
            <a:spLocks noChangeArrowheads="1"/>
          </p:cNvSpPr>
          <p:nvPr/>
        </p:nvSpPr>
        <p:spPr bwMode="auto">
          <a:xfrm>
            <a:off x="0" y="3219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7" name="Rectangle 1"/>
          <p:cNvSpPr>
            <a:spLocks noChangeArrowheads="1"/>
          </p:cNvSpPr>
          <p:nvPr/>
        </p:nvSpPr>
        <p:spPr bwMode="auto">
          <a:xfrm>
            <a:off x="1928794" y="214290"/>
            <a:ext cx="700092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Выполнение</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и</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скусственной</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вентиляции легких</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54276" name="Rectangle 4"/>
          <p:cNvSpPr>
            <a:spLocks noChangeArrowheads="1"/>
          </p:cNvSpPr>
          <p:nvPr/>
        </p:nvSpPr>
        <p:spPr bwMode="auto">
          <a:xfrm rot="10800000" flipV="1">
            <a:off x="1428728" y="718733"/>
            <a:ext cx="750099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8. После наполнения грудной клетки поверните свою голову, чтобы понаблюдать, как опускается грудная клетка (</a:t>
            </a:r>
            <a:r>
              <a:rPr lang="en-US" dirty="0"/>
              <a:t>d</a:t>
            </a:r>
            <a:r>
              <a:rPr lang="ru-RU" dirty="0"/>
              <a:t>); закончите выдох. </a:t>
            </a:r>
          </a:p>
          <a:p>
            <a:r>
              <a:rPr lang="ru-RU" dirty="0"/>
              <a:t>Первые четыре выдоха проводите быстро. </a:t>
            </a:r>
          </a:p>
          <a:p>
            <a:r>
              <a:rPr lang="ru-RU" dirty="0"/>
              <a:t> 9. Затем проверьте пульс пострадавшего. </a:t>
            </a:r>
          </a:p>
          <a:p>
            <a:r>
              <a:rPr lang="ru-RU" dirty="0"/>
              <a:t> 10. Повторите действия еще 5-9 раз, пока пострадавший не начнет дышать. </a:t>
            </a:r>
          </a:p>
          <a:p>
            <a:r>
              <a:rPr lang="ru-RU" dirty="0"/>
              <a:t> Альтернативой искусственному дыханию изо рта в рот, сели проведение его по какой-то причине невозможно, служит дыхание изо рта в нос. </a:t>
            </a:r>
          </a:p>
          <a:p>
            <a:r>
              <a:rPr lang="ru-RU" dirty="0"/>
              <a:t>Плотно закройте рот пострадавшего своей ладонью и выдувайте воздух в его нос, следя за плотным прилеганием вашей руки.</a:t>
            </a:r>
          </a:p>
          <a:p>
            <a:pPr marL="0" marR="0" lvl="0" indent="1905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4277" name="Rectangle 5"/>
          <p:cNvSpPr>
            <a:spLocks noChangeArrowheads="1"/>
          </p:cNvSpPr>
          <p:nvPr/>
        </p:nvSpPr>
        <p:spPr bwMode="auto">
          <a:xfrm>
            <a:off x="0" y="3219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pic>
        <p:nvPicPr>
          <p:cNvPr id="8" name="Рисунок 7"/>
          <p:cNvPicPr/>
          <p:nvPr/>
        </p:nvPicPr>
        <p:blipFill>
          <a:blip r:embed="rId2" cstate="print"/>
          <a:srcRect/>
          <a:stretch>
            <a:fillRect/>
          </a:stretch>
        </p:blipFill>
        <p:spPr bwMode="auto">
          <a:xfrm>
            <a:off x="2483768" y="3861048"/>
            <a:ext cx="5760640" cy="2808312"/>
          </a:xfrm>
          <a:prstGeom prst="rect">
            <a:avLst/>
          </a:prstGeom>
          <a:noFill/>
          <a:ln w="9525">
            <a:noFill/>
            <a:miter lim="800000"/>
            <a:headEnd/>
            <a:tailEnd/>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7" name="Rectangle 1"/>
          <p:cNvSpPr>
            <a:spLocks noChangeArrowheads="1"/>
          </p:cNvSpPr>
          <p:nvPr/>
        </p:nvSpPr>
        <p:spPr bwMode="auto">
          <a:xfrm>
            <a:off x="1928794" y="214290"/>
            <a:ext cx="700092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Выполнение</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и</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скусственной</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вентиляции легких</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54276" name="Rectangle 4"/>
          <p:cNvSpPr>
            <a:spLocks noChangeArrowheads="1"/>
          </p:cNvSpPr>
          <p:nvPr/>
        </p:nvSpPr>
        <p:spPr bwMode="auto">
          <a:xfrm rot="10800000" flipV="1">
            <a:off x="1428728" y="995732"/>
            <a:ext cx="750099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Если грудная клетка не вздымается, проверьте следующее. </a:t>
            </a:r>
          </a:p>
          <a:p>
            <a:r>
              <a:rPr lang="ru-RU" dirty="0"/>
              <a:t> </a:t>
            </a:r>
          </a:p>
          <a:p>
            <a:r>
              <a:rPr lang="ru-RU" b="1" dirty="0"/>
              <a:t>Контроль</a:t>
            </a:r>
            <a:endParaRPr lang="ru-RU" dirty="0"/>
          </a:p>
          <a:p>
            <a:r>
              <a:rPr lang="ru-RU" dirty="0"/>
              <a:t>1. Плотно ли зажат собственный нос. </a:t>
            </a:r>
          </a:p>
          <a:p>
            <a:r>
              <a:rPr lang="ru-RU" dirty="0"/>
              <a:t>2. Плотно ли вы охватываете рот или нос. </a:t>
            </a:r>
          </a:p>
          <a:p>
            <a:r>
              <a:rPr lang="ru-RU" dirty="0"/>
              <a:t>3. Достаточно ли энергично вы выдыхаете воздух. </a:t>
            </a:r>
          </a:p>
          <a:p>
            <a:r>
              <a:rPr lang="ru-RU" dirty="0"/>
              <a:t> </a:t>
            </a:r>
          </a:p>
          <a:p>
            <a:r>
              <a:rPr lang="ru-RU" dirty="0"/>
              <a:t>Если, несмотря ни на что, вы все-таки не достигаете цели, у пострадавшего скорее всего заблокированы дыхательные пути (что делать в таких случаях).</a:t>
            </a:r>
          </a:p>
        </p:txBody>
      </p:sp>
      <p:sp>
        <p:nvSpPr>
          <p:cNvPr id="54277" name="Rectangle 5"/>
          <p:cNvSpPr>
            <a:spLocks noChangeArrowheads="1"/>
          </p:cNvSpPr>
          <p:nvPr/>
        </p:nvSpPr>
        <p:spPr bwMode="auto">
          <a:xfrm>
            <a:off x="0" y="3219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Rectangle 1"/>
          <p:cNvSpPr>
            <a:spLocks noChangeArrowheads="1"/>
          </p:cNvSpPr>
          <p:nvPr/>
        </p:nvSpPr>
        <p:spPr bwMode="auto">
          <a:xfrm>
            <a:off x="1643042" y="4286256"/>
            <a:ext cx="7000924" cy="838631"/>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Непрямой массаж сердца</a:t>
            </a:r>
            <a:endParaRPr kumimoji="0" lang="ru-RU" sz="24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Непрямой массаж сердца</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428604"/>
            <a:ext cx="750095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Массаж сердца</a:t>
            </a: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 механическое воздействие на сердце после его остановки с целью восстановления его деятельности и поддержания непрерывного кровотока до возобновления работы сердца. Показаниями к массажу сердца являются все случаи остановки сердца. Сердце может перестать сокращаться от различных причин: спазма коронарных сосудов, острой сердечной недостаточности, инфаркта миокарда, тяжелой травмы, поражения молнией или электрическим током и т.д. Признаки внезапной остановки сердца - резкая бледность, потеря сознания, исчезновение пульса на сонных артериях, прекращение дыхания или появление редких, судорожных вдохов, расширение зрачков.</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9155" name="Rectangle 3"/>
          <p:cNvSpPr>
            <a:spLocks noChangeArrowheads="1"/>
          </p:cNvSpPr>
          <p:nvPr/>
        </p:nvSpPr>
        <p:spPr bwMode="auto">
          <a:xfrm>
            <a:off x="1643042" y="5657671"/>
            <a:ext cx="735811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just"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Эта процедура проводится в случае отсутствия пульса. Непрямой массаж сердца правильнее было бы назвать сдавливанием грудной клетки, так как сердце невозможно массировать снаружи, но можно сдавить.</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9156" name="Rectangle 4"/>
          <p:cNvSpPr>
            <a:spLocks noChangeArrowheads="1"/>
          </p:cNvSpPr>
          <p:nvPr/>
        </p:nvSpPr>
        <p:spPr bwMode="auto">
          <a:xfrm>
            <a:off x="2071670" y="5286388"/>
            <a:ext cx="644400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Место соприкосновения руки и грудины при непрямом массаже сердца</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8" name="Рисунок 7"/>
          <p:cNvPicPr/>
          <p:nvPr/>
        </p:nvPicPr>
        <p:blipFill>
          <a:blip r:embed="rId2" cstate="print"/>
          <a:srcRect b="26111"/>
          <a:stretch>
            <a:fillRect/>
          </a:stretch>
        </p:blipFill>
        <p:spPr bwMode="auto">
          <a:xfrm>
            <a:off x="2987824" y="3214686"/>
            <a:ext cx="3888432" cy="2159417"/>
          </a:xfrm>
          <a:prstGeom prst="rect">
            <a:avLst/>
          </a:prstGeom>
          <a:noFill/>
          <a:ln w="9525">
            <a:noFill/>
            <a:miter lim="800000"/>
            <a:headEnd/>
            <a:tailEn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Непрямой массаж сердца</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428604"/>
            <a:ext cx="7500958"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r>
              <a:rPr lang="ru-RU" dirty="0"/>
              <a:t> Сердце (а) занимает большую часть пространства в центре грудной клетки между грудиной спереди и позвоночником (</a:t>
            </a:r>
            <a:r>
              <a:rPr lang="ru-RU" dirty="0" err="1"/>
              <a:t>b</a:t>
            </a:r>
            <a:r>
              <a:rPr lang="ru-RU" dirty="0"/>
              <a:t>) и окружающей его мускулатурой сзади.</a:t>
            </a:r>
          </a:p>
          <a:p>
            <a:pPr algn="just"/>
            <a:r>
              <a:rPr lang="ru-RU" dirty="0"/>
              <a:t> </a:t>
            </a:r>
          </a:p>
          <a:p>
            <a:pPr algn="just"/>
            <a:r>
              <a:rPr lang="ru-RU" dirty="0"/>
              <a:t> </a:t>
            </a:r>
          </a:p>
          <a:p>
            <a:pPr algn="just"/>
            <a:endParaRPr lang="ru-RU" dirty="0"/>
          </a:p>
          <a:p>
            <a:pPr algn="just"/>
            <a:endParaRPr lang="ru-RU" dirty="0"/>
          </a:p>
          <a:p>
            <a:pPr algn="just"/>
            <a:endParaRPr lang="ru-RU" dirty="0"/>
          </a:p>
          <a:p>
            <a:pPr algn="just"/>
            <a:endParaRPr lang="ru-RU" dirty="0"/>
          </a:p>
          <a:p>
            <a:pPr algn="just"/>
            <a:endParaRPr lang="ru-RU" dirty="0"/>
          </a:p>
          <a:p>
            <a:pPr algn="just"/>
            <a:endParaRPr lang="ru-RU" dirty="0"/>
          </a:p>
          <a:p>
            <a:pPr algn="just"/>
            <a:endParaRPr lang="ru-RU" dirty="0"/>
          </a:p>
          <a:p>
            <a:pPr algn="just"/>
            <a:endParaRPr lang="ru-RU" dirty="0"/>
          </a:p>
          <a:p>
            <a:pPr algn="just"/>
            <a:endParaRPr lang="ru-RU" dirty="0"/>
          </a:p>
          <a:p>
            <a:pPr algn="just"/>
            <a:r>
              <a:rPr lang="ru-RU" i="1" dirty="0"/>
              <a:t> </a:t>
            </a:r>
            <a:endParaRPr lang="ru-RU" dirty="0"/>
          </a:p>
          <a:p>
            <a:pPr algn="just"/>
            <a:r>
              <a:rPr lang="ru-RU" dirty="0"/>
              <a:t>	В силу того, что передняя стенка грудной клетки в нормальных случаях достаточно подвижна, возможно небольшое смещение грудины и ребер к позвоночнику, благодаря чему сердце слегка прижимается к позвоночнику и тем самым сдавливается. В сердце находятся клапаны, пропускающие кровь только в одном направлении.</a:t>
            </a:r>
          </a:p>
        </p:txBody>
      </p:sp>
      <p:pic>
        <p:nvPicPr>
          <p:cNvPr id="9" name="Рисунок 8"/>
          <p:cNvPicPr/>
          <p:nvPr/>
        </p:nvPicPr>
        <p:blipFill>
          <a:blip r:embed="rId2" cstate="print"/>
          <a:srcRect/>
          <a:stretch>
            <a:fillRect/>
          </a:stretch>
        </p:blipFill>
        <p:spPr bwMode="auto">
          <a:xfrm>
            <a:off x="2195736" y="1628800"/>
            <a:ext cx="5976664" cy="2664296"/>
          </a:xfrm>
          <a:prstGeom prst="rect">
            <a:avLst/>
          </a:prstGeom>
          <a:noFill/>
          <a:ln w="9525">
            <a:noFill/>
            <a:miter lim="800000"/>
            <a:headEnd/>
            <a:tailEnd/>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Непрямой массаж сердца</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290105"/>
            <a:ext cx="7500958"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i="1" dirty="0">
                <a:solidFill>
                  <a:srgbClr val="800000"/>
                </a:solidFill>
                <a:latin typeface="Times New Roman" pitchFamily="18" charset="0"/>
                <a:cs typeface="Times New Roman" pitchFamily="18" charset="0"/>
              </a:rPr>
              <a:t>       </a:t>
            </a:r>
            <a:r>
              <a:rPr lang="ru-RU" dirty="0"/>
              <a:t> Эффективность кровообращения, создаваемого массажем сердца, определяется по трем признакам: возникновению пульсации сонных артерий в такт массажу, сужению зрачков и появлению самостоятельных вдохов. </a:t>
            </a:r>
          </a:p>
          <a:p>
            <a:pPr algn="just"/>
            <a:r>
              <a:rPr lang="ru-RU" dirty="0"/>
              <a:t> </a:t>
            </a:r>
          </a:p>
          <a:p>
            <a:pPr algn="just"/>
            <a:endParaRPr lang="ru-RU" dirty="0"/>
          </a:p>
          <a:p>
            <a:pPr algn="just"/>
            <a:endParaRPr lang="ru-RU" dirty="0"/>
          </a:p>
          <a:p>
            <a:pPr algn="just"/>
            <a:endParaRPr lang="ru-RU" dirty="0"/>
          </a:p>
          <a:p>
            <a:pPr algn="just"/>
            <a:endParaRPr lang="ru-RU" dirty="0"/>
          </a:p>
          <a:p>
            <a:pPr algn="just"/>
            <a:endParaRPr lang="ru-RU" dirty="0"/>
          </a:p>
          <a:p>
            <a:pPr algn="just"/>
            <a:endParaRPr lang="ru-RU" dirty="0"/>
          </a:p>
          <a:p>
            <a:pPr algn="just"/>
            <a:r>
              <a:rPr lang="ru-RU" dirty="0"/>
              <a:t>	</a:t>
            </a:r>
          </a:p>
          <a:p>
            <a:pPr algn="just"/>
            <a:endParaRPr lang="ru-RU" dirty="0"/>
          </a:p>
          <a:p>
            <a:pPr algn="just"/>
            <a:r>
              <a:rPr lang="ru-RU" dirty="0"/>
              <a:t>	</a:t>
            </a:r>
          </a:p>
          <a:p>
            <a:pPr algn="just"/>
            <a:r>
              <a:rPr lang="ru-RU" dirty="0"/>
              <a:t>           Эффективность непрямого массажа сердца обеспечивается правильным выбором места приложения силы к грудной клетке пострадавшего (нижняя половина грудины тотчас над мечевидным отростком). Руки массирующего должны быть правильно расположены (проксимальную часть ладони одной руки устанавливают на нижней половине грудины, а ладонь другой помещают на тыл первой, перпендикулярно к ее оси; пальцы первой кисти должны быть слегка приподняты и не оказывать давления на грудную клетку пострадавшего). </a:t>
            </a:r>
          </a:p>
        </p:txBody>
      </p:sp>
      <p:pic>
        <p:nvPicPr>
          <p:cNvPr id="6" name="Рисунок 5"/>
          <p:cNvPicPr/>
          <p:nvPr/>
        </p:nvPicPr>
        <p:blipFill>
          <a:blip r:embed="rId2" cstate="print"/>
          <a:srcRect/>
          <a:stretch>
            <a:fillRect/>
          </a:stretch>
        </p:blipFill>
        <p:spPr bwMode="auto">
          <a:xfrm>
            <a:off x="3131840" y="1571612"/>
            <a:ext cx="4311930" cy="2714644"/>
          </a:xfrm>
          <a:prstGeom prst="rect">
            <a:avLst/>
          </a:prstGeom>
          <a:noFill/>
          <a:ln w="9525">
            <a:noFill/>
            <a:miter lim="800000"/>
            <a:headEnd/>
            <a:tailEnd/>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Непрямой массаж сердца</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290105"/>
            <a:ext cx="7500958"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i="1" dirty="0">
                <a:solidFill>
                  <a:srgbClr val="800000"/>
                </a:solidFill>
                <a:latin typeface="Times New Roman" pitchFamily="18" charset="0"/>
                <a:cs typeface="Times New Roman" pitchFamily="18" charset="0"/>
              </a:rPr>
              <a:t>        </a:t>
            </a:r>
            <a:r>
              <a:rPr lang="ru-RU" dirty="0"/>
              <a:t>Они должны быть выпрямлены в локтевых суставах. Производящий массаж должен стоять достаточно высоко (иногда на стуле, табурете, подставке, если больной лежит на высокой кровати или на операционном столе), как бы нависая своим телом над пострадавшим и оказывая давление на грудину не только усилием рук, но и весом своего тела. Сила нажатия должна быть достаточной, для того чтобы сместить грудину по направлению к позвоночнику на 4-6 см .</a:t>
            </a:r>
          </a:p>
          <a:p>
            <a:pPr algn="just"/>
            <a:r>
              <a:rPr lang="ru-RU" dirty="0"/>
              <a:t>           </a:t>
            </a:r>
          </a:p>
          <a:p>
            <a:pPr algn="just"/>
            <a:r>
              <a:rPr lang="ru-RU" dirty="0"/>
              <a:t>          Темп массажа должен быть таким, чтобы обеспечить не менее 60 сжатий сердца в 1 мин. При проведении реанимации двумя лицами массирующий сдавливает грудную клетку 5 раз с частотой примерно 1 раз в 1 секунду, после чего второй оказывающий помощь делает один энергичный и быстрый выдох изо рта в рот или в нос пострадавшего. В 1 мин осуществляется 12 таких циклов. Если реанимацию проводит один человек, то указанный режим реанимационных мероприятий становится невыполнимым; реаниматор вынужден проводить непрямой массаж сердца в более частом ритме – примерно 15 сжатий сердца за 12 секунд, затем за 3 секунды осуществляется 2 энергичных вдувания воздуха в легкие; в 1 мин выполняется 4 таких цикла, а в итоге – 60 сжатий сердца и 8 вдохов.</a:t>
            </a:r>
          </a:p>
          <a:p>
            <a:endParaRPr lang="ru-RU" dirty="0"/>
          </a:p>
          <a:p>
            <a:endParaRPr lang="ru-RU"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Непрямой массаж сердца</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567103"/>
            <a:ext cx="7500958"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i="1" dirty="0">
                <a:solidFill>
                  <a:srgbClr val="800000"/>
                </a:solidFill>
                <a:latin typeface="Times New Roman" pitchFamily="18" charset="0"/>
                <a:cs typeface="Times New Roman" pitchFamily="18" charset="0"/>
              </a:rPr>
              <a:t>          </a:t>
            </a:r>
            <a:r>
              <a:rPr lang="ru-RU" dirty="0"/>
              <a:t>При попадании большого количества воздуха не в легкие, а в желудок вздутие последнего затруднит спасение больного. Поэтому целесообразно периодически освобождать его желудок от воздуха, надавливая на </a:t>
            </a:r>
            <a:r>
              <a:rPr lang="ru-RU" dirty="0" err="1"/>
              <a:t>эпигастральную</a:t>
            </a:r>
            <a:r>
              <a:rPr lang="ru-RU" dirty="0"/>
              <a:t> (подложечную) область). </a:t>
            </a:r>
            <a:br>
              <a:rPr lang="ru-RU" dirty="0"/>
            </a:br>
            <a:r>
              <a:rPr lang="ru-RU" dirty="0"/>
              <a:t>Непрямой массаж сердца может быть эффективным только при правильном сочетании с искусственной вентиляцией легких. Время проведения сердечно-легочной реанимации должно производиться не менее 30-40 минут или до прибытия медицинских работников.</a:t>
            </a:r>
          </a:p>
          <a:p>
            <a:pPr algn="just"/>
            <a:endParaRPr lang="ru-RU" dirty="0"/>
          </a:p>
        </p:txBody>
      </p:sp>
      <p:pic>
        <p:nvPicPr>
          <p:cNvPr id="5" name="Рисунок 4"/>
          <p:cNvPicPr/>
          <p:nvPr/>
        </p:nvPicPr>
        <p:blipFill>
          <a:blip r:embed="rId2" cstate="print"/>
          <a:srcRect/>
          <a:stretch>
            <a:fillRect/>
          </a:stretch>
        </p:blipFill>
        <p:spPr bwMode="auto">
          <a:xfrm>
            <a:off x="2411760" y="2852936"/>
            <a:ext cx="5089198" cy="3600400"/>
          </a:xfrm>
          <a:prstGeom prst="rect">
            <a:avLst/>
          </a:prstGeom>
          <a:noFill/>
          <a:ln w="9525">
            <a:noFill/>
            <a:miter lim="800000"/>
            <a:headEnd/>
            <a:tailEnd/>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Выполнение</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н</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епрямого массажа сердца</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428604"/>
            <a:ext cx="7500958"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1. Положите пострадавшего на спину и встаньте на колени рядом с ним. </a:t>
            </a:r>
          </a:p>
          <a:p>
            <a:r>
              <a:rPr lang="ru-RU" dirty="0"/>
              <a:t>        2. Нащупайте угол ребер (мечевидный отросток) в нижней части грудной клетки (а). Положите на нижний конец грудины основание ладони, на ширине двух пальцев от ее края. </a:t>
            </a:r>
          </a:p>
          <a:p>
            <a:r>
              <a:rPr lang="ru-RU" dirty="0"/>
              <a:t>        3. Накройте руку другой рукой. Пальцы должны быть слегка подняты кверху. Наклонитесь вперед, чтобы ваши плечи находились над грудиной. Руки держите прямыми (</a:t>
            </a:r>
            <a:r>
              <a:rPr lang="ru-RU" dirty="0" err="1"/>
              <a:t>b</a:t>
            </a:r>
            <a:r>
              <a:rPr lang="ru-RU" dirty="0"/>
              <a:t>)</a:t>
            </a:r>
          </a:p>
          <a:p>
            <a:r>
              <a:rPr lang="ru-RU" dirty="0"/>
              <a:t> </a:t>
            </a:r>
          </a:p>
          <a:p>
            <a:pPr algn="just"/>
            <a:endParaRPr lang="ru-RU" dirty="0"/>
          </a:p>
        </p:txBody>
      </p:sp>
      <p:pic>
        <p:nvPicPr>
          <p:cNvPr id="6" name="Рисунок 5"/>
          <p:cNvPicPr/>
          <p:nvPr/>
        </p:nvPicPr>
        <p:blipFill>
          <a:blip r:embed="rId2" cstate="print"/>
          <a:srcRect/>
          <a:stretch>
            <a:fillRect/>
          </a:stretch>
        </p:blipFill>
        <p:spPr bwMode="auto">
          <a:xfrm>
            <a:off x="2411760" y="2996952"/>
            <a:ext cx="5400600" cy="3528392"/>
          </a:xfrm>
          <a:prstGeom prst="rect">
            <a:avLst/>
          </a:prstGeom>
          <a:noFill/>
          <a:ln w="9525">
            <a:noFill/>
            <a:miter lim="800000"/>
            <a:headEnd/>
            <a:tailEnd/>
          </a:ln>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395370" y="188640"/>
            <a:ext cx="7500958"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4. Нажимайте на грудную клетку вертикально вниз, чтобы она уходила вниз на 4-5 см. Это для взрослого. У ребенка грудная клетка должна перемещаться на 2,5-4 см. Нажимайте на грудную клетку таким вот образом 15 раз со скоростью чаще одного удара в секунду. Отсчитывайте нажатие, быстро произнося вслух "раз, два, три" и нажимая на каждом "раз". </a:t>
            </a:r>
          </a:p>
          <a:p>
            <a:r>
              <a:rPr lang="ru-RU" dirty="0"/>
              <a:t> </a:t>
            </a:r>
          </a:p>
          <a:p>
            <a:pPr algn="just"/>
            <a:r>
              <a:rPr lang="ru-RU" dirty="0"/>
              <a:t>        5. Поверните к себе голову пострадавшего и два раза вдохните ему энергично воздух рот в рот (d), чтобы воздух попал в его легкие</a:t>
            </a:r>
          </a:p>
        </p:txBody>
      </p:sp>
      <p:pic>
        <p:nvPicPr>
          <p:cNvPr id="7" name="Рисунок 6"/>
          <p:cNvPicPr/>
          <p:nvPr/>
        </p:nvPicPr>
        <p:blipFill>
          <a:blip r:embed="rId2" cstate="print"/>
          <a:srcRect/>
          <a:stretch>
            <a:fillRect/>
          </a:stretch>
        </p:blipFill>
        <p:spPr bwMode="auto">
          <a:xfrm>
            <a:off x="2339752" y="2773963"/>
            <a:ext cx="4896544" cy="3655433"/>
          </a:xfrm>
          <a:prstGeom prst="rect">
            <a:avLst/>
          </a:prstGeom>
          <a:noFill/>
          <a:ln w="9525">
            <a:noFill/>
            <a:miter lim="800000"/>
            <a:headEnd/>
            <a:tailEnd/>
          </a:ln>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428728" y="116632"/>
            <a:ext cx="7500958"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6. Не забывайте следить за движением грудной клетки. </a:t>
            </a:r>
          </a:p>
          <a:p>
            <a:pPr algn="just"/>
            <a:r>
              <a:rPr lang="ru-RU" dirty="0"/>
              <a:t> </a:t>
            </a:r>
          </a:p>
          <a:p>
            <a:pPr algn="just"/>
            <a:r>
              <a:rPr lang="ru-RU" dirty="0"/>
              <a:t>       7. Повторяйте цикл из 15 надавливаний и двух вдувании воздуха в легкие до тех пор, пока у пострадавшего не появятся признаки улучшения, пока не прибудет "скорая помощь" или пока у вас не кончатся силы. </a:t>
            </a:r>
          </a:p>
          <a:p>
            <a:pPr algn="just"/>
            <a:r>
              <a:rPr lang="ru-RU" dirty="0"/>
              <a:t> 	</a:t>
            </a:r>
          </a:p>
          <a:p>
            <a:pPr algn="just"/>
            <a:r>
              <a:rPr lang="ru-RU" dirty="0"/>
              <a:t>       8. Через каждые 3 минуты проверяйте наличие пульса на шее. </a:t>
            </a:r>
          </a:p>
          <a:p>
            <a:pPr algn="just"/>
            <a:endParaRPr lang="ru-RU" dirty="0"/>
          </a:p>
        </p:txBody>
      </p:sp>
      <p:pic>
        <p:nvPicPr>
          <p:cNvPr id="6" name="Рисунок 5"/>
          <p:cNvPicPr/>
          <p:nvPr/>
        </p:nvPicPr>
        <p:blipFill>
          <a:blip r:embed="rId2" cstate="print"/>
          <a:srcRect/>
          <a:stretch>
            <a:fillRect/>
          </a:stretch>
        </p:blipFill>
        <p:spPr bwMode="auto">
          <a:xfrm>
            <a:off x="2402908" y="2492896"/>
            <a:ext cx="5625475" cy="4032448"/>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415341" y="234649"/>
            <a:ext cx="7500958"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r>
              <a:rPr lang="ru-RU" dirty="0"/>
              <a:t>	</a:t>
            </a:r>
            <a:r>
              <a:rPr lang="ru-RU" b="1" dirty="0"/>
              <a:t> ПРИЗНАКИ УЛУЧШЕНИЯ</a:t>
            </a:r>
            <a:endParaRPr lang="ru-RU" dirty="0"/>
          </a:p>
          <a:p>
            <a:r>
              <a:rPr lang="ru-RU" b="1" dirty="0"/>
              <a:t> </a:t>
            </a:r>
            <a:r>
              <a:rPr lang="ru-RU" dirty="0"/>
              <a:t>1. Синюшный, серый или лиловатый цвет кожи исчезнет, кожа вновь приобретет свой здоровый цвет. </a:t>
            </a:r>
          </a:p>
          <a:p>
            <a:r>
              <a:rPr lang="ru-RU" dirty="0"/>
              <a:t>2. Пульс вернется. </a:t>
            </a:r>
          </a:p>
          <a:p>
            <a:r>
              <a:rPr lang="ru-RU" dirty="0"/>
              <a:t>3. Пострадавший застонет или пошевелится. </a:t>
            </a:r>
          </a:p>
          <a:p>
            <a:r>
              <a:rPr lang="ru-RU" dirty="0"/>
              <a:t>4. Возобновится самостоятельное дыхание, и вы начнете ощущать сопротивление при выполнении искусственного дыхания</a:t>
            </a:r>
          </a:p>
        </p:txBody>
      </p:sp>
      <p:pic>
        <p:nvPicPr>
          <p:cNvPr id="7" name="Рисунок 6"/>
          <p:cNvPicPr/>
          <p:nvPr/>
        </p:nvPicPr>
        <p:blipFill>
          <a:blip r:embed="rId2" cstate="print"/>
          <a:srcRect/>
          <a:stretch>
            <a:fillRect/>
          </a:stretch>
        </p:blipFill>
        <p:spPr bwMode="auto">
          <a:xfrm>
            <a:off x="1643042" y="2714620"/>
            <a:ext cx="2500330" cy="3857652"/>
          </a:xfrm>
          <a:prstGeom prst="rect">
            <a:avLst/>
          </a:prstGeom>
          <a:noFill/>
          <a:ln w="9525">
            <a:noFill/>
            <a:miter lim="800000"/>
            <a:headEnd/>
            <a:tailEnd/>
          </a:ln>
        </p:spPr>
      </p:pic>
      <p:sp>
        <p:nvSpPr>
          <p:cNvPr id="60417" name="Rectangle 1"/>
          <p:cNvSpPr>
            <a:spLocks noChangeArrowheads="1"/>
          </p:cNvSpPr>
          <p:nvPr/>
        </p:nvSpPr>
        <p:spPr bwMode="auto">
          <a:xfrm>
            <a:off x="4643438" y="3500438"/>
            <a:ext cx="378618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a:ln>
                  <a:noFill/>
                </a:ln>
                <a:solidFill>
                  <a:schemeClr val="tx1"/>
                </a:solidFill>
                <a:effectLst/>
                <a:latin typeface="Arial" pitchFamily="34" charset="0"/>
                <a:ea typeface="Calibri" pitchFamily="34" charset="0"/>
                <a:cs typeface="Arial" pitchFamily="34" charset="0"/>
              </a:rPr>
              <a:t>Техника непрямого массажа сердца: а - у взрослых; б - у подростков;</a:t>
            </a:r>
            <a:br>
              <a:rPr kumimoji="0" lang="ru-RU" sz="1600" b="0" i="0" u="none" strike="noStrike" cap="none" normalizeH="0" baseline="0" dirty="0">
                <a:ln>
                  <a:noFill/>
                </a:ln>
                <a:solidFill>
                  <a:schemeClr val="tx1"/>
                </a:solidFill>
                <a:effectLst/>
                <a:latin typeface="Arial" pitchFamily="34" charset="0"/>
                <a:ea typeface="Calibri" pitchFamily="34" charset="0"/>
                <a:cs typeface="Arial" pitchFamily="34" charset="0"/>
              </a:rPr>
            </a:br>
            <a:r>
              <a:rPr kumimoji="0" lang="ru-RU" sz="1600" b="0" i="0" u="none" strike="noStrike" cap="none" normalizeH="0" baseline="0" dirty="0">
                <a:ln>
                  <a:noFill/>
                </a:ln>
                <a:solidFill>
                  <a:schemeClr val="tx1"/>
                </a:solidFill>
                <a:effectLst/>
                <a:latin typeface="Arial" pitchFamily="34" charset="0"/>
                <a:ea typeface="Calibri" pitchFamily="34" charset="0"/>
                <a:cs typeface="Arial" pitchFamily="34" charset="0"/>
              </a:rPr>
              <a:t>в - у детей младшего возраста.</a:t>
            </a:r>
            <a:endParaRPr kumimoji="0" lang="ru-RU" sz="1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84665"/>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Оживление пострадавшего вдвоем</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428604"/>
            <a:ext cx="750095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pPr algn="just"/>
            <a:r>
              <a:rPr lang="ru-RU" dirty="0"/>
              <a:t>         Оказание мер по оживлению пострадавшего двумя людьми менее утомительно и может продолжаться более долго. Эти действия и более эффективны, так как в его легкие вдувается больше воздуха. Одно вдувание воздуха делается после каждых пяти нажатий на грудную клетку. Один из оказывающих помощь наблюдает за наполнением легких, выполняет искусственную вентиляцию легких изо рта в рот и следит за пульсом. Если процедура сильно затянется, эти два человека могут меняться в перерывах.</a:t>
            </a:r>
          </a:p>
          <a:p>
            <a:pPr algn="just"/>
            <a:r>
              <a:rPr lang="ru-RU" dirty="0"/>
              <a:t> </a:t>
            </a:r>
          </a:p>
          <a:p>
            <a:pPr algn="just"/>
            <a:r>
              <a:rPr lang="ru-RU" dirty="0"/>
              <a:t>          Очень важно рассчитывать время. Не пытайтесь вдувать воздух в грудную клетку, когда ее сжимает другой человек.</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84665"/>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Оживление пострадавшего вдвоем</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428604"/>
            <a:ext cx="750095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pPr algn="just"/>
            <a:r>
              <a:rPr lang="ru-RU" dirty="0"/>
              <a:t>      1. Первый человек должен убедиться, что воздушные проходы чистые, и установить, что дыхание прекратилось. </a:t>
            </a:r>
          </a:p>
          <a:p>
            <a:pPr algn="just"/>
            <a:r>
              <a:rPr lang="ru-RU" dirty="0"/>
              <a:t>      2. Начните с двух вдохов (а)</a:t>
            </a:r>
          </a:p>
        </p:txBody>
      </p:sp>
      <p:pic>
        <p:nvPicPr>
          <p:cNvPr id="5" name="Рисунок 4"/>
          <p:cNvPicPr/>
          <p:nvPr/>
        </p:nvPicPr>
        <p:blipFill>
          <a:blip r:embed="rId2" cstate="print"/>
          <a:srcRect/>
          <a:stretch>
            <a:fillRect/>
          </a:stretch>
        </p:blipFill>
        <p:spPr bwMode="auto">
          <a:xfrm>
            <a:off x="2555776" y="1643050"/>
            <a:ext cx="5112568" cy="4186314"/>
          </a:xfrm>
          <a:prstGeom prst="rect">
            <a:avLst/>
          </a:prstGeom>
          <a:noFill/>
          <a:ln w="9525">
            <a:noFill/>
            <a:miter lim="800000"/>
            <a:headEnd/>
            <a:tailEnd/>
          </a:ln>
        </p:spPr>
      </p:pic>
      <p:sp>
        <p:nvSpPr>
          <p:cNvPr id="6" name="Rectangle 2"/>
          <p:cNvSpPr>
            <a:spLocks noChangeArrowheads="1"/>
          </p:cNvSpPr>
          <p:nvPr/>
        </p:nvSpPr>
        <p:spPr bwMode="auto">
          <a:xfrm>
            <a:off x="1428728" y="5229200"/>
            <a:ext cx="750095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3. Проверьте пульс. </a:t>
            </a:r>
          </a:p>
          <a:p>
            <a:r>
              <a:rPr lang="ru-RU" dirty="0"/>
              <a:t>       4. Второй человек делает пять нажатий на грудную клетку (</a:t>
            </a:r>
            <a:r>
              <a:rPr lang="ru-RU" dirty="0" err="1"/>
              <a:t>b</a:t>
            </a:r>
            <a:r>
              <a:rPr lang="ru-RU" dirty="0"/>
              <a:t>)</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297647" y="3354173"/>
            <a:ext cx="7500958"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solidFill>
                  <a:srgbClr val="800000"/>
                </a:solidFill>
                <a:latin typeface="Times New Roman" pitchFamily="18" charset="0"/>
                <a:cs typeface="Times New Roman" pitchFamily="18" charset="0"/>
              </a:rPr>
              <a:t>      </a:t>
            </a:r>
            <a:r>
              <a:rPr lang="ru-RU" dirty="0"/>
              <a:t> 5. Делайте по пять вдохов каждый раз после завершения пятого нажатия. </a:t>
            </a:r>
          </a:p>
          <a:p>
            <a:pPr algn="just"/>
            <a:r>
              <a:rPr lang="ru-RU" dirty="0"/>
              <a:t>   6. Повторяйте процедуры 4 и 5 до тех пор, пока состояние пострадавшего не улучшится или пока не прибудет профессиональная помощь. </a:t>
            </a:r>
          </a:p>
          <a:p>
            <a:pPr algn="just"/>
            <a:r>
              <a:rPr lang="ru-RU" dirty="0"/>
              <a:t>         7. Через каждые две минуты проверяйте пульс на шее (с).</a:t>
            </a:r>
          </a:p>
          <a:p>
            <a:pPr algn="just"/>
            <a:r>
              <a:rPr lang="ru-RU" dirty="0"/>
              <a:t>Если потерявшего сознание человека оставить лежать на спине, ему будет угрожать серьезная опасность. Его мышцы расслаблены, и поэтому могут не сработать нормальные рефлексы, обеспечивающие открытие и очищение дыхательных путей. Положение на боку применяется для устранения такой опасности.</a:t>
            </a:r>
          </a:p>
        </p:txBody>
      </p:sp>
      <p:sp>
        <p:nvSpPr>
          <p:cNvPr id="6" name="Rectangle 2"/>
          <p:cNvSpPr>
            <a:spLocks noChangeArrowheads="1"/>
          </p:cNvSpPr>
          <p:nvPr/>
        </p:nvSpPr>
        <p:spPr bwMode="auto">
          <a:xfrm>
            <a:off x="1428728" y="4000504"/>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7" name="Рисунок 6"/>
          <p:cNvPicPr/>
          <p:nvPr/>
        </p:nvPicPr>
        <p:blipFill>
          <a:blip r:embed="rId2" cstate="print"/>
          <a:srcRect/>
          <a:stretch>
            <a:fillRect/>
          </a:stretch>
        </p:blipFill>
        <p:spPr bwMode="auto">
          <a:xfrm>
            <a:off x="2339752" y="202193"/>
            <a:ext cx="4450816" cy="3214710"/>
          </a:xfrm>
          <a:prstGeom prst="rect">
            <a:avLst/>
          </a:prstGeom>
          <a:noFill/>
          <a:ln w="9525">
            <a:noFill/>
            <a:miter lim="800000"/>
            <a:headEnd/>
            <a:tailEnd/>
          </a:ln>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Опасности бессознательного состояния</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428728" y="532993"/>
            <a:ext cx="7500958"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solidFill>
                  <a:srgbClr val="800000"/>
                </a:solidFill>
                <a:latin typeface="Times New Roman" pitchFamily="18" charset="0"/>
                <a:cs typeface="Times New Roman" pitchFamily="18" charset="0"/>
              </a:rPr>
              <a:t>  </a:t>
            </a:r>
            <a:r>
              <a:rPr lang="ru-RU" dirty="0"/>
              <a:t>  - Язык может запасть назад и закрыть гортань, затруднив</a:t>
            </a:r>
            <a:r>
              <a:rPr lang="en-US" dirty="0"/>
              <a:t> </a:t>
            </a:r>
            <a:r>
              <a:rPr lang="ru-RU" dirty="0"/>
              <a:t>поступление воздуха в легкие. </a:t>
            </a:r>
          </a:p>
          <a:p>
            <a:pPr algn="just"/>
            <a:r>
              <a:rPr lang="ru-RU" dirty="0"/>
              <a:t> </a:t>
            </a:r>
          </a:p>
          <a:p>
            <a:pPr algn="just"/>
            <a:r>
              <a:rPr lang="ru-RU" dirty="0"/>
              <a:t>   - Инородные тела, в том числе кровь или рвотные массы,</a:t>
            </a:r>
            <a:r>
              <a:rPr lang="en-US" dirty="0"/>
              <a:t> </a:t>
            </a:r>
            <a:r>
              <a:rPr lang="ru-RU" dirty="0"/>
              <a:t>могут попасть в дыхательные пути, потому что гортань</a:t>
            </a:r>
            <a:r>
              <a:rPr lang="en-US" dirty="0"/>
              <a:t> </a:t>
            </a:r>
            <a:r>
              <a:rPr lang="ru-RU" dirty="0"/>
              <a:t>не закроется автоматически при контакте с ними, как</a:t>
            </a:r>
            <a:r>
              <a:rPr lang="en-US" dirty="0"/>
              <a:t> </a:t>
            </a:r>
            <a:r>
              <a:rPr lang="ru-RU" dirty="0"/>
              <a:t>бывает это в нормальном состоянии. </a:t>
            </a:r>
          </a:p>
          <a:p>
            <a:pPr algn="just"/>
            <a:r>
              <a:rPr lang="ru-RU" dirty="0"/>
              <a:t> </a:t>
            </a:r>
          </a:p>
          <a:p>
            <a:pPr algn="just"/>
            <a:r>
              <a:rPr lang="ru-RU" dirty="0"/>
              <a:t>    - Инородные тела могут при вдохе пройти еще глубже в дыхательные пути и закупорить их, впоследствии вызвав серьезную и опасную форму пневмонии. </a:t>
            </a:r>
          </a:p>
          <a:p>
            <a:pPr algn="just"/>
            <a:r>
              <a:rPr lang="ru-RU" dirty="0"/>
              <a:t> </a:t>
            </a:r>
          </a:p>
          <a:p>
            <a:pPr algn="just"/>
            <a:r>
              <a:rPr lang="ru-RU" dirty="0"/>
              <a:t>      Подобные ситуации иногда заканчиваются летальным исходом, например, так погибают люди при сильном опьянении из-за скопившейся рвотной массы, если их оставить лежать на спине.</a:t>
            </a:r>
          </a:p>
          <a:p>
            <a:pPr algn="just"/>
            <a:r>
              <a:rPr lang="ru-RU" dirty="0"/>
              <a:t> </a:t>
            </a:r>
          </a:p>
          <a:p>
            <a:pPr algn="just"/>
            <a:r>
              <a:rPr lang="ru-RU" dirty="0"/>
              <a:t>      </a:t>
            </a:r>
            <a:r>
              <a:rPr lang="ru-RU" dirty="0" err="1"/>
              <a:t>He</a:t>
            </a:r>
            <a:r>
              <a:rPr lang="ru-RU" dirty="0"/>
              <a:t> следует применять положение на боку, если существует риск травмы позвоночника или пострадавший находится в полном сознании. Однако, если дыхательные пути блокированы, их следует немедленно прочистить. Если потерявший сознание человек должен по-прежнему лежать на спине, то постоянно проверяйте, нормально ли он дышит.</a:t>
            </a:r>
          </a:p>
        </p:txBody>
      </p:sp>
      <p:sp>
        <p:nvSpPr>
          <p:cNvPr id="6" name="Rectangle 2"/>
          <p:cNvSpPr>
            <a:spLocks noChangeArrowheads="1"/>
          </p:cNvSpPr>
          <p:nvPr/>
        </p:nvSpPr>
        <p:spPr bwMode="auto">
          <a:xfrm>
            <a:off x="1428728" y="4000504"/>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Как перевести пострадавшего в положение</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 «на боку»</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319249" y="764704"/>
            <a:ext cx="750095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solidFill>
                  <a:srgbClr val="800000"/>
                </a:solidFill>
                <a:latin typeface="Times New Roman" pitchFamily="18" charset="0"/>
                <a:cs typeface="Times New Roman" pitchFamily="18" charset="0"/>
              </a:rPr>
              <a:t>    </a:t>
            </a:r>
            <a:r>
              <a:rPr lang="ru-RU" dirty="0"/>
              <a:t> 1. Встаньте на колени возле пострадавшего. </a:t>
            </a:r>
          </a:p>
          <a:p>
            <a:r>
              <a:rPr lang="ru-RU" dirty="0"/>
              <a:t>      2. Положите ближайшую к вам руку под прямым углом (а). </a:t>
            </a:r>
          </a:p>
          <a:p>
            <a:r>
              <a:rPr lang="ru-RU" dirty="0"/>
              <a:t>      3. Дальнюю от вас руку положите наискосок груди, прижав ладонь к ближайшей от вас щеке (</a:t>
            </a:r>
            <a:r>
              <a:rPr lang="ru-RU" dirty="0" err="1"/>
              <a:t>b</a:t>
            </a:r>
            <a:r>
              <a:rPr lang="ru-RU" dirty="0"/>
              <a:t>)</a:t>
            </a:r>
          </a:p>
        </p:txBody>
      </p:sp>
      <p:sp>
        <p:nvSpPr>
          <p:cNvPr id="6" name="Rectangle 2"/>
          <p:cNvSpPr>
            <a:spLocks noChangeArrowheads="1"/>
          </p:cNvSpPr>
          <p:nvPr/>
        </p:nvSpPr>
        <p:spPr bwMode="auto">
          <a:xfrm>
            <a:off x="1428728" y="4000504"/>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7" name="Рисунок 6"/>
          <p:cNvPicPr/>
          <p:nvPr/>
        </p:nvPicPr>
        <p:blipFill>
          <a:blip r:embed="rId2" cstate="print"/>
          <a:srcRect/>
          <a:stretch>
            <a:fillRect/>
          </a:stretch>
        </p:blipFill>
        <p:spPr bwMode="auto">
          <a:xfrm>
            <a:off x="2339752" y="1965033"/>
            <a:ext cx="5112568" cy="4488303"/>
          </a:xfrm>
          <a:prstGeom prst="rect">
            <a:avLst/>
          </a:prstGeom>
          <a:noFill/>
          <a:ln w="9525">
            <a:noFill/>
            <a:miter lim="800000"/>
            <a:headEnd/>
            <a:tailEnd/>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323047" y="324128"/>
            <a:ext cx="750095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solidFill>
                  <a:srgbClr val="800000"/>
                </a:solidFill>
                <a:latin typeface="Times New Roman" pitchFamily="18" charset="0"/>
                <a:cs typeface="Times New Roman" pitchFamily="18" charset="0"/>
              </a:rPr>
              <a:t>   </a:t>
            </a:r>
            <a:r>
              <a:rPr lang="ru-RU" dirty="0"/>
              <a:t> 4. Держа ладонь пострадавшего у щеки, поднимите его дальнее от вас колено (с). </a:t>
            </a:r>
          </a:p>
          <a:p>
            <a:r>
              <a:rPr lang="ru-RU" dirty="0"/>
              <a:t>      5. Осторожно потяните колено к себе, поворачивая таким образом пострадавшего (</a:t>
            </a:r>
            <a:r>
              <a:rPr lang="ru-RU" dirty="0" err="1"/>
              <a:t>d</a:t>
            </a:r>
            <a:r>
              <a:rPr lang="ru-RU" dirty="0"/>
              <a:t>)</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8" name="Рисунок 7"/>
          <p:cNvPicPr/>
          <p:nvPr/>
        </p:nvPicPr>
        <p:blipFill>
          <a:blip r:embed="rId2" cstate="print"/>
          <a:srcRect/>
          <a:stretch>
            <a:fillRect/>
          </a:stretch>
        </p:blipFill>
        <p:spPr bwMode="auto">
          <a:xfrm>
            <a:off x="2195736" y="1524457"/>
            <a:ext cx="6048672" cy="5072895"/>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250149" y="188640"/>
            <a:ext cx="778671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i="1" dirty="0">
                <a:solidFill>
                  <a:srgbClr val="800000"/>
                </a:solidFill>
                <a:latin typeface="Times New Roman" pitchFamily="18" charset="0"/>
                <a:cs typeface="Times New Roman" pitchFamily="18" charset="0"/>
              </a:rPr>
              <a:t>     </a:t>
            </a:r>
            <a:r>
              <a:rPr lang="ru-RU" dirty="0"/>
              <a:t> 6. Уложив пострадавшего на ту же сторону, на которую повернута его голова, проследите за тем, чтобы колено оставалось согнутым под прямым углом к туловищу (е). </a:t>
            </a:r>
          </a:p>
          <a:p>
            <a:pPr algn="just"/>
            <a:r>
              <a:rPr lang="ru-RU" dirty="0"/>
              <a:t>       7. Осторожно запрокиньте голову назад, чтобы обеспечить свободное поступление воздуха в легкие, и следите за дыханием пострадавшего (</a:t>
            </a:r>
            <a:r>
              <a:rPr lang="ru-RU" dirty="0" err="1"/>
              <a:t>f</a:t>
            </a:r>
            <a:r>
              <a:rPr lang="ru-RU" dirty="0"/>
              <a:t>).</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7" name="Рисунок 6"/>
          <p:cNvPicPr/>
          <p:nvPr/>
        </p:nvPicPr>
        <p:blipFill>
          <a:blip r:embed="rId2" cstate="print"/>
          <a:srcRect/>
          <a:stretch>
            <a:fillRect/>
          </a:stretch>
        </p:blipFill>
        <p:spPr bwMode="auto">
          <a:xfrm>
            <a:off x="2555776" y="1665968"/>
            <a:ext cx="5184576" cy="4652644"/>
          </a:xfrm>
          <a:prstGeom prst="rect">
            <a:avLst/>
          </a:prstGeom>
          <a:noFill/>
          <a:ln w="9525">
            <a:noFill/>
            <a:miter lim="800000"/>
            <a:headEnd/>
            <a:tailEnd/>
          </a:ln>
        </p:spPr>
      </p:pic>
      <p:sp>
        <p:nvSpPr>
          <p:cNvPr id="68609" name="Rectangle 1"/>
          <p:cNvSpPr>
            <a:spLocks noChangeArrowheads="1"/>
          </p:cNvSpPr>
          <p:nvPr/>
        </p:nvSpPr>
        <p:spPr bwMode="auto">
          <a:xfrm>
            <a:off x="2267526" y="6318612"/>
            <a:ext cx="657229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a:ln>
                  <a:noFill/>
                </a:ln>
                <a:solidFill>
                  <a:srgbClr val="6F0000"/>
                </a:solidFill>
                <a:effectLst/>
                <a:latin typeface="Arial" pitchFamily="34" charset="0"/>
                <a:ea typeface="Calibri" pitchFamily="34" charset="0"/>
                <a:cs typeface="Arial" pitchFamily="34" charset="0"/>
              </a:rPr>
              <a:t>Не оставляйте пострадавшего без присмотра!</a:t>
            </a:r>
            <a:endParaRPr kumimoji="0" lang="ru-RU"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Сильное кровотечение и точки надавливания</a:t>
            </a:r>
          </a:p>
          <a:p>
            <a:pPr marL="0" marR="0" lvl="0" indent="0" algn="ctr" defTabSz="914400" rtl="0" eaLnBrk="1" fontAlgn="base" latinLnBrk="0" hangingPunct="1">
              <a:lnSpc>
                <a:spcPct val="100000"/>
              </a:lnSpc>
              <a:spcBef>
                <a:spcPct val="0"/>
              </a:spcBef>
              <a:spcAft>
                <a:spcPct val="0"/>
              </a:spcAft>
              <a:buClrTx/>
              <a:buSzTx/>
              <a:buFontTx/>
              <a:buNone/>
              <a:tabLst/>
            </a:pPr>
            <a:r>
              <a:rPr lang="ru-RU" sz="2400" b="1" dirty="0" bmk="_Toc188077129">
                <a:latin typeface="Times New Roman" pitchFamily="18" charset="0"/>
                <a:cs typeface="Times New Roman" pitchFamily="18" charset="0"/>
              </a:rPr>
              <a:t>(для остановки кровотечения)</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357290" y="785794"/>
            <a:ext cx="7572396"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i="1" dirty="0">
                <a:solidFill>
                  <a:srgbClr val="800000"/>
                </a:solidFill>
                <a:latin typeface="Times New Roman" pitchFamily="18" charset="0"/>
                <a:cs typeface="Times New Roman" pitchFamily="18" charset="0"/>
              </a:rPr>
              <a:t>     </a:t>
            </a:r>
            <a:r>
              <a:rPr lang="ru-RU" dirty="0"/>
              <a:t>В серьезных случаях, несмотря на наложение давящей повязки на рану, продолжает сильно идти кровь, артериальное кровотечение нужно остановить хотя бы ненадолго. Жизнь пострадавшего, возможно, удастся спасти с помощью надавливания на поврежденную артерию в точке, где ее можно прижать пальцами к кости. На практике удается пережимать самую большую артерию на руке и самую большую артерию на ноге. Если точка прижатия выбрана правильно, полностью прекращается кровоснабжение пораженной конечности.</a:t>
            </a:r>
          </a:p>
          <a:p>
            <a:pPr algn="ctr"/>
            <a:r>
              <a:rPr lang="ru-RU" dirty="0"/>
              <a:t> </a:t>
            </a:r>
            <a:r>
              <a:rPr lang="ru-RU" b="1" dirty="0"/>
              <a:t>ТОЧКИ НАДАВЛИВАНИЯ</a:t>
            </a:r>
            <a:endParaRPr lang="ru-RU" dirty="0"/>
          </a:p>
          <a:p>
            <a:pPr algn="just"/>
            <a:r>
              <a:rPr lang="ru-RU" b="1" dirty="0"/>
              <a:t>       </a:t>
            </a:r>
            <a:r>
              <a:rPr lang="ru-RU" dirty="0"/>
              <a:t>Плечевая артерия, снабжающая кровью руку, проходит по внутренней стороне плечевой кости (а), и ее лучше всего пережимать и середине этой кости.</a:t>
            </a:r>
          </a:p>
          <a:p>
            <a:pPr algn="just"/>
            <a:r>
              <a:rPr lang="ru-RU" dirty="0"/>
              <a:t> 	</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8" name="Рисунок 7"/>
          <p:cNvPicPr/>
          <p:nvPr/>
        </p:nvPicPr>
        <p:blipFill>
          <a:blip r:embed="rId2" cstate="print"/>
          <a:srcRect b="57759"/>
          <a:stretch>
            <a:fillRect/>
          </a:stretch>
        </p:blipFill>
        <p:spPr bwMode="auto">
          <a:xfrm>
            <a:off x="2267744" y="4143380"/>
            <a:ext cx="5472608" cy="2525980"/>
          </a:xfrm>
          <a:prstGeom prst="rect">
            <a:avLst/>
          </a:prstGeom>
          <a:noFill/>
          <a:ln w="9525">
            <a:noFill/>
            <a:miter lim="800000"/>
            <a:headEnd/>
            <a:tailEnd/>
          </a:ln>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285856" y="188640"/>
            <a:ext cx="778671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i="1" dirty="0">
                <a:solidFill>
                  <a:srgbClr val="800000"/>
                </a:solidFill>
                <a:latin typeface="Times New Roman" pitchFamily="18" charset="0"/>
                <a:cs typeface="Times New Roman" pitchFamily="18" charset="0"/>
              </a:rPr>
              <a:t>       </a:t>
            </a:r>
            <a:r>
              <a:rPr lang="ru-RU" dirty="0"/>
              <a:t>Бедренная артерия, снабжающая кровью нижнюю конечность, проходит через середину паховой складки. В этом месте она пересекает костный выступ (</a:t>
            </a:r>
            <a:r>
              <a:rPr lang="ru-RU" dirty="0" err="1"/>
              <a:t>b</a:t>
            </a:r>
            <a:r>
              <a:rPr lang="ru-RU" dirty="0"/>
              <a:t>), и ее лучше всего прижимать именно там.</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7" name="Рисунок 6"/>
          <p:cNvPicPr/>
          <p:nvPr/>
        </p:nvPicPr>
        <p:blipFill>
          <a:blip r:embed="rId2" cstate="print"/>
          <a:srcRect l="20066" t="42564"/>
          <a:stretch>
            <a:fillRect/>
          </a:stretch>
        </p:blipFill>
        <p:spPr bwMode="auto">
          <a:xfrm>
            <a:off x="2699792" y="1111970"/>
            <a:ext cx="5040560" cy="3685182"/>
          </a:xfrm>
          <a:prstGeom prst="rect">
            <a:avLst/>
          </a:prstGeom>
          <a:noFill/>
          <a:ln w="9525">
            <a:noFill/>
            <a:miter lim="800000"/>
            <a:headEnd/>
            <a:tailEnd/>
          </a:ln>
        </p:spPr>
      </p:pic>
      <p:sp>
        <p:nvSpPr>
          <p:cNvPr id="75777" name="Rectangle 1"/>
          <p:cNvSpPr>
            <a:spLocks noChangeArrowheads="1"/>
          </p:cNvSpPr>
          <p:nvPr/>
        </p:nvSpPr>
        <p:spPr bwMode="auto">
          <a:xfrm>
            <a:off x="1409514" y="4797152"/>
            <a:ext cx="74295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just" defTabSz="914400" rtl="0" eaLnBrk="1" fontAlgn="base" latinLnBrk="0" hangingPunct="1">
              <a:lnSpc>
                <a:spcPct val="100000"/>
              </a:lnSpc>
              <a:spcBef>
                <a:spcPct val="0"/>
              </a:spcBef>
              <a:spcAft>
                <a:spcPct val="0"/>
              </a:spcAft>
              <a:buClrTx/>
              <a:buSzTx/>
              <a:buFontTx/>
              <a:buNone/>
              <a:tabLst/>
            </a:pPr>
            <a:r>
              <a:rPr lang="ru-RU" dirty="0">
                <a:latin typeface="Times New Roman" pitchFamily="18" charset="0"/>
                <a:ea typeface="Calibri" pitchFamily="34" charset="0"/>
                <a:cs typeface="Times New Roman" pitchFamily="18" charset="0"/>
              </a:rPr>
              <a:t>      </a:t>
            </a: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Не пережимайте артериальный кровоток более чем на 15 минут, иначе возникнет опасность омертвения (гангрены) здоровых тканей, находящихся ниже точки</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lang="ru-RU" dirty="0">
                <a:latin typeface="Times New Roman" pitchFamily="18" charset="0"/>
                <a:ea typeface="Calibri" pitchFamily="34" charset="0"/>
                <a:cs typeface="Times New Roman" pitchFamily="18" charset="0"/>
              </a:rPr>
              <a:t>      </a:t>
            </a: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Никогда не применяйте жгуты, если вы не знаете, как накладывать жгут; если точно знаете, что к вам на помощь скоро прибудут квалифицированные специалисты.</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Как остановить</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кровотечение из руки</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250133" y="561633"/>
            <a:ext cx="778671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i="1" dirty="0">
                <a:solidFill>
                  <a:srgbClr val="800000"/>
                </a:solidFill>
                <a:latin typeface="Times New Roman" pitchFamily="18" charset="0"/>
                <a:cs typeface="Times New Roman" pitchFamily="18" charset="0"/>
              </a:rPr>
              <a:t> </a:t>
            </a:r>
            <a:r>
              <a:rPr lang="ru-RU" dirty="0"/>
              <a:t> 1. Держите поврежденную руку так, чтобы ладонь была поднята выше головы. </a:t>
            </a:r>
          </a:p>
          <a:p>
            <a:pPr algn="just"/>
            <a:endParaRPr lang="ru-RU" dirty="0"/>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75777" name="Rectangle 1"/>
          <p:cNvSpPr>
            <a:spLocks noChangeArrowheads="1"/>
          </p:cNvSpPr>
          <p:nvPr/>
        </p:nvSpPr>
        <p:spPr bwMode="auto">
          <a:xfrm>
            <a:off x="1396882" y="5633837"/>
            <a:ext cx="742952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latin typeface="Times New Roman" pitchFamily="18" charset="0"/>
                <a:cs typeface="Times New Roman" pitchFamily="18" charset="0"/>
              </a:rPr>
              <a:t>  </a:t>
            </a:r>
            <a:r>
              <a:rPr lang="ru-RU" dirty="0"/>
              <a:t>2. Сильно нажимайте кончиками пальцев на внутреннюю поверхность плеча между мышцами, пока не нащупаете кость (а) и не заметите, что кровотечение существенно уменьшилось или прекратилось.</a:t>
            </a:r>
          </a:p>
        </p:txBody>
      </p:sp>
      <p:pic>
        <p:nvPicPr>
          <p:cNvPr id="8" name="Рисунок 7"/>
          <p:cNvPicPr/>
          <p:nvPr/>
        </p:nvPicPr>
        <p:blipFill>
          <a:blip r:embed="rId2" cstate="print"/>
          <a:srcRect/>
          <a:stretch>
            <a:fillRect/>
          </a:stretch>
        </p:blipFill>
        <p:spPr bwMode="auto">
          <a:xfrm>
            <a:off x="1835696" y="1196753"/>
            <a:ext cx="6696744" cy="4437084"/>
          </a:xfrm>
          <a:prstGeom prst="rect">
            <a:avLst/>
          </a:prstGeom>
          <a:noFill/>
          <a:ln w="9525">
            <a:noFill/>
            <a:miter lim="800000"/>
            <a:headEnd/>
            <a:tailEnd/>
          </a:ln>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Как остановить</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кровотечение из ноги</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247740" y="476672"/>
            <a:ext cx="778671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i="1" dirty="0">
                <a:solidFill>
                  <a:srgbClr val="800000"/>
                </a:solidFill>
                <a:latin typeface="Times New Roman" pitchFamily="18" charset="0"/>
                <a:cs typeface="Times New Roman" pitchFamily="18" charset="0"/>
              </a:rPr>
              <a:t>     </a:t>
            </a:r>
            <a:r>
              <a:rPr lang="ru-RU" dirty="0"/>
              <a:t>1. Пострадавший должен лечь на спину, слегка согнув колени. </a:t>
            </a:r>
          </a:p>
          <a:p>
            <a:pPr algn="just"/>
            <a:r>
              <a:rPr lang="ru-RU" dirty="0"/>
              <a:t>      2. Вы должны сильно прижать кулаком артерию к выступу тазовой кости в области паха или, если вы точно знаете место, сделать это большими пальцами (</a:t>
            </a:r>
            <a:r>
              <a:rPr lang="ru-RU" dirty="0" err="1"/>
              <a:t>b</a:t>
            </a:r>
            <a:r>
              <a:rPr lang="ru-RU" dirty="0"/>
              <a:t>). Для пережатия этой крупной артерии необходимо приложить большое усилие. </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9" name="Рисунок 8"/>
          <p:cNvPicPr/>
          <p:nvPr/>
        </p:nvPicPr>
        <p:blipFill>
          <a:blip r:embed="rId2" cstate="print"/>
          <a:srcRect/>
          <a:stretch>
            <a:fillRect/>
          </a:stretch>
        </p:blipFill>
        <p:spPr bwMode="auto">
          <a:xfrm>
            <a:off x="1428728" y="1954000"/>
            <a:ext cx="7391744" cy="4355320"/>
          </a:xfrm>
          <a:prstGeom prst="rect">
            <a:avLst/>
          </a:prstGeom>
          <a:noFill/>
          <a:ln w="9525">
            <a:noFill/>
            <a:miter lim="800000"/>
            <a:headEnd/>
            <a:tailEnd/>
          </a:ln>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Проверка состояния пострадавшего</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321587" y="476672"/>
            <a:ext cx="778671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  Проверьте:</a:t>
            </a:r>
            <a:endParaRPr lang="ru-RU" dirty="0"/>
          </a:p>
          <a:p>
            <a:r>
              <a:rPr lang="ru-RU" b="1" dirty="0"/>
              <a:t> </a:t>
            </a:r>
            <a:r>
              <a:rPr lang="ru-RU" dirty="0"/>
              <a:t>1. Не заблокированы ли дыхательные пути (а). </a:t>
            </a:r>
          </a:p>
          <a:p>
            <a:r>
              <a:rPr lang="ru-RU" dirty="0"/>
              <a:t> 2. Дышит ли пострадавший (</a:t>
            </a:r>
            <a:r>
              <a:rPr lang="ru-RU" dirty="0" err="1"/>
              <a:t>b</a:t>
            </a:r>
            <a:r>
              <a:rPr lang="ru-RU" dirty="0"/>
              <a:t>). </a:t>
            </a:r>
          </a:p>
          <a:p>
            <a:r>
              <a:rPr lang="ru-RU" dirty="0"/>
              <a:t> 3. Есть ли у него пульс (с) (надо удостовериться, что сердце не остановилось). </a:t>
            </a:r>
          </a:p>
          <a:p>
            <a:r>
              <a:rPr lang="ru-RU" dirty="0"/>
              <a:t> 4. Нет ли сильного кровотечения. </a:t>
            </a:r>
          </a:p>
          <a:p>
            <a:r>
              <a:rPr lang="ru-RU" dirty="0"/>
              <a:t> 5. Нет ли шокового состояния. </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7" name="Рисунок 6"/>
          <p:cNvPicPr/>
          <p:nvPr/>
        </p:nvPicPr>
        <p:blipFill>
          <a:blip r:embed="rId2" cstate="print"/>
          <a:srcRect/>
          <a:stretch>
            <a:fillRect/>
          </a:stretch>
        </p:blipFill>
        <p:spPr bwMode="auto">
          <a:xfrm>
            <a:off x="2123728" y="2491478"/>
            <a:ext cx="5832648" cy="4177882"/>
          </a:xfrm>
          <a:prstGeom prst="rect">
            <a:avLst/>
          </a:prstGeom>
          <a:noFill/>
          <a:ln w="9525">
            <a:noFill/>
            <a:miter lim="800000"/>
            <a:headEnd/>
            <a:tailEnd/>
          </a:ln>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246220"/>
            <a:ext cx="7000924" cy="105407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dirty="0" bmk="_Toc188077129">
              <a:ln>
                <a:noFill/>
              </a:ln>
              <a:solidFill>
                <a:srgbClr val="FF0000"/>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dirty="0" bmk="_Toc188077129">
                <a:ln>
                  <a:noFill/>
                </a:ln>
                <a:solidFill>
                  <a:srgbClr val="FF0000"/>
                </a:solidFill>
                <a:effectLst/>
                <a:latin typeface="Times New Roman" pitchFamily="18" charset="0"/>
                <a:ea typeface="Times New Roman" pitchFamily="18" charset="0"/>
                <a:cs typeface="Times New Roman" pitchFamily="18" charset="0"/>
              </a:rPr>
              <a:t>Риск ВИЧ - инфекции</a:t>
            </a:r>
            <a:endParaRPr kumimoji="0" lang="ru-RU" sz="3200" b="0" i="0" u="none" strike="noStrike" cap="none" normalizeH="0" dirty="0">
              <a:ln>
                <a:noFill/>
              </a:ln>
              <a:solidFill>
                <a:srgbClr val="FF0000"/>
              </a:solidFill>
              <a:effectLst/>
              <a:latin typeface="Arial" pitchFamily="34" charset="0"/>
              <a:cs typeface="Arial" pitchFamily="34" charset="0"/>
            </a:endParaRPr>
          </a:p>
        </p:txBody>
      </p:sp>
      <p:sp>
        <p:nvSpPr>
          <p:cNvPr id="49154" name="Rectangle 2"/>
          <p:cNvSpPr>
            <a:spLocks noChangeArrowheads="1"/>
          </p:cNvSpPr>
          <p:nvPr/>
        </p:nvSpPr>
        <p:spPr bwMode="auto">
          <a:xfrm>
            <a:off x="1285854" y="659011"/>
            <a:ext cx="7643831"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r>
              <a:rPr lang="ru-RU" b="1" dirty="0"/>
              <a:t> </a:t>
            </a:r>
            <a:r>
              <a:rPr lang="ru-RU" sz="2400" b="1" dirty="0"/>
              <a:t>МЕРЫ ПРЕДОСТОРОЖНОСТИ</a:t>
            </a:r>
          </a:p>
          <a:p>
            <a:pPr algn="ctr"/>
            <a:r>
              <a:rPr lang="ru-RU" b="1" dirty="0"/>
              <a:t> </a:t>
            </a:r>
            <a:endParaRPr lang="ru-RU" dirty="0"/>
          </a:p>
          <a:p>
            <a:pPr algn="just"/>
            <a:r>
              <a:rPr lang="ru-RU" sz="2400" dirty="0"/>
              <a:t>    </a:t>
            </a:r>
            <a:r>
              <a:rPr lang="ru-RU" sz="2400" b="1" dirty="0"/>
              <a:t>Считайте, что льющаяся из тела пострадавшего кровь или другая жидкость ВИЧ-инфицированы, и по возможности избегайте прямого контакта. Существует небольшая, но реальная опасность ВИЧ-инфекции, если зараженная кровь пострадавшего попадет в порезы или ссадины на теле человека, оказывающего первую помощь. </a:t>
            </a:r>
          </a:p>
          <a:p>
            <a:pPr algn="just"/>
            <a:r>
              <a:rPr lang="ru-RU" sz="2400" b="1" dirty="0"/>
              <a:t> </a:t>
            </a:r>
          </a:p>
          <a:p>
            <a:pPr algn="just"/>
            <a:r>
              <a:rPr lang="ru-RU" sz="2400" b="1" dirty="0"/>
              <a:t>      Если на кожу человека, оказывающего помощь, попадет много крови пострадавшего, кровь нужно вытереть как можно скорей, а порезы и ссадины на коже промыть, при первой же возможности. Однако риск заразиться таким путем очень мал</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84665"/>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Общие правила транспортирования</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357290" y="924293"/>
            <a:ext cx="7572396"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При отсутствии какого-либо транспорта следует осуществить переноску пострадавшего в лечебное учреждение на носилках, в т. ч. импровизированных. Первую помощь приходится оказывать и в таких условиях, когда нет никаких подручных средств или нет времени для изготовления импровизированных носилок. В этих случаях больного необходимо перенести на руках. Первую помощь приходится оказывать и в таких условиях, когда нет никаких подручных средств или нет времени для изготовления импровизированных носилок. В этих случаях больного необходимо перенести на руках. Один человек может нести больного на руках, на спине, на плече .Переноску способом "на руках впереди" и "на плече" применяют в случаях, если пострадавший очень слаб или без сознания. Если больной в состоянии держаться, то удобнее переносить его способом "на спине". Эти способы требуют большой физической силы и применяются при переноске на небольшие расстояния. На руках значительно легче переносить вдвоем. Пострадавшего, находящегося в бессознательном состоянии, наиболее удобно переносить способом "друг за другом"</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357290" y="5341668"/>
            <a:ext cx="7786710" cy="1232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a:t>
            </a:r>
          </a:p>
          <a:p>
            <a:r>
              <a:rPr lang="ru-RU" dirty="0"/>
              <a:t>Носилки </a:t>
            </a:r>
            <a:br>
              <a:rPr lang="ru-RU" dirty="0"/>
            </a:br>
            <a:r>
              <a:rPr lang="ru-RU" dirty="0"/>
              <a:t>а - медицинские; </a:t>
            </a:r>
            <a:br>
              <a:rPr lang="ru-RU" dirty="0"/>
            </a:br>
            <a:r>
              <a:rPr lang="ru-RU" dirty="0"/>
              <a:t>б, </a:t>
            </a:r>
            <a:r>
              <a:rPr lang="ru-RU" sz="2010" dirty="0"/>
              <a:t>в</a:t>
            </a:r>
            <a:r>
              <a:rPr lang="ru-RU" dirty="0"/>
              <a:t>- импровизированные</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7" name="Рисунок 6"/>
          <p:cNvPicPr/>
          <p:nvPr/>
        </p:nvPicPr>
        <p:blipFill>
          <a:blip r:embed="rId2" cstate="print"/>
          <a:srcRect/>
          <a:stretch>
            <a:fillRect/>
          </a:stretch>
        </p:blipFill>
        <p:spPr bwMode="auto">
          <a:xfrm>
            <a:off x="2987824" y="332656"/>
            <a:ext cx="4968552" cy="5453798"/>
          </a:xfrm>
          <a:prstGeom prst="rect">
            <a:avLst/>
          </a:prstGeom>
          <a:noFill/>
          <a:ln w="9525">
            <a:noFill/>
            <a:miter lim="800000"/>
            <a:headEnd/>
            <a:tailEnd/>
          </a:ln>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285856" y="58847"/>
            <a:ext cx="764383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Если больной в сознании и может самостоятельно держаться, то легче переносить его на "замке" из 3 или 4 рук .</a:t>
            </a:r>
          </a:p>
          <a:p>
            <a:endParaRPr lang="ru-RU" dirty="0"/>
          </a:p>
          <a:p>
            <a:endParaRPr lang="ru-RU" dirty="0"/>
          </a:p>
          <a:p>
            <a:r>
              <a:rPr lang="ru-RU" dirty="0"/>
              <a:t> </a:t>
            </a:r>
          </a:p>
          <a:p>
            <a:r>
              <a:rPr lang="ru-RU" dirty="0"/>
              <a:t> </a:t>
            </a:r>
          </a:p>
          <a:p>
            <a:endParaRPr lang="ru-RU" dirty="0"/>
          </a:p>
          <a:p>
            <a:endParaRPr lang="ru-RU" dirty="0"/>
          </a:p>
          <a:p>
            <a:endParaRPr lang="ru-RU" dirty="0"/>
          </a:p>
          <a:p>
            <a:endParaRPr lang="ru-RU" dirty="0"/>
          </a:p>
          <a:p>
            <a:endParaRPr lang="ru-RU" dirty="0"/>
          </a:p>
          <a:p>
            <a:endParaRPr lang="ru-RU" dirty="0"/>
          </a:p>
          <a:p>
            <a:pPr algn="just"/>
            <a:r>
              <a:rPr lang="ru-RU" dirty="0"/>
              <a:t>Переноска пострадавшего одним носильщиком: а - на руках; б - на спине; в - на плече.</a:t>
            </a:r>
          </a:p>
          <a:p>
            <a:pPr algn="just"/>
            <a:r>
              <a:rPr lang="ru-RU" dirty="0"/>
              <a:t> Значительно облегчает переноску на руках или носилках носилочная лямка.</a:t>
            </a:r>
          </a:p>
          <a:p>
            <a:pPr algn="just"/>
            <a:r>
              <a:rPr lang="ru-RU" dirty="0"/>
              <a:t>В ряде случаев больной может преодолеть короткое расстояние самостоятельно с помощью сопровождающего, который закидывает себе на шею руку пострадавшего и удерживает ее одной рукой, а другой обхватывает больного за талию или грудь.</a:t>
            </a:r>
          </a:p>
          <a:p>
            <a:pPr algn="just"/>
            <a:r>
              <a:rPr lang="ru-RU" dirty="0"/>
              <a:t>Пострадавший свободной рукой может опираться на палку. При невозможности самостоятельного передвижения пострадавшего и отсутствии помощников возможна транспортировка волоком на импровизированной волокуше - на брезенте, плащ-палатке.</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7" name="Рисунок 6"/>
          <p:cNvPicPr/>
          <p:nvPr/>
        </p:nvPicPr>
        <p:blipFill>
          <a:blip r:embed="rId2" cstate="print"/>
          <a:srcRect/>
          <a:stretch>
            <a:fillRect/>
          </a:stretch>
        </p:blipFill>
        <p:spPr bwMode="auto">
          <a:xfrm>
            <a:off x="2339752" y="729556"/>
            <a:ext cx="4608512" cy="2643206"/>
          </a:xfrm>
          <a:prstGeom prst="rect">
            <a:avLst/>
          </a:prstGeom>
          <a:noFill/>
          <a:ln w="9525">
            <a:noFill/>
            <a:miter lim="800000"/>
            <a:headEnd/>
            <a:tailEnd/>
          </a:ln>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251521" y="239660"/>
            <a:ext cx="778671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Очень часто правильно созданное положение спасает жизнь раненого и, как правило, способствует быстрейшему его выздоровлению. Транспортируют раненых в положении лежа на спине, на спине с согнутыми коленями, на спине с опущенной головой и приподнятыми нижними конечностями, на животе, на боку. В положении лежа на спине транспортируют пострадавших с ранениями головы, повреждениями черепа и головного мозга, позвоночника и спинного мозга, переломами костей таза и нижних конечностей. В этом же положении необходимо транспортировать всех больных, у которых травма сопровождается развитием шока, значительной кровопотерей или бессознательным состоянием, даже кратковременным, больных с острыми хирургическими заболеваниями (аппендицит, ущемленная грыжа, прободная язва и т.д.) и повреждениями органов брюшной полости.</a:t>
            </a:r>
          </a:p>
          <a:p>
            <a:endParaRPr lang="ru-RU" dirty="0"/>
          </a:p>
          <a:p>
            <a:endParaRPr lang="ru-RU" dirty="0"/>
          </a:p>
          <a:p>
            <a:endParaRPr lang="ru-RU" dirty="0"/>
          </a:p>
          <a:p>
            <a:endParaRPr lang="ru-RU" dirty="0"/>
          </a:p>
          <a:p>
            <a:br>
              <a:rPr lang="ru-RU" dirty="0"/>
            </a:br>
            <a:endParaRPr lang="ru-RU" dirty="0"/>
          </a:p>
          <a:p>
            <a:pPr algn="just"/>
            <a:r>
              <a:rPr lang="ru-RU" dirty="0"/>
              <a:t> </a:t>
            </a:r>
          </a:p>
          <a:p>
            <a:pPr algn="just"/>
            <a:r>
              <a:rPr lang="ru-RU" dirty="0"/>
              <a:t>	</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8" name="Рисунок 7"/>
          <p:cNvPicPr/>
          <p:nvPr/>
        </p:nvPicPr>
        <p:blipFill>
          <a:blip r:embed="rId2" cstate="print"/>
          <a:srcRect/>
          <a:stretch>
            <a:fillRect/>
          </a:stretch>
        </p:blipFill>
        <p:spPr bwMode="auto">
          <a:xfrm>
            <a:off x="5868144" y="3623672"/>
            <a:ext cx="3061542" cy="2743200"/>
          </a:xfrm>
          <a:prstGeom prst="rect">
            <a:avLst/>
          </a:prstGeom>
          <a:noFill/>
          <a:ln w="9525">
            <a:noFill/>
            <a:miter lim="800000"/>
            <a:headEnd/>
            <a:tailEnd/>
          </a:ln>
        </p:spPr>
      </p:pic>
      <p:sp>
        <p:nvSpPr>
          <p:cNvPr id="77825" name="Rectangle 1"/>
          <p:cNvSpPr>
            <a:spLocks noChangeArrowheads="1"/>
          </p:cNvSpPr>
          <p:nvPr/>
        </p:nvSpPr>
        <p:spPr bwMode="auto">
          <a:xfrm>
            <a:off x="1309920" y="3941999"/>
            <a:ext cx="4270192"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mj-lt"/>
                <a:ea typeface="Calibri" pitchFamily="34" charset="0"/>
                <a:cs typeface="Arial" pitchFamily="34" charset="0"/>
              </a:rPr>
              <a:t>Переноска пострадавшего двумя носильщиками: </a:t>
            </a:r>
          </a:p>
          <a:p>
            <a:pPr marL="0" marR="0" lvl="0" indent="1905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mj-lt"/>
                <a:ea typeface="Calibri" pitchFamily="34" charset="0"/>
                <a:cs typeface="Arial" pitchFamily="34" charset="0"/>
              </a:rPr>
              <a:t>а - способ "друг за другом"; </a:t>
            </a:r>
          </a:p>
          <a:p>
            <a:pPr marL="0" marR="0" lvl="0" indent="1905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mj-lt"/>
                <a:ea typeface="Calibri" pitchFamily="34" charset="0"/>
                <a:cs typeface="Arial" pitchFamily="34" charset="0"/>
              </a:rPr>
              <a:t>б - "замок" из трех рук; </a:t>
            </a:r>
          </a:p>
          <a:p>
            <a:pPr marL="0" marR="0" lvl="0" indent="1905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a:ln>
                  <a:noFill/>
                </a:ln>
                <a:solidFill>
                  <a:schemeClr val="tx1"/>
                </a:solidFill>
                <a:effectLst/>
                <a:latin typeface="+mj-lt"/>
                <a:ea typeface="Calibri" pitchFamily="34" charset="0"/>
                <a:cs typeface="Arial" pitchFamily="34" charset="0"/>
              </a:rPr>
              <a:t>в - "замок" из четырех рук.</a:t>
            </a:r>
            <a:endParaRPr kumimoji="0" lang="ru-RU" sz="4400" b="0" i="0" u="none" strike="noStrike" cap="none" normalizeH="0" baseline="0" dirty="0">
              <a:ln>
                <a:noFill/>
              </a:ln>
              <a:solidFill>
                <a:schemeClr val="tx1"/>
              </a:solidFill>
              <a:effectLst/>
              <a:latin typeface="+mj-lt"/>
              <a:cs typeface="Arial" pitchFamily="34"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261349" y="253277"/>
            <a:ext cx="7668337"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Пострадавших и больных, находящихся в бессознательном состоянии, транспортируют в положении лежа на животе, с подложенными под лоб и грудь валиками. Такое положение необходимо для предотвращения асфиксии. Значительную часть больных можно транспортировать в положении сидя или полусидя. Необходимо также следить за правильным положением носилок при подъеме и спуске по лестнице</a:t>
            </a:r>
          </a:p>
          <a:p>
            <a:pPr algn="just"/>
            <a:r>
              <a:rPr lang="ru-RU" dirty="0"/>
              <a:t>      При транспортировке в холодное время года надо принять меры для предупреждения охлаждения пострадавшего, т.к. охлаждение почти при всех видах травмы, несчастных случаях и внезапных заболеваниях резко ухудшает состояние и способствует развитию осложнений. Особого внимания в этом отношении требуют раненые с наложенными кровоостанавливающими жгутами, пострадавшие, находящиеся в бессознательном состоянии и в состоянии шока, с отморожениями.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9" name="Рисунок 8"/>
          <p:cNvPicPr/>
          <p:nvPr/>
        </p:nvPicPr>
        <p:blipFill>
          <a:blip r:embed="rId2" cstate="print"/>
          <a:srcRect b="46874"/>
          <a:stretch>
            <a:fillRect/>
          </a:stretch>
        </p:blipFill>
        <p:spPr bwMode="auto">
          <a:xfrm>
            <a:off x="1415875" y="3946596"/>
            <a:ext cx="3679642" cy="2578748"/>
          </a:xfrm>
          <a:prstGeom prst="rect">
            <a:avLst/>
          </a:prstGeom>
          <a:noFill/>
          <a:ln w="9525">
            <a:noFill/>
            <a:miter lim="800000"/>
            <a:headEnd/>
            <a:tailEnd/>
          </a:ln>
        </p:spPr>
      </p:pic>
      <p:pic>
        <p:nvPicPr>
          <p:cNvPr id="10" name="Рисунок 9"/>
          <p:cNvPicPr/>
          <p:nvPr/>
        </p:nvPicPr>
        <p:blipFill>
          <a:blip r:embed="rId2" cstate="print"/>
          <a:srcRect t="50000"/>
          <a:stretch>
            <a:fillRect/>
          </a:stretch>
        </p:blipFill>
        <p:spPr bwMode="auto">
          <a:xfrm>
            <a:off x="5364089" y="3946596"/>
            <a:ext cx="3387018" cy="2578748"/>
          </a:xfrm>
          <a:prstGeom prst="rect">
            <a:avLst/>
          </a:prstGeom>
          <a:noFill/>
          <a:ln w="9525">
            <a:noFill/>
            <a:miter lim="800000"/>
            <a:headEnd/>
            <a:tailEnd/>
          </a:ln>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285856" y="212176"/>
            <a:ext cx="778671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r>
              <a:rPr lang="ru-RU" b="1" dirty="0"/>
              <a:t>Во всех случаях, когда пострадавшего нужно поднять, придерживайтесь следующих принципов.</a:t>
            </a:r>
            <a:endParaRPr lang="ru-RU" dirty="0"/>
          </a:p>
          <a:p>
            <a:r>
              <a:rPr lang="ru-RU" dirty="0"/>
              <a:t> </a:t>
            </a:r>
            <a:r>
              <a:rPr lang="ru-RU" i="1" dirty="0"/>
              <a:t>Оказывающий первую помощь человек должен:</a:t>
            </a:r>
            <a:endParaRPr lang="ru-RU" dirty="0"/>
          </a:p>
          <a:p>
            <a:r>
              <a:rPr lang="ru-RU" i="1" dirty="0"/>
              <a:t> </a:t>
            </a:r>
            <a:r>
              <a:rPr lang="ru-RU" dirty="0"/>
              <a:t>· близко подойти к пострадавшему; </a:t>
            </a:r>
          </a:p>
          <a:p>
            <a:r>
              <a:rPr lang="ru-RU" dirty="0"/>
              <a:t> · удобно расставить ноги для устойчивости и сбалансированной осанки; </a:t>
            </a:r>
          </a:p>
          <a:p>
            <a:r>
              <a:rPr lang="ru-RU" dirty="0"/>
              <a:t> · присесть на уровень пострадавшего, согнув колени, а не спину (а); </a:t>
            </a:r>
          </a:p>
          <a:p>
            <a:r>
              <a:rPr lang="ru-RU" dirty="0"/>
              <a:t> · держать спину прямой (</a:t>
            </a:r>
            <a:r>
              <a:rPr lang="ru-RU" dirty="0" err="1"/>
              <a:t>b</a:t>
            </a:r>
            <a:r>
              <a:rPr lang="ru-RU" dirty="0"/>
              <a:t>); </a:t>
            </a:r>
          </a:p>
          <a:p>
            <a:r>
              <a:rPr lang="ru-RU" dirty="0"/>
              <a:t> · крепко всей ладонью схватить пострадавшего; </a:t>
            </a:r>
          </a:p>
          <a:p>
            <a:r>
              <a:rPr lang="ru-RU" dirty="0"/>
              <a:t> · поднимать его с помощью ног, а не спины, использовать плечи для поддержки веса пострадавшего. </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8" name="Рисунок 7"/>
          <p:cNvPicPr/>
          <p:nvPr/>
        </p:nvPicPr>
        <p:blipFill>
          <a:blip r:embed="rId2" cstate="print"/>
          <a:srcRect/>
          <a:stretch>
            <a:fillRect/>
          </a:stretch>
        </p:blipFill>
        <p:spPr bwMode="auto">
          <a:xfrm>
            <a:off x="2123728" y="3074498"/>
            <a:ext cx="5760640" cy="3354898"/>
          </a:xfrm>
          <a:prstGeom prst="rect">
            <a:avLst/>
          </a:prstGeom>
          <a:noFill/>
          <a:ln w="9525">
            <a:noFill/>
            <a:miter lim="800000"/>
            <a:headEnd/>
            <a:tailEnd/>
          </a:ln>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49154" name="Rectangle 2"/>
          <p:cNvSpPr>
            <a:spLocks noChangeArrowheads="1"/>
          </p:cNvSpPr>
          <p:nvPr/>
        </p:nvSpPr>
        <p:spPr bwMode="auto">
          <a:xfrm>
            <a:off x="1357290" y="223044"/>
            <a:ext cx="757239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 Если пострадавший начнет выскальзывать из ваших рук, позвольте ему осторожно соскользнуть на землю для </a:t>
            </a:r>
            <a:r>
              <a:rPr lang="ru-RU" dirty="0" err="1"/>
              <a:t>избежания</a:t>
            </a:r>
            <a:r>
              <a:rPr lang="ru-RU" dirty="0"/>
              <a:t> новых травм. </a:t>
            </a:r>
          </a:p>
          <a:p>
            <a:pPr algn="just"/>
            <a:r>
              <a:rPr lang="ru-RU" dirty="0"/>
              <a:t> </a:t>
            </a:r>
          </a:p>
          <a:p>
            <a:pPr algn="just"/>
            <a:r>
              <a:rPr lang="ru-RU" dirty="0"/>
              <a:t>     Не пытайтесь предотвратить падение пострадавшего, иначе это может привести к травме вашей спины.</a:t>
            </a:r>
          </a:p>
          <a:p>
            <a:pPr algn="just"/>
            <a:r>
              <a:rPr lang="ru-RU" dirty="0"/>
              <a:t> </a:t>
            </a:r>
          </a:p>
          <a:p>
            <a:pPr algn="just"/>
            <a:r>
              <a:rPr lang="ru-RU" dirty="0"/>
              <a:t>      Не пытайтесь поднять слишком большую тяжесть - попытайтесь попросить чьей-нибудь помощи: чем больше группа людей, поднимающих пострадавшего, тем меньше шансов причинить ему вред или усугубить травму.</a:t>
            </a:r>
          </a:p>
          <a:p>
            <a:pPr algn="just"/>
            <a:r>
              <a:rPr lang="ru-RU" dirty="0"/>
              <a:t> </a:t>
            </a:r>
          </a:p>
          <a:p>
            <a:pPr algn="just"/>
            <a:r>
              <a:rPr lang="ru-RU" dirty="0"/>
              <a:t>      В период транспортировки необходимо проводить постоянное наблюдение за больным, следить за дыханием, пульсом, сделать все, чтобы при рвоте не произошла аспирация рвотных масс в дыхательные пути.</a:t>
            </a:r>
          </a:p>
          <a:p>
            <a:pPr algn="just"/>
            <a:br>
              <a:rPr lang="ru-RU" dirty="0"/>
            </a:br>
            <a:r>
              <a:rPr lang="ru-RU" dirty="0"/>
              <a:t>     Очень важно, чтобы оказывающий первую помощь своим поведением, действиями, разговорами максимально щадил психику больного, укреплял в нем уверенность в благополучном исходе заболевания.</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84665"/>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Как положить пострадавшего на носилки</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49154" name="Rectangle 2"/>
          <p:cNvSpPr>
            <a:spLocks noChangeArrowheads="1"/>
          </p:cNvSpPr>
          <p:nvPr/>
        </p:nvSpPr>
        <p:spPr bwMode="auto">
          <a:xfrm>
            <a:off x="1304627" y="620688"/>
            <a:ext cx="7625059"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1. Один из спасателей должен осторожно повернуть пострадавшего на здоровый бок. </a:t>
            </a:r>
          </a:p>
          <a:p>
            <a:pPr algn="just"/>
            <a:r>
              <a:rPr lang="ru-RU" dirty="0"/>
              <a:t> 2. Другой спасатель в это время прикладывает развернутые носилки к спине больного. </a:t>
            </a:r>
          </a:p>
          <a:p>
            <a:pPr algn="just"/>
            <a:r>
              <a:rPr lang="ru-RU" dirty="0"/>
              <a:t> 3. Осторожно положите носилки, на которых теперь лежит пострадавший, снова на пол и уж после этого поднимайте их. </a:t>
            </a:r>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r>
              <a:rPr lang="ru-RU" dirty="0"/>
              <a:t> </a:t>
            </a:r>
          </a:p>
          <a:p>
            <a:r>
              <a:rPr lang="ru-RU" dirty="0"/>
              <a:t> </a:t>
            </a:r>
          </a:p>
          <a:p>
            <a:endParaRPr lang="ru-RU" dirty="0"/>
          </a:p>
          <a:p>
            <a:endParaRPr lang="ru-RU" dirty="0"/>
          </a:p>
          <a:p>
            <a:r>
              <a:rPr lang="ru-RU" dirty="0"/>
              <a:t>Если пострадавший не приходит в сознание, положите раскрытые носилки спереди от него и несите его в положении лежа на боку.</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pic>
        <p:nvPicPr>
          <p:cNvPr id="7" name="Рисунок 6"/>
          <p:cNvPicPr/>
          <p:nvPr/>
        </p:nvPicPr>
        <p:blipFill>
          <a:blip r:embed="rId2" cstate="print"/>
          <a:srcRect/>
          <a:stretch>
            <a:fillRect/>
          </a:stretch>
        </p:blipFill>
        <p:spPr bwMode="auto">
          <a:xfrm>
            <a:off x="2123728" y="2462750"/>
            <a:ext cx="5688632" cy="3486529"/>
          </a:xfrm>
          <a:prstGeom prst="rect">
            <a:avLst/>
          </a:prstGeom>
          <a:noFill/>
          <a:ln w="9525">
            <a:noFill/>
            <a:miter lim="800000"/>
            <a:headEnd/>
            <a:tailEnd/>
          </a:ln>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84665"/>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Первая помощь при травмах</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285856" y="705601"/>
            <a:ext cx="7572392"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a:ln>
                  <a:noFill/>
                </a:ln>
                <a:solidFill>
                  <a:srgbClr val="800000"/>
                </a:solidFill>
                <a:effectLst/>
                <a:latin typeface="Arial" pitchFamily="34" charset="0"/>
                <a:ea typeface="Calibri" pitchFamily="34" charset="0"/>
                <a:cs typeface="Arial" pitchFamily="34" charset="0"/>
              </a:rPr>
              <a:t>Травма</a:t>
            </a: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 - одномоментное, внезапное воздействие внешних факторов на организм человека, приводящих к нарушению структуры, анатомической целостности ткани и нарушению физиологических функций.</a:t>
            </a: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Травма является не только острой медицинской, но и социально-экономической проблемой. Травма занимает третье место среди причин смертности лиц трудоспособного возраста. </a:t>
            </a: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just" defTabSz="914400" rtl="0" eaLnBrk="0" fontAlgn="base" latinLnBrk="0" hangingPunct="0">
              <a:lnSpc>
                <a:spcPct val="100000"/>
              </a:lnSpc>
              <a:spcBef>
                <a:spcPct val="0"/>
              </a:spcBef>
              <a:spcAft>
                <a:spcPct val="0"/>
              </a:spcAft>
              <a:buClrTx/>
              <a:buSzTx/>
              <a:buFontTx/>
              <a:buNone/>
              <a:tabLst/>
            </a:pPr>
            <a:endParaRPr kumimoji="0" lang="ru-RU" b="1" i="0" u="none" strike="noStrike" cap="none" normalizeH="0" baseline="0" dirty="0">
              <a:ln>
                <a:noFill/>
              </a:ln>
              <a:solidFill>
                <a:srgbClr val="6F0000"/>
              </a:solidFill>
              <a:effectLst/>
              <a:latin typeface="Arial" pitchFamily="34" charset="0"/>
              <a:ea typeface="Calibri" pitchFamily="34" charset="0"/>
              <a:cs typeface="Arial" pitchFamily="34"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a:ln>
                  <a:noFill/>
                </a:ln>
                <a:solidFill>
                  <a:srgbClr val="6F0000"/>
                </a:solidFill>
                <a:effectLst/>
                <a:latin typeface="Arial" pitchFamily="34" charset="0"/>
                <a:ea typeface="Calibri" pitchFamily="34" charset="0"/>
                <a:cs typeface="Arial" pitchFamily="34" charset="0"/>
              </a:rPr>
              <a:t>Классификация типов травм</a:t>
            </a: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  Изолированная травма (поврежден один орган или кость). </a:t>
            </a: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  Множественная травма (повреждено два и более органа). </a:t>
            </a: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 Сочетанная травма (повреждения касаются нескольких систем организма. Например, перелом бедра и черепно-мозговая травма). </a:t>
            </a: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just"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 Комбинированная травма (сочетание нескольких повреждающих факторов. Например, перелом и ожог).</a:t>
            </a:r>
            <a:endParaRPr kumimoji="0" lang="ru-RU"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Первые</a:t>
            </a:r>
            <a:r>
              <a:rPr kumimoji="0" lang="ru-RU" sz="2400" b="1" i="0" u="none" strike="noStrike" cap="none" normalizeH="0" dirty="0" bmk="_Toc188077129">
                <a:ln>
                  <a:noFill/>
                </a:ln>
                <a:solidFill>
                  <a:schemeClr val="tx1"/>
                </a:solidFill>
                <a:effectLst/>
                <a:latin typeface="Times New Roman" pitchFamily="18" charset="0"/>
                <a:ea typeface="Times New Roman" pitchFamily="18" charset="0"/>
                <a:cs typeface="Times New Roman" pitchFamily="18" charset="0"/>
              </a:rPr>
              <a:t> действия</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 при травмах</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500166" y="571480"/>
            <a:ext cx="735808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Осмотр места происшествия. Проверьте, есть ли потенциальные или реальные источники опасности для вас или окружающих, отметьте, где лежит пострадавший и в какой позе, выясните механизм получения травмы и потребность в стабилизации шейных позвонков. </a:t>
            </a:r>
          </a:p>
          <a:p>
            <a:pPr algn="just"/>
            <a:r>
              <a:rPr lang="ru-RU" dirty="0"/>
              <a:t> </a:t>
            </a:r>
          </a:p>
          <a:p>
            <a:pPr algn="just"/>
            <a:r>
              <a:rPr lang="ru-RU" dirty="0"/>
              <a:t>- Личная безопасность. </a:t>
            </a:r>
          </a:p>
          <a:p>
            <a:pPr algn="just"/>
            <a:r>
              <a:rPr lang="ru-RU" dirty="0"/>
              <a:t> </a:t>
            </a:r>
          </a:p>
          <a:p>
            <a:pPr algn="just"/>
            <a:r>
              <a:rPr lang="ru-RU" dirty="0"/>
              <a:t>- Первичный осмотр ABC (проходимость дыхательных путей, дыхание, кровообращение). Быстрый осмотр с целью выявления состояний, представляющих непосредственную угрозу жизни, и проведения соответствующих лечебных мероприятий. </a:t>
            </a:r>
          </a:p>
          <a:p>
            <a:pPr algn="just"/>
            <a:r>
              <a:rPr lang="ru-RU" dirty="0"/>
              <a:t> </a:t>
            </a:r>
          </a:p>
          <a:p>
            <a:pPr algn="just"/>
            <a:r>
              <a:rPr lang="ru-RU" dirty="0"/>
              <a:t>- После проведения первичного осмотра, если необходимо, приступайте к сердечно-легочной реанимации. </a:t>
            </a:r>
          </a:p>
          <a:p>
            <a:pPr algn="just"/>
            <a:r>
              <a:rPr lang="ru-RU" dirty="0"/>
              <a:t> </a:t>
            </a:r>
          </a:p>
          <a:p>
            <a:pPr algn="just"/>
            <a:r>
              <a:rPr lang="ru-RU" dirty="0"/>
              <a:t>-  Только после того как восстановлены проходимость дыхательных путей, дыхание, кровообращение, переходите ко вторичному осмотру пострадавшего.</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Оценка состояния пострадавшего</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500166" y="432981"/>
            <a:ext cx="735808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Личная безопасность </a:t>
            </a:r>
          </a:p>
          <a:p>
            <a:r>
              <a:rPr lang="ru-RU" dirty="0"/>
              <a:t> · Осмотрите место происшествия и стабилизируйте состояние пострадавшего. </a:t>
            </a:r>
          </a:p>
          <a:p>
            <a:r>
              <a:rPr lang="ru-RU" dirty="0"/>
              <a:t> · Осмотрите место происшествия и пострадавшего, стараясь выявить признаки ранее существовавшего заболевания, которое могло спровоцировать несчастный случай. </a:t>
            </a:r>
          </a:p>
          <a:p>
            <a:r>
              <a:rPr lang="ru-RU" dirty="0"/>
              <a:t> · Осмотрите место происшествия и постарайтесь выяснить природу сил, воздействию которых подвергался пострадавший. </a:t>
            </a:r>
          </a:p>
          <a:p>
            <a:r>
              <a:rPr lang="ru-RU" dirty="0"/>
              <a:t> </a:t>
            </a:r>
          </a:p>
          <a:p>
            <a:r>
              <a:rPr lang="ru-RU" b="1" dirty="0"/>
              <a:t>Физическое обследование</a:t>
            </a:r>
            <a:endParaRPr lang="ru-RU" dirty="0"/>
          </a:p>
          <a:p>
            <a:r>
              <a:rPr lang="ru-RU" b="1" dirty="0"/>
              <a:t> </a:t>
            </a:r>
            <a:r>
              <a:rPr lang="ru-RU" dirty="0"/>
              <a:t>В первую очередь оцените состояние дыхательных путей, дыхание и кровообращение, после следует выявить и начать лечение состояний и травм, угрожающих жизни пострадавшего, а затем перейти к полному физическому обследованию.</a:t>
            </a:r>
          </a:p>
          <a:p>
            <a:r>
              <a:rPr lang="ru-RU" dirty="0"/>
              <a:t> </a:t>
            </a:r>
            <a:r>
              <a:rPr lang="ru-RU" i="1" dirty="0"/>
              <a:t>Первичный осмотр</a:t>
            </a:r>
            <a:r>
              <a:rPr lang="ru-RU" dirty="0"/>
              <a:t>: (не более 2 минут) во время целенаправленного и быстрого первичного осмотра необходимо распознать и начать лечение всех угрожающих жизни состояний. Начните с обеспечения проходимости дыхательных путей, дыхания и кровообращения. Используйте алгоритм ABC.</a:t>
            </a:r>
          </a:p>
          <a:p>
            <a:r>
              <a:rPr lang="ru-RU" dirty="0"/>
              <a:t> </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98305" name="Rectangle 1"/>
          <p:cNvSpPr>
            <a:spLocks noChangeArrowheads="1"/>
          </p:cNvSpPr>
          <p:nvPr/>
        </p:nvSpPr>
        <p:spPr bwMode="auto">
          <a:xfrm>
            <a:off x="1433052" y="272434"/>
            <a:ext cx="735808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r>
              <a:rPr lang="ru-RU" b="1" dirty="0"/>
              <a:t>Физическое обследование</a:t>
            </a:r>
            <a:endParaRPr lang="ru-RU" dirty="0"/>
          </a:p>
          <a:p>
            <a:r>
              <a:rPr lang="ru-RU" b="1" dirty="0"/>
              <a:t> </a:t>
            </a:r>
            <a:r>
              <a:rPr lang="ru-RU" dirty="0"/>
              <a:t> </a:t>
            </a:r>
          </a:p>
          <a:p>
            <a:r>
              <a:rPr lang="ru-RU" i="1" dirty="0"/>
              <a:t>Вторичный осмотр</a:t>
            </a:r>
            <a:r>
              <a:rPr lang="ru-RU" dirty="0"/>
              <a:t>: (не более 10 минут) во время детального физического обследования необходимо выявить все повреждения, не представляющие угрозы для жизни пострадавшего. Проводится не врачом только в случае кровотечения у пострадавшего или задержки "скорой медицинской помощи".</a:t>
            </a:r>
          </a:p>
          <a:p>
            <a:r>
              <a:rPr lang="ru-RU" dirty="0"/>
              <a:t> </a:t>
            </a:r>
          </a:p>
        </p:txBody>
      </p:sp>
      <p:pic>
        <p:nvPicPr>
          <p:cNvPr id="7" name="Рисунок 6"/>
          <p:cNvPicPr/>
          <p:nvPr/>
        </p:nvPicPr>
        <p:blipFill>
          <a:blip r:embed="rId2" cstate="print"/>
          <a:srcRect/>
          <a:stretch>
            <a:fillRect/>
          </a:stretch>
        </p:blipFill>
        <p:spPr bwMode="auto">
          <a:xfrm>
            <a:off x="2915816" y="2276872"/>
            <a:ext cx="4536504" cy="3744416"/>
          </a:xfrm>
          <a:prstGeom prst="rect">
            <a:avLst/>
          </a:prstGeom>
          <a:noFill/>
          <a:ln w="9525">
            <a:noFill/>
            <a:miter lim="800000"/>
            <a:headEnd/>
            <a:tailEnd/>
          </a:ln>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Первичный осмотр</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1. Подойдите к пострадавшему. Зафиксировав голову рукой, потрясите его за плечо и задайте вопрос: «Что случилось?» </a:t>
            </a:r>
          </a:p>
          <a:p>
            <a:r>
              <a:rPr lang="ru-RU" dirty="0"/>
              <a:t> </a:t>
            </a:r>
          </a:p>
          <a:p>
            <a:r>
              <a:rPr lang="ru-RU" dirty="0"/>
              <a:t>2. Оцените уровень сознания у пострадавшего по следующей шкале: </a:t>
            </a:r>
          </a:p>
          <a:p>
            <a:r>
              <a:rPr lang="ru-RU" dirty="0"/>
              <a:t>        · В сознании - пострадавший в состоянии назвать свое имя; свое местонахождение; день недели. </a:t>
            </a:r>
          </a:p>
          <a:p>
            <a:r>
              <a:rPr lang="ru-RU" dirty="0"/>
              <a:t>     · Реакция на речь понимает речь, но не способен правильно ответить на три приведенных выше вопроса. </a:t>
            </a:r>
          </a:p>
          <a:p>
            <a:r>
              <a:rPr lang="ru-RU" dirty="0"/>
              <a:t>        · Болевая реакция </a:t>
            </a:r>
          </a:p>
          <a:p>
            <a:r>
              <a:rPr lang="ru-RU" dirty="0"/>
              <a:t>        · Реагирует только на боль. </a:t>
            </a:r>
          </a:p>
          <a:p>
            <a:r>
              <a:rPr lang="ru-RU" dirty="0"/>
              <a:t> </a:t>
            </a:r>
          </a:p>
          <a:p>
            <a:r>
              <a:rPr lang="ru-RU" i="1" dirty="0"/>
              <a:t>Болевая реакция проверяется тремя способами:</a:t>
            </a:r>
            <a:r>
              <a:rPr lang="ru-RU" dirty="0"/>
              <a:t> </a:t>
            </a:r>
          </a:p>
          <a:p>
            <a:r>
              <a:rPr lang="ru-RU" dirty="0"/>
              <a:t>- надавливание на грудину, </a:t>
            </a:r>
          </a:p>
          <a:p>
            <a:r>
              <a:rPr lang="ru-RU" dirty="0"/>
              <a:t>- сжатие мочки уха, </a:t>
            </a:r>
          </a:p>
          <a:p>
            <a:r>
              <a:rPr lang="ru-RU" dirty="0"/>
              <a:t>- сдавление трапециевидной мышцы пострадавшего между большим и указательным пальцами. </a:t>
            </a:r>
          </a:p>
          <a:p>
            <a:br>
              <a:rPr lang="ru-RU" dirty="0"/>
            </a:br>
            <a:r>
              <a:rPr lang="ru-RU" dirty="0"/>
              <a:t>Реакция отсутствует означает, что пострадавший не реагирует ни на речь, ни на боль.</a:t>
            </a:r>
          </a:p>
          <a:p>
            <a:r>
              <a:rPr lang="ru-RU" dirty="0"/>
              <a:t> </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pic>
        <p:nvPicPr>
          <p:cNvPr id="7" name="Рисунок 6"/>
          <p:cNvPicPr/>
          <p:nvPr/>
        </p:nvPicPr>
        <p:blipFill>
          <a:blip r:embed="rId2" cstate="print"/>
          <a:srcRect/>
          <a:stretch>
            <a:fillRect/>
          </a:stretch>
        </p:blipFill>
        <p:spPr bwMode="auto">
          <a:xfrm>
            <a:off x="3512304" y="1340768"/>
            <a:ext cx="3723991" cy="3096344"/>
          </a:xfrm>
          <a:prstGeom prst="rect">
            <a:avLst/>
          </a:prstGeom>
          <a:noFill/>
          <a:ln w="9525">
            <a:noFill/>
            <a:miter lim="800000"/>
            <a:headEnd/>
            <a:tailEnd/>
          </a:ln>
        </p:spPr>
      </p:pic>
      <p:sp>
        <p:nvSpPr>
          <p:cNvPr id="103425" name="Rectangle 1"/>
          <p:cNvSpPr>
            <a:spLocks noChangeArrowheads="1"/>
          </p:cNvSpPr>
          <p:nvPr/>
        </p:nvSpPr>
        <p:spPr bwMode="auto">
          <a:xfrm>
            <a:off x="1415654" y="335846"/>
            <a:ext cx="7286644"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9050" algn="l"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a:ln>
                  <a:noFill/>
                </a:ln>
                <a:solidFill>
                  <a:srgbClr val="800000"/>
                </a:solidFill>
                <a:effectLst/>
                <a:latin typeface="Arial" pitchFamily="34" charset="0"/>
                <a:ea typeface="Calibri" pitchFamily="34" charset="0"/>
                <a:cs typeface="Arial" pitchFamily="34" charset="0"/>
              </a:rPr>
              <a:t>Проверка реакции на болевое раздражение: а - надавливание на грудину; б - сдавление трапециевидной мышцы</a:t>
            </a:r>
            <a:br>
              <a:rPr kumimoji="0" lang="ru-RU" b="0" i="1" u="none" strike="noStrike" cap="none" normalizeH="0" baseline="0" dirty="0">
                <a:ln>
                  <a:noFill/>
                </a:ln>
                <a:solidFill>
                  <a:srgbClr val="800000"/>
                </a:solidFill>
                <a:effectLst/>
                <a:latin typeface="Arial" pitchFamily="34" charset="0"/>
                <a:ea typeface="Calibri" pitchFamily="34" charset="0"/>
                <a:cs typeface="Arial" pitchFamily="34" charset="0"/>
              </a:rPr>
            </a:br>
            <a:br>
              <a:rPr kumimoji="0" lang="ru-RU" b="0" i="1" u="none" strike="noStrike" cap="none" normalizeH="0" baseline="0" dirty="0">
                <a:ln>
                  <a:noFill/>
                </a:ln>
                <a:solidFill>
                  <a:srgbClr val="800000"/>
                </a:solidFill>
                <a:effectLst/>
                <a:latin typeface="Arial" pitchFamily="34" charset="0"/>
                <a:ea typeface="Calibri" pitchFamily="34" charset="0"/>
                <a:cs typeface="Arial" pitchFamily="34" charset="0"/>
              </a:rPr>
            </a:br>
            <a:endParaRPr kumimoji="0" lang="ru-RU" b="0" i="1" u="none" strike="noStrike" cap="none" normalizeH="0" baseline="0" dirty="0">
              <a:ln>
                <a:noFill/>
              </a:ln>
              <a:solidFill>
                <a:srgbClr val="800000"/>
              </a:solidFill>
              <a:effectLst/>
              <a:latin typeface="Arial" pitchFamily="34" charset="0"/>
              <a:ea typeface="Calibri" pitchFamily="34" charset="0"/>
              <a:cs typeface="Arial" pitchFamily="34" charset="0"/>
            </a:endParaRPr>
          </a:p>
          <a:p>
            <a:pPr marL="0" marR="0" lvl="0" indent="19050" algn="l" defTabSz="914400" rtl="0" eaLnBrk="1" fontAlgn="base" latinLnBrk="0" hangingPunct="1">
              <a:lnSpc>
                <a:spcPct val="100000"/>
              </a:lnSpc>
              <a:spcBef>
                <a:spcPct val="0"/>
              </a:spcBef>
              <a:spcAft>
                <a:spcPct val="0"/>
              </a:spcAft>
              <a:buClrTx/>
              <a:buSzTx/>
              <a:buFontTx/>
              <a:buNone/>
              <a:tabLst/>
            </a:pPr>
            <a:endParaRPr lang="ru-RU" i="1" dirty="0">
              <a:solidFill>
                <a:srgbClr val="800000"/>
              </a:solidFill>
              <a:latin typeface="Arial" pitchFamily="34" charset="0"/>
              <a:cs typeface="Arial" pitchFamily="34" charset="0"/>
            </a:endParaRPr>
          </a:p>
          <a:p>
            <a:pPr marL="0" marR="0" lvl="0" indent="19050" algn="l" defTabSz="914400" rtl="0" eaLnBrk="1" fontAlgn="base" latinLnBrk="0" hangingPunct="1">
              <a:lnSpc>
                <a:spcPct val="100000"/>
              </a:lnSpc>
              <a:spcBef>
                <a:spcPct val="0"/>
              </a:spcBef>
              <a:spcAft>
                <a:spcPct val="0"/>
              </a:spcAft>
              <a:buClrTx/>
              <a:buSzTx/>
              <a:buFontTx/>
              <a:buNone/>
              <a:tabLst/>
            </a:pPr>
            <a:endParaRPr kumimoji="0" lang="ru-RU" b="0" i="1" u="none" strike="noStrike" cap="none" normalizeH="0" baseline="0" dirty="0">
              <a:ln>
                <a:noFill/>
              </a:ln>
              <a:solidFill>
                <a:srgbClr val="800000"/>
              </a:solidFill>
              <a:effectLst/>
              <a:latin typeface="Arial" pitchFamily="34" charset="0"/>
              <a:cs typeface="Arial" pitchFamily="34" charset="0"/>
            </a:endParaRPr>
          </a:p>
          <a:p>
            <a:pPr marL="0" marR="0" lvl="0" indent="19050" algn="l" defTabSz="914400" rtl="0" eaLnBrk="1" fontAlgn="base" latinLnBrk="0" hangingPunct="1">
              <a:lnSpc>
                <a:spcPct val="100000"/>
              </a:lnSpc>
              <a:spcBef>
                <a:spcPct val="0"/>
              </a:spcBef>
              <a:spcAft>
                <a:spcPct val="0"/>
              </a:spcAft>
              <a:buClrTx/>
              <a:buSzTx/>
              <a:buFontTx/>
              <a:buNone/>
              <a:tabLst/>
            </a:pPr>
            <a:endParaRPr lang="ru-RU" i="1" dirty="0">
              <a:solidFill>
                <a:srgbClr val="800000"/>
              </a:solidFill>
              <a:latin typeface="Arial" pitchFamily="34" charset="0"/>
              <a:cs typeface="Arial" pitchFamily="34" charset="0"/>
            </a:endParaRPr>
          </a:p>
          <a:p>
            <a:pPr marL="0" marR="0" lvl="0" indent="19050" algn="l"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lang="ru-RU" dirty="0">
              <a:latin typeface="Arial" pitchFamily="34" charset="0"/>
              <a:ea typeface="Calibri"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lang="ru-RU" dirty="0">
              <a:latin typeface="Arial" pitchFamily="34" charset="0"/>
              <a:ea typeface="Calibri"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endParaRPr lang="ru-RU" dirty="0">
              <a:latin typeface="Arial" pitchFamily="34" charset="0"/>
              <a:ea typeface="Calibri"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3. Проверьте реакцию зрачков на свет. Закройте глаза пострадавшего своей ладонью и откройте. В норме зрачки сужаются. </a:t>
            </a: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4.Быстро проверьте способность пострадавшего двигать конечностями. </a:t>
            </a:r>
            <a:endParaRPr kumimoji="0" lang="ru-RU" b="0" i="0" u="none" strike="noStrike" cap="none" normalizeH="0" baseline="0" dirty="0">
              <a:ln>
                <a:noFill/>
              </a:ln>
              <a:solidFill>
                <a:schemeClr val="tx1"/>
              </a:solidFill>
              <a:effectLst/>
              <a:latin typeface="Arial" pitchFamily="34" charset="0"/>
              <a:cs typeface="Arial" pitchFamily="34" charset="0"/>
            </a:endParaRPr>
          </a:p>
          <a:p>
            <a:pPr marL="0" marR="0" lvl="0" indent="19050" algn="l" defTabSz="914400" rtl="0" eaLnBrk="0" fontAlgn="base" latinLnBrk="0" hangingPunct="0">
              <a:lnSpc>
                <a:spcPct val="100000"/>
              </a:lnSpc>
              <a:spcBef>
                <a:spcPct val="0"/>
              </a:spcBef>
              <a:spcAft>
                <a:spcPct val="0"/>
              </a:spcAft>
              <a:buClrTx/>
              <a:buSzTx/>
              <a:buFontTx/>
              <a:buNone/>
              <a:tabLst/>
            </a:pPr>
            <a:r>
              <a:rPr kumimoji="0" lang="ru-RU" b="0" i="1" u="none" strike="noStrike" cap="none" normalizeH="0" baseline="0" dirty="0">
                <a:ln>
                  <a:noFill/>
                </a:ln>
                <a:solidFill>
                  <a:srgbClr val="800000"/>
                </a:solidFill>
                <a:effectLst/>
                <a:latin typeface="Arial" pitchFamily="34" charset="0"/>
                <a:ea typeface="Calibri" pitchFamily="34" charset="0"/>
                <a:cs typeface="Arial" pitchFamily="34" charset="0"/>
              </a:rPr>
              <a:t>Внимание</a:t>
            </a:r>
            <a:r>
              <a:rPr kumimoji="0" lang="ru-RU" b="0" i="0" u="none" strike="noStrike" cap="none" normalizeH="0" baseline="0" dirty="0">
                <a:ln>
                  <a:noFill/>
                </a:ln>
                <a:solidFill>
                  <a:schemeClr val="tx1"/>
                </a:solidFill>
                <a:effectLst/>
                <a:latin typeface="Arial" pitchFamily="34" charset="0"/>
                <a:ea typeface="Calibri" pitchFamily="34" charset="0"/>
                <a:cs typeface="Arial" pitchFamily="34" charset="0"/>
              </a:rPr>
              <a:t>: Если пострадавший лежит на животе, то при повороте его на спину придерживайте шею.</a:t>
            </a:r>
            <a:endParaRPr kumimoji="0" lang="ru-RU"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571604" y="3071810"/>
            <a:ext cx="728664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ru-RU" i="1" dirty="0"/>
              <a:t> Поворот пострадавшего с фиксацией шеи.</a:t>
            </a:r>
            <a:endParaRPr lang="ru-RU" dirty="0"/>
          </a:p>
          <a:p>
            <a:r>
              <a:rPr lang="ru-RU" i="1" dirty="0"/>
              <a:t> </a:t>
            </a:r>
            <a:endParaRPr lang="ru-RU" dirty="0"/>
          </a:p>
          <a:p>
            <a:r>
              <a:rPr lang="ru-RU" b="1" dirty="0"/>
              <a:t>ДЫХАТЕЛЬНЫЕ ПУТИ</a:t>
            </a:r>
            <a:endParaRPr lang="ru-RU" dirty="0"/>
          </a:p>
          <a:p>
            <a:r>
              <a:rPr lang="ru-RU" b="1" dirty="0"/>
              <a:t> </a:t>
            </a:r>
            <a:endParaRPr lang="ru-RU" dirty="0"/>
          </a:p>
          <a:p>
            <a:r>
              <a:rPr lang="ru-RU" dirty="0"/>
              <a:t>- Проходимы ли дыхательные пути? </a:t>
            </a:r>
          </a:p>
          <a:p>
            <a:r>
              <a:rPr lang="ru-RU" dirty="0"/>
              <a:t>· Сохранится ли их проходимость? </a:t>
            </a:r>
          </a:p>
          <a:p>
            <a:r>
              <a:rPr lang="ru-RU" dirty="0"/>
              <a:t>· Выявите и устраните все имеющиеся и потенциальные обструкции (нарушение проходимости) дыхательных путей, при бережном отношении к шейному отделу позвоночника. </a:t>
            </a:r>
          </a:p>
          <a:p>
            <a:r>
              <a:rPr lang="ru-RU" dirty="0"/>
              <a:t> </a:t>
            </a:r>
          </a:p>
        </p:txBody>
      </p:sp>
      <p:pic>
        <p:nvPicPr>
          <p:cNvPr id="8" name="Рисунок 7"/>
          <p:cNvPicPr/>
          <p:nvPr/>
        </p:nvPicPr>
        <p:blipFill>
          <a:blip r:embed="rId2" cstate="print"/>
          <a:srcRect/>
          <a:stretch>
            <a:fillRect/>
          </a:stretch>
        </p:blipFill>
        <p:spPr bwMode="auto">
          <a:xfrm>
            <a:off x="2771800" y="369906"/>
            <a:ext cx="4968552" cy="2701903"/>
          </a:xfrm>
          <a:prstGeom prst="rect">
            <a:avLst/>
          </a:prstGeom>
          <a:noFill/>
          <a:ln w="9525">
            <a:noFill/>
            <a:miter lim="800000"/>
            <a:headEnd/>
            <a:tailEnd/>
          </a:ln>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446430" y="260456"/>
            <a:ext cx="7286644"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 </a:t>
            </a:r>
            <a:r>
              <a:rPr lang="ru-RU" b="1" dirty="0"/>
              <a:t>ДЫХАНИЕ</a:t>
            </a:r>
            <a:endParaRPr lang="ru-RU" dirty="0"/>
          </a:p>
          <a:p>
            <a:r>
              <a:rPr lang="ru-RU" b="1" dirty="0"/>
              <a:t> </a:t>
            </a:r>
            <a:r>
              <a:rPr lang="ru-RU" dirty="0"/>
              <a:t>·  Дышит ли пострадавший? </a:t>
            </a:r>
          </a:p>
          <a:p>
            <a:r>
              <a:rPr lang="ru-RU" dirty="0"/>
              <a:t>·  Адекватно дыхание или нет? </a:t>
            </a:r>
          </a:p>
          <a:p>
            <a:r>
              <a:rPr lang="ru-RU" dirty="0"/>
              <a:t>·  Есть ли угроза расстройства дыхания? </a:t>
            </a:r>
          </a:p>
          <a:p>
            <a:r>
              <a:rPr lang="ru-RU" dirty="0"/>
              <a:t>·  Как разговаривает больной? </a:t>
            </a:r>
          </a:p>
          <a:p>
            <a:r>
              <a:rPr lang="ru-RU" dirty="0"/>
              <a:t>·  Способен ли пострадавший сделать глубокий вдох? </a:t>
            </a:r>
          </a:p>
          <a:p>
            <a:r>
              <a:rPr lang="ru-RU" dirty="0"/>
              <a:t>·  Имеется ли цианоз (</a:t>
            </a:r>
            <a:r>
              <a:rPr lang="ru-RU" dirty="0" err="1"/>
              <a:t>синюшность</a:t>
            </a:r>
            <a:r>
              <a:rPr lang="ru-RU" dirty="0"/>
              <a:t> кожных покровов)? </a:t>
            </a:r>
          </a:p>
          <a:p>
            <a:r>
              <a:rPr lang="ru-RU" dirty="0"/>
              <a:t>·  Выявите и устраните все имеющиеся или потенциальные негативные факторы, которые могут вызвать ухудшение состояния. </a:t>
            </a:r>
          </a:p>
          <a:p>
            <a:r>
              <a:rPr lang="ru-RU" dirty="0"/>
              <a:t> </a:t>
            </a:r>
          </a:p>
          <a:p>
            <a:r>
              <a:rPr lang="ru-RU" b="1" dirty="0"/>
              <a:t>КРОВООБРАЩЕНИЕ</a:t>
            </a:r>
            <a:endParaRPr lang="ru-RU" dirty="0"/>
          </a:p>
          <a:p>
            <a:r>
              <a:rPr lang="ru-RU" b="1" dirty="0"/>
              <a:t> </a:t>
            </a:r>
            <a:r>
              <a:rPr lang="ru-RU" dirty="0"/>
              <a:t>· Определяется ли  пульс на сонной артерии? </a:t>
            </a:r>
          </a:p>
          <a:p>
            <a:r>
              <a:rPr lang="ru-RU" dirty="0"/>
              <a:t>· Имеются ли признаки тяжелого внутреннего или наружного кровотечения? </a:t>
            </a:r>
          </a:p>
          <a:p>
            <a:r>
              <a:rPr lang="ru-RU" dirty="0"/>
              <a:t>·  Находится ли пострадавший в состоянии шока? </a:t>
            </a:r>
          </a:p>
          <a:p>
            <a:r>
              <a:rPr lang="ru-RU" dirty="0"/>
              <a:t>·  В норме ли скорость наполнения капилляров? </a:t>
            </a:r>
          </a:p>
          <a:p>
            <a:r>
              <a:rPr lang="ru-RU" dirty="0"/>
              <a:t>· Выявите и устраните все имеющиеся или потенциальные угрожающие факторы. </a:t>
            </a:r>
          </a:p>
          <a:p>
            <a:r>
              <a:rPr lang="ru-RU" dirty="0"/>
              <a:t>·  Снимайте одежду по мере необходимости для выявления состояний, угрожающих жизни. </a:t>
            </a:r>
          </a:p>
          <a:p>
            <a:r>
              <a:rPr lang="ru-RU" dirty="0"/>
              <a:t>·  Оцените признаки жизни. </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428728" y="855860"/>
            <a:ext cx="7286644"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 </a:t>
            </a:r>
            <a:r>
              <a:rPr lang="ru-RU" dirty="0"/>
              <a:t>Далее повторяйте оценку по мере необходимости.</a:t>
            </a:r>
          </a:p>
          <a:p>
            <a:r>
              <a:rPr lang="ru-RU" dirty="0"/>
              <a:t> </a:t>
            </a:r>
          </a:p>
          <a:p>
            <a:r>
              <a:rPr lang="ru-RU" dirty="0"/>
              <a:t>После проведения первичного осмотра приступайте к сердечно-легочной реанимации, если необходимо.</a:t>
            </a:r>
          </a:p>
          <a:p>
            <a:r>
              <a:rPr lang="ru-RU" dirty="0"/>
              <a:t> </a:t>
            </a:r>
          </a:p>
          <a:p>
            <a:r>
              <a:rPr lang="ru-RU" dirty="0"/>
              <a:t>После того, как восстановлены проходимость дыхательных путей, дыхание, кровообращение, переходите к вторичному осмотру пострадавшего.</a:t>
            </a:r>
          </a:p>
          <a:p>
            <a:r>
              <a:rPr lang="ru-RU" dirty="0"/>
              <a:t> </a:t>
            </a:r>
          </a:p>
          <a:p>
            <a:r>
              <a:rPr lang="ru-RU" i="1" dirty="0"/>
              <a:t>Внимание</a:t>
            </a:r>
            <a:r>
              <a:rPr lang="ru-RU" dirty="0"/>
              <a:t>: При утоплении не пытайтесь вытряхнуть воду из дыхательных путей. Следует очистить полость рта, зафиксировать шейный отдел позвоночника и после этого приступать к неотложным мероприятиям.</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246220"/>
            <a:ext cx="7000924" cy="105407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Перелом</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693462"/>
            <a:ext cx="7643830" cy="49859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Перелом</a:t>
            </a:r>
            <a:r>
              <a:rPr lang="ru-RU" dirty="0"/>
              <a:t> - это полное или частичное нарушение целости кости, возникшее при внешнем механического воздействии. </a:t>
            </a:r>
          </a:p>
          <a:p>
            <a:r>
              <a:rPr lang="ru-RU" dirty="0"/>
              <a:t> </a:t>
            </a:r>
          </a:p>
          <a:p>
            <a:r>
              <a:rPr lang="ru-RU" sz="2400" b="1" dirty="0"/>
              <a:t>Типы переломов:</a:t>
            </a:r>
            <a:endParaRPr lang="ru-RU" sz="2400" dirty="0"/>
          </a:p>
          <a:p>
            <a:r>
              <a:rPr lang="ru-RU" b="1" dirty="0"/>
              <a:t> </a:t>
            </a:r>
            <a:endParaRPr lang="ru-RU" dirty="0"/>
          </a:p>
          <a:p>
            <a:r>
              <a:rPr lang="ru-RU" dirty="0"/>
              <a:t>·  </a:t>
            </a:r>
            <a:r>
              <a:rPr lang="ru-RU" i="1" dirty="0"/>
              <a:t>Закрытый перелом</a:t>
            </a:r>
            <a:r>
              <a:rPr lang="ru-RU" dirty="0"/>
              <a:t> - целость кожного покрова не нарушена. </a:t>
            </a:r>
          </a:p>
          <a:p>
            <a:r>
              <a:rPr lang="ru-RU" dirty="0"/>
              <a:t> </a:t>
            </a:r>
          </a:p>
          <a:p>
            <a:r>
              <a:rPr lang="ru-RU" dirty="0"/>
              <a:t>·  </a:t>
            </a:r>
            <a:r>
              <a:rPr lang="ru-RU" i="1" dirty="0"/>
              <a:t>Открытый перелом</a:t>
            </a:r>
            <a:r>
              <a:rPr lang="ru-RU" dirty="0"/>
              <a:t> - нарушена целость кожного покрова над местом деформации перелома или вблизи него. </a:t>
            </a:r>
          </a:p>
          <a:p>
            <a:r>
              <a:rPr lang="ru-RU" dirty="0"/>
              <a:t> </a:t>
            </a:r>
          </a:p>
          <a:p>
            <a:r>
              <a:rPr lang="ru-RU" sz="2400" b="1" dirty="0"/>
              <a:t>Признаки перелома</a:t>
            </a:r>
            <a:endParaRPr lang="ru-RU" sz="2400" dirty="0"/>
          </a:p>
          <a:p>
            <a:r>
              <a:rPr lang="ru-RU" b="1" dirty="0"/>
              <a:t> </a:t>
            </a:r>
            <a:endParaRPr lang="ru-RU" dirty="0"/>
          </a:p>
          <a:p>
            <a:r>
              <a:rPr lang="ru-RU" dirty="0"/>
              <a:t>· Деформация (изменение формы). </a:t>
            </a:r>
          </a:p>
          <a:p>
            <a:r>
              <a:rPr lang="ru-RU" dirty="0"/>
              <a:t>· Локальная (местная) болезненность. </a:t>
            </a:r>
          </a:p>
          <a:p>
            <a:r>
              <a:rPr lang="ru-RU" dirty="0"/>
              <a:t>· Припухлость мягких тканей над переломом, кровоизлияние в них. </a:t>
            </a:r>
          </a:p>
          <a:p>
            <a:r>
              <a:rPr lang="ru-RU" dirty="0"/>
              <a:t>· При открытых переломах - рваная рана с видимыми отломками кости.    · Нарушение функции конечности. </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74" y="280815"/>
            <a:ext cx="7643866"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r>
              <a:rPr lang="ru-RU" sz="2400" b="1" dirty="0"/>
              <a:t>Помощь при переломе</a:t>
            </a:r>
            <a:endParaRPr lang="ru-RU" sz="2400" dirty="0"/>
          </a:p>
          <a:p>
            <a:r>
              <a:rPr lang="ru-RU" b="1" dirty="0"/>
              <a:t> </a:t>
            </a:r>
            <a:endParaRPr lang="ru-RU" dirty="0"/>
          </a:p>
          <a:p>
            <a:r>
              <a:rPr lang="ru-RU" dirty="0"/>
              <a:t> ·  Личная безопасность.</a:t>
            </a:r>
          </a:p>
          <a:p>
            <a:r>
              <a:rPr lang="ru-RU" dirty="0"/>
              <a:t> </a:t>
            </a:r>
          </a:p>
          <a:p>
            <a:r>
              <a:rPr lang="ru-RU" dirty="0"/>
              <a:t> · Проверить ABC (проходимость дыхательных путей, дыхание, кровообращение). </a:t>
            </a:r>
          </a:p>
          <a:p>
            <a:r>
              <a:rPr lang="ru-RU" dirty="0"/>
              <a:t> </a:t>
            </a:r>
          </a:p>
          <a:p>
            <a:r>
              <a:rPr lang="ru-RU" dirty="0"/>
              <a:t>· При переломе крупных костей конечностей, костей черепа, грудной клетки, таза или при кровотечении вызовите «скорую медицинскую помощь» (тел. 03). При переломе более мелких костей (кисть, стопа) можно самостоятельно обратиться в </a:t>
            </a:r>
            <a:r>
              <a:rPr lang="ru-RU" dirty="0" err="1"/>
              <a:t>травмпункт</a:t>
            </a:r>
            <a:r>
              <a:rPr lang="ru-RU" dirty="0"/>
              <a:t>. </a:t>
            </a:r>
          </a:p>
          <a:p>
            <a:r>
              <a:rPr lang="ru-RU" dirty="0"/>
              <a:t> </a:t>
            </a:r>
          </a:p>
          <a:p>
            <a:r>
              <a:rPr lang="ru-RU" dirty="0"/>
              <a:t>· Важным моментом в оказании помощи травмированному больному является наложение </a:t>
            </a:r>
            <a:r>
              <a:rPr lang="ru-RU" i="1" dirty="0"/>
              <a:t>транспортной иммобилизации</a:t>
            </a:r>
            <a:r>
              <a:rPr lang="ru-RU" dirty="0"/>
              <a:t> (фиксация сегмента тела или конечности для безопасной транспортировки в лечебное учреждение). Транспортная иммобилизация осуществляется посредством наложения шин или фиксации конечности к телу. </a:t>
            </a:r>
          </a:p>
          <a:p>
            <a:r>
              <a:rPr lang="ru-RU" dirty="0"/>
              <a:t> </a:t>
            </a:r>
          </a:p>
          <a:p>
            <a:r>
              <a:rPr lang="ru-RU" dirty="0"/>
              <a:t>· При переломе подберите подходящую по размеру шину. </a:t>
            </a:r>
          </a:p>
          <a:p>
            <a:r>
              <a:rPr lang="ru-RU" dirty="0"/>
              <a:t> </a:t>
            </a:r>
          </a:p>
          <a:p>
            <a:r>
              <a:rPr lang="ru-RU" dirty="0"/>
              <a:t>· Если нет шины, используйте дощечки, твердый картон с прокладками из мягкого материала (вата). </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915539"/>
            <a:ext cx="764383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r>
              <a:rPr lang="ru-RU" dirty="0"/>
              <a:t>      Фиксация двух смежных суставов - лучезапястного и локтевого при переломе костей предплечья: </a:t>
            </a:r>
            <a:br>
              <a:rPr lang="ru-RU" dirty="0"/>
            </a:br>
            <a:r>
              <a:rPr lang="ru-RU" dirty="0"/>
              <a:t>       а- обездвиживание поврежденной руки посредством фиксации косынкой к туловищу; </a:t>
            </a:r>
            <a:br>
              <a:rPr lang="ru-RU" dirty="0"/>
            </a:br>
            <a:r>
              <a:rPr lang="ru-RU" dirty="0"/>
              <a:t>        б - иммобилизация поврежденной конечности привязыванием к здоровой ноге. </a:t>
            </a:r>
          </a:p>
        </p:txBody>
      </p:sp>
      <p:pic>
        <p:nvPicPr>
          <p:cNvPr id="7" name="Рисунок 6"/>
          <p:cNvPicPr/>
          <p:nvPr/>
        </p:nvPicPr>
        <p:blipFill>
          <a:blip r:embed="rId2" cstate="print"/>
          <a:srcRect/>
          <a:stretch>
            <a:fillRect/>
          </a:stretch>
        </p:blipFill>
        <p:spPr bwMode="auto">
          <a:xfrm>
            <a:off x="1709944" y="247326"/>
            <a:ext cx="6894504" cy="4477817"/>
          </a:xfrm>
          <a:prstGeom prst="rect">
            <a:avLst/>
          </a:prstGeom>
          <a:noFill/>
          <a:ln w="9525">
            <a:noFill/>
            <a:miter lim="800000"/>
            <a:headEnd/>
            <a:tailEnd/>
          </a:ln>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510810" y="474345"/>
            <a:ext cx="7643866"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endParaRPr lang="ru-RU" dirty="0"/>
          </a:p>
          <a:p>
            <a:endParaRPr lang="ru-RU" dirty="0"/>
          </a:p>
          <a:p>
            <a:endParaRPr lang="ru-RU" dirty="0"/>
          </a:p>
          <a:p>
            <a:endParaRPr lang="ru-RU" dirty="0"/>
          </a:p>
          <a:p>
            <a:endParaRPr lang="ru-RU" dirty="0"/>
          </a:p>
          <a:p>
            <a:endParaRPr lang="ru-RU" dirty="0"/>
          </a:p>
          <a:p>
            <a:r>
              <a:rPr lang="ru-RU" i="1" dirty="0"/>
              <a:t>Иммобилизация пострадавшего при ранении в грудь.</a:t>
            </a:r>
            <a:endParaRPr lang="ru-RU" dirty="0"/>
          </a:p>
          <a:p>
            <a:endParaRPr lang="ru-RU" dirty="0"/>
          </a:p>
          <a:p>
            <a:endParaRPr lang="ru-RU" dirty="0"/>
          </a:p>
          <a:p>
            <a:endParaRPr lang="ru-RU" dirty="0"/>
          </a:p>
          <a:p>
            <a:endParaRPr lang="ru-RU" dirty="0"/>
          </a:p>
          <a:p>
            <a:endParaRPr lang="ru-RU" dirty="0"/>
          </a:p>
          <a:p>
            <a:endParaRPr lang="ru-RU" dirty="0"/>
          </a:p>
          <a:p>
            <a:r>
              <a:rPr lang="ru-RU" i="1" dirty="0"/>
              <a:t>Обездвиживание руки при переломе пальцев. </a:t>
            </a:r>
            <a:endParaRPr lang="ru-RU" dirty="0"/>
          </a:p>
          <a:p>
            <a:endParaRPr lang="ru-RU" i="1" dirty="0"/>
          </a:p>
          <a:p>
            <a:endParaRPr lang="ru-RU" i="1" dirty="0"/>
          </a:p>
          <a:p>
            <a:endParaRPr lang="ru-RU" i="1" dirty="0"/>
          </a:p>
          <a:p>
            <a:endParaRPr lang="ru-RU" i="1" dirty="0"/>
          </a:p>
          <a:p>
            <a:r>
              <a:rPr lang="ru-RU" i="1" dirty="0"/>
              <a:t> </a:t>
            </a:r>
            <a:endParaRPr lang="ru-RU" dirty="0"/>
          </a:p>
          <a:p>
            <a:r>
              <a:rPr lang="ru-RU" i="1" dirty="0"/>
              <a:t>Иммобилизация к доске при переломе позвоночника</a:t>
            </a:r>
            <a:endParaRPr lang="ru-RU" dirty="0"/>
          </a:p>
        </p:txBody>
      </p:sp>
      <p:pic>
        <p:nvPicPr>
          <p:cNvPr id="8" name="Рисунок 7"/>
          <p:cNvPicPr/>
          <p:nvPr/>
        </p:nvPicPr>
        <p:blipFill>
          <a:blip r:embed="rId2" cstate="print"/>
          <a:srcRect/>
          <a:stretch>
            <a:fillRect/>
          </a:stretch>
        </p:blipFill>
        <p:spPr bwMode="auto">
          <a:xfrm>
            <a:off x="3345300" y="188640"/>
            <a:ext cx="3573894" cy="2138045"/>
          </a:xfrm>
          <a:prstGeom prst="rect">
            <a:avLst/>
          </a:prstGeom>
          <a:noFill/>
          <a:ln w="9525">
            <a:noFill/>
            <a:miter lim="800000"/>
            <a:headEnd/>
            <a:tailEnd/>
          </a:ln>
        </p:spPr>
      </p:pic>
      <p:pic>
        <p:nvPicPr>
          <p:cNvPr id="9" name="Рисунок 8"/>
          <p:cNvPicPr/>
          <p:nvPr/>
        </p:nvPicPr>
        <p:blipFill>
          <a:blip r:embed="rId3" cstate="print"/>
          <a:srcRect/>
          <a:stretch>
            <a:fillRect/>
          </a:stretch>
        </p:blipFill>
        <p:spPr bwMode="auto">
          <a:xfrm>
            <a:off x="3275856" y="2729459"/>
            <a:ext cx="3643338" cy="1635645"/>
          </a:xfrm>
          <a:prstGeom prst="rect">
            <a:avLst/>
          </a:prstGeom>
          <a:noFill/>
          <a:ln w="9525">
            <a:noFill/>
            <a:miter lim="800000"/>
            <a:headEnd/>
            <a:tailEnd/>
          </a:ln>
        </p:spPr>
      </p:pic>
      <p:pic>
        <p:nvPicPr>
          <p:cNvPr id="10" name="Рисунок 9"/>
          <p:cNvPicPr/>
          <p:nvPr/>
        </p:nvPicPr>
        <p:blipFill>
          <a:blip r:embed="rId4" cstate="print"/>
          <a:srcRect/>
          <a:stretch>
            <a:fillRect/>
          </a:stretch>
        </p:blipFill>
        <p:spPr bwMode="auto">
          <a:xfrm>
            <a:off x="3275856" y="4644848"/>
            <a:ext cx="3643338" cy="1376439"/>
          </a:xfrm>
          <a:prstGeom prst="rect">
            <a:avLst/>
          </a:prstGeom>
          <a:noFill/>
          <a:ln w="9525">
            <a:noFill/>
            <a:miter lim="800000"/>
            <a:headEnd/>
            <a:tailEnd/>
          </a:ln>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04278" y="201636"/>
            <a:ext cx="7643866" cy="62786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dirty="0"/>
              <a:t>· Если резко выражено угловое смещение, не захватывающее сустав, не пытайтесь выпрямить конечность путем вытяжения. </a:t>
            </a:r>
          </a:p>
          <a:p>
            <a:pPr indent="360000" algn="just"/>
            <a:r>
              <a:rPr lang="ru-RU" b="1" dirty="0"/>
              <a:t>Внимание: </a:t>
            </a:r>
            <a:r>
              <a:rPr lang="ru-RU" dirty="0"/>
              <a:t>Не применяйте силу.</a:t>
            </a:r>
          </a:p>
          <a:p>
            <a:pPr indent="360000" algn="just"/>
            <a:r>
              <a:rPr lang="ru-RU" dirty="0"/>
              <a:t>· Шина должна обездвиживать один сустав выше и все суставы ниже места предполагаемого перелома. </a:t>
            </a:r>
          </a:p>
          <a:p>
            <a:pPr indent="360000" algn="just"/>
            <a:r>
              <a:rPr lang="ru-RU" dirty="0"/>
              <a:t>· Если область травмы включает сустав, </a:t>
            </a:r>
            <a:r>
              <a:rPr lang="ru-RU" dirty="0" err="1"/>
              <a:t>зашинируйте</a:t>
            </a:r>
            <a:r>
              <a:rPr lang="ru-RU" dirty="0"/>
              <a:t> конечность в том положении, в котором она была обнаружена. </a:t>
            </a:r>
          </a:p>
          <a:p>
            <a:pPr indent="360000" algn="just"/>
            <a:r>
              <a:rPr lang="ru-RU" dirty="0"/>
              <a:t>· Поместите перелом бедра в фиксирующую шину. </a:t>
            </a:r>
          </a:p>
          <a:p>
            <a:pPr indent="360000" algn="just"/>
            <a:r>
              <a:rPr lang="ru-RU" dirty="0"/>
              <a:t>· После наложения шины вновь проверьте пульс и чувствительность ниже места наложения шины. </a:t>
            </a:r>
          </a:p>
          <a:p>
            <a:pPr indent="360000" algn="just"/>
            <a:r>
              <a:rPr lang="ru-RU" dirty="0"/>
              <a:t>· Поднимите травмированную конечность. </a:t>
            </a:r>
          </a:p>
          <a:p>
            <a:pPr indent="360000" algn="just"/>
            <a:r>
              <a:rPr lang="ru-RU" dirty="0"/>
              <a:t>· Если позволяет время, до перемещения пострадавшего наложите шины на все переломы. </a:t>
            </a:r>
          </a:p>
          <a:p>
            <a:pPr indent="360000" algn="just"/>
            <a:r>
              <a:rPr lang="ru-RU" dirty="0"/>
              <a:t>·  Зафиксируйте повязку бинтом. </a:t>
            </a:r>
          </a:p>
          <a:p>
            <a:pPr indent="360000" algn="just"/>
            <a:r>
              <a:rPr lang="ru-RU" b="1" dirty="0"/>
              <a:t>Внимание: </a:t>
            </a:r>
            <a:r>
              <a:rPr lang="ru-RU" dirty="0"/>
              <a:t>Перенос и транспортировка пострадавших с переломами без иммобилизации недопустимы даже на короткие расстояния! </a:t>
            </a:r>
          </a:p>
          <a:p>
            <a:pPr indent="360000" algn="just"/>
            <a:r>
              <a:rPr lang="ru-RU" sz="2400" b="1" dirty="0"/>
              <a:t>При открытом переломе</a:t>
            </a:r>
            <a:endParaRPr lang="ru-RU" sz="2400" dirty="0"/>
          </a:p>
          <a:p>
            <a:pPr indent="360000" algn="just"/>
            <a:r>
              <a:rPr lang="ru-RU" b="1" dirty="0"/>
              <a:t>Внимание: </a:t>
            </a:r>
            <a:r>
              <a:rPr lang="ru-RU" dirty="0"/>
              <a:t>В случае открытого перелома не вправляйте в рану отломки костей.</a:t>
            </a:r>
          </a:p>
          <a:p>
            <a:pPr indent="360000" algn="just"/>
            <a:r>
              <a:rPr lang="ru-RU" dirty="0"/>
              <a:t>· Остановите кровотечение. </a:t>
            </a:r>
          </a:p>
          <a:p>
            <a:pPr indent="360000" algn="just"/>
            <a:r>
              <a:rPr lang="ru-RU" dirty="0"/>
              <a:t>· Наложите чистую повязку. </a:t>
            </a:r>
          </a:p>
          <a:p>
            <a:pPr indent="360000" algn="just"/>
            <a:r>
              <a:rPr lang="ru-RU" dirty="0"/>
              <a:t>· Зафиксируйте конечность</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84666"/>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Вывихи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500134" y="361543"/>
            <a:ext cx="764386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a:t>
            </a:r>
            <a:r>
              <a:rPr lang="ru-RU" i="1" dirty="0"/>
              <a:t> Вывих</a:t>
            </a:r>
            <a:r>
              <a:rPr lang="ru-RU" dirty="0"/>
              <a:t> - смещение суставной поверхности одной кости относительно суставной поверхности другой кости.</a:t>
            </a:r>
          </a:p>
          <a:p>
            <a:r>
              <a:rPr lang="ru-RU" dirty="0"/>
              <a:t> </a:t>
            </a:r>
          </a:p>
          <a:p>
            <a:r>
              <a:rPr lang="ru-RU" b="1" dirty="0"/>
              <a:t>Признаки вывиха</a:t>
            </a:r>
            <a:endParaRPr lang="ru-RU" dirty="0"/>
          </a:p>
          <a:p>
            <a:r>
              <a:rPr lang="ru-RU" b="1" dirty="0"/>
              <a:t> </a:t>
            </a:r>
            <a:endParaRPr lang="ru-RU" dirty="0"/>
          </a:p>
          <a:p>
            <a:r>
              <a:rPr lang="ru-RU" dirty="0"/>
              <a:t>· Деформация вокруг сустава. </a:t>
            </a:r>
          </a:p>
          <a:p>
            <a:r>
              <a:rPr lang="ru-RU" dirty="0"/>
              <a:t>· Боль. </a:t>
            </a:r>
          </a:p>
          <a:p>
            <a:r>
              <a:rPr lang="ru-RU" dirty="0"/>
              <a:t>· Невозможность движения. </a:t>
            </a:r>
          </a:p>
          <a:p>
            <a:r>
              <a:rPr lang="ru-RU" dirty="0"/>
              <a:t> </a:t>
            </a:r>
          </a:p>
        </p:txBody>
      </p:sp>
      <p:pic>
        <p:nvPicPr>
          <p:cNvPr id="7" name="Рисунок 6"/>
          <p:cNvPicPr/>
          <p:nvPr/>
        </p:nvPicPr>
        <p:blipFill>
          <a:blip r:embed="rId2" cstate="print"/>
          <a:srcRect/>
          <a:stretch>
            <a:fillRect/>
          </a:stretch>
        </p:blipFill>
        <p:spPr bwMode="auto">
          <a:xfrm>
            <a:off x="1979712" y="2924944"/>
            <a:ext cx="6192688" cy="3651318"/>
          </a:xfrm>
          <a:prstGeom prst="rect">
            <a:avLst/>
          </a:prstGeom>
          <a:noFill/>
          <a:ln w="9525">
            <a:noFill/>
            <a:miter lim="800000"/>
            <a:headEnd/>
            <a:tailEnd/>
          </a:ln>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84666"/>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Растяжение и разрыв суставных связок</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254007"/>
            <a:ext cx="764383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endParaRPr lang="ru-RU" dirty="0"/>
          </a:p>
          <a:p>
            <a:pPr indent="360000" algn="just"/>
            <a:endParaRPr lang="ru-RU" dirty="0"/>
          </a:p>
          <a:p>
            <a:pPr indent="360000" algn="just"/>
            <a:endParaRPr lang="ru-RU" dirty="0"/>
          </a:p>
          <a:p>
            <a:pPr indent="360000" algn="just"/>
            <a:r>
              <a:rPr lang="ru-RU" dirty="0"/>
              <a:t>Растяжение и разрыв суставных связок возникают при резких движениях в суставе, превышающих его нормальную амплитуду и не совпадающих с его нормальным направлением.</a:t>
            </a:r>
          </a:p>
          <a:p>
            <a:pPr indent="360000" algn="just"/>
            <a:endParaRPr lang="ru-RU" dirty="0"/>
          </a:p>
          <a:p>
            <a:pPr indent="360000" algn="just"/>
            <a:r>
              <a:rPr lang="ru-RU" dirty="0"/>
              <a:t> </a:t>
            </a:r>
            <a:r>
              <a:rPr lang="ru-RU" sz="2000" b="1" dirty="0"/>
              <a:t>Признаки растяжения и разрыва суставных связок</a:t>
            </a:r>
            <a:endParaRPr lang="ru-RU" sz="2000" dirty="0"/>
          </a:p>
          <a:p>
            <a:pPr indent="360000" algn="just"/>
            <a:r>
              <a:rPr lang="ru-RU" b="1" dirty="0"/>
              <a:t> </a:t>
            </a:r>
            <a:r>
              <a:rPr lang="ru-RU" dirty="0"/>
              <a:t>· Непрекращающаяся боль. </a:t>
            </a:r>
          </a:p>
          <a:p>
            <a:pPr indent="360000" algn="just"/>
            <a:r>
              <a:rPr lang="ru-RU" dirty="0"/>
              <a:t>· Кровоизлияние в месте травмы. </a:t>
            </a:r>
          </a:p>
          <a:p>
            <a:pPr indent="360000" algn="just"/>
            <a:r>
              <a:rPr lang="ru-RU" dirty="0"/>
              <a:t>· Резкое ограничение функции сустава. </a:t>
            </a:r>
          </a:p>
          <a:p>
            <a:pPr indent="360000" algn="just"/>
            <a:r>
              <a:rPr lang="ru-RU" dirty="0"/>
              <a:t>· Болезненность при ощупывании. </a:t>
            </a:r>
          </a:p>
          <a:p>
            <a:pPr indent="360000" algn="just"/>
            <a:r>
              <a:rPr lang="ru-RU" dirty="0"/>
              <a:t>· При растяжении и разрыве связок конечность, в отличие от переломов, не деформируется. </a:t>
            </a:r>
          </a:p>
          <a:p>
            <a:pPr indent="360000" algn="just"/>
            <a:endParaRPr lang="ru-RU" b="1" dirty="0"/>
          </a:p>
          <a:p>
            <a:pPr indent="360000" algn="just"/>
            <a:r>
              <a:rPr lang="ru-RU" sz="2000" b="1" dirty="0"/>
              <a:t>Помощь при растяжении и разрыве суставных связок</a:t>
            </a:r>
            <a:endParaRPr lang="ru-RU" sz="2000" dirty="0"/>
          </a:p>
          <a:p>
            <a:pPr indent="360000" algn="just"/>
            <a:r>
              <a:rPr lang="ru-RU" b="1" dirty="0"/>
              <a:t> </a:t>
            </a:r>
            <a:r>
              <a:rPr lang="ru-RU" dirty="0"/>
              <a:t>· Личная безопасность. </a:t>
            </a:r>
          </a:p>
          <a:p>
            <a:pPr indent="360000" algn="just"/>
            <a:r>
              <a:rPr lang="ru-RU" dirty="0"/>
              <a:t> · Проверить ABC (проходимость дыхательных путей, дыхание, кровообращение). </a:t>
            </a:r>
          </a:p>
          <a:p>
            <a:pPr indent="360000" algn="just"/>
            <a:r>
              <a:rPr lang="ru-RU" dirty="0"/>
              <a:t> · В первые минуты после травмы наложите лед на поврежденный сустав. </a:t>
            </a:r>
          </a:p>
          <a:p>
            <a:pPr indent="360000" algn="just"/>
            <a:r>
              <a:rPr lang="ru-RU" dirty="0"/>
              <a:t> · Затем фиксируйте его эластичным бинтом, но не заматывайте слишком туго, чтобы не нарушить кровообращение. Голеностопный сустав при этом сгибают под углом 90°. </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103425" name="Rectangle 1"/>
          <p:cNvSpPr>
            <a:spLocks noChangeArrowheads="1"/>
          </p:cNvSpPr>
          <p:nvPr/>
        </p:nvSpPr>
        <p:spPr bwMode="auto">
          <a:xfrm>
            <a:off x="1285856" y="192969"/>
            <a:ext cx="764383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На голеностопный сустав повязку накладывают следующим образом: делают тур вокруг нижней части голени, затем косой виток от внутренней лодыжки к подушечке мизинца стопы, виток вокруг стопы на уровне подушечек пальцев, затем косой виток от подушечки большого пальца к наружной лодыжке, опять проводят бинт вокруг голени и снова повторяют витки вокруг стопы сверху предыдущих. </a:t>
            </a:r>
          </a:p>
          <a:p>
            <a:r>
              <a:rPr lang="ru-RU" dirty="0"/>
              <a:t> ·	 Если пострадавший испытывает чувство онемения в забинтованной конечности, повязку следует ослабить. </a:t>
            </a:r>
          </a:p>
          <a:p>
            <a:r>
              <a:rPr lang="ru-RU" dirty="0"/>
              <a:t> ·	 Сверху бинта к травмированному месту полезно снова приложить толченый лед в целлофановом пакете. </a:t>
            </a:r>
          </a:p>
          <a:p>
            <a:r>
              <a:rPr lang="ru-RU" dirty="0"/>
              <a:t> </a:t>
            </a:r>
          </a:p>
          <a:p>
            <a:endParaRPr lang="ru-RU" dirty="0"/>
          </a:p>
          <a:p>
            <a:endParaRPr lang="ru-RU" dirty="0"/>
          </a:p>
          <a:p>
            <a:endParaRPr lang="ru-RU" dirty="0"/>
          </a:p>
          <a:p>
            <a:r>
              <a:rPr lang="ru-RU" dirty="0"/>
              <a:t> </a:t>
            </a:r>
          </a:p>
          <a:p>
            <a:endParaRPr lang="ru-RU" dirty="0"/>
          </a:p>
          <a:p>
            <a:endParaRPr lang="ru-RU" dirty="0"/>
          </a:p>
          <a:p>
            <a:endParaRPr lang="ru-RU" dirty="0"/>
          </a:p>
          <a:p>
            <a:endParaRPr lang="ru-RU" dirty="0"/>
          </a:p>
          <a:p>
            <a:endParaRPr lang="ru-RU" dirty="0"/>
          </a:p>
          <a:p>
            <a:r>
              <a:rPr lang="ru-RU" dirty="0"/>
              <a:t>Полиэтиленовый пакет со льдом, наложенный на голеностопный сустав при растяжении связок</a:t>
            </a:r>
          </a:p>
        </p:txBody>
      </p:sp>
      <p:pic>
        <p:nvPicPr>
          <p:cNvPr id="7" name="Рисунок 6"/>
          <p:cNvPicPr/>
          <p:nvPr/>
        </p:nvPicPr>
        <p:blipFill>
          <a:blip r:embed="rId2" cstate="print"/>
          <a:srcRect/>
          <a:stretch>
            <a:fillRect/>
          </a:stretch>
        </p:blipFill>
        <p:spPr bwMode="auto">
          <a:xfrm>
            <a:off x="2627784" y="2996952"/>
            <a:ext cx="4968552" cy="2714644"/>
          </a:xfrm>
          <a:prstGeom prst="rect">
            <a:avLst/>
          </a:prstGeom>
          <a:noFill/>
          <a:ln w="9525">
            <a:noFill/>
            <a:miter lim="800000"/>
            <a:headEnd/>
            <a:tailEnd/>
          </a:ln>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0"/>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Раны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500134" y="500042"/>
            <a:ext cx="764386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r>
              <a:rPr lang="ru-RU" i="1" dirty="0"/>
              <a:t>Рана</a:t>
            </a:r>
            <a:r>
              <a:rPr lang="ru-RU" dirty="0"/>
              <a:t> - это повреждения мягких тканей, при которых нарушается целостность кожных покровов. При глубоких ранах травмируются подкожная клетчатка, мышцы, нервные стволы и кровеносные сосуды.</a:t>
            </a:r>
          </a:p>
          <a:p>
            <a:r>
              <a:rPr lang="ru-RU" dirty="0"/>
              <a:t> </a:t>
            </a:r>
          </a:p>
          <a:p>
            <a:r>
              <a:rPr lang="ru-RU" b="1" dirty="0"/>
              <a:t>Виды ран</a:t>
            </a:r>
            <a:endParaRPr lang="ru-RU" dirty="0"/>
          </a:p>
          <a:p>
            <a:r>
              <a:rPr lang="ru-RU" b="1" dirty="0"/>
              <a:t> </a:t>
            </a:r>
            <a:endParaRPr lang="ru-RU" dirty="0"/>
          </a:p>
          <a:p>
            <a:r>
              <a:rPr lang="ru-RU" i="1" dirty="0"/>
              <a:t>· Резаные раны</a:t>
            </a:r>
            <a:r>
              <a:rPr lang="ru-RU" dirty="0"/>
              <a:t> - наносятся острыми предметами (режущими орудиями, осколками стекла и т. п.). </a:t>
            </a:r>
          </a:p>
          <a:p>
            <a:r>
              <a:rPr lang="ru-RU" dirty="0"/>
              <a:t> </a:t>
            </a:r>
          </a:p>
          <a:p>
            <a:r>
              <a:rPr lang="ru-RU" i="1" dirty="0"/>
              <a:t>· Рубленые раны</a:t>
            </a:r>
            <a:r>
              <a:rPr lang="ru-RU" dirty="0"/>
              <a:t> - наносятся рубящими предметами (топором, тяжелым рубящим орудием - саблей, тесаком и т. п.). </a:t>
            </a:r>
          </a:p>
          <a:p>
            <a:r>
              <a:rPr lang="ru-RU" dirty="0"/>
              <a:t> </a:t>
            </a:r>
          </a:p>
          <a:p>
            <a:r>
              <a:rPr lang="ru-RU" i="1" dirty="0"/>
              <a:t>· Колотые раны</a:t>
            </a:r>
            <a:r>
              <a:rPr lang="ru-RU" dirty="0"/>
              <a:t> - наносятся всевозможными колющими орудиями (рапирой, вилами, шилом и т. п.). </a:t>
            </a:r>
          </a:p>
          <a:p>
            <a:r>
              <a:rPr lang="ru-RU" dirty="0"/>
              <a:t> </a:t>
            </a:r>
          </a:p>
          <a:p>
            <a:r>
              <a:rPr lang="ru-RU" i="1" dirty="0"/>
              <a:t>· Огнестрельные раны </a:t>
            </a:r>
            <a:r>
              <a:rPr lang="ru-RU" dirty="0"/>
              <a:t>- наносятся пулей из огнестрельного оружия. </a:t>
            </a:r>
          </a:p>
          <a:p>
            <a:r>
              <a:rPr lang="ru-RU" dirty="0"/>
              <a:t> </a:t>
            </a:r>
          </a:p>
          <a:p>
            <a:r>
              <a:rPr lang="ru-RU" i="1" dirty="0"/>
              <a:t>· </a:t>
            </a:r>
            <a:r>
              <a:rPr lang="ru-RU" i="1" dirty="0" err="1"/>
              <a:t>Авульзия</a:t>
            </a:r>
            <a:r>
              <a:rPr lang="ru-RU" dirty="0"/>
              <a:t> - отрыв, приводящий к полнослойной утрате тканей, края раны нельзя сблизить. Пример: скальпированная рана головы, конечности. </a:t>
            </a:r>
          </a:p>
          <a:p>
            <a:r>
              <a:rPr lang="ru-RU" dirty="0"/>
              <a:t> </a:t>
            </a:r>
          </a:p>
          <a:p>
            <a:r>
              <a:rPr lang="ru-RU" i="1" dirty="0"/>
              <a:t>· Ампутации (отрезание)</a:t>
            </a:r>
            <a:r>
              <a:rPr lang="ru-RU" dirty="0"/>
              <a:t> - </a:t>
            </a:r>
            <a:r>
              <a:rPr lang="ru-RU" dirty="0" err="1"/>
              <a:t>авульзионная</a:t>
            </a:r>
            <a:r>
              <a:rPr lang="ru-RU" dirty="0"/>
              <a:t> травма при которой конечность полностью или частично отделена от культи. </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271552"/>
            <a:ext cx="764383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r>
              <a:rPr lang="ru-RU" b="1" dirty="0"/>
              <a:t>По внешнему виду раны делятся</a:t>
            </a:r>
            <a:endParaRPr lang="ru-RU" dirty="0"/>
          </a:p>
          <a:p>
            <a:r>
              <a:rPr lang="ru-RU" b="1" dirty="0"/>
              <a:t> </a:t>
            </a:r>
            <a:endParaRPr lang="ru-RU" dirty="0"/>
          </a:p>
          <a:p>
            <a:r>
              <a:rPr lang="ru-RU" i="1" dirty="0"/>
              <a:t>· Скальпированная рана</a:t>
            </a:r>
            <a:r>
              <a:rPr lang="ru-RU" dirty="0"/>
              <a:t> - происходит отслаивание участков кожи, подкожной клетчатки. </a:t>
            </a:r>
          </a:p>
          <a:p>
            <a:r>
              <a:rPr lang="ru-RU" dirty="0"/>
              <a:t> </a:t>
            </a:r>
          </a:p>
          <a:p>
            <a:r>
              <a:rPr lang="ru-RU" i="1" dirty="0"/>
              <a:t>· Рваная рана</a:t>
            </a:r>
            <a:r>
              <a:rPr lang="ru-RU" dirty="0"/>
              <a:t> - кожа, подкожная клетчатка и мышца имеют дефекты неправильной формы со множеством углов, рана на своем протяжении имеет разную глубину. В ране могут быть пыль, грязь, почва, обрывки одежды и т. п. </a:t>
            </a:r>
          </a:p>
          <a:p>
            <a:r>
              <a:rPr lang="ru-RU" dirty="0"/>
              <a:t> </a:t>
            </a:r>
          </a:p>
          <a:p>
            <a:r>
              <a:rPr lang="ru-RU" b="1" dirty="0"/>
              <a:t>ОЦЕНКА РАНЫ</a:t>
            </a:r>
            <a:endParaRPr lang="ru-RU" dirty="0"/>
          </a:p>
          <a:p>
            <a:r>
              <a:rPr lang="ru-RU" b="1" dirty="0"/>
              <a:t> </a:t>
            </a:r>
            <a:endParaRPr lang="ru-RU" dirty="0"/>
          </a:p>
          <a:p>
            <a:r>
              <a:rPr lang="ru-RU" dirty="0"/>
              <a:t>Оценка нервной и сосудистой систем должна выполняться до начала любых лечебных мероприятий.</a:t>
            </a:r>
          </a:p>
          <a:p>
            <a:r>
              <a:rPr lang="ru-RU" dirty="0"/>
              <a:t> </a:t>
            </a:r>
          </a:p>
          <a:p>
            <a:r>
              <a:rPr lang="ru-RU" dirty="0"/>
              <a:t>· </a:t>
            </a:r>
            <a:r>
              <a:rPr lang="ru-RU" i="1" dirty="0"/>
              <a:t>Сохранность сенсорной/моторной функции</a:t>
            </a:r>
            <a:r>
              <a:rPr lang="ru-RU" dirty="0"/>
              <a:t> (чувствительность и способность к движению). </a:t>
            </a:r>
          </a:p>
          <a:p>
            <a:r>
              <a:rPr lang="ru-RU" dirty="0"/>
              <a:t> </a:t>
            </a:r>
          </a:p>
          <a:p>
            <a:r>
              <a:rPr lang="ru-RU" dirty="0"/>
              <a:t>·</a:t>
            </a:r>
            <a:r>
              <a:rPr lang="ru-RU" i="1" dirty="0"/>
              <a:t>Большая амплитуда движений</a:t>
            </a:r>
            <a:r>
              <a:rPr lang="ru-RU" dirty="0"/>
              <a:t>, различение тупых/острых прикосновений. Используйте пишущую ручку (тест на наличие повреждений нервов). </a:t>
            </a:r>
          </a:p>
          <a:p>
            <a:endParaRPr lang="ru-RU" dirty="0"/>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265449"/>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74" y="296183"/>
            <a:ext cx="757241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r>
              <a:rPr lang="ru-RU" b="1" dirty="0"/>
              <a:t>ОЦЕНКА РАНЫ</a:t>
            </a:r>
            <a:endParaRPr lang="ru-RU" dirty="0"/>
          </a:p>
          <a:p>
            <a:r>
              <a:rPr lang="ru-RU" b="1" dirty="0"/>
              <a:t> </a:t>
            </a:r>
            <a:endParaRPr lang="ru-RU" dirty="0"/>
          </a:p>
          <a:p>
            <a:r>
              <a:rPr lang="ru-RU" dirty="0"/>
              <a:t>· </a:t>
            </a:r>
            <a:r>
              <a:rPr lang="ru-RU" i="1" dirty="0"/>
              <a:t>Цвет</a:t>
            </a:r>
            <a:r>
              <a:rPr lang="ru-RU" dirty="0"/>
              <a:t>. Сравните поврежденные и не поврежденные зоны; бледность, кровоподтеки, эритема (краснота). </a:t>
            </a:r>
          </a:p>
          <a:p>
            <a:r>
              <a:rPr lang="ru-RU" dirty="0"/>
              <a:t> </a:t>
            </a:r>
          </a:p>
          <a:p>
            <a:r>
              <a:rPr lang="ru-RU" dirty="0"/>
              <a:t>· </a:t>
            </a:r>
            <a:r>
              <a:rPr lang="ru-RU" i="1" dirty="0"/>
              <a:t>Кровообращение</a:t>
            </a:r>
            <a:r>
              <a:rPr lang="ru-RU" dirty="0"/>
              <a:t>. Скорость наполнения капилляров </a:t>
            </a:r>
            <a:r>
              <a:rPr lang="ru-RU" dirty="0" err="1"/>
              <a:t>дистальнее</a:t>
            </a:r>
            <a:r>
              <a:rPr lang="ru-RU" dirty="0"/>
              <a:t> (ниже) места травмы (&lt; или &gt; 2 сек). Для проверки слегка надавите пальцем на кожу и резко отпустите. </a:t>
            </a:r>
          </a:p>
          <a:p>
            <a:r>
              <a:rPr lang="ru-RU" dirty="0"/>
              <a:t> </a:t>
            </a:r>
          </a:p>
          <a:p>
            <a:r>
              <a:rPr lang="ru-RU" dirty="0"/>
              <a:t>· </a:t>
            </a:r>
            <a:r>
              <a:rPr lang="ru-RU" i="1" dirty="0"/>
              <a:t>Температура</a:t>
            </a:r>
            <a:r>
              <a:rPr lang="ru-RU" dirty="0"/>
              <a:t>. Проверьте симметричность: не холоднее ли кисть одной руки? </a:t>
            </a:r>
          </a:p>
          <a:p>
            <a:r>
              <a:rPr lang="ru-RU" dirty="0"/>
              <a:t> </a:t>
            </a:r>
          </a:p>
          <a:p>
            <a:r>
              <a:rPr lang="ru-RU" dirty="0"/>
              <a:t>· </a:t>
            </a:r>
            <a:r>
              <a:rPr lang="ru-RU" i="1" dirty="0"/>
              <a:t>Пульсация</a:t>
            </a:r>
            <a:r>
              <a:rPr lang="ru-RU" dirty="0"/>
              <a:t>. Определите пульсацию </a:t>
            </a:r>
            <a:r>
              <a:rPr lang="ru-RU" dirty="0" err="1"/>
              <a:t>проксимальнее</a:t>
            </a:r>
            <a:r>
              <a:rPr lang="ru-RU" dirty="0"/>
              <a:t> (выше) и </a:t>
            </a:r>
            <a:r>
              <a:rPr lang="ru-RU" dirty="0" err="1"/>
              <a:t>дистальнее</a:t>
            </a:r>
            <a:r>
              <a:rPr lang="ru-RU" dirty="0"/>
              <a:t> (ниже) места травмы. </a:t>
            </a:r>
          </a:p>
          <a:p>
            <a:r>
              <a:rPr lang="ru-RU" dirty="0"/>
              <a:t> </a:t>
            </a:r>
          </a:p>
          <a:p>
            <a:r>
              <a:rPr lang="ru-RU" dirty="0"/>
              <a:t>· </a:t>
            </a:r>
            <a:r>
              <a:rPr lang="ru-RU" i="1" dirty="0"/>
              <a:t>Отек</a:t>
            </a:r>
            <a:r>
              <a:rPr lang="ru-RU" dirty="0"/>
              <a:t>. Растянутая глянцевая кожа; может вызвать нарушение функции. </a:t>
            </a:r>
          </a:p>
          <a:p>
            <a:r>
              <a:rPr lang="ru-RU" dirty="0"/>
              <a:t> </a:t>
            </a:r>
          </a:p>
          <a:p>
            <a:endParaRPr lang="ru-RU" dirty="0"/>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607307" y="-280816"/>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88358"/>
            <a:ext cx="764383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endParaRPr lang="ru-RU" dirty="0"/>
          </a:p>
          <a:p>
            <a:pPr indent="360000" algn="just"/>
            <a:r>
              <a:rPr lang="ru-RU" dirty="0"/>
              <a:t> </a:t>
            </a:r>
            <a:r>
              <a:rPr lang="ru-RU" sz="2000" b="1" dirty="0"/>
              <a:t>Помощь при ране</a:t>
            </a:r>
            <a:endParaRPr lang="ru-RU" sz="2000" dirty="0"/>
          </a:p>
          <a:p>
            <a:pPr indent="360000" algn="just"/>
            <a:r>
              <a:rPr lang="ru-RU" b="1" dirty="0"/>
              <a:t> </a:t>
            </a:r>
            <a:r>
              <a:rPr lang="ru-RU" dirty="0"/>
              <a:t>Личная безопасность. </a:t>
            </a:r>
          </a:p>
          <a:p>
            <a:pPr indent="360000" algn="just"/>
            <a:r>
              <a:rPr lang="ru-RU" dirty="0"/>
              <a:t> Проверить ABC (проходимость дыхательных путей, дыхание, кровообращение). </a:t>
            </a:r>
          </a:p>
          <a:p>
            <a:pPr indent="360000" algn="just"/>
            <a:r>
              <a:rPr lang="ru-RU" dirty="0"/>
              <a:t> При тяжелых ранениях вызовите «скорую медицинскую помощь» (тел. 03). При мелких ранениях обратитесь в травматологический пункт или в поликлинику к хирургу. </a:t>
            </a:r>
          </a:p>
          <a:p>
            <a:pPr indent="360000" algn="just"/>
            <a:r>
              <a:rPr lang="ru-RU" dirty="0"/>
              <a:t> Осмотрите на наличие инородных тел. </a:t>
            </a:r>
          </a:p>
          <a:p>
            <a:pPr indent="360000" algn="just"/>
            <a:r>
              <a:rPr lang="ru-RU" dirty="0"/>
              <a:t> </a:t>
            </a:r>
          </a:p>
          <a:p>
            <a:pPr indent="360000" algn="just"/>
            <a:r>
              <a:rPr lang="ru-RU" b="1" dirty="0"/>
              <a:t>Внимание: </a:t>
            </a:r>
            <a:r>
              <a:rPr lang="ru-RU" dirty="0"/>
              <a:t>Не удаляйте глубоко погруженные инородные тела.</a:t>
            </a:r>
          </a:p>
          <a:p>
            <a:pPr indent="360000" algn="just"/>
            <a:r>
              <a:rPr lang="ru-RU" dirty="0"/>
              <a:t>  Стабилизируйте инородное тело с помощью объемной повязки и по мере необходимости иммобилизуйте шинами.</a:t>
            </a:r>
          </a:p>
          <a:p>
            <a:pPr indent="360000" algn="just"/>
            <a:r>
              <a:rPr lang="ru-RU" dirty="0"/>
              <a:t>  Остановите основное кровотечение. Колотые раны нанесенные острым предметом, пулей обычно не сопровождаются массивным наружным кровотечением, однако внимательно отнеситесь к возможности внутреннего кровотечения или повреждения тканей. </a:t>
            </a:r>
          </a:p>
          <a:p>
            <a:pPr indent="360000" algn="just"/>
            <a:r>
              <a:rPr lang="ru-RU" dirty="0"/>
              <a:t>  Промойте рану обычным физиологическим раствором или проточной водой (не мене 5 литров)</a:t>
            </a:r>
          </a:p>
          <a:p>
            <a:pPr indent="360000" algn="just"/>
            <a:r>
              <a:rPr lang="ru-RU" dirty="0"/>
              <a:t> Сохраняйте рану максимально чистой. Обрежьте одежду, закрывающую место ранения. </a:t>
            </a:r>
          </a:p>
          <a:p>
            <a:pPr indent="360000" algn="just"/>
            <a:r>
              <a:rPr lang="ru-RU" dirty="0"/>
              <a:t> Наложите сухую чистую повязку. Если рана не глубокая, то следует наложить повязку «бабочка». </a:t>
            </a:r>
          </a:p>
          <a:p>
            <a:pPr indent="360000" algn="just"/>
            <a:r>
              <a:rPr lang="ru-RU" dirty="0"/>
              <a:t> При обширных ранах зафиксируйте конечность. </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678745" y="-280817"/>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74" y="247803"/>
            <a:ext cx="764386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r>
              <a:rPr lang="ru-RU" sz="2400" b="1" dirty="0"/>
              <a:t>Обработка ампутированной конечности</a:t>
            </a:r>
            <a:endParaRPr lang="ru-RU" sz="2400" dirty="0"/>
          </a:p>
          <a:p>
            <a:r>
              <a:rPr lang="ru-RU" b="1" dirty="0"/>
              <a:t> </a:t>
            </a:r>
            <a:endParaRPr lang="ru-RU" dirty="0"/>
          </a:p>
          <a:p>
            <a:r>
              <a:rPr lang="ru-RU" dirty="0"/>
              <a:t>Не отделяйте ампутированную конечность от тела, даже если она связана с культей только участком кожи.</a:t>
            </a:r>
          </a:p>
          <a:p>
            <a:r>
              <a:rPr lang="ru-RU" dirty="0"/>
              <a:t> </a:t>
            </a:r>
          </a:p>
          <a:p>
            <a:r>
              <a:rPr lang="ru-RU" dirty="0"/>
              <a:t>· Остановите кровотечение на культе - методом прямого </a:t>
            </a:r>
            <a:r>
              <a:rPr lang="ru-RU" dirty="0" err="1"/>
              <a:t>сдавления</a:t>
            </a:r>
            <a:r>
              <a:rPr lang="ru-RU" dirty="0"/>
              <a:t> повязками, применяя жгут лишь в крайнем случае. </a:t>
            </a:r>
          </a:p>
          <a:p>
            <a:r>
              <a:rPr lang="ru-RU" dirty="0"/>
              <a:t> </a:t>
            </a:r>
          </a:p>
          <a:p>
            <a:r>
              <a:rPr lang="ru-RU" dirty="0"/>
              <a:t>· Наложите надежную повязку на культю. </a:t>
            </a:r>
          </a:p>
          <a:p>
            <a:r>
              <a:rPr lang="ru-RU" dirty="0"/>
              <a:t> </a:t>
            </a:r>
          </a:p>
          <a:p>
            <a:r>
              <a:rPr lang="ru-RU" dirty="0"/>
              <a:t>· Обмойте ампутационную рану физиологическим раствором. </a:t>
            </a:r>
          </a:p>
          <a:p>
            <a:r>
              <a:rPr lang="ru-RU" dirty="0"/>
              <a:t> </a:t>
            </a:r>
          </a:p>
          <a:p>
            <a:r>
              <a:rPr lang="ru-RU" dirty="0"/>
              <a:t>·Оберните конечность марлей, смоченной физиологическим раствором. </a:t>
            </a:r>
          </a:p>
          <a:p>
            <a:r>
              <a:rPr lang="ru-RU" dirty="0"/>
              <a:t>· Поместите в контейнер, содержащий смесь льда и воды. </a:t>
            </a:r>
          </a:p>
          <a:p>
            <a:r>
              <a:rPr lang="ru-RU" dirty="0"/>
              <a:t> </a:t>
            </a:r>
          </a:p>
          <a:p>
            <a:r>
              <a:rPr lang="ru-RU" dirty="0"/>
              <a:t>· Транспортируйте ампутированную (оторванную) конечность вместе с пострадавшим.</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3" name="Rectangle 1"/>
          <p:cNvSpPr>
            <a:spLocks noChangeArrowheads="1"/>
          </p:cNvSpPr>
          <p:nvPr/>
        </p:nvSpPr>
        <p:spPr bwMode="auto">
          <a:xfrm>
            <a:off x="1714480" y="-184666"/>
            <a:ext cx="7000924"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Ушибы </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74" y="746298"/>
            <a:ext cx="742953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dirty="0"/>
              <a:t> Ушибы возникают в результате воздействия тупых предметов на мягкие ткани, при падении или ударе о твердые предметы.</a:t>
            </a:r>
          </a:p>
          <a:p>
            <a:pPr indent="360000" algn="just"/>
            <a:r>
              <a:rPr lang="ru-RU" dirty="0"/>
              <a:t> </a:t>
            </a:r>
            <a:r>
              <a:rPr lang="ru-RU" b="1" dirty="0"/>
              <a:t>Признаки ушиба</a:t>
            </a:r>
            <a:endParaRPr lang="ru-RU" dirty="0"/>
          </a:p>
          <a:p>
            <a:pPr indent="360000" algn="just"/>
            <a:r>
              <a:rPr lang="ru-RU" b="1" dirty="0"/>
              <a:t> </a:t>
            </a:r>
            <a:r>
              <a:rPr lang="ru-RU" dirty="0"/>
              <a:t>· Повреждения подкожной клетчатки, мышц, мелких кровеносных сосудов. </a:t>
            </a:r>
          </a:p>
          <a:p>
            <a:pPr indent="360000" algn="just"/>
            <a:r>
              <a:rPr lang="ru-RU" dirty="0"/>
              <a:t> · На месте ушиба появляется отек, кровоизлияние в поврежденные ткани. </a:t>
            </a:r>
          </a:p>
          <a:p>
            <a:pPr indent="360000" algn="just"/>
            <a:r>
              <a:rPr lang="ru-RU" dirty="0"/>
              <a:t> · Место ушиба болит, или боль возникает при ощупывании. </a:t>
            </a:r>
          </a:p>
          <a:p>
            <a:pPr indent="360000" algn="just"/>
            <a:r>
              <a:rPr lang="ru-RU" dirty="0"/>
              <a:t> · При обширных ушибах возможно нарушение работы поврежденного органа. </a:t>
            </a:r>
          </a:p>
          <a:p>
            <a:pPr indent="360000" algn="just"/>
            <a:r>
              <a:rPr lang="ru-RU" b="1" dirty="0"/>
              <a:t> Помощь при ушибе</a:t>
            </a:r>
            <a:endParaRPr lang="ru-RU" dirty="0"/>
          </a:p>
          <a:p>
            <a:pPr indent="360000" algn="just"/>
            <a:r>
              <a:rPr lang="ru-RU" b="1" dirty="0"/>
              <a:t> </a:t>
            </a:r>
            <a:r>
              <a:rPr lang="ru-RU" dirty="0"/>
              <a:t>· Личная безопасность. </a:t>
            </a:r>
          </a:p>
          <a:p>
            <a:pPr indent="360000" algn="just"/>
            <a:r>
              <a:rPr lang="ru-RU" dirty="0"/>
              <a:t> · Проверить ABC (проходимость дыхательных путей, дыхание, кровообращение). </a:t>
            </a:r>
          </a:p>
          <a:p>
            <a:pPr indent="360000" algn="just"/>
            <a:r>
              <a:rPr lang="ru-RU" dirty="0"/>
              <a:t> · При обширных ушибах вызовите «скорую медицинскую помощь» (тел. 03). С мелкими ушибами обратитесь в травматологический пункт или в поликлинику к хирургу. </a:t>
            </a:r>
          </a:p>
          <a:p>
            <a:pPr indent="360000" algn="just"/>
            <a:r>
              <a:rPr lang="ru-RU" dirty="0"/>
              <a:t> · Положите холодный компресс на место ушиба. </a:t>
            </a:r>
          </a:p>
          <a:p>
            <a:pPr indent="360000" algn="just"/>
            <a:r>
              <a:rPr lang="ru-RU" dirty="0"/>
              <a:t> · Создайте покой организму. </a:t>
            </a:r>
          </a:p>
          <a:p>
            <a:pPr indent="360000" algn="just"/>
            <a:r>
              <a:rPr lang="ru-RU" dirty="0"/>
              <a:t> · Наложите повязку, фиксирующую конечность шиной.</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1087190"/>
            <a:ext cx="764383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p>
          <a:p>
            <a:r>
              <a:rPr lang="ru-RU" b="1" dirty="0"/>
              <a:t> Классификация кровотечений</a:t>
            </a:r>
            <a:endParaRPr lang="ru-RU" dirty="0"/>
          </a:p>
          <a:p>
            <a:r>
              <a:rPr lang="ru-RU" b="1" dirty="0"/>
              <a:t> </a:t>
            </a:r>
            <a:endParaRPr lang="ru-RU" dirty="0"/>
          </a:p>
          <a:p>
            <a:r>
              <a:rPr lang="ru-RU" dirty="0"/>
              <a:t>· Наружное </a:t>
            </a:r>
          </a:p>
          <a:p>
            <a:r>
              <a:rPr lang="ru-RU" dirty="0"/>
              <a:t>· Внутреннее </a:t>
            </a:r>
          </a:p>
          <a:p>
            <a:r>
              <a:rPr lang="ru-RU" dirty="0"/>
              <a:t> </a:t>
            </a:r>
          </a:p>
          <a:p>
            <a:r>
              <a:rPr lang="ru-RU" b="1" dirty="0"/>
              <a:t>Признаки внутреннего кровотечения</a:t>
            </a:r>
            <a:endParaRPr lang="ru-RU" dirty="0"/>
          </a:p>
          <a:p>
            <a:r>
              <a:rPr lang="ru-RU" b="1" dirty="0"/>
              <a:t> </a:t>
            </a:r>
            <a:endParaRPr lang="ru-RU" dirty="0"/>
          </a:p>
          <a:p>
            <a:r>
              <a:rPr lang="ru-RU" dirty="0"/>
              <a:t>Признаки внутреннего кровотечения проверяются на:</a:t>
            </a:r>
          </a:p>
          <a:p>
            <a:r>
              <a:rPr lang="ru-RU" dirty="0"/>
              <a:t> </a:t>
            </a:r>
          </a:p>
          <a:p>
            <a:r>
              <a:rPr lang="ru-RU" dirty="0"/>
              <a:t>· Лучезапястном суставе </a:t>
            </a:r>
          </a:p>
          <a:p>
            <a:r>
              <a:rPr lang="ru-RU" dirty="0"/>
              <a:t>· Паховой области </a:t>
            </a:r>
          </a:p>
          <a:p>
            <a:r>
              <a:rPr lang="ru-RU" dirty="0"/>
              <a:t>· Височной области </a:t>
            </a:r>
          </a:p>
          <a:p>
            <a:r>
              <a:rPr lang="ru-RU" dirty="0"/>
              <a:t>· Подмышечной впадине </a:t>
            </a:r>
          </a:p>
          <a:p>
            <a:r>
              <a:rPr lang="ru-RU" dirty="0"/>
              <a:t> </a:t>
            </a:r>
          </a:p>
          <a:p>
            <a:r>
              <a:rPr lang="ru-RU" dirty="0"/>
              <a:t>Признаки расположены в порядке ухудшения состояния.</a:t>
            </a:r>
          </a:p>
          <a:p>
            <a:pPr indent="360000" algn="just"/>
            <a:endParaRPr lang="ru-RU" dirty="0"/>
          </a:p>
        </p:txBody>
      </p:sp>
      <p:sp>
        <p:nvSpPr>
          <p:cNvPr id="8" name="Rectangle 1"/>
          <p:cNvSpPr>
            <a:spLocks noChangeArrowheads="1"/>
          </p:cNvSpPr>
          <p:nvPr/>
        </p:nvSpPr>
        <p:spPr bwMode="auto">
          <a:xfrm>
            <a:off x="1714480" y="-553996"/>
            <a:ext cx="7000924" cy="2038959"/>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Первая помощь при кровотечениях</a:t>
            </a:r>
          </a:p>
          <a:p>
            <a:pPr marL="0" marR="0" lvl="0" indent="0" algn="ctr" defTabSz="914400" rtl="0" eaLnBrk="1" fontAlgn="base" latinLnBrk="0" hangingPunct="1">
              <a:lnSpc>
                <a:spcPct val="100000"/>
              </a:lnSpc>
              <a:spcBef>
                <a:spcPct val="0"/>
              </a:spcBef>
              <a:spcAft>
                <a:spcPct val="0"/>
              </a:spcAft>
              <a:buClrTx/>
              <a:buSzTx/>
              <a:buFontTx/>
              <a:buNone/>
              <a:tabLst/>
            </a:pPr>
            <a:endParaRPr lang="ru-RU" sz="2400" b="1" dirty="0" bmk="_Toc188077129">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ru-RU" sz="2400" b="1" dirty="0" bmk="_Toc188077129">
                <a:latin typeface="Times New Roman" pitchFamily="18" charset="0"/>
                <a:cs typeface="Times New Roman" pitchFamily="18" charset="0"/>
              </a:rPr>
              <a:t>Классификация кровотечений</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103425" name="Rectangle 1"/>
          <p:cNvSpPr>
            <a:spLocks noChangeArrowheads="1"/>
          </p:cNvSpPr>
          <p:nvPr/>
        </p:nvSpPr>
        <p:spPr bwMode="auto">
          <a:xfrm>
            <a:off x="1357274" y="332656"/>
            <a:ext cx="764386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a:t>
            </a:r>
            <a:r>
              <a:rPr lang="ru-RU" b="1" dirty="0"/>
              <a:t> </a:t>
            </a:r>
            <a:r>
              <a:rPr lang="ru-RU" sz="2400" b="1" dirty="0"/>
              <a:t>Типы кровотечений</a:t>
            </a:r>
            <a:endParaRPr lang="ru-RU" sz="2400" dirty="0"/>
          </a:p>
          <a:p>
            <a:r>
              <a:rPr lang="ru-RU" b="1" dirty="0"/>
              <a:t> </a:t>
            </a:r>
            <a:endParaRPr lang="ru-RU" dirty="0"/>
          </a:p>
          <a:p>
            <a:r>
              <a:rPr lang="ru-RU" dirty="0"/>
              <a:t>· Артериальное. </a:t>
            </a:r>
          </a:p>
          <a:p>
            <a:r>
              <a:rPr lang="ru-RU" dirty="0"/>
              <a:t>· Венозное. </a:t>
            </a:r>
          </a:p>
          <a:p>
            <a:r>
              <a:rPr lang="ru-RU" dirty="0"/>
              <a:t> </a:t>
            </a:r>
          </a:p>
        </p:txBody>
      </p:sp>
      <p:pic>
        <p:nvPicPr>
          <p:cNvPr id="7" name="Рисунок 6"/>
          <p:cNvPicPr/>
          <p:nvPr/>
        </p:nvPicPr>
        <p:blipFill>
          <a:blip r:embed="rId2" cstate="print"/>
          <a:srcRect/>
          <a:stretch>
            <a:fillRect/>
          </a:stretch>
        </p:blipFill>
        <p:spPr bwMode="auto">
          <a:xfrm>
            <a:off x="2195736" y="1628800"/>
            <a:ext cx="6120680" cy="4680520"/>
          </a:xfrm>
          <a:prstGeom prst="rect">
            <a:avLst/>
          </a:prstGeom>
          <a:noFill/>
          <a:ln w="9525">
            <a:noFill/>
            <a:miter lim="800000"/>
            <a:headEnd/>
            <a:tailEnd/>
          </a:ln>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20" y="-85384"/>
            <a:ext cx="7643866"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endParaRPr lang="ru-RU" dirty="0"/>
          </a:p>
          <a:p>
            <a:pPr indent="360000" algn="just"/>
            <a:r>
              <a:rPr lang="ru-RU" dirty="0"/>
              <a:t>В зависимости от того, какой сосуд кровоточит, кровотечение может быть капиллярным, венозным, смешанным и артериальным При наружном капиллярном кровотечении кровь выделяется равномерно из всей раны (как из губки); при венозном она вытекает равномерной струей, имеет темно-вишневую окраску (в случае повреждения крупной вены может отмечаться пульсирование струи крови в ритме дыхания). При артериальном кровотечении изливающаяся кровь имеет ярко-красный цвет, она бьет сильной прерывистой струей (фонтаном), выбросы крови соответствуют ритму сердечных сокращений. Смешанное кровотечение имеет признаки как артериального, так и венозного.</a:t>
            </a:r>
          </a:p>
          <a:p>
            <a:pPr indent="360000" algn="just"/>
            <a:r>
              <a:rPr lang="ru-RU" dirty="0"/>
              <a:t> Для большинства ран характерно кровотечение обоих типов.</a:t>
            </a:r>
          </a:p>
          <a:p>
            <a:pPr indent="360000" algn="just"/>
            <a:r>
              <a:rPr lang="ru-RU" dirty="0"/>
              <a:t> </a:t>
            </a:r>
            <a:r>
              <a:rPr lang="ru-RU" b="1" dirty="0"/>
              <a:t>Артериальное кровотечение</a:t>
            </a:r>
            <a:endParaRPr lang="ru-RU" dirty="0"/>
          </a:p>
          <a:p>
            <a:pPr indent="360000" algn="just"/>
            <a:r>
              <a:rPr lang="ru-RU" b="1" dirty="0"/>
              <a:t> </a:t>
            </a:r>
            <a:r>
              <a:rPr lang="ru-RU" i="1" dirty="0"/>
              <a:t>Артерии</a:t>
            </a:r>
            <a:r>
              <a:rPr lang="ru-RU" dirty="0"/>
              <a:t> - кровеносные сосуды, несущие кровь от сердца к органам. Наиболее опасны ранения крупных артерий - бедренной, плечевой, сонной; в этих случаях смерть может наступить в считанные минуты.</a:t>
            </a:r>
          </a:p>
          <a:p>
            <a:pPr indent="360000" algn="just"/>
            <a:r>
              <a:rPr lang="ru-RU" dirty="0"/>
              <a:t> </a:t>
            </a:r>
            <a:r>
              <a:rPr lang="ru-RU" b="1" dirty="0"/>
              <a:t>Признаки артериального кровотечения</a:t>
            </a:r>
            <a:endParaRPr lang="ru-RU" dirty="0"/>
          </a:p>
          <a:p>
            <a:pPr indent="360000" algn="just"/>
            <a:r>
              <a:rPr lang="ru-RU" b="1" dirty="0"/>
              <a:t> </a:t>
            </a:r>
            <a:r>
              <a:rPr lang="ru-RU" dirty="0"/>
              <a:t>· Артериальная кровь ярко-красного цвета «фонтанирует». </a:t>
            </a:r>
          </a:p>
          <a:p>
            <a:pPr indent="360000" algn="just"/>
            <a:r>
              <a:rPr lang="ru-RU" dirty="0"/>
              <a:t>· Пульсация крови совпадает с частотой пульса. </a:t>
            </a:r>
          </a:p>
          <a:p>
            <a:pPr indent="360000" algn="just"/>
            <a:r>
              <a:rPr lang="ru-RU" dirty="0"/>
              <a:t> </a:t>
            </a:r>
            <a:r>
              <a:rPr lang="ru-RU" b="1" dirty="0"/>
              <a:t>Венозное кровотечение</a:t>
            </a:r>
            <a:endParaRPr lang="ru-RU" dirty="0"/>
          </a:p>
          <a:p>
            <a:pPr indent="360000" algn="just"/>
            <a:r>
              <a:rPr lang="ru-RU" b="1" dirty="0"/>
              <a:t> </a:t>
            </a:r>
            <a:r>
              <a:rPr lang="ru-RU" i="1" dirty="0"/>
              <a:t>Вены</a:t>
            </a:r>
            <a:r>
              <a:rPr lang="ru-RU" dirty="0"/>
              <a:t> - сосуды, несущие кровь к сердцу.</a:t>
            </a:r>
          </a:p>
          <a:p>
            <a:pPr indent="360000" algn="just"/>
            <a:r>
              <a:rPr lang="ru-RU" dirty="0"/>
              <a:t> </a:t>
            </a:r>
            <a:r>
              <a:rPr lang="ru-RU" b="1" dirty="0"/>
              <a:t>Признаки венозного кровотечения</a:t>
            </a:r>
            <a:endParaRPr lang="ru-RU" dirty="0"/>
          </a:p>
          <a:p>
            <a:pPr indent="360000" algn="just"/>
            <a:r>
              <a:rPr lang="ru-RU" b="1" dirty="0"/>
              <a:t> </a:t>
            </a:r>
            <a:r>
              <a:rPr lang="ru-RU" dirty="0"/>
              <a:t>· Венозная кровь вытекает медленно, равномерно. </a:t>
            </a:r>
          </a:p>
          <a:p>
            <a:pPr indent="360000" algn="just"/>
            <a:r>
              <a:rPr lang="ru-RU" dirty="0"/>
              <a:t>· Кровь более темного оттенка.</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20" y="746299"/>
            <a:ext cx="764386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1. </a:t>
            </a:r>
            <a:r>
              <a:rPr lang="ru-RU" i="1" dirty="0" err="1"/>
              <a:t>Сдавление</a:t>
            </a:r>
            <a:r>
              <a:rPr lang="ru-RU" i="1" dirty="0"/>
              <a:t> в ране.</a:t>
            </a:r>
            <a:endParaRPr lang="ru-RU" dirty="0"/>
          </a:p>
          <a:p>
            <a:r>
              <a:rPr lang="ru-RU" i="1" dirty="0"/>
              <a:t> </a:t>
            </a:r>
            <a:endParaRPr lang="ru-RU" dirty="0"/>
          </a:p>
          <a:p>
            <a:r>
              <a:rPr lang="ru-RU" dirty="0"/>
              <a:t>       1.1. Тугая повязка.</a:t>
            </a:r>
          </a:p>
          <a:p>
            <a:r>
              <a:rPr lang="ru-RU" dirty="0"/>
              <a:t>       1.2. Тугое тампонирование.</a:t>
            </a:r>
          </a:p>
          <a:p>
            <a:r>
              <a:rPr lang="ru-RU" dirty="0"/>
              <a:t> </a:t>
            </a:r>
          </a:p>
          <a:p>
            <a:r>
              <a:rPr lang="ru-RU" dirty="0"/>
              <a:t>· Прекращает приток крови в поврежденные сосуды, позволяя тромбоцитам закрыть отверстия в стенках сосудов. При возможности, для наложения давящей повязки используйте стерильный перевязочный материал (или чистую ткань и т.п.), накладывайте его непосредственно на рану (за исключением травм глаз и вдавлений свода черепа). </a:t>
            </a:r>
          </a:p>
          <a:p>
            <a:r>
              <a:rPr lang="ru-RU" dirty="0"/>
              <a:t> </a:t>
            </a:r>
          </a:p>
          <a:p>
            <a:r>
              <a:rPr lang="ru-RU" dirty="0"/>
              <a:t>· Для обеспечения равномерного давления на конечностях используйте шины и/или надувные брюки (для нижних конечностей). Сохраняйте давление до тех пор, пока не будет остановлено кровотечение или вплоть до прибытия в больницу. Метод очень эффективен! </a:t>
            </a:r>
          </a:p>
          <a:p>
            <a:pPr indent="360000" algn="just"/>
            <a:endParaRPr lang="ru-RU" dirty="0"/>
          </a:p>
        </p:txBody>
      </p:sp>
      <p:sp>
        <p:nvSpPr>
          <p:cNvPr id="8" name="Rectangle 1"/>
          <p:cNvSpPr>
            <a:spLocks noChangeArrowheads="1"/>
          </p:cNvSpPr>
          <p:nvPr/>
        </p:nvSpPr>
        <p:spPr bwMode="auto">
          <a:xfrm>
            <a:off x="1714480" y="184667"/>
            <a:ext cx="7000924"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2400" b="1" dirty="0" bmk="_Toc188077129">
                <a:latin typeface="Times New Roman" pitchFamily="18" charset="0"/>
                <a:ea typeface="Times New Roman" pitchFamily="18" charset="0"/>
                <a:cs typeface="Times New Roman" pitchFamily="18" charset="0"/>
              </a:rPr>
              <a:t>Методы остановки кровотечения</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20" y="500042"/>
            <a:ext cx="7643866"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2. Остановка положением.</a:t>
            </a:r>
            <a:endParaRPr lang="ru-RU" dirty="0"/>
          </a:p>
          <a:p>
            <a:r>
              <a:rPr lang="ru-RU" i="1" dirty="0"/>
              <a:t> </a:t>
            </a:r>
            <a:endParaRPr lang="ru-RU" dirty="0"/>
          </a:p>
          <a:p>
            <a:r>
              <a:rPr lang="ru-RU" dirty="0"/>
              <a:t>       2.1. Иммобилизация (</a:t>
            </a:r>
            <a:r>
              <a:rPr lang="ru-RU" dirty="0" err="1"/>
              <a:t>Шинирование</a:t>
            </a:r>
            <a:r>
              <a:rPr lang="ru-RU" dirty="0"/>
              <a:t>).</a:t>
            </a:r>
          </a:p>
          <a:p>
            <a:r>
              <a:rPr lang="ru-RU" dirty="0"/>
              <a:t> </a:t>
            </a:r>
          </a:p>
          <a:p>
            <a:r>
              <a:rPr lang="ru-RU" dirty="0"/>
              <a:t>· Любое движение конечности стимулирует в ней кровоток. Кроме того, при повреждении сосудов нарушаются процессы свертывания крови. Движения могут вызвать дополнительные повреждения сосудов.</a:t>
            </a:r>
          </a:p>
          <a:p>
            <a:r>
              <a:rPr lang="ru-RU" dirty="0"/>
              <a:t> </a:t>
            </a:r>
          </a:p>
          <a:p>
            <a:r>
              <a:rPr lang="ru-RU" dirty="0" err="1"/>
              <a:t>Шинирование</a:t>
            </a:r>
            <a:r>
              <a:rPr lang="ru-RU" dirty="0"/>
              <a:t> конечностей позволяет уменьшить кровотечение. В этом случае идеальны воздушные шины, однако шины любого типа будут также полезны.</a:t>
            </a:r>
          </a:p>
          <a:p>
            <a:r>
              <a:rPr lang="ru-RU" dirty="0"/>
              <a:t> </a:t>
            </a:r>
          </a:p>
          <a:p>
            <a:r>
              <a:rPr lang="ru-RU" dirty="0"/>
              <a:t>       2.2. Возвышенное положение конечности.</a:t>
            </a:r>
          </a:p>
          <a:p>
            <a:r>
              <a:rPr lang="ru-RU" dirty="0"/>
              <a:t> </a:t>
            </a:r>
          </a:p>
          <a:p>
            <a:r>
              <a:rPr lang="ru-RU" dirty="0"/>
              <a:t>· Интенсивность венозного кровотечения можно значительно снизить путем поднятия конечности выше уровня сердца. Эффективно в сочетании с прямым надавливанием. </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260039"/>
            <a:ext cx="7643866"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3. Прижатие на протяжении</a:t>
            </a:r>
            <a:endParaRPr lang="ru-RU" dirty="0"/>
          </a:p>
          <a:p>
            <a:r>
              <a:rPr lang="ru-RU" b="1" dirty="0"/>
              <a:t> </a:t>
            </a:r>
            <a:endParaRPr lang="ru-RU" dirty="0"/>
          </a:p>
          <a:p>
            <a:r>
              <a:rPr lang="ru-RU" dirty="0"/>
              <a:t>     3.1. Пальцевое.</a:t>
            </a:r>
          </a:p>
          <a:p>
            <a:r>
              <a:rPr lang="ru-RU" dirty="0"/>
              <a:t>     3.2. Валиками с максимальным сгибанием конечности.</a:t>
            </a:r>
          </a:p>
          <a:p>
            <a:r>
              <a:rPr lang="ru-RU" dirty="0"/>
              <a:t>     3.3. Прижатие в местах сгиба, где артерия на поверхности.</a:t>
            </a:r>
          </a:p>
          <a:p>
            <a:r>
              <a:rPr lang="ru-RU" b="1" dirty="0"/>
              <a:t>Внимание: </a:t>
            </a:r>
            <a:r>
              <a:rPr lang="ru-RU" dirty="0"/>
              <a:t>В тех случаях, когда наложение давящей повязки на место раны не обеспечивает надежного прекращения кровотечения, или имеется несколько источников кровотечения, снабжаемых одной артерией, локальное прижатие может быть эффективным средством. Артерия должна быть расположена достаточно поверхностно, над твердой структурой, к которой ее можно прижать (т.е. кости). </a:t>
            </a:r>
          </a:p>
          <a:p>
            <a:r>
              <a:rPr lang="ru-RU" dirty="0"/>
              <a:t> </a:t>
            </a:r>
          </a:p>
          <a:p>
            <a:r>
              <a:rPr lang="ru-RU" i="1" dirty="0"/>
              <a:t>Примеры:</a:t>
            </a:r>
            <a:endParaRPr lang="ru-RU" dirty="0"/>
          </a:p>
          <a:p>
            <a:r>
              <a:rPr lang="ru-RU" dirty="0"/>
              <a:t>· При кровотечении в области кожного покрова головы прижать височную артерию к поверхности височной кости. </a:t>
            </a:r>
          </a:p>
          <a:p>
            <a:r>
              <a:rPr lang="ru-RU" dirty="0"/>
              <a:t> </a:t>
            </a:r>
          </a:p>
          <a:p>
            <a:r>
              <a:rPr lang="ru-RU" dirty="0"/>
              <a:t>· Плечевую артерию - к поверхности плечевой кости при травме предплечья. </a:t>
            </a:r>
          </a:p>
          <a:p>
            <a:r>
              <a:rPr lang="ru-RU" dirty="0"/>
              <a:t> </a:t>
            </a:r>
          </a:p>
          <a:p>
            <a:r>
              <a:rPr lang="ru-RU" dirty="0"/>
              <a:t>· Бедренную артерию - к тазовой или бедренной кости при травме нижней конечности. </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2" y="332656"/>
            <a:ext cx="7643866"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4. Термическая остановка.</a:t>
            </a:r>
            <a:r>
              <a:rPr lang="ru-RU" dirty="0"/>
              <a:t> </a:t>
            </a:r>
          </a:p>
          <a:p>
            <a:r>
              <a:rPr lang="ru-RU" dirty="0"/>
              <a:t> </a:t>
            </a:r>
          </a:p>
          <a:p>
            <a:r>
              <a:rPr lang="ru-RU" dirty="0"/>
              <a:t>      4.1. Холод (см. Пузырь со льдом).</a:t>
            </a:r>
          </a:p>
          <a:p>
            <a:r>
              <a:rPr lang="ru-RU" dirty="0"/>
              <a:t> </a:t>
            </a:r>
          </a:p>
          <a:p>
            <a:r>
              <a:rPr lang="ru-RU" b="1" dirty="0"/>
              <a:t>Внимание: </a:t>
            </a:r>
            <a:r>
              <a:rPr lang="ru-RU" dirty="0"/>
              <a:t>Применяя метод остановки холодом, следует помнить, что, через 40-45 минут воздействия холода наступает дилатация (расширение) сосудов. Не применяйте остановку холодом более 30 минут.</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2" y="861609"/>
            <a:ext cx="7643866"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Наложение жгутов необходимо использовать лишь в крайних случаях, когда все другие меры не дали ожидаемого эффекта. Жгут может повредить нервы и кровеносные сосуды, а также привести к утрате конечности. При этом слабо наложенный жгут может стимулировать более интенсивное кровотечение за счет прекращения только венозного кровотока, но не артериального. Применяйте жгуты как последнее средство при угрожающих жизни состояниях.</a:t>
            </a:r>
          </a:p>
          <a:p>
            <a:r>
              <a:rPr lang="ru-RU" dirty="0"/>
              <a:t> </a:t>
            </a:r>
          </a:p>
          <a:p>
            <a:r>
              <a:rPr lang="ru-RU" b="1" dirty="0"/>
              <a:t>ПОКАЗАНИЯ К НАЛОЖЕНИЮ ЖГУТА</a:t>
            </a:r>
            <a:endParaRPr lang="ru-RU" dirty="0"/>
          </a:p>
          <a:p>
            <a:r>
              <a:rPr lang="ru-RU" b="1" dirty="0"/>
              <a:t> </a:t>
            </a:r>
            <a:endParaRPr lang="ru-RU" dirty="0"/>
          </a:p>
          <a:p>
            <a:r>
              <a:rPr lang="ru-RU" dirty="0"/>
              <a:t>· Если нельзя остановить кровотечение другими методами. </a:t>
            </a:r>
          </a:p>
          <a:p>
            <a:r>
              <a:rPr lang="ru-RU" dirty="0"/>
              <a:t> </a:t>
            </a:r>
          </a:p>
          <a:p>
            <a:r>
              <a:rPr lang="ru-RU" dirty="0"/>
              <a:t>· При синдроме позиционного </a:t>
            </a:r>
            <a:r>
              <a:rPr lang="ru-RU" dirty="0" err="1"/>
              <a:t>сдавления</a:t>
            </a:r>
            <a:r>
              <a:rPr lang="ru-RU" dirty="0"/>
              <a:t> (</a:t>
            </a:r>
            <a:r>
              <a:rPr lang="ru-RU" dirty="0" err="1"/>
              <a:t>сдавление</a:t>
            </a:r>
            <a:r>
              <a:rPr lang="ru-RU" dirty="0"/>
              <a:t> более 3 часов; более 5 часов для кисти и стопы). </a:t>
            </a:r>
          </a:p>
          <a:p>
            <a:r>
              <a:rPr lang="ru-RU" dirty="0"/>
              <a:t> </a:t>
            </a:r>
          </a:p>
          <a:p>
            <a:r>
              <a:rPr lang="ru-RU" dirty="0"/>
              <a:t>· При нежизнеспособности конечности (потеря чувствительности, нет пульсации сосудов, конечность черного цвета). </a:t>
            </a:r>
          </a:p>
        </p:txBody>
      </p:sp>
      <p:sp>
        <p:nvSpPr>
          <p:cNvPr id="8" name="Rectangle 1"/>
          <p:cNvSpPr>
            <a:spLocks noChangeArrowheads="1"/>
          </p:cNvSpPr>
          <p:nvPr/>
        </p:nvSpPr>
        <p:spPr bwMode="auto">
          <a:xfrm>
            <a:off x="1714480" y="-184664"/>
            <a:ext cx="7000924" cy="1300295"/>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Первая помощь при кровотечениях</a:t>
            </a:r>
          </a:p>
          <a:p>
            <a:pPr marL="0" marR="0" lvl="0" indent="0" algn="ctr" defTabSz="914400" rtl="0" eaLnBrk="1" fontAlgn="base" latinLnBrk="0" hangingPunct="1">
              <a:lnSpc>
                <a:spcPct val="100000"/>
              </a:lnSpc>
              <a:spcBef>
                <a:spcPct val="0"/>
              </a:spcBef>
              <a:spcAft>
                <a:spcPct val="0"/>
              </a:spcAft>
              <a:buClrTx/>
              <a:buSzTx/>
              <a:buFontTx/>
              <a:buNone/>
              <a:tabLst/>
            </a:pPr>
            <a:r>
              <a:rPr lang="ru-RU" sz="2400" b="1" dirty="0" bmk="_Toc188077129">
                <a:latin typeface="Times New Roman" pitchFamily="18" charset="0"/>
                <a:ea typeface="Times New Roman" pitchFamily="18" charset="0"/>
                <a:cs typeface="Times New Roman" pitchFamily="18" charset="0"/>
              </a:rPr>
              <a:t>Наложение жгута</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2" y="243938"/>
            <a:ext cx="7643866"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ru-RU" sz="2400" b="1" dirty="0"/>
              <a:t>ПРИНЦИПЫ НАЛОЖЕНИЯ ЖГУТА</a:t>
            </a:r>
            <a:endParaRPr lang="ru-RU" sz="2400" dirty="0"/>
          </a:p>
          <a:p>
            <a:r>
              <a:rPr lang="ru-RU" b="1" dirty="0"/>
              <a:t> </a:t>
            </a:r>
            <a:endParaRPr lang="ru-RU" dirty="0"/>
          </a:p>
          <a:p>
            <a:r>
              <a:rPr lang="ru-RU" b="1" dirty="0"/>
              <a:t>Внимание: </a:t>
            </a:r>
            <a:r>
              <a:rPr lang="ru-RU" dirty="0"/>
              <a:t>Нельзя накладывать жгут на голое тело.</a:t>
            </a:r>
          </a:p>
          <a:p>
            <a:r>
              <a:rPr lang="ru-RU" dirty="0"/>
              <a:t> </a:t>
            </a:r>
          </a:p>
          <a:p>
            <a:r>
              <a:rPr lang="ru-RU" dirty="0"/>
              <a:t>· Кожа должна быть расправлена (без складок). </a:t>
            </a:r>
          </a:p>
          <a:p>
            <a:r>
              <a:rPr lang="ru-RU" dirty="0"/>
              <a:t>· Оберните участок конечности полотенцем (марлей). </a:t>
            </a:r>
          </a:p>
          <a:p>
            <a:r>
              <a:rPr lang="ru-RU" dirty="0"/>
              <a:t>· Направление туров (витков жгута) снизу вверх. </a:t>
            </a:r>
          </a:p>
          <a:p>
            <a:r>
              <a:rPr lang="ru-RU" dirty="0"/>
              <a:t>· Туры не должны перехлестываться. </a:t>
            </a:r>
          </a:p>
          <a:p>
            <a:r>
              <a:rPr lang="ru-RU" dirty="0"/>
              <a:t>· Туго накладываются два первых тура. </a:t>
            </a:r>
          </a:p>
          <a:p>
            <a:r>
              <a:rPr lang="ru-RU" dirty="0"/>
              <a:t>· Последующие туры без натяжения. </a:t>
            </a:r>
          </a:p>
          <a:p>
            <a:r>
              <a:rPr lang="ru-RU" dirty="0"/>
              <a:t>· Критерием правильности наложения жгута является остановка кровотечения. </a:t>
            </a:r>
          </a:p>
          <a:p>
            <a:r>
              <a:rPr lang="ru-RU" dirty="0"/>
              <a:t>· Оставьте записку с указанием даты, времени наложения жгута и фамилии наложившего. </a:t>
            </a:r>
          </a:p>
          <a:p>
            <a:r>
              <a:rPr lang="ru-RU" dirty="0"/>
              <a:t> </a:t>
            </a:r>
          </a:p>
          <a:p>
            <a:r>
              <a:rPr lang="ru-RU" dirty="0"/>
              <a:t>Следующие правила не относятся к случаям наложения жгута при синдроме позиционного </a:t>
            </a:r>
            <a:r>
              <a:rPr lang="ru-RU" dirty="0" err="1"/>
              <a:t>сдавления</a:t>
            </a:r>
            <a:r>
              <a:rPr lang="ru-RU" dirty="0"/>
              <a:t> и при нежизнеспособности конечности:</a:t>
            </a:r>
          </a:p>
          <a:p>
            <a:r>
              <a:rPr lang="ru-RU" dirty="0"/>
              <a:t> </a:t>
            </a:r>
          </a:p>
          <a:p>
            <a:r>
              <a:rPr lang="ru-RU" dirty="0"/>
              <a:t>· Каждые 45 минут следует ослаблять жгут на 3-5 минут для восстановления кровообращения </a:t>
            </a:r>
          </a:p>
          <a:p>
            <a:r>
              <a:rPr lang="ru-RU" dirty="0"/>
              <a:t>· После расслабления разбинтовать опять и наложить новую повязку. </a:t>
            </a:r>
          </a:p>
          <a:p>
            <a:r>
              <a:rPr lang="ru-RU" dirty="0"/>
              <a:t>· Общее время наложения жгута не более двух часов.</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103425" name="Rectangle 1"/>
          <p:cNvSpPr>
            <a:spLocks noChangeArrowheads="1"/>
          </p:cNvSpPr>
          <p:nvPr/>
        </p:nvSpPr>
        <p:spPr bwMode="auto">
          <a:xfrm>
            <a:off x="1277725" y="631721"/>
            <a:ext cx="7643866"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dirty="0"/>
              <a:t>Носовое кровотечение может быть следствием травмы, нарушения свертывания крови, гипертонии и других заболеваний или при сильной физической нагрузке. При повторных кровотечениях следует выяснить их причину, обратиться к врачу.</a:t>
            </a:r>
          </a:p>
          <a:p>
            <a:pPr indent="360000" algn="just"/>
            <a:r>
              <a:rPr lang="ru-RU" dirty="0"/>
              <a:t> </a:t>
            </a:r>
            <a:r>
              <a:rPr lang="ru-RU" b="1" dirty="0"/>
              <a:t>Помощь при носовом кровотечении</a:t>
            </a:r>
            <a:endParaRPr lang="ru-RU" dirty="0"/>
          </a:p>
          <a:p>
            <a:pPr indent="360000" algn="just"/>
            <a:r>
              <a:rPr lang="ru-RU" b="1" dirty="0"/>
              <a:t> </a:t>
            </a:r>
            <a:r>
              <a:rPr lang="ru-RU" dirty="0"/>
              <a:t>· Личная безопасность. </a:t>
            </a:r>
          </a:p>
          <a:p>
            <a:pPr indent="360000" algn="just"/>
            <a:r>
              <a:rPr lang="ru-RU" dirty="0"/>
              <a:t> · Пострадавшего следует усадить, немного наклонив туловище вперед.</a:t>
            </a:r>
          </a:p>
          <a:p>
            <a:pPr indent="360000" algn="just"/>
            <a:r>
              <a:rPr lang="ru-RU" dirty="0"/>
              <a:t> · В кровоточащую ноздрю засовывают ватный тампон, смоченный 3% раствором перекиси водорода или просто холодной водой, и зажимают ноздрю пальцами. Держать в таком положении примерно 5 мин. </a:t>
            </a:r>
          </a:p>
          <a:p>
            <a:pPr indent="360000" algn="just"/>
            <a:r>
              <a:rPr lang="ru-RU" dirty="0"/>
              <a:t> · На область носа можно положить пузырь со льдом или кусочек ткани, смоченный холодной водой. </a:t>
            </a:r>
          </a:p>
          <a:p>
            <a:pPr indent="360000" algn="just"/>
            <a:r>
              <a:rPr lang="ru-RU" dirty="0"/>
              <a:t> · Для удаления ватки из носа ее можно немного смочить водой из пипетки. </a:t>
            </a:r>
          </a:p>
          <a:p>
            <a:pPr indent="360000" algn="just"/>
            <a:r>
              <a:rPr lang="ru-RU" dirty="0"/>
              <a:t> · Не нужно класть пострадавшего горизонтально или сильно закидывать голову назад, так как кровь, попадая в глотку, может вызвать рвоту. </a:t>
            </a:r>
          </a:p>
          <a:p>
            <a:pPr indent="360000" algn="just"/>
            <a:r>
              <a:rPr lang="ru-RU" dirty="0"/>
              <a:t> · Если кровь идет сильно и, несмотря на все усилия, не останавливается, необходимо вызвать «скорую медицинскую помощь»</a:t>
            </a:r>
          </a:p>
          <a:p>
            <a:pPr indent="360000" algn="just"/>
            <a:endParaRPr lang="ru-RU" dirty="0"/>
          </a:p>
        </p:txBody>
      </p:sp>
      <p:sp>
        <p:nvSpPr>
          <p:cNvPr id="8" name="Rectangle 1"/>
          <p:cNvSpPr>
            <a:spLocks noChangeArrowheads="1"/>
          </p:cNvSpPr>
          <p:nvPr/>
        </p:nvSpPr>
        <p:spPr bwMode="auto">
          <a:xfrm>
            <a:off x="1714480" y="153890"/>
            <a:ext cx="7000924" cy="623187"/>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2800" b="1" dirty="0" bmk="_Toc188077129">
                <a:latin typeface="Times New Roman" pitchFamily="18" charset="0"/>
                <a:ea typeface="Times New Roman" pitchFamily="18" charset="0"/>
                <a:cs typeface="Times New Roman" pitchFamily="18" charset="0"/>
              </a:rPr>
              <a:t>Носовое кровотечение</a:t>
            </a:r>
            <a:endParaRPr kumimoji="0" lang="ru-RU" sz="28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500134" y="785795"/>
            <a:ext cx="7429584"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Действия по оказанию первой помощи:</a:t>
            </a:r>
            <a:r>
              <a:rPr lang="ru-RU" dirty="0"/>
              <a:t> </a:t>
            </a:r>
          </a:p>
          <a:p>
            <a:r>
              <a:rPr lang="ru-RU" dirty="0"/>
              <a:t> </a:t>
            </a:r>
          </a:p>
          <a:p>
            <a:r>
              <a:rPr lang="ru-RU" dirty="0"/>
              <a:t>- Приподнимите повреждённую часть тела. </a:t>
            </a:r>
          </a:p>
          <a:p>
            <a:pPr>
              <a:buFontTx/>
              <a:buChar char="-"/>
            </a:pPr>
            <a:r>
              <a:rPr lang="ru-RU" dirty="0"/>
              <a:t>Прижмите кровоточащий сосуд выше места кровотечения (см. рис.). </a:t>
            </a:r>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a:p>
            <a:r>
              <a:rPr lang="ru-RU" dirty="0"/>
              <a:t>- Резко согните конечности насколько возможно. </a:t>
            </a:r>
          </a:p>
          <a:p>
            <a:r>
              <a:rPr lang="ru-RU" dirty="0"/>
              <a:t>- Зафиксируйте конечность в этом положении ремнём (см. рис.). </a:t>
            </a:r>
          </a:p>
          <a:p>
            <a:pPr>
              <a:buFontTx/>
              <a:buChar char="-"/>
            </a:pPr>
            <a:r>
              <a:rPr lang="ru-RU" dirty="0"/>
              <a:t>Этот способ годится и при кровотечении из ран, находящихся у основания конечности, когда невозможно наложение жгута.</a:t>
            </a:r>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p:txBody>
      </p:sp>
      <p:sp>
        <p:nvSpPr>
          <p:cNvPr id="8" name="Rectangle 1"/>
          <p:cNvSpPr>
            <a:spLocks noChangeArrowheads="1"/>
          </p:cNvSpPr>
          <p:nvPr/>
        </p:nvSpPr>
        <p:spPr bwMode="auto">
          <a:xfrm>
            <a:off x="1500166" y="-184666"/>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Первая помощь при артериальном кровотечении</a:t>
            </a:r>
          </a:p>
        </p:txBody>
      </p:sp>
      <p:pic>
        <p:nvPicPr>
          <p:cNvPr id="7" name="Рисунок 6"/>
          <p:cNvPicPr/>
          <p:nvPr/>
        </p:nvPicPr>
        <p:blipFill>
          <a:blip r:embed="rId2" cstate="print"/>
          <a:srcRect/>
          <a:stretch>
            <a:fillRect/>
          </a:stretch>
        </p:blipFill>
        <p:spPr bwMode="auto">
          <a:xfrm>
            <a:off x="3143240" y="2000240"/>
            <a:ext cx="3357586" cy="1571636"/>
          </a:xfrm>
          <a:prstGeom prst="rect">
            <a:avLst/>
          </a:prstGeom>
          <a:noFill/>
          <a:ln w="9525">
            <a:noFill/>
            <a:miter lim="800000"/>
            <a:headEnd/>
            <a:tailEnd/>
          </a:ln>
        </p:spPr>
      </p:pic>
      <p:pic>
        <p:nvPicPr>
          <p:cNvPr id="9" name="Рисунок 8"/>
          <p:cNvPicPr/>
          <p:nvPr/>
        </p:nvPicPr>
        <p:blipFill>
          <a:blip r:embed="rId3" cstate="print"/>
          <a:srcRect/>
          <a:stretch>
            <a:fillRect/>
          </a:stretch>
        </p:blipFill>
        <p:spPr bwMode="auto">
          <a:xfrm>
            <a:off x="3143240" y="4714884"/>
            <a:ext cx="3805024" cy="1810460"/>
          </a:xfrm>
          <a:prstGeom prst="rect">
            <a:avLst/>
          </a:prstGeom>
          <a:noFill/>
          <a:ln w="9525">
            <a:noFill/>
            <a:miter lim="800000"/>
            <a:headEnd/>
            <a:tailEnd/>
          </a:ln>
        </p:spPr>
      </p:pic>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19214" y="214482"/>
            <a:ext cx="7610472"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2400" b="1" dirty="0"/>
              <a:t>Наложение жгута при ранении крупных артерий: </a:t>
            </a:r>
            <a:endParaRPr lang="ru-RU" sz="2400" dirty="0"/>
          </a:p>
          <a:p>
            <a:r>
              <a:rPr lang="ru-RU" b="1" dirty="0"/>
              <a:t> </a:t>
            </a:r>
            <a:endParaRPr lang="ru-RU" dirty="0"/>
          </a:p>
          <a:p>
            <a:r>
              <a:rPr lang="ru-RU" dirty="0"/>
              <a:t>·  Оберните участок конечности полотенцем (марлей) до места кровотечения (центральнее). </a:t>
            </a:r>
          </a:p>
          <a:p>
            <a:r>
              <a:rPr lang="ru-RU" dirty="0"/>
              <a:t> </a:t>
            </a:r>
          </a:p>
          <a:p>
            <a:r>
              <a:rPr lang="ru-RU" dirty="0"/>
              <a:t>· Приподнимите повреждённую конечность.</a:t>
            </a:r>
          </a:p>
          <a:p>
            <a:r>
              <a:rPr lang="ru-RU" dirty="0"/>
              <a:t> </a:t>
            </a:r>
          </a:p>
          <a:p>
            <a:r>
              <a:rPr lang="ru-RU" dirty="0"/>
              <a:t>· Слегка растяните жгут и сделайте 2-3 оборота вокруг конечности. </a:t>
            </a:r>
          </a:p>
          <a:p>
            <a:r>
              <a:rPr lang="ru-RU" dirty="0"/>
              <a:t> </a:t>
            </a:r>
          </a:p>
          <a:p>
            <a:r>
              <a:rPr lang="ru-RU" dirty="0"/>
              <a:t>· Закрепите концы жгута с помощью крючка и цепочки. </a:t>
            </a:r>
          </a:p>
          <a:p>
            <a:r>
              <a:rPr lang="ru-RU" dirty="0"/>
              <a:t> </a:t>
            </a:r>
          </a:p>
          <a:p>
            <a:r>
              <a:rPr lang="ru-RU" dirty="0"/>
              <a:t>· Концы самодельного жгута (толстая верёвка, ткань, ремень) завяжите. </a:t>
            </a:r>
          </a:p>
          <a:p>
            <a:r>
              <a:rPr lang="ru-RU" dirty="0"/>
              <a:t> </a:t>
            </a:r>
          </a:p>
          <a:p>
            <a:r>
              <a:rPr lang="ru-RU" dirty="0"/>
              <a:t>· Оставьте записку с указанием времени наложения жгута. </a:t>
            </a:r>
          </a:p>
          <a:p>
            <a:r>
              <a:rPr lang="ru-RU" dirty="0"/>
              <a:t> </a:t>
            </a:r>
          </a:p>
          <a:p>
            <a:r>
              <a:rPr lang="ru-RU" dirty="0"/>
              <a:t>· Жгут может находиться на конечности не более 2-х часов! </a:t>
            </a:r>
          </a:p>
          <a:p>
            <a:r>
              <a:rPr lang="ru-RU" dirty="0"/>
              <a:t> </a:t>
            </a:r>
          </a:p>
          <a:p>
            <a:r>
              <a:rPr lang="ru-RU" dirty="0"/>
              <a:t>· Наложите стерильную повязку на рану. </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500134" y="785795"/>
            <a:ext cx="764386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r>
              <a:rPr lang="ru-RU" i="1" dirty="0"/>
              <a:t>Техника наложения резинового жгута:</a:t>
            </a:r>
            <a:br>
              <a:rPr lang="ru-RU" i="1" dirty="0"/>
            </a:br>
            <a:r>
              <a:rPr lang="ru-RU" dirty="0"/>
              <a:t>а - растягивание жгута; б - наложение жгута с постоянным его растяжением; в - витки жгута ложатся один к другому; а - записка с указанием времени наложения.</a:t>
            </a:r>
          </a:p>
        </p:txBody>
      </p:sp>
      <p:pic>
        <p:nvPicPr>
          <p:cNvPr id="7" name="Рисунок 6"/>
          <p:cNvPicPr/>
          <p:nvPr/>
        </p:nvPicPr>
        <p:blipFill>
          <a:blip r:embed="rId2" cstate="print"/>
          <a:srcRect/>
          <a:stretch>
            <a:fillRect/>
          </a:stretch>
        </p:blipFill>
        <p:spPr bwMode="auto">
          <a:xfrm>
            <a:off x="2483768" y="260648"/>
            <a:ext cx="5616624" cy="4882864"/>
          </a:xfrm>
          <a:prstGeom prst="rect">
            <a:avLst/>
          </a:prstGeom>
          <a:noFill/>
          <a:ln w="9525">
            <a:noFill/>
            <a:miter lim="800000"/>
            <a:headEnd/>
            <a:tailEnd/>
          </a:ln>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4314804" y="785794"/>
            <a:ext cx="46148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Наложение импровизированного жгута при повреждении сосудов шеи.</a:t>
            </a:r>
            <a:endParaRPr lang="ru-RU" dirty="0"/>
          </a:p>
        </p:txBody>
      </p:sp>
      <p:pic>
        <p:nvPicPr>
          <p:cNvPr id="9" name="Рисунок 8"/>
          <p:cNvPicPr/>
          <p:nvPr/>
        </p:nvPicPr>
        <p:blipFill>
          <a:blip r:embed="rId2" cstate="print"/>
          <a:srcRect/>
          <a:stretch>
            <a:fillRect/>
          </a:stretch>
        </p:blipFill>
        <p:spPr bwMode="auto">
          <a:xfrm>
            <a:off x="1285856" y="428604"/>
            <a:ext cx="3028948" cy="2377440"/>
          </a:xfrm>
          <a:prstGeom prst="rect">
            <a:avLst/>
          </a:prstGeom>
          <a:noFill/>
          <a:ln w="9525">
            <a:noFill/>
            <a:miter lim="800000"/>
            <a:headEnd/>
            <a:tailEnd/>
          </a:ln>
        </p:spPr>
      </p:pic>
      <p:pic>
        <p:nvPicPr>
          <p:cNvPr id="10" name="Рисунок 9"/>
          <p:cNvPicPr/>
          <p:nvPr/>
        </p:nvPicPr>
        <p:blipFill>
          <a:blip r:embed="rId3" cstate="print"/>
          <a:srcRect/>
          <a:stretch>
            <a:fillRect/>
          </a:stretch>
        </p:blipFill>
        <p:spPr bwMode="auto">
          <a:xfrm>
            <a:off x="1285856" y="2857496"/>
            <a:ext cx="2957510" cy="1927225"/>
          </a:xfrm>
          <a:prstGeom prst="rect">
            <a:avLst/>
          </a:prstGeom>
          <a:noFill/>
          <a:ln w="9525">
            <a:noFill/>
            <a:miter lim="800000"/>
            <a:headEnd/>
            <a:tailEnd/>
          </a:ln>
        </p:spPr>
      </p:pic>
      <p:sp>
        <p:nvSpPr>
          <p:cNvPr id="11" name="Rectangle 1"/>
          <p:cNvSpPr>
            <a:spLocks noChangeArrowheads="1"/>
          </p:cNvSpPr>
          <p:nvPr/>
        </p:nvSpPr>
        <p:spPr bwMode="auto">
          <a:xfrm>
            <a:off x="4314804" y="3571876"/>
            <a:ext cx="461488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Наложение стандартного жгута на плечо.</a:t>
            </a:r>
            <a:endParaRPr lang="ru-RU" dirty="0"/>
          </a:p>
        </p:txBody>
      </p:sp>
      <p:pic>
        <p:nvPicPr>
          <p:cNvPr id="12" name="Рисунок 11"/>
          <p:cNvPicPr/>
          <p:nvPr/>
        </p:nvPicPr>
        <p:blipFill>
          <a:blip r:embed="rId4" cstate="print"/>
          <a:srcRect/>
          <a:stretch>
            <a:fillRect/>
          </a:stretch>
        </p:blipFill>
        <p:spPr bwMode="auto">
          <a:xfrm>
            <a:off x="1285856" y="4857760"/>
            <a:ext cx="2957510" cy="1856740"/>
          </a:xfrm>
          <a:prstGeom prst="rect">
            <a:avLst/>
          </a:prstGeom>
          <a:noFill/>
          <a:ln w="9525">
            <a:noFill/>
            <a:miter lim="800000"/>
            <a:headEnd/>
            <a:tailEnd/>
          </a:ln>
        </p:spPr>
      </p:pic>
      <p:sp>
        <p:nvSpPr>
          <p:cNvPr id="13" name="Rectangle 1"/>
          <p:cNvSpPr>
            <a:spLocks noChangeArrowheads="1"/>
          </p:cNvSpPr>
          <p:nvPr/>
        </p:nvSpPr>
        <p:spPr bwMode="auto">
          <a:xfrm>
            <a:off x="4314804" y="5429264"/>
            <a:ext cx="46148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i="1" dirty="0"/>
              <a:t>Наложение импровизированного жгута-закрутки на плечо.</a:t>
            </a:r>
            <a:endParaRPr lang="ru-RU" dirty="0"/>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418365" y="122149"/>
            <a:ext cx="7643866"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 </a:t>
            </a:r>
            <a:r>
              <a:rPr lang="ru-RU" dirty="0"/>
              <a:t>· </a:t>
            </a:r>
            <a:r>
              <a:rPr lang="ru-RU" i="1" dirty="0"/>
              <a:t>Артерии </a:t>
            </a:r>
            <a:r>
              <a:rPr lang="ru-RU" dirty="0"/>
              <a:t>– кровеносные сосуды, несущие кровь от сердца к органам. </a:t>
            </a:r>
          </a:p>
          <a:p>
            <a:r>
              <a:rPr lang="ru-RU" dirty="0"/>
              <a:t> </a:t>
            </a:r>
          </a:p>
          <a:p>
            <a:r>
              <a:rPr lang="ru-RU" dirty="0"/>
              <a:t>· Наиболее опасны ранения крупных артерий – бедренной, плечевой, сонной; в этих случаях смерть может наступить в считанные минуты. </a:t>
            </a:r>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i="1" dirty="0"/>
          </a:p>
          <a:p>
            <a:endParaRPr lang="ru-RU" dirty="0"/>
          </a:p>
          <a:p>
            <a:r>
              <a:rPr lang="ru-RU" dirty="0"/>
              <a:t>Схема артериальной сети человека и точки пальцевого прижатия артерий для остановки кровотечений.</a:t>
            </a:r>
          </a:p>
        </p:txBody>
      </p:sp>
      <p:pic>
        <p:nvPicPr>
          <p:cNvPr id="9" name="Рисунок 8"/>
          <p:cNvPicPr/>
          <p:nvPr/>
        </p:nvPicPr>
        <p:blipFill>
          <a:blip r:embed="rId2" cstate="print"/>
          <a:srcRect/>
          <a:stretch>
            <a:fillRect/>
          </a:stretch>
        </p:blipFill>
        <p:spPr bwMode="auto">
          <a:xfrm>
            <a:off x="2987824" y="1484784"/>
            <a:ext cx="4104456" cy="3960440"/>
          </a:xfrm>
          <a:prstGeom prst="rect">
            <a:avLst/>
          </a:prstGeom>
          <a:noFill/>
          <a:ln w="9525">
            <a:noFill/>
            <a:miter lim="800000"/>
            <a:headEnd/>
            <a:tailEnd/>
          </a:ln>
        </p:spPr>
      </p:pic>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785795"/>
            <a:ext cx="7643862"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Действия по оказанию первой помощи: </a:t>
            </a:r>
            <a:endParaRPr lang="ru-RU" dirty="0"/>
          </a:p>
          <a:p>
            <a:r>
              <a:rPr lang="ru-RU" b="1" dirty="0"/>
              <a:t> </a:t>
            </a:r>
            <a:r>
              <a:rPr lang="ru-RU" dirty="0"/>
              <a:t>- Наложите стерильную тугую давящую повязку на рану. </a:t>
            </a:r>
          </a:p>
          <a:p>
            <a:r>
              <a:rPr lang="ru-RU" dirty="0"/>
              <a:t> - Зафиксируйте в приподнятом положении повреждённую конечность.</a:t>
            </a:r>
          </a:p>
          <a:p>
            <a:r>
              <a:rPr lang="ru-RU" dirty="0"/>
              <a:t> - При сильном кровотечении прижмите кровоточащую вену ниже места кровотечения.</a:t>
            </a:r>
          </a:p>
          <a:p>
            <a:r>
              <a:rPr lang="ru-RU" dirty="0"/>
              <a:t> </a:t>
            </a:r>
          </a:p>
          <a:p>
            <a:r>
              <a:rPr lang="ru-RU" dirty="0"/>
              <a:t> </a:t>
            </a:r>
          </a:p>
          <a:p>
            <a:endParaRPr lang="ru-RU" b="1" dirty="0"/>
          </a:p>
          <a:p>
            <a:endParaRPr lang="ru-RU" b="1" dirty="0"/>
          </a:p>
          <a:p>
            <a:endParaRPr lang="ru-RU" b="1" dirty="0"/>
          </a:p>
          <a:p>
            <a:endParaRPr lang="ru-RU" b="1" dirty="0"/>
          </a:p>
          <a:p>
            <a:endParaRPr lang="ru-RU" b="1" dirty="0"/>
          </a:p>
          <a:p>
            <a:endParaRPr lang="ru-RU" b="1" dirty="0"/>
          </a:p>
          <a:p>
            <a:endParaRPr lang="ru-RU" b="1" dirty="0"/>
          </a:p>
          <a:p>
            <a:r>
              <a:rPr lang="ru-RU" dirty="0"/>
              <a:t>· </a:t>
            </a:r>
            <a:r>
              <a:rPr lang="ru-RU" i="1" dirty="0"/>
              <a:t>Вены</a:t>
            </a:r>
            <a:r>
              <a:rPr lang="ru-RU" dirty="0"/>
              <a:t> – сосуды, несущие кровь к сердцу. </a:t>
            </a:r>
          </a:p>
          <a:p>
            <a:r>
              <a:rPr lang="ru-RU" b="1" dirty="0"/>
              <a:t>Признаки: </a:t>
            </a:r>
            <a:endParaRPr lang="ru-RU" dirty="0"/>
          </a:p>
          <a:p>
            <a:r>
              <a:rPr lang="ru-RU" dirty="0"/>
              <a:t>· При повреждении крупных вен из раны вытекает кровь темного цвета непрерывной струей. </a:t>
            </a:r>
          </a:p>
          <a:p>
            <a:r>
              <a:rPr lang="ru-RU" b="1" dirty="0"/>
              <a:t>Дальнейшие действия: </a:t>
            </a:r>
            <a:endParaRPr lang="ru-RU" dirty="0"/>
          </a:p>
          <a:p>
            <a:r>
              <a:rPr lang="ru-RU" dirty="0"/>
              <a:t>· При незначительных кровотечениях обратитесь в травматологический пункт.</a:t>
            </a:r>
          </a:p>
        </p:txBody>
      </p:sp>
      <p:sp>
        <p:nvSpPr>
          <p:cNvPr id="8" name="Rectangle 1"/>
          <p:cNvSpPr>
            <a:spLocks noChangeArrowheads="1"/>
          </p:cNvSpPr>
          <p:nvPr/>
        </p:nvSpPr>
        <p:spPr bwMode="auto">
          <a:xfrm>
            <a:off x="1500166" y="-184666"/>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Первая помощь при венозном кровотечении</a:t>
            </a:r>
          </a:p>
        </p:txBody>
      </p:sp>
      <p:pic>
        <p:nvPicPr>
          <p:cNvPr id="10" name="Рисунок 9"/>
          <p:cNvPicPr/>
          <p:nvPr/>
        </p:nvPicPr>
        <p:blipFill>
          <a:blip r:embed="rId2" cstate="print"/>
          <a:srcRect/>
          <a:stretch>
            <a:fillRect/>
          </a:stretch>
        </p:blipFill>
        <p:spPr bwMode="auto">
          <a:xfrm>
            <a:off x="2555776" y="2204864"/>
            <a:ext cx="5328592" cy="2475724"/>
          </a:xfrm>
          <a:prstGeom prst="rect">
            <a:avLst/>
          </a:prstGeom>
          <a:noFill/>
          <a:ln w="9525">
            <a:noFill/>
            <a:miter lim="800000"/>
            <a:headEnd/>
            <a:tailEnd/>
          </a:ln>
        </p:spPr>
      </p:pic>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647296"/>
            <a:ext cx="757239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 </a:t>
            </a:r>
            <a:r>
              <a:rPr lang="ru-RU" i="1" dirty="0"/>
              <a:t>Ожоги</a:t>
            </a:r>
            <a:r>
              <a:rPr lang="ru-RU" dirty="0"/>
              <a:t> - это повреждения тканей под воздействием высокой температуры или химических веществ. </a:t>
            </a:r>
          </a:p>
          <a:p>
            <a:pPr algn="just"/>
            <a:r>
              <a:rPr lang="ru-RU" dirty="0"/>
              <a:t> · Причина термических ожогов - воздействие открытого пламени, раскаленных предметов, перегретого водяного пара, горючих веществ и т. п. </a:t>
            </a:r>
          </a:p>
          <a:p>
            <a:pPr algn="just"/>
            <a:r>
              <a:rPr lang="ru-RU" dirty="0"/>
              <a:t> · Химические ожоги возникают при попадании на мягкие ткани крепких кислот, щелочей. </a:t>
            </a:r>
          </a:p>
          <a:p>
            <a:pPr algn="just"/>
            <a:r>
              <a:rPr lang="ru-RU" dirty="0"/>
              <a:t> · Ожоги сопровождаются выраженным болевым синдромом - у лиц с обширными ожоговыми поверхностями и глубокими ожогами развиваются явления шока. </a:t>
            </a:r>
          </a:p>
          <a:p>
            <a:pPr algn="just"/>
            <a:r>
              <a:rPr lang="ru-RU" dirty="0"/>
              <a:t> </a:t>
            </a:r>
            <a:r>
              <a:rPr lang="ru-RU" b="1" dirty="0"/>
              <a:t>Признаки: </a:t>
            </a:r>
            <a:endParaRPr lang="ru-RU" dirty="0"/>
          </a:p>
          <a:p>
            <a:pPr algn="just"/>
            <a:r>
              <a:rPr lang="ru-RU" b="1" dirty="0"/>
              <a:t> </a:t>
            </a:r>
            <a:r>
              <a:rPr lang="ru-RU" dirty="0"/>
              <a:t>Ожоги делятся на следующие степени: </a:t>
            </a:r>
          </a:p>
          <a:p>
            <a:pPr algn="just"/>
            <a:r>
              <a:rPr lang="ru-RU" i="1" dirty="0"/>
              <a:t> </a:t>
            </a:r>
            <a:r>
              <a:rPr lang="ru-RU" dirty="0"/>
              <a:t>- </a:t>
            </a:r>
            <a:r>
              <a:rPr lang="ru-RU" i="1" dirty="0"/>
              <a:t>1 степень</a:t>
            </a:r>
            <a:r>
              <a:rPr lang="ru-RU" dirty="0"/>
              <a:t> - покраснение, отечность кожи; </a:t>
            </a:r>
          </a:p>
          <a:p>
            <a:pPr algn="just"/>
            <a:r>
              <a:rPr lang="ru-RU" dirty="0"/>
              <a:t> · </a:t>
            </a:r>
            <a:r>
              <a:rPr lang="ru-RU" i="1" dirty="0"/>
              <a:t>2 степень</a:t>
            </a:r>
            <a:r>
              <a:rPr lang="ru-RU" dirty="0"/>
              <a:t> - покраснение кожи и появление на ней пузырей; </a:t>
            </a:r>
          </a:p>
          <a:p>
            <a:pPr algn="just"/>
            <a:r>
              <a:rPr lang="ru-RU" dirty="0"/>
              <a:t> · </a:t>
            </a:r>
            <a:r>
              <a:rPr lang="ru-RU" i="1" dirty="0"/>
              <a:t>3 степень</a:t>
            </a:r>
            <a:r>
              <a:rPr lang="ru-RU" dirty="0"/>
              <a:t> - омертвение кожи, образование на ней </a:t>
            </a:r>
            <a:r>
              <a:rPr lang="ru-RU" dirty="0" err="1"/>
              <a:t>струпов</a:t>
            </a:r>
            <a:r>
              <a:rPr lang="ru-RU" dirty="0"/>
              <a:t> в результате свертывания белков тканей; </a:t>
            </a:r>
          </a:p>
          <a:p>
            <a:pPr algn="just"/>
            <a:r>
              <a:rPr lang="ru-RU" dirty="0"/>
              <a:t> · </a:t>
            </a:r>
            <a:r>
              <a:rPr lang="ru-RU" i="1" dirty="0"/>
              <a:t>4 степень</a:t>
            </a:r>
            <a:r>
              <a:rPr lang="ru-RU" dirty="0"/>
              <a:t> - омертвение, обугливание кожи, гибель прилежащих к ней тканей. </a:t>
            </a:r>
          </a:p>
          <a:p>
            <a:pPr algn="just"/>
            <a:r>
              <a:rPr lang="ru-RU" dirty="0"/>
              <a:t> · Ожоги сопровождаются сильной болью. При сильных ожогах возможно шоковое состояние. </a:t>
            </a:r>
          </a:p>
        </p:txBody>
      </p:sp>
      <p:sp>
        <p:nvSpPr>
          <p:cNvPr id="8" name="Rectangle 1"/>
          <p:cNvSpPr>
            <a:spLocks noChangeArrowheads="1"/>
          </p:cNvSpPr>
          <p:nvPr/>
        </p:nvSpPr>
        <p:spPr bwMode="auto">
          <a:xfrm>
            <a:off x="1500166" y="-184666"/>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Первая помощь при ожогах</a:t>
            </a: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103425" name="Rectangle 1"/>
          <p:cNvSpPr>
            <a:spLocks noChangeArrowheads="1"/>
          </p:cNvSpPr>
          <p:nvPr/>
        </p:nvSpPr>
        <p:spPr bwMode="auto">
          <a:xfrm>
            <a:off x="1357290" y="260648"/>
            <a:ext cx="757239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 </a:t>
            </a:r>
            <a:r>
              <a:rPr lang="ru-RU" i="1" dirty="0"/>
              <a:t>1. Термические ожоги: </a:t>
            </a:r>
            <a:endParaRPr lang="ru-RU" dirty="0"/>
          </a:p>
          <a:p>
            <a:r>
              <a:rPr lang="ru-RU" i="1" dirty="0"/>
              <a:t> </a:t>
            </a:r>
            <a:r>
              <a:rPr lang="ru-RU" dirty="0"/>
              <a:t>· Удалите остатки сгоревшей одежды. </a:t>
            </a:r>
          </a:p>
          <a:p>
            <a:r>
              <a:rPr lang="ru-RU" dirty="0"/>
              <a:t> · Не отрывайте плотно прилипшие части одежды с пораженных мест! </a:t>
            </a:r>
          </a:p>
          <a:p>
            <a:r>
              <a:rPr lang="ru-RU" dirty="0"/>
              <a:t> · Закройте пораженный участок стерильной повязкой. </a:t>
            </a:r>
          </a:p>
          <a:p>
            <a:r>
              <a:rPr lang="ru-RU" dirty="0"/>
              <a:t> · При ожогах конечностей наложите фиксирующую повязку. </a:t>
            </a:r>
          </a:p>
          <a:p>
            <a:r>
              <a:rPr lang="ru-RU" dirty="0"/>
              <a:t> · Обильно напоите пострадавшего содово-соленым раствором (1 чайная ложка соли и 1 чайная ложка соды на 1 литр воды). </a:t>
            </a:r>
          </a:p>
          <a:p>
            <a:r>
              <a:rPr lang="ru-RU" dirty="0"/>
              <a:t> </a:t>
            </a:r>
            <a:r>
              <a:rPr lang="ru-RU" i="1" dirty="0"/>
              <a:t>2. Ожоги кислотами и щелочами: </a:t>
            </a:r>
            <a:endParaRPr lang="ru-RU" dirty="0"/>
          </a:p>
          <a:p>
            <a:r>
              <a:rPr lang="ru-RU" i="1" dirty="0"/>
              <a:t> </a:t>
            </a:r>
            <a:r>
              <a:rPr lang="ru-RU" dirty="0"/>
              <a:t>· Смойте химическое вещество с кожи струёй холодной вод; глаза также промывают водой. </a:t>
            </a:r>
          </a:p>
          <a:p>
            <a:r>
              <a:rPr lang="ru-RU" dirty="0"/>
              <a:t> · Остатки щелочи нейтрализуйте 1-2% раствором лимонной или уксусной кислоты. </a:t>
            </a:r>
          </a:p>
          <a:p>
            <a:r>
              <a:rPr lang="ru-RU" dirty="0"/>
              <a:t> · Остатки кислоты нейтрализуйте 2% раствором пищевой соды, присыпкой, мелом или мыльной водой. </a:t>
            </a:r>
          </a:p>
          <a:p>
            <a:r>
              <a:rPr lang="ru-RU" dirty="0"/>
              <a:t> · Пораженное место накройте стерильной повязкой. </a:t>
            </a:r>
          </a:p>
          <a:p>
            <a:r>
              <a:rPr lang="ru-RU" dirty="0"/>
              <a:t> </a:t>
            </a:r>
            <a:r>
              <a:rPr lang="ru-RU" b="1" dirty="0"/>
              <a:t>Дальнейшие действия: </a:t>
            </a:r>
            <a:endParaRPr lang="ru-RU" dirty="0"/>
          </a:p>
          <a:p>
            <a:r>
              <a:rPr lang="ru-RU" b="1" dirty="0"/>
              <a:t> </a:t>
            </a:r>
            <a:r>
              <a:rPr lang="ru-RU" dirty="0"/>
              <a:t>· При большой площади ожогов вызовите скорую медицинскую помощь (тел. 03) для госпитализации пострадавшего в ожоговый центр. </a:t>
            </a:r>
          </a:p>
          <a:p>
            <a:r>
              <a:rPr lang="ru-RU" dirty="0"/>
              <a:t> · Также госпитализируются больные с химическими ожогами пищевода и желудка. </a:t>
            </a:r>
          </a:p>
          <a:p>
            <a:r>
              <a:rPr lang="ru-RU" dirty="0"/>
              <a:t> · При небольших и неглубоких ожогах (1-ой, 2-ой степени) обратитесь в травматологический пункт или в поликлинику к хирургу.</a:t>
            </a: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432981"/>
            <a:ext cx="7572428"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 </a:t>
            </a:r>
            <a:endParaRPr lang="ru-RU" dirty="0"/>
          </a:p>
          <a:p>
            <a:r>
              <a:rPr lang="ru-RU" dirty="0"/>
              <a:t>· При длительном воздействии холода, особенно в неблагоприятных условиях (усталость, болезнь, истощение, травмы, тесная обувь и одежда), возникает специфическое поражение тканей, признаки которого - ощущение холода и небольшое покалывание в замерзшем участке тела. </a:t>
            </a:r>
          </a:p>
          <a:p>
            <a:r>
              <a:rPr lang="ru-RU" dirty="0"/>
              <a:t> </a:t>
            </a:r>
          </a:p>
          <a:p>
            <a:r>
              <a:rPr lang="ru-RU" dirty="0"/>
              <a:t>· Постепенно отмороженные участки кожи начинают белеть - вскоре вся кожа пораженного участка тела становится совершенно белой и нечувствительной к раздражению. </a:t>
            </a:r>
          </a:p>
          <a:p>
            <a:r>
              <a:rPr lang="ru-RU" dirty="0"/>
              <a:t> </a:t>
            </a:r>
          </a:p>
          <a:p>
            <a:r>
              <a:rPr lang="ru-RU" b="1" dirty="0"/>
              <a:t>Различают три степени отморожения: </a:t>
            </a:r>
            <a:endParaRPr lang="ru-RU" dirty="0"/>
          </a:p>
          <a:p>
            <a:r>
              <a:rPr lang="ru-RU" b="1" dirty="0"/>
              <a:t> </a:t>
            </a:r>
            <a:endParaRPr lang="ru-RU" dirty="0"/>
          </a:p>
          <a:p>
            <a:r>
              <a:rPr lang="ru-RU" dirty="0"/>
              <a:t>· </a:t>
            </a:r>
            <a:r>
              <a:rPr lang="ru-RU" i="1" dirty="0"/>
              <a:t>1 степень</a:t>
            </a:r>
            <a:r>
              <a:rPr lang="ru-RU" dirty="0"/>
              <a:t> - </a:t>
            </a:r>
            <a:r>
              <a:rPr lang="ru-RU" dirty="0" err="1"/>
              <a:t>побеление</a:t>
            </a:r>
            <a:r>
              <a:rPr lang="ru-RU" dirty="0"/>
              <a:t> кожи. При энергичном согревании кожа припухает и приобретает синюшную или багровую окраску. </a:t>
            </a:r>
          </a:p>
          <a:p>
            <a:r>
              <a:rPr lang="ru-RU" dirty="0"/>
              <a:t> </a:t>
            </a:r>
          </a:p>
          <a:p>
            <a:r>
              <a:rPr lang="ru-RU" dirty="0"/>
              <a:t>· </a:t>
            </a:r>
            <a:r>
              <a:rPr lang="ru-RU" i="1" dirty="0"/>
              <a:t>2 степень</a:t>
            </a:r>
            <a:r>
              <a:rPr lang="ru-RU" dirty="0"/>
              <a:t> - к явлениям, присущим 1 степени, прибавляются пузыри, наполненные прозрачной или кровянистой жидкостью. </a:t>
            </a:r>
          </a:p>
          <a:p>
            <a:r>
              <a:rPr lang="ru-RU" dirty="0"/>
              <a:t> </a:t>
            </a:r>
          </a:p>
          <a:p>
            <a:r>
              <a:rPr lang="ru-RU" dirty="0"/>
              <a:t>· </a:t>
            </a:r>
            <a:r>
              <a:rPr lang="ru-RU" i="1" dirty="0"/>
              <a:t>3 степень</a:t>
            </a:r>
            <a:r>
              <a:rPr lang="ru-RU" dirty="0"/>
              <a:t> - омертвение отмороженной части тела через несколько суток после отморожения. </a:t>
            </a:r>
          </a:p>
        </p:txBody>
      </p:sp>
      <p:sp>
        <p:nvSpPr>
          <p:cNvPr id="8" name="Rectangle 1"/>
          <p:cNvSpPr>
            <a:spLocks noChangeArrowheads="1"/>
          </p:cNvSpPr>
          <p:nvPr/>
        </p:nvSpPr>
        <p:spPr bwMode="auto">
          <a:xfrm>
            <a:off x="1500166" y="-184666"/>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Первая помощь при отморожении и замерзании</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332656"/>
            <a:ext cx="764383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 Действия по оказанию первой помощи при отморожении: </a:t>
            </a:r>
            <a:endParaRPr lang="ru-RU" dirty="0"/>
          </a:p>
          <a:p>
            <a:r>
              <a:rPr lang="ru-RU" b="1" dirty="0"/>
              <a:t> </a:t>
            </a:r>
            <a:r>
              <a:rPr lang="ru-RU" dirty="0"/>
              <a:t>· Согрейте замерзшую конечность в теплой (не горячей!) ванне. </a:t>
            </a:r>
          </a:p>
          <a:p>
            <a:r>
              <a:rPr lang="ru-RU" dirty="0"/>
              <a:t> · Сделайте нежный массаж, если на отмороженном участке нет пузырей. </a:t>
            </a:r>
          </a:p>
          <a:p>
            <a:r>
              <a:rPr lang="ru-RU" dirty="0"/>
              <a:t> · Наложите стерильную повязку на поврежденный участок тела. </a:t>
            </a:r>
          </a:p>
          <a:p>
            <a:r>
              <a:rPr lang="ru-RU" dirty="0"/>
              <a:t> · Дайте больному горячее питьё. </a:t>
            </a:r>
          </a:p>
          <a:p>
            <a:endParaRPr lang="ru-RU" dirty="0"/>
          </a:p>
          <a:p>
            <a:r>
              <a:rPr lang="ru-RU" dirty="0"/>
              <a:t> </a:t>
            </a:r>
            <a:r>
              <a:rPr lang="ru-RU" b="1" dirty="0"/>
              <a:t>Действия по оказанию первой помощи при замерзании: </a:t>
            </a:r>
            <a:endParaRPr lang="ru-RU" dirty="0"/>
          </a:p>
          <a:p>
            <a:r>
              <a:rPr lang="ru-RU" b="1" dirty="0"/>
              <a:t> </a:t>
            </a:r>
            <a:r>
              <a:rPr lang="ru-RU" dirty="0"/>
              <a:t>· Внесите пострадавшего в теплое помещение и разденьте его. </a:t>
            </a:r>
          </a:p>
          <a:p>
            <a:r>
              <a:rPr lang="ru-RU" dirty="0"/>
              <a:t> · Если пострадавший не дышит, сделайте искусственное дыхание. </a:t>
            </a:r>
          </a:p>
          <a:p>
            <a:r>
              <a:rPr lang="ru-RU" dirty="0"/>
              <a:t> · Разотрите тело спиртом или водкой. </a:t>
            </a:r>
          </a:p>
          <a:p>
            <a:r>
              <a:rPr lang="ru-RU" dirty="0"/>
              <a:t> · Укутайте пострадавшего. </a:t>
            </a:r>
          </a:p>
          <a:p>
            <a:r>
              <a:rPr lang="ru-RU" dirty="0"/>
              <a:t> ·  Напоите горячими напитками. </a:t>
            </a:r>
          </a:p>
          <a:p>
            <a:r>
              <a:rPr lang="ru-RU" dirty="0"/>
              <a:t> </a:t>
            </a:r>
          </a:p>
          <a:p>
            <a:r>
              <a:rPr lang="ru-RU" b="1" dirty="0"/>
              <a:t>Дальнейшие действия:</a:t>
            </a:r>
            <a:r>
              <a:rPr lang="ru-RU" dirty="0"/>
              <a:t> </a:t>
            </a:r>
          </a:p>
          <a:p>
            <a:r>
              <a:rPr lang="ru-RU" dirty="0"/>
              <a:t> · Покажите пострадавшего врачу для оценки общего состояния, степени отморожения и возможных последствий. </a:t>
            </a:r>
          </a:p>
          <a:p>
            <a:r>
              <a:rPr lang="ru-RU" dirty="0"/>
              <a:t>· При общем замерзании немедленно вызовите скорую медицинскую помощь.</a:t>
            </a: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571480"/>
            <a:ext cx="7572428"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 </a:t>
            </a:r>
            <a:r>
              <a:rPr lang="ru-RU" dirty="0"/>
              <a:t>· Повреждение электрическим током (</a:t>
            </a:r>
            <a:r>
              <a:rPr lang="ru-RU" dirty="0" err="1"/>
              <a:t>электротравма</a:t>
            </a:r>
            <a:r>
              <a:rPr lang="ru-RU" dirty="0"/>
              <a:t>) возникает при воздействии молнии или электрического тока высокого напряжения. </a:t>
            </a:r>
          </a:p>
          <a:p>
            <a:r>
              <a:rPr lang="ru-RU" dirty="0"/>
              <a:t> </a:t>
            </a:r>
          </a:p>
          <a:p>
            <a:r>
              <a:rPr lang="ru-RU" dirty="0"/>
              <a:t>· Воздействие тока напряжением выше 100 вольт опасно, а свыше 500 вольт - почти всегда смертельно. </a:t>
            </a:r>
          </a:p>
          <a:p>
            <a:r>
              <a:rPr lang="ru-RU" dirty="0"/>
              <a:t> </a:t>
            </a:r>
          </a:p>
          <a:p>
            <a:r>
              <a:rPr lang="ru-RU" dirty="0"/>
              <a:t>· Степень тяжести </a:t>
            </a:r>
            <a:r>
              <a:rPr lang="ru-RU" dirty="0" err="1"/>
              <a:t>электротравмы</a:t>
            </a:r>
            <a:r>
              <a:rPr lang="ru-RU" dirty="0"/>
              <a:t> зависит от состояния кожных покровов человека, влажности его одежды, продолжительности контакта с источником электричества. </a:t>
            </a:r>
          </a:p>
          <a:p>
            <a:r>
              <a:rPr lang="ru-RU" dirty="0"/>
              <a:t> </a:t>
            </a:r>
          </a:p>
          <a:p>
            <a:r>
              <a:rPr lang="ru-RU" dirty="0"/>
              <a:t>· Поражение электрическим током может сопровождаться ожогами. </a:t>
            </a:r>
          </a:p>
          <a:p>
            <a:r>
              <a:rPr lang="ru-RU" dirty="0"/>
              <a:t> </a:t>
            </a:r>
          </a:p>
          <a:p>
            <a:r>
              <a:rPr lang="ru-RU" b="1" dirty="0"/>
              <a:t>Признаки:</a:t>
            </a:r>
            <a:r>
              <a:rPr lang="ru-RU" dirty="0"/>
              <a:t> </a:t>
            </a:r>
          </a:p>
          <a:p>
            <a:r>
              <a:rPr lang="ru-RU" dirty="0"/>
              <a:t> · При </a:t>
            </a:r>
            <a:r>
              <a:rPr lang="ru-RU" dirty="0" err="1"/>
              <a:t>электротравме</a:t>
            </a:r>
            <a:r>
              <a:rPr lang="ru-RU" dirty="0"/>
              <a:t> возможно обморочное состояние, остановка дыхания, судороги, параличи. </a:t>
            </a:r>
          </a:p>
          <a:p>
            <a:r>
              <a:rPr lang="ru-RU" dirty="0"/>
              <a:t> </a:t>
            </a:r>
          </a:p>
          <a:p>
            <a:r>
              <a:rPr lang="ru-RU" dirty="0"/>
              <a:t>· На коже могут возникнуть термические ожоги, "знаки тока" или "знаки молнии" (участки кожи желтовато-бурого цвета или древовидные разветвленные красные полосы). </a:t>
            </a:r>
          </a:p>
          <a:p>
            <a:r>
              <a:rPr lang="ru-RU" dirty="0"/>
              <a:t> </a:t>
            </a:r>
          </a:p>
          <a:p>
            <a:r>
              <a:rPr lang="ru-RU" dirty="0"/>
              <a:t>· При сильных </a:t>
            </a:r>
            <a:r>
              <a:rPr lang="ru-RU" dirty="0" err="1"/>
              <a:t>электроразрядах</a:t>
            </a:r>
            <a:r>
              <a:rPr lang="ru-RU" dirty="0"/>
              <a:t> может наступить мгновенная смерть. </a:t>
            </a:r>
          </a:p>
        </p:txBody>
      </p:sp>
      <p:sp>
        <p:nvSpPr>
          <p:cNvPr id="8" name="Rectangle 1"/>
          <p:cNvSpPr>
            <a:spLocks noChangeArrowheads="1"/>
          </p:cNvSpPr>
          <p:nvPr/>
        </p:nvSpPr>
        <p:spPr bwMode="auto">
          <a:xfrm>
            <a:off x="1500166" y="0"/>
            <a:ext cx="7429552"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Первая помощь при </a:t>
            </a:r>
            <a:r>
              <a:rPr kumimoji="0" lang="ru-RU" sz="2400" b="1" i="0" u="none" strike="noStrike" cap="none" normalizeH="0" baseline="0" dirty="0" err="1" bmk="_Toc188077129">
                <a:ln>
                  <a:noFill/>
                </a:ln>
                <a:solidFill>
                  <a:schemeClr val="tx1"/>
                </a:solidFill>
                <a:effectLst/>
                <a:latin typeface="Times New Roman" pitchFamily="18" charset="0"/>
                <a:ea typeface="Times New Roman" pitchFamily="18" charset="0"/>
                <a:cs typeface="Times New Roman" pitchFamily="18" charset="0"/>
              </a:rPr>
              <a:t>электротравме</a:t>
            </a:r>
            <a:r>
              <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rPr>
              <a:t>, ударе молнии</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6" y="332656"/>
            <a:ext cx="764383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Действия по оказанию первой помощи: </a:t>
            </a:r>
            <a:endParaRPr lang="ru-RU" dirty="0"/>
          </a:p>
          <a:p>
            <a:r>
              <a:rPr lang="ru-RU" b="1" dirty="0"/>
              <a:t> </a:t>
            </a:r>
            <a:r>
              <a:rPr lang="ru-RU" dirty="0"/>
              <a:t>· Устраните воздействие тока на пострадавшего (выключите электроустановку, откиньте электропровод и т.п.) </a:t>
            </a:r>
          </a:p>
          <a:p>
            <a:r>
              <a:rPr lang="ru-RU" dirty="0"/>
              <a:t> · Работайте в резиновых перчатках, резиновой обуви. Используйте </a:t>
            </a:r>
            <a:r>
              <a:rPr lang="ru-RU" dirty="0" err="1"/>
              <a:t>электроизолированный</a:t>
            </a:r>
            <a:r>
              <a:rPr lang="ru-RU" dirty="0"/>
              <a:t> инструмент. </a:t>
            </a:r>
          </a:p>
          <a:p>
            <a:r>
              <a:rPr lang="ru-RU" dirty="0"/>
              <a:t> · Если пострадавший не дышит, сделайте искусственное дыхание. </a:t>
            </a:r>
          </a:p>
          <a:p>
            <a:r>
              <a:rPr lang="ru-RU" dirty="0"/>
              <a:t> · При отсутствии сердцебиения сделайте непрямой массаж сердца. </a:t>
            </a:r>
          </a:p>
          <a:p>
            <a:r>
              <a:rPr lang="ru-RU" dirty="0"/>
              <a:t> · Дайте пострадавшему подышать нашатырным спиртом (0,5-1 секунду).</a:t>
            </a:r>
          </a:p>
          <a:p>
            <a:r>
              <a:rPr lang="ru-RU" dirty="0"/>
              <a:t> · Разотрите пострадавшего одеколоном и согрейте. </a:t>
            </a:r>
          </a:p>
          <a:p>
            <a:r>
              <a:rPr lang="ru-RU" dirty="0"/>
              <a:t> · Наложите стерильную повязку на место </a:t>
            </a:r>
            <a:r>
              <a:rPr lang="ru-RU" dirty="0" err="1"/>
              <a:t>электротравмы</a:t>
            </a:r>
            <a:r>
              <a:rPr lang="ru-RU" dirty="0"/>
              <a:t>. </a:t>
            </a:r>
          </a:p>
          <a:p>
            <a:r>
              <a:rPr lang="ru-RU" dirty="0"/>
              <a:t> </a:t>
            </a:r>
          </a:p>
          <a:p>
            <a:r>
              <a:rPr lang="ru-RU" b="1" dirty="0"/>
              <a:t>Дальнейшие действия: </a:t>
            </a:r>
            <a:endParaRPr lang="ru-RU" dirty="0"/>
          </a:p>
          <a:p>
            <a:r>
              <a:rPr lang="ru-RU" b="1" dirty="0"/>
              <a:t> </a:t>
            </a:r>
            <a:r>
              <a:rPr lang="ru-RU" dirty="0"/>
              <a:t>· Вызовите скорую медицинскую помощь (тел.03). </a:t>
            </a:r>
          </a:p>
          <a:p>
            <a:r>
              <a:rPr lang="ru-RU" dirty="0"/>
              <a:t> · Проводите мероприятия по неотложной помощи до прибытия реанимационной бригады.</a:t>
            </a:r>
          </a:p>
          <a:p>
            <a:r>
              <a:rPr lang="ru-RU" dirty="0"/>
              <a:t> · Не закапывайте пострадавшего в землю! Это ложное заблуждение, пострадавший не оживет, но драгоценное время будет упущено!</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90484" y="889844"/>
            <a:ext cx="7639202"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Между ожогами от кипятка и от горячих предметов нет большой разницы; в обоих случаях травма тканей вызывается высокой температурой. Поражение тканей происходит быстро, и тут самое главное, что может сделать спасатель, это немедленно снизить температуру ожога. Охлаждение существенно уменьшает серьезность ожога и облегчает сильную боль.</a:t>
            </a:r>
          </a:p>
          <a:p>
            <a:r>
              <a:rPr lang="ru-RU" dirty="0"/>
              <a:t> </a:t>
            </a:r>
          </a:p>
          <a:p>
            <a:r>
              <a:rPr lang="ru-RU" b="1" dirty="0"/>
              <a:t> </a:t>
            </a:r>
            <a:endParaRPr lang="ru-RU" dirty="0"/>
          </a:p>
          <a:p>
            <a:r>
              <a:rPr lang="ru-RU" dirty="0"/>
              <a:t>- Удалите или срежьте всю одежду, покрывающую обожженную поверхность тела (а). </a:t>
            </a:r>
          </a:p>
          <a:p>
            <a:r>
              <a:rPr lang="ru-RU" dirty="0"/>
              <a:t> </a:t>
            </a:r>
          </a:p>
          <a:p>
            <a:r>
              <a:rPr lang="ru-RU" dirty="0"/>
              <a:t>- Удалите все потенциально сдавливающие предметы (кольца, браслеты, часы и пр. до того, как начнется отек. </a:t>
            </a:r>
          </a:p>
          <a:p>
            <a:r>
              <a:rPr lang="ru-RU" dirty="0"/>
              <a:t> </a:t>
            </a:r>
          </a:p>
          <a:p>
            <a:r>
              <a:rPr lang="ru-RU" dirty="0"/>
              <a:t>- Подержите обожженное место под струёй холодной воды не менее 10 минут (</a:t>
            </a:r>
            <a:r>
              <a:rPr lang="ru-RU" dirty="0" err="1"/>
              <a:t>b</a:t>
            </a:r>
            <a:r>
              <a:rPr lang="ru-RU" dirty="0"/>
              <a:t>). С помощью одной этой меры можно снизить тяжесть ожога, и он вместо тяжелого окажется легким. Ее следует применять по возможности при всех ожогах. </a:t>
            </a:r>
          </a:p>
        </p:txBody>
      </p:sp>
      <p:sp>
        <p:nvSpPr>
          <p:cNvPr id="8" name="Rectangle 1"/>
          <p:cNvSpPr>
            <a:spLocks noChangeArrowheads="1"/>
          </p:cNvSpPr>
          <p:nvPr/>
        </p:nvSpPr>
        <p:spPr bwMode="auto">
          <a:xfrm>
            <a:off x="1428728" y="-184665"/>
            <a:ext cx="7429552" cy="1300295"/>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endParaRPr lang="ru-RU" sz="2400" b="1" dirty="0"/>
          </a:p>
          <a:p>
            <a:pPr algn="ctr" fontAlgn="base">
              <a:spcBef>
                <a:spcPct val="0"/>
              </a:spcBef>
              <a:spcAft>
                <a:spcPct val="0"/>
              </a:spcAft>
            </a:pPr>
            <a:r>
              <a:rPr lang="ru-RU" sz="2400" b="1" dirty="0"/>
              <a:t>Обработка ожогов от кипятка и горячих предметов</a:t>
            </a:r>
            <a:endParaRPr lang="ru-RU" sz="2400" dirty="0"/>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848478"/>
            <a:ext cx="7572396"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r>
              <a:rPr lang="ru-RU" dirty="0"/>
              <a:t>- Не мажьте ожоги маслом, мазями или лосьонами. Не отрывайте ничего, что прилипло к поверхности ожога.</a:t>
            </a:r>
          </a:p>
          <a:p>
            <a:r>
              <a:rPr lang="ru-RU" dirty="0"/>
              <a:t> </a:t>
            </a:r>
            <a:r>
              <a:rPr lang="ru-RU" b="1" dirty="0"/>
              <a:t>ПУЗЫРИ</a:t>
            </a:r>
            <a:endParaRPr lang="ru-RU" dirty="0"/>
          </a:p>
          <a:p>
            <a:r>
              <a:rPr lang="ru-RU" b="1" dirty="0"/>
              <a:t> </a:t>
            </a:r>
            <a:r>
              <a:rPr lang="ru-RU" dirty="0"/>
              <a:t>- Их нужно по возможности держать целыми. Для этого осторожно наложите мягкую прокладку с пышным слоем ваты сверху и зафиксируйте ее, стараясь не давить на ожог, прозрачной липкой лентой.</a:t>
            </a:r>
          </a:p>
        </p:txBody>
      </p:sp>
      <p:pic>
        <p:nvPicPr>
          <p:cNvPr id="7" name="Рисунок 6"/>
          <p:cNvPicPr/>
          <p:nvPr/>
        </p:nvPicPr>
        <p:blipFill>
          <a:blip r:embed="rId2" cstate="print"/>
          <a:srcRect/>
          <a:stretch>
            <a:fillRect/>
          </a:stretch>
        </p:blipFill>
        <p:spPr bwMode="auto">
          <a:xfrm>
            <a:off x="2483768" y="188640"/>
            <a:ext cx="5184576" cy="4032448"/>
          </a:xfrm>
          <a:prstGeom prst="rect">
            <a:avLst/>
          </a:prstGeom>
          <a:noFill/>
          <a:ln w="9525">
            <a:noFill/>
            <a:miter lim="800000"/>
            <a:headEnd/>
            <a:tailEnd/>
          </a:ln>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413385" y="358498"/>
            <a:ext cx="7516301" cy="57246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2400" b="1" dirty="0"/>
              <a:t>Обработка прорванных пузырей</a:t>
            </a:r>
            <a:endParaRPr lang="ru-RU" sz="2400" dirty="0"/>
          </a:p>
          <a:p>
            <a:r>
              <a:rPr lang="ru-RU" b="1" dirty="0"/>
              <a:t> </a:t>
            </a:r>
            <a:endParaRPr lang="ru-RU" dirty="0"/>
          </a:p>
          <a:p>
            <a:r>
              <a:rPr lang="ru-RU" dirty="0"/>
              <a:t>- Прорванные пузыри накройте стерильной салфеткой (а), если есть. </a:t>
            </a:r>
          </a:p>
          <a:p>
            <a:r>
              <a:rPr lang="ru-RU" dirty="0"/>
              <a:t> </a:t>
            </a:r>
          </a:p>
          <a:p>
            <a:r>
              <a:rPr lang="ru-RU" dirty="0"/>
              <a:t>- Сверху положите еще одну прокладку из ваты и закрепите липкой лентой (</a:t>
            </a:r>
            <a:r>
              <a:rPr lang="ru-RU" dirty="0" err="1"/>
              <a:t>b</a:t>
            </a:r>
            <a:r>
              <a:rPr lang="ru-RU" dirty="0"/>
              <a:t>). </a:t>
            </a:r>
          </a:p>
          <a:p>
            <a:r>
              <a:rPr lang="ru-RU" dirty="0"/>
              <a:t> </a:t>
            </a:r>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r>
              <a:rPr lang="ru-RU" dirty="0"/>
              <a:t> </a:t>
            </a:r>
          </a:p>
          <a:p>
            <a:r>
              <a:rPr lang="ru-RU" dirty="0"/>
              <a:t>- Нельзя специально прорезать или прокалывать пузырь. Наружный слой кожи образует идеальную защиту для лежащих под ним тканей, которые могут оказаться очень восприимчивыми к инфекции.</a:t>
            </a:r>
          </a:p>
        </p:txBody>
      </p:sp>
      <p:pic>
        <p:nvPicPr>
          <p:cNvPr id="9" name="Рисунок 8"/>
          <p:cNvPicPr/>
          <p:nvPr/>
        </p:nvPicPr>
        <p:blipFill>
          <a:blip r:embed="rId2" cstate="print"/>
          <a:srcRect/>
          <a:stretch>
            <a:fillRect/>
          </a:stretch>
        </p:blipFill>
        <p:spPr bwMode="auto">
          <a:xfrm>
            <a:off x="1979712" y="2132857"/>
            <a:ext cx="5521246" cy="2939218"/>
          </a:xfrm>
          <a:prstGeom prst="rect">
            <a:avLst/>
          </a:prstGeom>
          <a:noFill/>
          <a:ln w="9525">
            <a:noFill/>
            <a:miter lim="800000"/>
            <a:headEnd/>
            <a:tailEnd/>
          </a:ln>
        </p:spPr>
      </p:pic>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3571836" y="428604"/>
            <a:ext cx="5572164"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Щелочи более опасны, чем кислоты, так как они глубже проникают и глазную ткань и трудней удаляются. Главная опасность заключается в потере зрения при поражении роговицы глаза. И здесь самое главное - немедленно и тщательно промыть глаз.</a:t>
            </a:r>
          </a:p>
          <a:p>
            <a:r>
              <a:rPr lang="ru-RU" dirty="0"/>
              <a:t> </a:t>
            </a:r>
          </a:p>
          <a:p>
            <a:r>
              <a:rPr lang="ru-RU" b="1" dirty="0"/>
              <a:t>Промывка и обработка глаза</a:t>
            </a:r>
            <a:endParaRPr lang="ru-RU" dirty="0"/>
          </a:p>
          <a:p>
            <a:r>
              <a:rPr lang="ru-RU" b="1" dirty="0"/>
              <a:t> </a:t>
            </a:r>
            <a:r>
              <a:rPr lang="ru-RU" dirty="0"/>
              <a:t>- Пострадавший должен подержать голову под краном, так, чтобы струя воды текла прямо в глаз (а). При этом его голову нужно наклонить вбок, тогда вода не попадет в неповрежденный глаз. </a:t>
            </a:r>
          </a:p>
          <a:p>
            <a:r>
              <a:rPr lang="ru-RU" dirty="0"/>
              <a:t> - Во время промывки важно не смыкать веки. Если пострадавший не может делать это сам, ему нужно придерживать веки (</a:t>
            </a:r>
            <a:r>
              <a:rPr lang="ru-RU" dirty="0" err="1"/>
              <a:t>b</a:t>
            </a:r>
            <a:r>
              <a:rPr lang="ru-RU" dirty="0"/>
              <a:t>). </a:t>
            </a:r>
          </a:p>
          <a:p>
            <a:r>
              <a:rPr lang="ru-RU" dirty="0"/>
              <a:t> - Продолжайте промывать глаз столько, сколько вам кажется нужным. Для щелочного ожога 10 минут - минимальное время. Если поражены оба глаза, промывайте их по очереди, по 10 секунд каждый. </a:t>
            </a:r>
          </a:p>
          <a:p>
            <a:r>
              <a:rPr lang="ru-RU" dirty="0"/>
              <a:t> - После промывки наложите на закрытый глаз стерильную или просто чистую салфетку и закрепите ее прозрачной липкой лентой (с). </a:t>
            </a:r>
          </a:p>
        </p:txBody>
      </p:sp>
      <p:sp>
        <p:nvSpPr>
          <p:cNvPr id="8" name="Rectangle 1"/>
          <p:cNvSpPr>
            <a:spLocks noChangeArrowheads="1"/>
          </p:cNvSpPr>
          <p:nvPr/>
        </p:nvSpPr>
        <p:spPr bwMode="auto">
          <a:xfrm>
            <a:off x="1428728" y="0"/>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Химические ожоги глаз</a:t>
            </a:r>
            <a:endParaRPr lang="ru-RU" sz="2400" dirty="0"/>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pic>
        <p:nvPicPr>
          <p:cNvPr id="10" name="Рисунок 9"/>
          <p:cNvPicPr/>
          <p:nvPr/>
        </p:nvPicPr>
        <p:blipFill>
          <a:blip r:embed="rId2" cstate="print"/>
          <a:srcRect/>
          <a:stretch>
            <a:fillRect/>
          </a:stretch>
        </p:blipFill>
        <p:spPr bwMode="auto">
          <a:xfrm>
            <a:off x="1500166" y="571480"/>
            <a:ext cx="2071702" cy="5500726"/>
          </a:xfrm>
          <a:prstGeom prst="rect">
            <a:avLst/>
          </a:prstGeom>
          <a:noFill/>
          <a:ln w="9525">
            <a:noFill/>
            <a:miter lim="800000"/>
            <a:headEnd/>
            <a:tailEnd/>
          </a:ln>
        </p:spPr>
      </p:pic>
      <p:sp>
        <p:nvSpPr>
          <p:cNvPr id="11" name="Rectangle 1"/>
          <p:cNvSpPr>
            <a:spLocks noChangeArrowheads="1"/>
          </p:cNvSpPr>
          <p:nvPr/>
        </p:nvSpPr>
        <p:spPr bwMode="auto">
          <a:xfrm>
            <a:off x="1428728" y="6143644"/>
            <a:ext cx="7429552" cy="807853"/>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r>
              <a:rPr lang="ru-RU" sz="2000" dirty="0"/>
              <a:t>- Как можно скорей позаботьтесь о госпитализации пострадавшего, покажите его офтальмологу. </a:t>
            </a: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3571836" y="2000240"/>
            <a:ext cx="5572164"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Сначала самое важное - нарушить контакт между жертвой и электрической проводкой, и сделать это так, чтобы самому не получить удар током.</a:t>
            </a:r>
          </a:p>
          <a:p>
            <a:r>
              <a:rPr lang="ru-RU" dirty="0"/>
              <a:t> </a:t>
            </a:r>
          </a:p>
          <a:p>
            <a:r>
              <a:rPr lang="ru-RU" b="1" dirty="0"/>
              <a:t>В случае электрического шока и ожогов:</a:t>
            </a:r>
            <a:endParaRPr lang="ru-RU" dirty="0"/>
          </a:p>
          <a:p>
            <a:r>
              <a:rPr lang="ru-RU" b="1" dirty="0"/>
              <a:t> </a:t>
            </a:r>
            <a:r>
              <a:rPr lang="ru-RU" dirty="0"/>
              <a:t>- Немедленно отключите электричество - выверните пробки или вытащите штепсель, или полностью отключите подачу электричества в ваше жилье.  </a:t>
            </a:r>
          </a:p>
          <a:p>
            <a:r>
              <a:rPr lang="ru-RU" dirty="0"/>
              <a:t> - При необходимости помогайте себе рукояткой метлы или деревянным стулом, стоя при этом на сухом резиновом коврике, книге или сложенной газете, чтобы отодвинуть руку пострадавшего от электрического провода (а). </a:t>
            </a:r>
          </a:p>
        </p:txBody>
      </p:sp>
      <p:sp>
        <p:nvSpPr>
          <p:cNvPr id="8" name="Rectangle 1"/>
          <p:cNvSpPr>
            <a:spLocks noChangeArrowheads="1"/>
          </p:cNvSpPr>
          <p:nvPr/>
        </p:nvSpPr>
        <p:spPr bwMode="auto">
          <a:xfrm>
            <a:off x="1428728" y="0"/>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Электрические  ожоги </a:t>
            </a:r>
            <a:endParaRPr lang="ru-RU" sz="2400" dirty="0"/>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pic>
        <p:nvPicPr>
          <p:cNvPr id="9" name="Рисунок 8"/>
          <p:cNvPicPr/>
          <p:nvPr/>
        </p:nvPicPr>
        <p:blipFill>
          <a:blip r:embed="rId2" cstate="print"/>
          <a:srcRect/>
          <a:stretch>
            <a:fillRect/>
          </a:stretch>
        </p:blipFill>
        <p:spPr bwMode="auto">
          <a:xfrm>
            <a:off x="1285852" y="571480"/>
            <a:ext cx="2286016" cy="3214710"/>
          </a:xfrm>
          <a:prstGeom prst="rect">
            <a:avLst/>
          </a:prstGeom>
          <a:noFill/>
          <a:ln w="9525">
            <a:noFill/>
            <a:miter lim="800000"/>
            <a:headEnd/>
            <a:tailEnd/>
          </a:ln>
        </p:spPr>
      </p:pic>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2" y="571480"/>
            <a:ext cx="757239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 Когда пострадавший будет в безопасности, проверьте его дыхание и пульс. </a:t>
            </a:r>
          </a:p>
          <a:p>
            <a:r>
              <a:rPr lang="ru-RU" dirty="0"/>
              <a:t> </a:t>
            </a:r>
          </a:p>
          <a:p>
            <a:r>
              <a:rPr lang="ru-RU" dirty="0"/>
              <a:t>- При необходимости проделайте искусственное дыхание и непрямой массаж сердца. </a:t>
            </a:r>
          </a:p>
          <a:p>
            <a:r>
              <a:rPr lang="ru-RU" dirty="0"/>
              <a:t> </a:t>
            </a:r>
          </a:p>
          <a:p>
            <a:r>
              <a:rPr lang="ru-RU" dirty="0"/>
              <a:t>- Уложите пострадавшего на бок, если он без сознания. </a:t>
            </a:r>
          </a:p>
          <a:p>
            <a:r>
              <a:rPr lang="ru-RU" dirty="0"/>
              <a:t> </a:t>
            </a:r>
          </a:p>
          <a:p>
            <a:r>
              <a:rPr lang="ru-RU" dirty="0"/>
              <a:t>- Обработайте места ожогов в точках, где электрический ток входил и выходил из тела, охладив их водой.  </a:t>
            </a:r>
          </a:p>
          <a:p>
            <a:r>
              <a:rPr lang="ru-RU" dirty="0"/>
              <a:t> </a:t>
            </a:r>
          </a:p>
          <a:p>
            <a:pPr>
              <a:buFontTx/>
              <a:buChar char="-"/>
            </a:pPr>
            <a:r>
              <a:rPr lang="ru-RU" dirty="0"/>
              <a:t>Наложите стерильную или чистую салфетку и забинтуйте (</a:t>
            </a:r>
            <a:r>
              <a:rPr lang="ru-RU" dirty="0" err="1"/>
              <a:t>b</a:t>
            </a:r>
            <a:r>
              <a:rPr lang="ru-RU" dirty="0"/>
              <a:t>). </a:t>
            </a:r>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endParaRPr lang="ru-RU" dirty="0"/>
          </a:p>
          <a:p>
            <a:pPr>
              <a:buFontTx/>
              <a:buChar char="-"/>
            </a:pPr>
            <a:r>
              <a:rPr lang="ru-RU" dirty="0"/>
              <a:t>- Никогда не лейте воду, если пострадавший все еще касается электрического провода.</a:t>
            </a:r>
          </a:p>
        </p:txBody>
      </p:sp>
      <p:sp>
        <p:nvSpPr>
          <p:cNvPr id="8" name="Rectangle 1"/>
          <p:cNvSpPr>
            <a:spLocks noChangeArrowheads="1"/>
          </p:cNvSpPr>
          <p:nvPr/>
        </p:nvSpPr>
        <p:spPr bwMode="auto">
          <a:xfrm>
            <a:off x="1428728" y="0"/>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Электрические  ожоги </a:t>
            </a:r>
            <a:endParaRPr lang="ru-RU" sz="2400" dirty="0"/>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pic>
        <p:nvPicPr>
          <p:cNvPr id="10" name="Рисунок 9"/>
          <p:cNvPicPr/>
          <p:nvPr/>
        </p:nvPicPr>
        <p:blipFill>
          <a:blip r:embed="rId2" cstate="print"/>
          <a:srcRect/>
          <a:stretch>
            <a:fillRect/>
          </a:stretch>
        </p:blipFill>
        <p:spPr bwMode="auto">
          <a:xfrm>
            <a:off x="3214678" y="4214818"/>
            <a:ext cx="3357586" cy="1857388"/>
          </a:xfrm>
          <a:prstGeom prst="rect">
            <a:avLst/>
          </a:prstGeom>
          <a:noFill/>
          <a:ln w="9525">
            <a:noFill/>
            <a:miter lim="800000"/>
            <a:headEnd/>
            <a:tailEnd/>
          </a:ln>
        </p:spPr>
      </p:pic>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285852" y="571480"/>
            <a:ext cx="757239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dirty="0"/>
              <a:t>Чаще всего ранению подвергаются верхние и нижние конечности, реже встречаются раны лица, шеи и грудной клетки. В ротовой полости животных и людей обитает большое количество микроорганизмов, вызывающих различные заболевания с тяжелыми последствиями. Наиболее опасные и распространенные заболевания - бешенство и столбняк.</a:t>
            </a:r>
          </a:p>
          <a:p>
            <a:pPr indent="360000" algn="just"/>
            <a:r>
              <a:rPr lang="ru-RU" dirty="0"/>
              <a:t> </a:t>
            </a:r>
            <a:r>
              <a:rPr lang="ru-RU" b="1" dirty="0"/>
              <a:t>Признаки укуса животного</a:t>
            </a:r>
            <a:endParaRPr lang="ru-RU" dirty="0"/>
          </a:p>
          <a:p>
            <a:pPr indent="360000" algn="just"/>
            <a:r>
              <a:rPr lang="ru-RU" b="1" dirty="0"/>
              <a:t> </a:t>
            </a:r>
            <a:r>
              <a:rPr lang="ru-RU" dirty="0"/>
              <a:t>· Нарушение целостности кожных покровов, рана. </a:t>
            </a:r>
          </a:p>
          <a:p>
            <a:pPr indent="360000" algn="just"/>
            <a:r>
              <a:rPr lang="ru-RU" dirty="0"/>
              <a:t>· Может быть кровотечение. </a:t>
            </a:r>
          </a:p>
          <a:p>
            <a:pPr indent="360000" algn="just"/>
            <a:r>
              <a:rPr lang="ru-RU" b="1" dirty="0"/>
              <a:t> Помощь при укусе животного</a:t>
            </a:r>
            <a:endParaRPr lang="ru-RU" dirty="0"/>
          </a:p>
          <a:p>
            <a:pPr indent="360000" algn="just"/>
            <a:r>
              <a:rPr lang="ru-RU" dirty="0"/>
              <a:t>· Личная безопасность. </a:t>
            </a:r>
          </a:p>
          <a:p>
            <a:pPr indent="360000" algn="just"/>
            <a:r>
              <a:rPr lang="ru-RU" dirty="0"/>
              <a:t>· Проверить ABC (проходимость дыхательных путей, дыхание, кровообращение). </a:t>
            </a:r>
          </a:p>
          <a:p>
            <a:pPr indent="360000" algn="just"/>
            <a:r>
              <a:rPr lang="ru-RU" dirty="0"/>
              <a:t>·  Остановите кровотечений (артериальное или венозное), если оно есть. </a:t>
            </a:r>
          </a:p>
          <a:p>
            <a:pPr indent="360000" algn="just"/>
            <a:r>
              <a:rPr lang="ru-RU" dirty="0"/>
              <a:t>· Обильно промыть рану мыльной водой. </a:t>
            </a:r>
          </a:p>
          <a:p>
            <a:pPr indent="360000" algn="just"/>
            <a:r>
              <a:rPr lang="ru-RU" dirty="0"/>
              <a:t>· Наложите на рану салфетку, пропитанную перекисью водорода для профилактики инфицирования. </a:t>
            </a:r>
          </a:p>
          <a:p>
            <a:pPr indent="360000" algn="just"/>
            <a:r>
              <a:rPr lang="ru-RU" dirty="0"/>
              <a:t>· Наложите на рану чистую повязку. </a:t>
            </a:r>
          </a:p>
          <a:p>
            <a:pPr indent="360000" algn="just"/>
            <a:r>
              <a:rPr lang="ru-RU" dirty="0"/>
              <a:t>· При обширной травме зафиксируйте конечность. </a:t>
            </a:r>
          </a:p>
          <a:p>
            <a:pPr indent="360000" algn="just"/>
            <a:r>
              <a:rPr lang="ru-RU" dirty="0"/>
              <a:t>· Направьте пострадавшего в травматологический пункт для профилактики бешенства и столбняка.</a:t>
            </a:r>
          </a:p>
        </p:txBody>
      </p:sp>
      <p:sp>
        <p:nvSpPr>
          <p:cNvPr id="8" name="Rectangle 1"/>
          <p:cNvSpPr>
            <a:spLocks noChangeArrowheads="1"/>
          </p:cNvSpPr>
          <p:nvPr/>
        </p:nvSpPr>
        <p:spPr bwMode="auto">
          <a:xfrm>
            <a:off x="1428728" y="0"/>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укусах насекомых, змей и т.д.</a:t>
            </a:r>
            <a:endParaRPr lang="ru-RU" sz="2400" dirty="0"/>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428760" y="714356"/>
            <a:ext cx="757239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b="1" dirty="0"/>
              <a:t>Признаки действия яда</a:t>
            </a:r>
            <a:endParaRPr lang="ru-RU" dirty="0"/>
          </a:p>
          <a:p>
            <a:pPr algn="just"/>
            <a:r>
              <a:rPr lang="ru-RU" b="1" dirty="0"/>
              <a:t> </a:t>
            </a:r>
            <a:r>
              <a:rPr lang="ru-RU" dirty="0"/>
              <a:t>• В первые минуты в зоне укуса появляется местное покраснение, отечность, местные кровоизлияние («синяки»).</a:t>
            </a:r>
          </a:p>
          <a:p>
            <a:pPr algn="just"/>
            <a:r>
              <a:rPr lang="ru-RU" dirty="0"/>
              <a:t>• Кровоизлияние распространяется вверх и вниз от зоны укуса, усиливается отек, кожа принимает багрово-синюшный оттенок, возможно образование на коже пузырей со светлым или кровянистым содержимым.</a:t>
            </a:r>
          </a:p>
          <a:p>
            <a:pPr algn="just"/>
            <a:r>
              <a:rPr lang="ru-RU" dirty="0"/>
              <a:t>• В зоне укуса образуются некротические язвочки, ранки укуса могут длительно кровоточить.</a:t>
            </a:r>
          </a:p>
          <a:p>
            <a:pPr algn="just"/>
            <a:r>
              <a:rPr lang="ru-RU" dirty="0"/>
              <a:t>• В пораженной конечности развивается лимфангит с поражением подмышечных или паховых </a:t>
            </a:r>
            <a:r>
              <a:rPr lang="ru-RU" dirty="0" err="1"/>
              <a:t>лимфоузлов</a:t>
            </a:r>
            <a:r>
              <a:rPr lang="ru-RU" dirty="0"/>
              <a:t>.</a:t>
            </a:r>
          </a:p>
          <a:p>
            <a:pPr algn="just"/>
            <a:r>
              <a:rPr lang="ru-RU" dirty="0"/>
              <a:t>• При длительном воздействии яда и неоказании помощи возможно внутреннее кровоизлияние в толщу тканей или в близлежащие органы (печень, почки и др.), что приводит к признакам острой кровопотери: возбуждение, сменяющееся вялостью, бледность кожи, учащение пульса, головокружение, резкая слабость, снижение артериального давления вплоть до шока. </a:t>
            </a:r>
          </a:p>
          <a:p>
            <a:pPr algn="just"/>
            <a:r>
              <a:rPr lang="ru-RU" dirty="0"/>
              <a:t>• Возможно носовое или желудочно-кишечное кровотечение.</a:t>
            </a:r>
          </a:p>
          <a:p>
            <a:pPr algn="just"/>
            <a:r>
              <a:rPr lang="ru-RU" dirty="0"/>
              <a:t>• Максимальная выраженность признаков достигает через 8-24 часа после укуса, при неверном оказании помощи состояние больного остается тяжелым 2-3 дня.</a:t>
            </a:r>
          </a:p>
          <a:p>
            <a:pPr algn="just"/>
            <a:r>
              <a:rPr lang="ru-RU" dirty="0"/>
              <a:t>• При легких формах поражения преобладают местные проявления в зоне укуса.</a:t>
            </a:r>
            <a:r>
              <a:rPr lang="ru-RU" b="1" dirty="0"/>
              <a:t> </a:t>
            </a:r>
            <a:endParaRPr lang="ru-RU" dirty="0"/>
          </a:p>
        </p:txBody>
      </p:sp>
      <p:sp>
        <p:nvSpPr>
          <p:cNvPr id="8" name="Rectangle 1"/>
          <p:cNvSpPr>
            <a:spLocks noChangeArrowheads="1"/>
          </p:cNvSpPr>
          <p:nvPr/>
        </p:nvSpPr>
        <p:spPr bwMode="auto">
          <a:xfrm>
            <a:off x="1428728" y="0"/>
            <a:ext cx="7429552" cy="1300295"/>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укусах насекомых, змей и т.д.</a:t>
            </a:r>
          </a:p>
          <a:p>
            <a:pPr algn="ctr" fontAlgn="base">
              <a:spcBef>
                <a:spcPct val="0"/>
              </a:spcBef>
              <a:spcAft>
                <a:spcPct val="0"/>
              </a:spcAft>
            </a:pPr>
            <a:r>
              <a:rPr lang="ru-RU" sz="2400" b="1" dirty="0"/>
              <a:t>Укус ядовитой змеи</a:t>
            </a:r>
            <a:endParaRPr lang="ru-RU" sz="2400" dirty="0"/>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428760" y="714356"/>
            <a:ext cx="757239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b="1" dirty="0"/>
              <a:t>Первая помощь.</a:t>
            </a:r>
            <a:r>
              <a:rPr lang="ru-RU" dirty="0"/>
              <a:t> </a:t>
            </a:r>
          </a:p>
          <a:p>
            <a:pPr algn="just"/>
            <a:r>
              <a:rPr lang="ru-RU" dirty="0"/>
              <a:t> При оказании помощи пострадавшему от укуса змеи категорически запрещаются следующие мероприятия:</a:t>
            </a:r>
          </a:p>
          <a:p>
            <a:r>
              <a:rPr lang="ru-RU" dirty="0"/>
              <a:t> • Прижигание места укуса.</a:t>
            </a:r>
            <a:br>
              <a:rPr lang="ru-RU" dirty="0"/>
            </a:br>
            <a:r>
              <a:rPr lang="ru-RU" dirty="0"/>
              <a:t>• Обкалывание места укуса любыми препаратами.</a:t>
            </a:r>
            <a:br>
              <a:rPr lang="ru-RU" dirty="0"/>
            </a:br>
            <a:r>
              <a:rPr lang="ru-RU" dirty="0"/>
              <a:t>• Разрезы места укуса.</a:t>
            </a:r>
            <a:br>
              <a:rPr lang="ru-RU" dirty="0"/>
            </a:br>
            <a:r>
              <a:rPr lang="ru-RU" dirty="0"/>
              <a:t>• </a:t>
            </a:r>
            <a:r>
              <a:rPr lang="ru-RU" dirty="0" err="1"/>
              <a:t>Перетягивание</a:t>
            </a:r>
            <a:r>
              <a:rPr lang="ru-RU" dirty="0"/>
              <a:t> конечности жгутом (кроме укуса кобры).</a:t>
            </a:r>
            <a:br>
              <a:rPr lang="ru-RU" dirty="0"/>
            </a:br>
            <a:r>
              <a:rPr lang="ru-RU" dirty="0"/>
              <a:t>• Употребление алкоголя в любых количествах.</a:t>
            </a:r>
          </a:p>
          <a:p>
            <a:pPr algn="just"/>
            <a:r>
              <a:rPr lang="ru-RU" dirty="0"/>
              <a:t> </a:t>
            </a:r>
          </a:p>
          <a:p>
            <a:pPr algn="just"/>
            <a:r>
              <a:rPr lang="ru-RU" dirty="0"/>
              <a:t>При укусе змеи оказание первой медицинской помощи следует начинать с немедленного энергичного отсасывания содержимого ранок в течение 10-15 (20) минут (в первые 6 минут удаляется около 3/4 всего извлекаемого яда) с его </a:t>
            </a:r>
            <a:r>
              <a:rPr lang="ru-RU" dirty="0" err="1"/>
              <a:t>отплевыванием</a:t>
            </a:r>
            <a:r>
              <a:rPr lang="ru-RU" dirty="0"/>
              <a:t>, что позволяет удалить от 30 до 50% всего введенного в организм яда. Если ранки подсохли, их предварительно «открывают» надавливанием на складку кожи. Процедура отсасывания змеиного яда безопасна при отсутствии ранок во рту пострадавшего при самопомощи или во рту оказывающего помощь. Яд, попавший в желудок, обезвреживается желудочным соком!</a:t>
            </a:r>
          </a:p>
          <a:p>
            <a:pPr algn="just"/>
            <a:br>
              <a:rPr lang="ru-RU" dirty="0"/>
            </a:br>
            <a:r>
              <a:rPr lang="ru-RU" dirty="0"/>
              <a:t>Пораженная конечность должна оставаться неподвижной. Для этого желательна транспортная иммобилизация  подручными средствами (шины, дощечки, толстые ветки и т.п.).</a:t>
            </a:r>
          </a:p>
        </p:txBody>
      </p:sp>
      <p:sp>
        <p:nvSpPr>
          <p:cNvPr id="8" name="Rectangle 1"/>
          <p:cNvSpPr>
            <a:spLocks noChangeArrowheads="1"/>
          </p:cNvSpPr>
          <p:nvPr/>
        </p:nvSpPr>
        <p:spPr bwMode="auto">
          <a:xfrm>
            <a:off x="1428728" y="0"/>
            <a:ext cx="7429552" cy="1300295"/>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укусах насекомых, змей и т.д.</a:t>
            </a:r>
          </a:p>
          <a:p>
            <a:pPr algn="ctr" fontAlgn="base">
              <a:spcBef>
                <a:spcPct val="0"/>
              </a:spcBef>
              <a:spcAft>
                <a:spcPct val="0"/>
              </a:spcAft>
            </a:pPr>
            <a:r>
              <a:rPr lang="ru-RU" sz="2400" b="1" dirty="0"/>
              <a:t>Укус ядовитой змеи</a:t>
            </a:r>
            <a:endParaRPr lang="ru-RU" sz="2400" dirty="0"/>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428760" y="939961"/>
            <a:ext cx="757239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ru-RU" dirty="0"/>
              <a:t>Пострадавший должен находиться в положении лежа как при оказании помощи, так и при транспортировке. Нежелательно пытаться двигать пораженной конечностью. Полезны обильное питье (чай, кофе, бульон).</a:t>
            </a:r>
          </a:p>
          <a:p>
            <a:pPr algn="just"/>
            <a:r>
              <a:rPr lang="ru-RU" dirty="0"/>
              <a:t>  Прием алкоголя в любом виде противопоказан.</a:t>
            </a:r>
          </a:p>
          <a:p>
            <a:pPr algn="just"/>
            <a:r>
              <a:rPr lang="ru-RU" dirty="0"/>
              <a:t>Обработка раны проводится по общим правилам лечения ран (кожа вокруг раны обрабатывается спиртом, бриллиантовым зеленым, йодом или водкой, накладывается стерильная повязка из индивидуального пакета, повязка закрепляется бинтом натуго (!) или лейкопластырем).</a:t>
            </a:r>
          </a:p>
          <a:p>
            <a:pPr algn="just"/>
            <a:r>
              <a:rPr lang="ru-RU" dirty="0"/>
              <a:t>При нарушении дыхания проводится дыхание «рот в рот» или вспомогательное с помощью дыхательных мешков с переводом на искусственное дыхание в стационарных условиях.</a:t>
            </a:r>
          </a:p>
          <a:p>
            <a:pPr algn="just"/>
            <a:r>
              <a:rPr lang="ru-RU" dirty="0"/>
              <a:t>Пострадавший во всех случаях экстренно направляется к врачу </a:t>
            </a:r>
            <a:r>
              <a:rPr lang="ru-RU" dirty="0" err="1"/>
              <a:t>c</a:t>
            </a:r>
            <a:r>
              <a:rPr lang="ru-RU" dirty="0"/>
              <a:t> дальнейшей госпитализацией в токсикологическое отделение стационара, в отделение реаниматологии, в отделение общей хирургии с палатами интенсивной терапии.</a:t>
            </a:r>
          </a:p>
          <a:p>
            <a:pPr algn="just"/>
            <a:r>
              <a:rPr lang="ru-RU" dirty="0"/>
              <a:t> </a:t>
            </a:r>
            <a:r>
              <a:rPr lang="ru-RU" b="1" dirty="0"/>
              <a:t>Внимание: </a:t>
            </a:r>
            <a:r>
              <a:rPr lang="ru-RU" dirty="0"/>
              <a:t>При укусе кобры и других змей с ядом </a:t>
            </a:r>
            <a:r>
              <a:rPr lang="ru-RU" dirty="0" err="1"/>
              <a:t>нервно-паралитического</a:t>
            </a:r>
            <a:r>
              <a:rPr lang="ru-RU" dirty="0"/>
              <a:t> действия не отсасывайте яд ртом, так как яд может попасть в ваш организм.</a:t>
            </a:r>
          </a:p>
          <a:p>
            <a:pPr algn="just"/>
            <a:r>
              <a:rPr lang="ru-RU" dirty="0"/>
              <a:t> </a:t>
            </a:r>
            <a:r>
              <a:rPr lang="ru-RU" b="1" dirty="0"/>
              <a:t>Внимание: </a:t>
            </a:r>
            <a:r>
              <a:rPr lang="ru-RU" dirty="0"/>
              <a:t>Накладывать жгут нельзя. Исключение составляют укус кобры и других змей с ядом </a:t>
            </a:r>
            <a:r>
              <a:rPr lang="ru-RU" dirty="0" err="1"/>
              <a:t>нервно-паралитического</a:t>
            </a:r>
            <a:r>
              <a:rPr lang="ru-RU" dirty="0"/>
              <a:t> действия.</a:t>
            </a:r>
          </a:p>
        </p:txBody>
      </p:sp>
      <p:sp>
        <p:nvSpPr>
          <p:cNvPr id="8" name="Rectangle 1"/>
          <p:cNvSpPr>
            <a:spLocks noChangeArrowheads="1"/>
          </p:cNvSpPr>
          <p:nvPr/>
        </p:nvSpPr>
        <p:spPr bwMode="auto">
          <a:xfrm>
            <a:off x="1428728" y="0"/>
            <a:ext cx="7429552" cy="1300295"/>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укусах насекомых, змей и т.д.</a:t>
            </a:r>
          </a:p>
          <a:p>
            <a:pPr algn="ctr" fontAlgn="base">
              <a:spcBef>
                <a:spcPct val="0"/>
              </a:spcBef>
              <a:spcAft>
                <a:spcPct val="0"/>
              </a:spcAft>
            </a:pPr>
            <a:r>
              <a:rPr lang="ru-RU" sz="2400" b="1" dirty="0"/>
              <a:t>Укус ядовитой змеи</a:t>
            </a:r>
            <a:endParaRPr lang="ru-RU" sz="2400" dirty="0"/>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571604" y="671691"/>
            <a:ext cx="7572396"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dirty="0"/>
              <a:t>Наибольшую опасность представляют укусы медоносной пчелы, осы-шершня, оводов и шмелей. </a:t>
            </a:r>
          </a:p>
          <a:p>
            <a:r>
              <a:rPr lang="ru-RU" b="1" dirty="0"/>
              <a:t>Признаки укуса насекомого</a:t>
            </a:r>
            <a:endParaRPr lang="ru-RU" dirty="0"/>
          </a:p>
          <a:p>
            <a:r>
              <a:rPr lang="ru-RU" dirty="0"/>
              <a:t>· После укуса появляется покраснение и отек в месте укуса, местное повышение температуры тела. </a:t>
            </a:r>
          </a:p>
          <a:p>
            <a:r>
              <a:rPr lang="ru-RU" dirty="0"/>
              <a:t>· При множественных укусах - недомогание, головокружение, головная боль, тошнота, рвота, озноб и повышение температуры тела. </a:t>
            </a:r>
          </a:p>
          <a:p>
            <a:r>
              <a:rPr lang="ru-RU" dirty="0"/>
              <a:t>· Возможны токсические проявления и признаки аллергии (высыпания на коже, отек , нарушение дыхания, частое сердцебиение, судороги, потеря сознания, боли в пояснице, суставах, области сердца). </a:t>
            </a:r>
          </a:p>
          <a:p>
            <a:r>
              <a:rPr lang="ru-RU" b="1" dirty="0"/>
              <a:t>Помощь при укусе насекомого</a:t>
            </a:r>
            <a:endParaRPr lang="ru-RU" dirty="0"/>
          </a:p>
          <a:p>
            <a:r>
              <a:rPr lang="ru-RU" dirty="0"/>
              <a:t>· Личная безопасность. </a:t>
            </a:r>
          </a:p>
          <a:p>
            <a:r>
              <a:rPr lang="ru-RU" dirty="0"/>
              <a:t>· Осмотр. </a:t>
            </a:r>
          </a:p>
          <a:p>
            <a:r>
              <a:rPr lang="ru-RU" dirty="0"/>
              <a:t>· Вызовите «скорую медицинскую помощь» </a:t>
            </a:r>
          </a:p>
          <a:p>
            <a:r>
              <a:rPr lang="ru-RU" dirty="0"/>
              <a:t>· при множественных укусах насекомых, </a:t>
            </a:r>
          </a:p>
          <a:p>
            <a:r>
              <a:rPr lang="ru-RU" dirty="0"/>
              <a:t>· если раньше была тяжелая реакция на укусы насекомых, </a:t>
            </a:r>
          </a:p>
          <a:p>
            <a:r>
              <a:rPr lang="ru-RU" dirty="0"/>
              <a:t>· при токсических проявлениях или аллергической реакции. </a:t>
            </a:r>
          </a:p>
          <a:p>
            <a:r>
              <a:rPr lang="ru-RU" dirty="0"/>
              <a:t>· Удалите жало насекомого из ранки тупой стороной лезвия ножа или ногтем. </a:t>
            </a:r>
          </a:p>
          <a:p>
            <a:r>
              <a:rPr lang="ru-RU" dirty="0"/>
              <a:t>· Приложите ватку с нашатырным спиртом, разведенным водой 1:5. </a:t>
            </a:r>
          </a:p>
          <a:p>
            <a:r>
              <a:rPr lang="ru-RU" dirty="0"/>
              <a:t>· Положите пузырь со льдом на место укуса. </a:t>
            </a:r>
          </a:p>
          <a:p>
            <a:r>
              <a:rPr lang="ru-RU" dirty="0"/>
              <a:t>· Дайте пострадавшему таблетку </a:t>
            </a:r>
            <a:r>
              <a:rPr lang="ru-RU" dirty="0" err="1"/>
              <a:t>супрастина</a:t>
            </a:r>
            <a:r>
              <a:rPr lang="ru-RU" dirty="0"/>
              <a:t> или </a:t>
            </a:r>
            <a:r>
              <a:rPr lang="ru-RU" dirty="0" err="1"/>
              <a:t>димедрола</a:t>
            </a:r>
            <a:r>
              <a:rPr lang="ru-RU" dirty="0"/>
              <a:t>.</a:t>
            </a:r>
          </a:p>
        </p:txBody>
      </p:sp>
      <p:sp>
        <p:nvSpPr>
          <p:cNvPr id="8" name="Rectangle 1"/>
          <p:cNvSpPr>
            <a:spLocks noChangeArrowheads="1"/>
          </p:cNvSpPr>
          <p:nvPr/>
        </p:nvSpPr>
        <p:spPr bwMode="auto">
          <a:xfrm>
            <a:off x="1428728" y="0"/>
            <a:ext cx="7429552"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укусах насекомых</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928670"/>
            <a:ext cx="7572396"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dirty="0"/>
              <a:t> </a:t>
            </a:r>
            <a:r>
              <a:rPr lang="ru-RU" i="1" dirty="0"/>
              <a:t>Отравление</a:t>
            </a:r>
            <a:r>
              <a:rPr lang="ru-RU" dirty="0"/>
              <a:t> – это ухудшение здоровья, вплоть до смертельного исхода, возникающее при взаимодействии организма с поступающими в него ядовитыми веществами. </a:t>
            </a:r>
          </a:p>
          <a:p>
            <a:pPr indent="360000" algn="just"/>
            <a:r>
              <a:rPr lang="ru-RU" b="1" dirty="0"/>
              <a:t>Признаки отравления: </a:t>
            </a:r>
            <a:endParaRPr lang="ru-RU" dirty="0"/>
          </a:p>
          <a:p>
            <a:pPr indent="360000" algn="just"/>
            <a:r>
              <a:rPr lang="ru-RU" b="1" dirty="0"/>
              <a:t> </a:t>
            </a:r>
            <a:r>
              <a:rPr lang="ru-RU" dirty="0"/>
              <a:t>· При подозрении на отравление или явном отравлении выясните возможный характер яда и каким путем этот яд попал в организм. </a:t>
            </a:r>
          </a:p>
          <a:p>
            <a:pPr indent="360000" algn="just"/>
            <a:r>
              <a:rPr lang="ru-RU" dirty="0"/>
              <a:t> · Помогут сведения, полученные от самого пострадавшего или окружающих его лиц, явные следы яда (упаковка, запах от пострадавшего, вид и запах рвотных масс). </a:t>
            </a:r>
          </a:p>
          <a:p>
            <a:pPr indent="360000" algn="just"/>
            <a:r>
              <a:rPr lang="ru-RU" b="1" dirty="0"/>
              <a:t>Действия по оказанию первой помощи: </a:t>
            </a:r>
            <a:endParaRPr lang="ru-RU" dirty="0"/>
          </a:p>
          <a:p>
            <a:pPr indent="360000" algn="just"/>
            <a:r>
              <a:rPr lang="ru-RU" b="1" dirty="0"/>
              <a:t> </a:t>
            </a:r>
            <a:r>
              <a:rPr lang="ru-RU" dirty="0"/>
              <a:t>· Смойте ядовитое вещество водой. </a:t>
            </a:r>
          </a:p>
          <a:p>
            <a:pPr indent="360000" algn="just"/>
            <a:r>
              <a:rPr lang="ru-RU" dirty="0"/>
              <a:t> · Кислоты и щелочи - тёплой водой. </a:t>
            </a:r>
          </a:p>
          <a:p>
            <a:pPr indent="360000" algn="just"/>
            <a:r>
              <a:rPr lang="ru-RU" dirty="0"/>
              <a:t> · Хлорофос, этилированный бензин - холодной водой. </a:t>
            </a:r>
          </a:p>
          <a:p>
            <a:pPr indent="360000" algn="just"/>
            <a:r>
              <a:rPr lang="ru-RU" dirty="0"/>
              <a:t> · Смывание производите 5-10 минут. </a:t>
            </a:r>
          </a:p>
          <a:p>
            <a:pPr indent="360000" algn="just"/>
            <a:r>
              <a:rPr lang="ru-RU" b="1" dirty="0"/>
              <a:t>Дальнейшие действия: </a:t>
            </a:r>
            <a:endParaRPr lang="ru-RU" dirty="0"/>
          </a:p>
          <a:p>
            <a:pPr indent="360000" algn="just"/>
            <a:r>
              <a:rPr lang="ru-RU" b="1" dirty="0"/>
              <a:t> </a:t>
            </a:r>
            <a:r>
              <a:rPr lang="ru-RU" dirty="0"/>
              <a:t>· Немедленно вызовите скорую медицинскую помощь (тел. 03)! Это необходимо сделать даже в тех случаях, когда на первый взгляд, отравление протекает легко, т. к. через некоторое время может наступить резкое ухудшение состояния пострадавшего.</a:t>
            </a:r>
          </a:p>
        </p:txBody>
      </p:sp>
      <p:sp>
        <p:nvSpPr>
          <p:cNvPr id="8" name="Rectangle 1"/>
          <p:cNvSpPr>
            <a:spLocks noChangeArrowheads="1"/>
          </p:cNvSpPr>
          <p:nvPr/>
        </p:nvSpPr>
        <p:spPr bwMode="auto">
          <a:xfrm>
            <a:off x="1428728" y="0"/>
            <a:ext cx="7429552" cy="930964"/>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отравлении ядами, поступившими через кожные покровы</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571480"/>
            <a:ext cx="778671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b="1" dirty="0"/>
              <a:t>Признаки отравления: </a:t>
            </a:r>
            <a:endParaRPr lang="ru-RU" dirty="0"/>
          </a:p>
          <a:p>
            <a:pPr indent="360000" algn="just"/>
            <a:r>
              <a:rPr lang="ru-RU" b="1" dirty="0"/>
              <a:t> </a:t>
            </a:r>
            <a:r>
              <a:rPr lang="ru-RU" dirty="0"/>
              <a:t>· При подозрении на отравление или явном отравлении выясните возможный характер яда и каким путем этот яд попал в организм. </a:t>
            </a:r>
          </a:p>
          <a:p>
            <a:pPr indent="360000" algn="just"/>
            <a:r>
              <a:rPr lang="ru-RU" dirty="0"/>
              <a:t> · Помогут сведения, полученные от самого пострадавшего или окружающих его лиц, явные следы яда (упаковка, запах от пострадавшего, вид и запах рвотных масс). </a:t>
            </a:r>
          </a:p>
          <a:p>
            <a:pPr indent="360000" algn="just"/>
            <a:r>
              <a:rPr lang="ru-RU" b="1" dirty="0"/>
              <a:t> Действия по оказанию первой помощи: </a:t>
            </a:r>
            <a:endParaRPr lang="ru-RU" dirty="0"/>
          </a:p>
          <a:p>
            <a:pPr indent="360000" algn="just"/>
            <a:r>
              <a:rPr lang="ru-RU" b="1" dirty="0"/>
              <a:t> </a:t>
            </a:r>
            <a:r>
              <a:rPr lang="ru-RU" dirty="0"/>
              <a:t>·  Дайте пострадавшему выпить 4-5 стаканов тёплой воды (детям – по 100г на год жизни). </a:t>
            </a:r>
          </a:p>
          <a:p>
            <a:pPr indent="360000" algn="just"/>
            <a:r>
              <a:rPr lang="ru-RU" dirty="0"/>
              <a:t> · Вызовите рвоту, надавив на корень языка или пощекотав зев. </a:t>
            </a:r>
          </a:p>
          <a:p>
            <a:pPr indent="360000" algn="just"/>
            <a:r>
              <a:rPr lang="ru-RU" dirty="0"/>
              <a:t>· Промойте желудок повторно до полного очищения. </a:t>
            </a:r>
          </a:p>
          <a:p>
            <a:pPr indent="360000" algn="just"/>
            <a:r>
              <a:rPr lang="ru-RU" dirty="0"/>
              <a:t>· Дайте пострадавшему 5 таблеток растолчённого активированного угля (запивается водой). </a:t>
            </a:r>
          </a:p>
          <a:p>
            <a:pPr indent="360000" algn="just"/>
            <a:r>
              <a:rPr lang="ru-RU" dirty="0"/>
              <a:t> · Дайте обильное питьё: щелочные минеральные воды, 2% раствор пищевой соды. </a:t>
            </a:r>
          </a:p>
          <a:p>
            <a:pPr indent="360000" algn="just"/>
            <a:r>
              <a:rPr lang="ru-RU" dirty="0"/>
              <a:t> · При рвоте в бессознательном состоянии поверните голову пострадавшего набок. </a:t>
            </a:r>
          </a:p>
          <a:p>
            <a:pPr indent="360000" algn="just"/>
            <a:r>
              <a:rPr lang="ru-RU" dirty="0"/>
              <a:t> </a:t>
            </a:r>
            <a:r>
              <a:rPr lang="ru-RU" b="1" dirty="0"/>
              <a:t>Дальнейшие действия: </a:t>
            </a:r>
            <a:endParaRPr lang="ru-RU" dirty="0"/>
          </a:p>
          <a:p>
            <a:pPr indent="360000" algn="just"/>
            <a:r>
              <a:rPr lang="ru-RU" b="1" dirty="0"/>
              <a:t> </a:t>
            </a:r>
            <a:r>
              <a:rPr lang="ru-RU" dirty="0"/>
              <a:t>· Немедленно вызовите скорую медицинскую помощь (тел. 03)! Это необходимо сделать даже в тех случаях, когда на первый взгляд, отравление протекает легко, т. к. через некоторое время может наступить резкое ухудшение состояния пострадавшего.</a:t>
            </a:r>
          </a:p>
        </p:txBody>
      </p:sp>
      <p:sp>
        <p:nvSpPr>
          <p:cNvPr id="8" name="Rectangle 1"/>
          <p:cNvSpPr>
            <a:spLocks noChangeArrowheads="1"/>
          </p:cNvSpPr>
          <p:nvPr/>
        </p:nvSpPr>
        <p:spPr bwMode="auto">
          <a:xfrm>
            <a:off x="1142976" y="0"/>
            <a:ext cx="8215370"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отравлении ядами, принятыми внутрь</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571480"/>
            <a:ext cx="778671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b="1" dirty="0"/>
              <a:t>Признаки отравления: </a:t>
            </a:r>
            <a:endParaRPr lang="ru-RU" dirty="0"/>
          </a:p>
          <a:p>
            <a:pPr indent="360000" algn="just"/>
            <a:r>
              <a:rPr lang="ru-RU" b="1" dirty="0"/>
              <a:t> </a:t>
            </a:r>
            <a:r>
              <a:rPr lang="ru-RU" dirty="0"/>
              <a:t>· При подозрении на отравление или явном отравлении выясните возможный характер яда и каким путем этот яд попал в организм. </a:t>
            </a:r>
          </a:p>
          <a:p>
            <a:pPr indent="360000" algn="just"/>
            <a:r>
              <a:rPr lang="ru-RU" dirty="0"/>
              <a:t> · Помогут сведения, полученные от самого пострадавшего или окружающих его лиц, явные следы яда (упаковка, запах от пострадавшего, вид и запах рвотных масс). </a:t>
            </a:r>
          </a:p>
          <a:p>
            <a:pPr indent="360000" algn="just"/>
            <a:r>
              <a:rPr lang="ru-RU" b="1" dirty="0"/>
              <a:t> Действия по оказанию первой помощи: </a:t>
            </a:r>
            <a:endParaRPr lang="ru-RU" dirty="0"/>
          </a:p>
          <a:p>
            <a:pPr indent="360000" algn="just"/>
            <a:r>
              <a:rPr lang="ru-RU" b="1" dirty="0"/>
              <a:t> </a:t>
            </a:r>
            <a:r>
              <a:rPr lang="ru-RU" dirty="0"/>
              <a:t>· Удалите пострадавшего из зоны действия газообразного яда. </a:t>
            </a:r>
          </a:p>
          <a:p>
            <a:pPr indent="360000" algn="just"/>
            <a:r>
              <a:rPr lang="ru-RU" dirty="0"/>
              <a:t> · Вынесите пострадавшего на свежий воздух. </a:t>
            </a:r>
          </a:p>
          <a:p>
            <a:pPr indent="360000" algn="just"/>
            <a:r>
              <a:rPr lang="ru-RU" dirty="0"/>
              <a:t> · Расстегните или снимите тесную одежду. </a:t>
            </a:r>
          </a:p>
          <a:p>
            <a:pPr indent="360000" algn="just"/>
            <a:r>
              <a:rPr lang="ru-RU" dirty="0"/>
              <a:t> · Если пострадавший не дышит - сделайте искусственное дыхание. </a:t>
            </a:r>
          </a:p>
          <a:p>
            <a:pPr indent="360000" algn="just"/>
            <a:r>
              <a:rPr lang="ru-RU" dirty="0"/>
              <a:t> · При слабости, головокружении, дурноте дайте понюхать нашатырный спирт. </a:t>
            </a:r>
          </a:p>
          <a:p>
            <a:pPr indent="360000" algn="just"/>
            <a:r>
              <a:rPr lang="ru-RU" dirty="0"/>
              <a:t> · Положите пострадавшего с приподнятыми ногами и согрейте его. </a:t>
            </a:r>
          </a:p>
          <a:p>
            <a:pPr indent="360000" algn="just"/>
            <a:r>
              <a:rPr lang="ru-RU" dirty="0"/>
              <a:t> </a:t>
            </a:r>
            <a:r>
              <a:rPr lang="ru-RU" b="1" dirty="0"/>
              <a:t>Дальнейшие действия: </a:t>
            </a:r>
            <a:endParaRPr lang="ru-RU" dirty="0"/>
          </a:p>
          <a:p>
            <a:pPr indent="360000" algn="just"/>
            <a:r>
              <a:rPr lang="ru-RU" b="1" dirty="0"/>
              <a:t> </a:t>
            </a:r>
            <a:endParaRPr lang="ru-RU" dirty="0"/>
          </a:p>
          <a:p>
            <a:pPr indent="360000" algn="just"/>
            <a:r>
              <a:rPr lang="ru-RU" dirty="0"/>
              <a:t>· Немедленно вызовите скорую медицинскую помощь (тел. 03)! Это необходимо сделать даже в тех случаях, когда на первый взгляд, отравление протекает легко, т. к. через некоторое время может наступить резкое ухудшение состояния пострадавшего.</a:t>
            </a:r>
          </a:p>
        </p:txBody>
      </p:sp>
      <p:sp>
        <p:nvSpPr>
          <p:cNvPr id="8" name="Rectangle 1"/>
          <p:cNvSpPr>
            <a:spLocks noChangeArrowheads="1"/>
          </p:cNvSpPr>
          <p:nvPr/>
        </p:nvSpPr>
        <p:spPr bwMode="auto">
          <a:xfrm>
            <a:off x="1142976" y="0"/>
            <a:ext cx="8215370"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отравлении через дыхательные пути</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571480"/>
            <a:ext cx="778671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dirty="0"/>
              <a:t>Первая доврачебная помощь при отравлении легкой и средней степени будет существенно отличаться от помощи при отравлениях тяжелой степени тем, что её не следует начинать с проведения искусственной вентиляции легких и непрямого массажа сердца. </a:t>
            </a:r>
          </a:p>
          <a:p>
            <a:pPr indent="360000" algn="just"/>
            <a:r>
              <a:rPr lang="ru-RU" dirty="0"/>
              <a:t> </a:t>
            </a:r>
            <a:r>
              <a:rPr lang="ru-RU" b="1" dirty="0"/>
              <a:t>Оказание помощи при легкой и средней степени отравления</a:t>
            </a:r>
            <a:endParaRPr lang="ru-RU" dirty="0"/>
          </a:p>
          <a:p>
            <a:pPr indent="360000" algn="just"/>
            <a:r>
              <a:rPr lang="ru-RU" i="1" dirty="0"/>
              <a:t> </a:t>
            </a:r>
            <a:r>
              <a:rPr lang="ru-RU" dirty="0"/>
              <a:t>В указанной ситуации, если у пострадавшего будут налицо все признаки жизни в виде дыхания, сердцебиения, реакции зрачков на свет, но сознание нарушено (заторможено, подавлено), помощь необходимо оказывать в следующей последовательности:</a:t>
            </a:r>
          </a:p>
          <a:p>
            <a:pPr indent="360000" algn="just"/>
            <a:r>
              <a:rPr lang="ru-RU" dirty="0"/>
              <a:t>а) Вывести или вынести пострадавшего из зараженной, загазованной зоны перпендикулярно направлению ветра, предварительно одев на себя, на пострадавшего любое средство индивидуальной защиты.</a:t>
            </a:r>
          </a:p>
          <a:p>
            <a:pPr indent="360000" algn="just"/>
            <a:r>
              <a:rPr lang="ru-RU" dirty="0"/>
              <a:t>б) Расстегнуть стесняющую одежду, в зимнее время занести в теплое помещение. Не теряя драгоценного времени, побыстрее оценить состояние пострадавшего по признакам жизни.</a:t>
            </a:r>
          </a:p>
          <a:p>
            <a:pPr indent="360000" algn="just"/>
            <a:r>
              <a:rPr lang="ru-RU" dirty="0"/>
              <a:t>в) Убедившись в наличии самостоятельного дыхания, даже неглубокого, и нащупав пульс на сонной артерии, пострадавшему дают понюхать нашатырный спирт (есть в любой аптечке) и протирают виски. Процедуру можно повторить, однако следует опасаться рвотного рефлекса, а при появлении внезапной рвоты – голову пострадавшего резко поворачивают набок. Рвота – первый благоприятный признак в улучшении состояния пострадавшего.</a:t>
            </a:r>
          </a:p>
        </p:txBody>
      </p:sp>
      <p:sp>
        <p:nvSpPr>
          <p:cNvPr id="8" name="Rectangle 1"/>
          <p:cNvSpPr>
            <a:spLocks noChangeArrowheads="1"/>
          </p:cNvSpPr>
          <p:nvPr/>
        </p:nvSpPr>
        <p:spPr bwMode="auto">
          <a:xfrm>
            <a:off x="1142976" y="0"/>
            <a:ext cx="8215370"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отравлении промышленными газами</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571480"/>
            <a:ext cx="778671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360000" algn="just"/>
            <a:r>
              <a:rPr lang="ru-RU" dirty="0"/>
              <a:t> </a:t>
            </a:r>
            <a:r>
              <a:rPr lang="ru-RU" b="1" dirty="0"/>
              <a:t>Оказание помощи при легкой и средней степени отравления</a:t>
            </a:r>
            <a:r>
              <a:rPr lang="ru-RU" dirty="0"/>
              <a:t> Усилив дыхательный цикл применением нашатырного спирта, пострадавшему по возможности следующим этапом проводят ингаляцию чистого кислорода аппаратом ГС-10 или из кислородного баллона через редуктор и шланг. Эту процедуру можно проводить несколько часов подряд безо всякого вреда для организма.</a:t>
            </a:r>
          </a:p>
          <a:p>
            <a:pPr indent="360000" algn="just"/>
            <a:r>
              <a:rPr lang="ru-RU" dirty="0"/>
              <a:t>Применение кислорода снимает и ликвидирует последствия острого кислородного голодания тканей организма, и частично устраняет дальнейшее развитие осложнений отравления газом.</a:t>
            </a:r>
          </a:p>
          <a:p>
            <a:pPr indent="360000" algn="just"/>
            <a:br>
              <a:rPr lang="ru-RU" dirty="0"/>
            </a:br>
            <a:r>
              <a:rPr lang="ru-RU" dirty="0" err="1"/>
              <a:t>д</a:t>
            </a:r>
            <a:r>
              <a:rPr lang="ru-RU" dirty="0"/>
              <a:t>) Только на фоне восстановленного сознания, когда пострадавший будет вступать в контакт с окружающими, и выполнять простейшие команды ("откройте глаза", "поднимите руку") можно будет дать ему выпить жидкости в виде горячего чая, молока, слабощелочную воду (1/2 чайной ложки питьевой соды на стакан воды).</a:t>
            </a:r>
          </a:p>
          <a:p>
            <a:pPr indent="360000" algn="just"/>
            <a:br>
              <a:rPr lang="ru-RU" dirty="0"/>
            </a:br>
            <a:r>
              <a:rPr lang="ru-RU" dirty="0"/>
              <a:t>е) Промыть при необходимости глаза пострадавшему 1-2% раствором питьевой соды или раствором крепкого чая.</a:t>
            </a:r>
          </a:p>
          <a:p>
            <a:pPr indent="360000" algn="just"/>
            <a:br>
              <a:rPr lang="ru-RU" dirty="0"/>
            </a:br>
            <a:r>
              <a:rPr lang="ru-RU" dirty="0"/>
              <a:t>ж) До приезда медицинских работников, пострадавшему следует придать возвышенное или </a:t>
            </a:r>
            <a:r>
              <a:rPr lang="ru-RU" dirty="0" err="1"/>
              <a:t>полусидячее</a:t>
            </a:r>
            <a:r>
              <a:rPr lang="ru-RU" dirty="0"/>
              <a:t> положение для профилактики осложнения в виде токсического отека легких.</a:t>
            </a:r>
          </a:p>
        </p:txBody>
      </p:sp>
      <p:sp>
        <p:nvSpPr>
          <p:cNvPr id="8" name="Rectangle 1"/>
          <p:cNvSpPr>
            <a:spLocks noChangeArrowheads="1"/>
          </p:cNvSpPr>
          <p:nvPr/>
        </p:nvSpPr>
        <p:spPr bwMode="auto">
          <a:xfrm>
            <a:off x="1142976" y="0"/>
            <a:ext cx="8215370"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отравлении промышленными газами</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571480"/>
            <a:ext cx="778671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b="1" dirty="0"/>
              <a:t>При отравлениях тяжелой степени следует предпринять такие меры, как:</a:t>
            </a:r>
            <a:endParaRPr lang="ru-RU" dirty="0"/>
          </a:p>
          <a:p>
            <a:br>
              <a:rPr lang="ru-RU" dirty="0"/>
            </a:br>
            <a:r>
              <a:rPr lang="ru-RU" dirty="0"/>
              <a:t>а) Вывести или вынести пострадавшего из зараженной, загазованной зоны перпендикулярно направлению ветра, предварительно одев на себя, на пострадавшего любое средство индивидуальной защиты.</a:t>
            </a:r>
          </a:p>
          <a:p>
            <a:br>
              <a:rPr lang="ru-RU" dirty="0"/>
            </a:br>
            <a:r>
              <a:rPr lang="ru-RU" dirty="0"/>
              <a:t>б) Расстегнуть стесняющую одежду, в зимнее время занести в теплое помещение.</a:t>
            </a:r>
          </a:p>
          <a:p>
            <a:br>
              <a:rPr lang="ru-RU" dirty="0"/>
            </a:br>
            <a:r>
              <a:rPr lang="ru-RU" dirty="0"/>
              <a:t>в) Придать пострадавшему соответствующее положение: уложить на твердую поверхность, подложив под лопатки валик из одежды;</a:t>
            </a:r>
          </a:p>
          <a:p>
            <a:pPr algn="just"/>
            <a:br>
              <a:rPr lang="ru-RU" dirty="0"/>
            </a:br>
            <a:r>
              <a:rPr lang="ru-RU" dirty="0"/>
              <a:t>г) Произвести искусственную вентиляцию легких;</a:t>
            </a:r>
          </a:p>
          <a:p>
            <a:br>
              <a:rPr lang="ru-RU" dirty="0"/>
            </a:br>
            <a:r>
              <a:rPr lang="ru-RU" dirty="0" err="1"/>
              <a:t>д</a:t>
            </a:r>
            <a:r>
              <a:rPr lang="ru-RU" dirty="0"/>
              <a:t>) При появлении признаков самостоятельного дыхания продолжать ИВЛ до тех пор, пока число самостоятельных дыханий не будет соответствовать 12-15 раз в минуту. Далее аналогично случаю отравления легкой степени.</a:t>
            </a:r>
            <a:br>
              <a:rPr lang="ru-RU" dirty="0"/>
            </a:br>
            <a:endParaRPr lang="ru-RU" dirty="0"/>
          </a:p>
        </p:txBody>
      </p:sp>
      <p:sp>
        <p:nvSpPr>
          <p:cNvPr id="8" name="Rectangle 1"/>
          <p:cNvSpPr>
            <a:spLocks noChangeArrowheads="1"/>
          </p:cNvSpPr>
          <p:nvPr/>
        </p:nvSpPr>
        <p:spPr bwMode="auto">
          <a:xfrm>
            <a:off x="1142976" y="0"/>
            <a:ext cx="8215370"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отравлении промышленными газами</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rot="16200000">
            <a:off x="-2786071" y="2786076"/>
            <a:ext cx="6858002" cy="1285850"/>
          </a:xfrm>
          <a:prstGeom prst="rect">
            <a:avLst/>
          </a:prstGeom>
        </p:spPr>
        <p:style>
          <a:lnRef idx="0">
            <a:schemeClr val="accent3"/>
          </a:lnRef>
          <a:fillRef idx="3">
            <a:schemeClr val="accent3"/>
          </a:fillRef>
          <a:effectRef idx="3">
            <a:schemeClr val="accent3"/>
          </a:effectRef>
          <a:fontRef idx="minor">
            <a:schemeClr val="lt1"/>
          </a:fontRef>
        </p:style>
        <p:txBody>
          <a:bodyPr vert="horz" wrap="square" lIns="0" tIns="0" rIns="0" bIns="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000" b="1" i="0" u="none" strike="noStrike" kern="1200" cap="none" spc="0" normalizeH="0" baseline="0" noProof="0" dirty="0">
                <a:ln>
                  <a:noFill/>
                </a:ln>
                <a:solidFill>
                  <a:schemeClr val="lt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Оказание первой помощи</a:t>
            </a:r>
          </a:p>
        </p:txBody>
      </p:sp>
      <p:sp>
        <p:nvSpPr>
          <p:cNvPr id="6" name="Rectangle 2"/>
          <p:cNvSpPr>
            <a:spLocks noChangeArrowheads="1"/>
          </p:cNvSpPr>
          <p:nvPr/>
        </p:nvSpPr>
        <p:spPr bwMode="auto">
          <a:xfrm>
            <a:off x="1428728" y="4071942"/>
            <a:ext cx="750095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b="0" i="1" u="none" strike="noStrike" cap="none" normalizeH="0" baseline="0" dirty="0">
                <a:ln>
                  <a:noFill/>
                </a:ln>
                <a:solidFill>
                  <a:srgbClr val="800000"/>
                </a:solidFill>
                <a:effectLst/>
                <a:latin typeface="Times New Roman" pitchFamily="18" charset="0"/>
                <a:ea typeface="Calibri" pitchFamily="34" charset="0"/>
                <a:cs typeface="Times New Roman" pitchFamily="18" charset="0"/>
              </a:rPr>
              <a:t>	</a:t>
            </a:r>
            <a:endParaRPr lang="ru-RU" dirty="0"/>
          </a:p>
          <a:p>
            <a:r>
              <a:rPr lang="ru-RU" dirty="0"/>
              <a:t>	  </a:t>
            </a:r>
          </a:p>
          <a:p>
            <a:r>
              <a:rPr lang="ru-RU" dirty="0"/>
              <a:t>	</a:t>
            </a:r>
          </a:p>
        </p:txBody>
      </p:sp>
      <p:sp>
        <p:nvSpPr>
          <p:cNvPr id="98305" name="Rectangle 1"/>
          <p:cNvSpPr>
            <a:spLocks noChangeArrowheads="1"/>
          </p:cNvSpPr>
          <p:nvPr/>
        </p:nvSpPr>
        <p:spPr bwMode="auto">
          <a:xfrm>
            <a:off x="1428728" y="500042"/>
            <a:ext cx="735808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dirty="0"/>
          </a:p>
          <a:p>
            <a:r>
              <a:rPr lang="ru-RU" dirty="0"/>
              <a:t> </a:t>
            </a:r>
          </a:p>
        </p:txBody>
      </p:sp>
      <p:sp>
        <p:nvSpPr>
          <p:cNvPr id="103425" name="Rectangle 1"/>
          <p:cNvSpPr>
            <a:spLocks noChangeArrowheads="1"/>
          </p:cNvSpPr>
          <p:nvPr/>
        </p:nvSpPr>
        <p:spPr bwMode="auto">
          <a:xfrm>
            <a:off x="1357290" y="844101"/>
            <a:ext cx="767920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ru-RU" b="1" dirty="0"/>
              <a:t>При отравлении метанолом.</a:t>
            </a:r>
            <a:endParaRPr lang="ru-RU" dirty="0"/>
          </a:p>
          <a:p>
            <a:r>
              <a:rPr lang="ru-RU" dirty="0"/>
              <a:t>а) Тщательное промывание желудка. Для этого используют 8-10 литров воды с добавлением 100-200 г. пищевой соды.</a:t>
            </a:r>
            <a:br>
              <a:rPr lang="ru-RU" dirty="0"/>
            </a:br>
            <a:r>
              <a:rPr lang="ru-RU" dirty="0"/>
              <a:t>б) После промывания дают внутрь 2-3 столовые ложки слегка размельченного активированного угля или любое обволакивающее средство - молоко, яичный белок, кисель, рисовый отвар.</a:t>
            </a:r>
            <a:br>
              <a:rPr lang="ru-RU" dirty="0"/>
            </a:br>
            <a:r>
              <a:rPr lang="ru-RU" dirty="0"/>
              <a:t>в) Как эффективное противоядие после промывания дают выпить 200 мл 30-40% раствора этилового алкоголя в два приема. Этиловый спирт нарушает метаболизм метанола посредством связывания определенных ферментных систем организма и своим воздействием может спасти потерпевшего от смертельного исхода.</a:t>
            </a:r>
          </a:p>
          <a:p>
            <a:br>
              <a:rPr lang="ru-RU" dirty="0"/>
            </a:br>
            <a:r>
              <a:rPr lang="ru-RU" dirty="0"/>
              <a:t>При отравлении парами метанола первая доврачебная помощь оказывается как при ингаляционных поражениях в зависимости от степени отравления и тяжести состояния потерпевшего. При оказании этой помощи следует:</a:t>
            </a:r>
            <a:br>
              <a:rPr lang="ru-RU" dirty="0"/>
            </a:br>
            <a:r>
              <a:rPr lang="ru-RU" dirty="0"/>
              <a:t>а) Провести ингаляцию пострадавшего чистым кислородом для ускорения процесса </a:t>
            </a:r>
            <a:r>
              <a:rPr lang="ru-RU" dirty="0" err="1"/>
              <a:t>метаболизации</a:t>
            </a:r>
            <a:r>
              <a:rPr lang="ru-RU" dirty="0"/>
              <a:t> яда в организме.</a:t>
            </a:r>
            <a:br>
              <a:rPr lang="ru-RU" dirty="0"/>
            </a:br>
            <a:r>
              <a:rPr lang="ru-RU" dirty="0"/>
              <a:t>б) Дать пострадавшему принять внутрь 200 мл. 30-40% раствора этилового алкоголя.</a:t>
            </a:r>
          </a:p>
        </p:txBody>
      </p:sp>
      <p:sp>
        <p:nvSpPr>
          <p:cNvPr id="8" name="Rectangle 1"/>
          <p:cNvSpPr>
            <a:spLocks noChangeArrowheads="1"/>
          </p:cNvSpPr>
          <p:nvPr/>
        </p:nvSpPr>
        <p:spPr bwMode="auto">
          <a:xfrm>
            <a:off x="1142976" y="0"/>
            <a:ext cx="8215370" cy="561632"/>
          </a:xfrm>
          <a:prstGeom prst="rect">
            <a:avLst/>
          </a:prstGeom>
          <a:noFill/>
          <a:ln w="9525">
            <a:noFill/>
            <a:miter lim="800000"/>
            <a:headEnd/>
            <a:tailEnd/>
          </a:ln>
          <a:effectLst/>
        </p:spPr>
        <p:txBody>
          <a:bodyPr vert="horz" wrap="square" lIns="144417" tIns="114264" rIns="144417" bIns="76176" numCol="1" anchor="ctr" anchorCtr="0" compatLnSpc="1">
            <a:prstTxWarp prst="textNoShape">
              <a:avLst/>
            </a:prstTxWarp>
            <a:spAutoFit/>
          </a:bodyPr>
          <a:lstStyle/>
          <a:p>
            <a:pPr algn="ctr" fontAlgn="base">
              <a:spcBef>
                <a:spcPct val="0"/>
              </a:spcBef>
              <a:spcAft>
                <a:spcPct val="0"/>
              </a:spcAft>
            </a:pPr>
            <a:r>
              <a:rPr lang="ru-RU" sz="2400" b="1" dirty="0"/>
              <a:t>Первая помощь при отравлении промышленными газами</a:t>
            </a:r>
            <a:endParaRPr kumimoji="0" lang="ru-RU" sz="2400" b="1" i="0" u="none" strike="noStrike" cap="none" normalizeH="0" baseline="0" dirty="0" bmk="_Toc188077129">
              <a:ln>
                <a:noFill/>
              </a:ln>
              <a:solidFill>
                <a:schemeClr val="tx1"/>
              </a:solidFill>
              <a:effectLst/>
              <a:latin typeface="Times New Roman" pitchFamily="18" charset="0"/>
              <a:ea typeface="Times New Roman" pitchFamily="18" charset="0"/>
              <a:cs typeface="Times New Roman" pitchFamily="18" charset="0"/>
            </a:endParaRP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600200"/>
            <a:ext cx="8856984" cy="4525963"/>
          </a:xfrm>
        </p:spPr>
        <p:txBody>
          <a:bodyPr>
            <a:noAutofit/>
          </a:bodyPr>
          <a:lstStyle/>
          <a:p>
            <a:r>
              <a:rPr lang="ru-RU" sz="1500" dirty="0"/>
              <a:t>1. </a:t>
            </a:r>
            <a:r>
              <a:rPr lang="ru-RU" sz="1500" dirty="0" err="1"/>
              <a:t>Альбанова</a:t>
            </a:r>
            <a:r>
              <a:rPr lang="ru-RU" sz="1500" dirty="0"/>
              <a:t> В. И. 03. Дерматология. Первая помощь при поражении кожи; Бином. Лаборатория знаний - М., 2016. - 128 c.</a:t>
            </a:r>
          </a:p>
          <a:p>
            <a:r>
              <a:rPr lang="ru-RU" sz="1500" dirty="0"/>
              <a:t>2. Безопасность ребенка. Первая помощь; Оникс, Мир и Образование - М., 2015. - 160 c.</a:t>
            </a:r>
          </a:p>
          <a:p>
            <a:r>
              <a:rPr lang="ru-RU" sz="1500" dirty="0"/>
              <a:t>3. </a:t>
            </a:r>
            <a:r>
              <a:rPr lang="ru-RU" sz="1500" dirty="0" err="1"/>
              <a:t>Боголепов</a:t>
            </a:r>
            <a:r>
              <a:rPr lang="ru-RU" sz="1500" dirty="0"/>
              <a:t> Н. К. Невропатология. Неотложные состояния; Медицина - М., 2015. - 564 c.</a:t>
            </a:r>
          </a:p>
          <a:p>
            <a:r>
              <a:rPr lang="ru-RU" sz="1500" dirty="0"/>
              <a:t>4. Бубнов В. Г., </a:t>
            </a:r>
            <a:r>
              <a:rPr lang="ru-RU" sz="1500" dirty="0" err="1"/>
              <a:t>Бубнова</a:t>
            </a:r>
            <a:r>
              <a:rPr lang="ru-RU" sz="1500" dirty="0"/>
              <a:t> Н. В. Инструкция по оказанию первой помощи при несчастных случаях на производстве; ГАЛО Бубнов - М., 2016. - 112 c.</a:t>
            </a:r>
          </a:p>
          <a:p>
            <a:r>
              <a:rPr lang="ru-RU" sz="1500" dirty="0"/>
              <a:t>5. Вулф Линда Жив и здоров. Полное руководство по оказанию первой помощи детям и подросткам и проведению неотложного лечения; Русская книга - М., 2015. - 328 c.</a:t>
            </a:r>
          </a:p>
          <a:p>
            <a:r>
              <a:rPr lang="ru-RU" sz="1500" dirty="0"/>
              <a:t>6. Григорьев И. В. Лечение неотложных состояний. Новейший справочник; Феникс - М., 2016. - 208 c.</a:t>
            </a:r>
          </a:p>
          <a:p>
            <a:r>
              <a:rPr lang="ru-RU" sz="1500" dirty="0"/>
              <a:t>7. Диагностика и лечение неотложных состояний у детей; Медицина - М., 2017. - 680 c.</a:t>
            </a:r>
          </a:p>
          <a:p>
            <a:r>
              <a:rPr lang="ru-RU" sz="1500" dirty="0"/>
              <a:t>8. </a:t>
            </a:r>
            <a:r>
              <a:rPr lang="ru-RU" sz="1500" dirty="0" err="1"/>
              <a:t>Дистлер</a:t>
            </a:r>
            <a:r>
              <a:rPr lang="ru-RU" sz="1500" dirty="0"/>
              <a:t> В. Неотложные состояния в акушерстве и гинекологии; ГЭОТАР-Медиа - М., 2015. - 650 c.</a:t>
            </a:r>
          </a:p>
          <a:p>
            <a:r>
              <a:rPr lang="ru-RU" sz="1500" dirty="0"/>
              <a:t>9. Захаренко О.В. Неотложная медицинская помощь. Симптомы, первая помощь на дому; </a:t>
            </a:r>
            <a:r>
              <a:rPr lang="ru-RU" sz="1500" dirty="0" err="1"/>
              <a:t>Рипол</a:t>
            </a:r>
            <a:r>
              <a:rPr lang="ru-RU" sz="1500" dirty="0"/>
              <a:t> Классик - М., 2016. - 406 c.</a:t>
            </a:r>
          </a:p>
          <a:p>
            <a:r>
              <a:rPr lang="ru-RU" sz="1500" dirty="0"/>
              <a:t>10. </a:t>
            </a:r>
            <a:r>
              <a:rPr lang="ru-RU" sz="1500" dirty="0" err="1"/>
              <a:t>Катэрино</a:t>
            </a:r>
            <a:r>
              <a:rPr lang="ru-RU" sz="1500" dirty="0"/>
              <a:t> Дж. М., </a:t>
            </a:r>
            <a:r>
              <a:rPr lang="ru-RU" sz="1500" dirty="0" err="1"/>
              <a:t>Кахан</a:t>
            </a:r>
            <a:r>
              <a:rPr lang="ru-RU" sz="1500" dirty="0"/>
              <a:t> С. Медицина неотложных состояний; </a:t>
            </a:r>
            <a:r>
              <a:rPr lang="ru-RU" sz="1500" dirty="0" err="1"/>
              <a:t>МЕДпресс-информ</a:t>
            </a:r>
            <a:r>
              <a:rPr lang="ru-RU" sz="1500" dirty="0"/>
              <a:t> - М., 2015. - 336 c.</a:t>
            </a:r>
          </a:p>
          <a:p>
            <a:r>
              <a:rPr lang="ru-RU" sz="1500" dirty="0"/>
              <a:t>12.  Межотраслевая инструкция по оказанию первой помощи при несчастных случаях на производстве; НЦ ЭНАС - М., 2015. - 182 c.</a:t>
            </a:r>
          </a:p>
        </p:txBody>
      </p:sp>
      <p:sp>
        <p:nvSpPr>
          <p:cNvPr id="2" name="Заголовок 1"/>
          <p:cNvSpPr>
            <a:spLocks noGrp="1"/>
          </p:cNvSpPr>
          <p:nvPr>
            <p:ph type="title"/>
          </p:nvPr>
        </p:nvSpPr>
        <p:spPr/>
        <p:txBody>
          <a:bodyPr/>
          <a:lstStyle/>
          <a:p>
            <a:r>
              <a:rPr lang="ru-RU" dirty="0"/>
              <a:t>Список источников</a:t>
            </a:r>
          </a:p>
        </p:txBody>
      </p:sp>
    </p:spTree>
    <p:extLst>
      <p:ext uri="{BB962C8B-B14F-4D97-AF65-F5344CB8AC3E}">
        <p14:creationId xmlns:p14="http://schemas.microsoft.com/office/powerpoint/2010/main" val="4794507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1392</TotalTime>
  <Words>12525</Words>
  <Application>Microsoft Office PowerPoint</Application>
  <PresentationFormat>Экран (4:3)</PresentationFormat>
  <Paragraphs>1549</Paragraphs>
  <Slides>105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105</vt:i4>
      </vt:variant>
    </vt:vector>
  </HeadingPairs>
  <TitlesOfParts>
    <vt:vector size="110" baseType="lpstr">
      <vt:lpstr>Arial</vt:lpstr>
      <vt:lpstr>Candara</vt:lpstr>
      <vt:lpstr>Symbol</vt:lpstr>
      <vt:lpstr>Times New Roman</vt:lpstr>
      <vt:lpstr>Волна</vt:lpstr>
      <vt:lpstr>Электронное учебное пособие Организация оказания первой помощи пострадавшим</vt:lpstr>
      <vt:lpstr>Введение</vt:lpstr>
      <vt:lpstr>Презентация PowerPoint</vt:lpstr>
      <vt:lpstr>Медицинское обеспечение при чрезвычайных ситуациях (ЧС).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Список источников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Влад</dc:creator>
  <cp:lastModifiedBy>Dell</cp:lastModifiedBy>
  <cp:revision>57</cp:revision>
  <dcterms:created xsi:type="dcterms:W3CDTF">2009-10-04T07:36:32Z</dcterms:created>
  <dcterms:modified xsi:type="dcterms:W3CDTF">2024-06-11T09:09:16Z</dcterms:modified>
</cp:coreProperties>
</file>