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97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8"/>
  </p:notesMasterIdLst>
  <p:sldIdLst>
    <p:sldId id="314" r:id="rId2"/>
    <p:sldId id="256" r:id="rId3"/>
    <p:sldId id="257" r:id="rId4"/>
    <p:sldId id="258" r:id="rId5"/>
    <p:sldId id="259" r:id="rId6"/>
    <p:sldId id="260" r:id="rId7"/>
    <p:sldId id="261" r:id="rId8"/>
    <p:sldId id="309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0" r:id="rId34"/>
    <p:sldId id="291" r:id="rId35"/>
    <p:sldId id="292" r:id="rId36"/>
    <p:sldId id="307" r:id="rId37"/>
    <p:sldId id="304" r:id="rId38"/>
    <p:sldId id="310" r:id="rId39"/>
    <p:sldId id="311" r:id="rId40"/>
    <p:sldId id="312" r:id="rId41"/>
    <p:sldId id="313" r:id="rId42"/>
    <p:sldId id="305" r:id="rId43"/>
    <p:sldId id="293" r:id="rId44"/>
    <p:sldId id="294" r:id="rId45"/>
    <p:sldId id="296" r:id="rId46"/>
    <p:sldId id="298" r:id="rId47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0A4F3-D5D7-4C8C-8C64-4375F9248BF5}" type="datetimeFigureOut">
              <a:rPr lang="ru-RU" smtClean="0"/>
              <a:t>05.01.2025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0A2D7-85C7-404F-98D2-D4214DAD31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784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1608596"/>
            <a:ext cx="8520600" cy="1415742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8000"/>
            </a:lvl1pPr>
            <a:lvl2pPr lvl="1" algn="ctr">
              <a:spcBef>
                <a:spcPts val="0"/>
              </a:spcBef>
              <a:buSzPct val="100000"/>
              <a:defRPr sz="8000"/>
            </a:lvl2pPr>
            <a:lvl3pPr lvl="2" algn="ctr">
              <a:spcBef>
                <a:spcPts val="0"/>
              </a:spcBef>
              <a:buSzPct val="100000"/>
              <a:defRPr sz="8000"/>
            </a:lvl3pPr>
            <a:lvl4pPr lvl="3" algn="ctr">
              <a:spcBef>
                <a:spcPts val="0"/>
              </a:spcBef>
              <a:buSzPct val="100000"/>
              <a:defRPr sz="8000"/>
            </a:lvl4pPr>
            <a:lvl5pPr lvl="4" algn="ctr">
              <a:spcBef>
                <a:spcPts val="0"/>
              </a:spcBef>
              <a:buSzPct val="100000"/>
              <a:defRPr sz="8000"/>
            </a:lvl5pPr>
            <a:lvl6pPr lvl="5" algn="ctr">
              <a:spcBef>
                <a:spcPts val="0"/>
              </a:spcBef>
              <a:buSzPct val="100000"/>
              <a:defRPr sz="8000"/>
            </a:lvl6pPr>
            <a:lvl7pPr lvl="6" algn="ctr">
              <a:spcBef>
                <a:spcPts val="0"/>
              </a:spcBef>
              <a:buSzPct val="100000"/>
              <a:defRPr sz="8000"/>
            </a:lvl7pPr>
            <a:lvl8pPr lvl="7" algn="ctr">
              <a:spcBef>
                <a:spcPts val="0"/>
              </a:spcBef>
              <a:buSzPct val="100000"/>
              <a:defRPr sz="8000"/>
            </a:lvl8pPr>
            <a:lvl9pPr lvl="8" algn="ctr">
              <a:spcBef>
                <a:spcPts val="0"/>
              </a:spcBef>
              <a:buSzPct val="100000"/>
              <a:defRPr sz="80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5404099"/>
            <a:ext cx="8520600" cy="507801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88997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711" y="124764"/>
            <a:ext cx="8218576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44415" y="1443050"/>
            <a:ext cx="4380865" cy="3318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image" Target="../media/image76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92.png"/><Relationship Id="rId7" Type="http://schemas.openxmlformats.org/officeDocument/2006/relationships/image" Target="../media/image96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jp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1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11" Type="http://schemas.openxmlformats.org/officeDocument/2006/relationships/image" Target="../media/image118.jpg"/><Relationship Id="rId5" Type="http://schemas.openxmlformats.org/officeDocument/2006/relationships/image" Target="../media/image94.png"/><Relationship Id="rId10" Type="http://schemas.openxmlformats.org/officeDocument/2006/relationships/image" Target="../media/image117.png"/><Relationship Id="rId4" Type="http://schemas.openxmlformats.org/officeDocument/2006/relationships/image" Target="../media/image112.png"/><Relationship Id="rId9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g"/><Relationship Id="rId13" Type="http://schemas.openxmlformats.org/officeDocument/2006/relationships/image" Target="../media/image128.jpg"/><Relationship Id="rId3" Type="http://schemas.openxmlformats.org/officeDocument/2006/relationships/image" Target="../media/image111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94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4" Type="http://schemas.openxmlformats.org/officeDocument/2006/relationships/image" Target="../media/image112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g"/><Relationship Id="rId3" Type="http://schemas.openxmlformats.org/officeDocument/2006/relationships/image" Target="../media/image132.png"/><Relationship Id="rId7" Type="http://schemas.openxmlformats.org/officeDocument/2006/relationships/image" Target="../media/image136.jp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5.jp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11" Type="http://schemas.openxmlformats.org/officeDocument/2006/relationships/image" Target="../media/image147.jpg"/><Relationship Id="rId5" Type="http://schemas.openxmlformats.org/officeDocument/2006/relationships/image" Target="../media/image141.png"/><Relationship Id="rId10" Type="http://schemas.openxmlformats.org/officeDocument/2006/relationships/image" Target="../media/image146.jpg"/><Relationship Id="rId4" Type="http://schemas.openxmlformats.org/officeDocument/2006/relationships/image" Target="../media/image140.pn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5.png"/><Relationship Id="rId11" Type="http://schemas.openxmlformats.org/officeDocument/2006/relationships/image" Target="../media/image160.jpg"/><Relationship Id="rId5" Type="http://schemas.openxmlformats.org/officeDocument/2006/relationships/image" Target="../media/image154.png"/><Relationship Id="rId10" Type="http://schemas.openxmlformats.org/officeDocument/2006/relationships/image" Target="../media/image159.jpg"/><Relationship Id="rId4" Type="http://schemas.openxmlformats.org/officeDocument/2006/relationships/image" Target="../media/image153.png"/><Relationship Id="rId9" Type="http://schemas.openxmlformats.org/officeDocument/2006/relationships/image" Target="../media/image1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3" Type="http://schemas.openxmlformats.org/officeDocument/2006/relationships/image" Target="../media/image162.png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jpg"/><Relationship Id="rId2" Type="http://schemas.openxmlformats.org/officeDocument/2006/relationships/image" Target="../media/image161.png"/><Relationship Id="rId16" Type="http://schemas.openxmlformats.org/officeDocument/2006/relationships/image" Target="../media/image175.jp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90.png"/><Relationship Id="rId18" Type="http://schemas.openxmlformats.org/officeDocument/2006/relationships/image" Target="../media/image195.png"/><Relationship Id="rId3" Type="http://schemas.openxmlformats.org/officeDocument/2006/relationships/image" Target="../media/image185.png"/><Relationship Id="rId21" Type="http://schemas.openxmlformats.org/officeDocument/2006/relationships/image" Target="../media/image198.png"/><Relationship Id="rId7" Type="http://schemas.openxmlformats.org/officeDocument/2006/relationships/image" Target="../media/image166.png"/><Relationship Id="rId12" Type="http://schemas.openxmlformats.org/officeDocument/2006/relationships/image" Target="../media/image189.png"/><Relationship Id="rId17" Type="http://schemas.openxmlformats.org/officeDocument/2006/relationships/image" Target="../media/image194.png"/><Relationship Id="rId2" Type="http://schemas.openxmlformats.org/officeDocument/2006/relationships/image" Target="../media/image184.png"/><Relationship Id="rId16" Type="http://schemas.openxmlformats.org/officeDocument/2006/relationships/image" Target="../media/image193.png"/><Relationship Id="rId20" Type="http://schemas.openxmlformats.org/officeDocument/2006/relationships/image" Target="../media/image1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11" Type="http://schemas.openxmlformats.org/officeDocument/2006/relationships/image" Target="../media/image188.png"/><Relationship Id="rId5" Type="http://schemas.openxmlformats.org/officeDocument/2006/relationships/image" Target="../media/image164.png"/><Relationship Id="rId15" Type="http://schemas.openxmlformats.org/officeDocument/2006/relationships/image" Target="../media/image192.png"/><Relationship Id="rId10" Type="http://schemas.openxmlformats.org/officeDocument/2006/relationships/image" Target="../media/image187.png"/><Relationship Id="rId19" Type="http://schemas.openxmlformats.org/officeDocument/2006/relationships/image" Target="../media/image196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9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jp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12" Type="http://schemas.openxmlformats.org/officeDocument/2006/relationships/image" Target="../media/image209.jp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3.png"/><Relationship Id="rId11" Type="http://schemas.openxmlformats.org/officeDocument/2006/relationships/image" Target="../media/image208.jpg"/><Relationship Id="rId5" Type="http://schemas.openxmlformats.org/officeDocument/2006/relationships/image" Target="../media/image202.png"/><Relationship Id="rId15" Type="http://schemas.openxmlformats.org/officeDocument/2006/relationships/image" Target="../media/image212.jp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14" Type="http://schemas.openxmlformats.org/officeDocument/2006/relationships/image" Target="../media/image21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5" Type="http://schemas.openxmlformats.org/officeDocument/2006/relationships/image" Target="../media/image216.png"/><Relationship Id="rId4" Type="http://schemas.openxmlformats.org/officeDocument/2006/relationships/image" Target="../media/image2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3" Type="http://schemas.openxmlformats.org/officeDocument/2006/relationships/image" Target="../media/image222.png"/><Relationship Id="rId7" Type="http://schemas.openxmlformats.org/officeDocument/2006/relationships/image" Target="../media/image226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5.png"/><Relationship Id="rId5" Type="http://schemas.openxmlformats.org/officeDocument/2006/relationships/image" Target="../media/image224.png"/><Relationship Id="rId10" Type="http://schemas.openxmlformats.org/officeDocument/2006/relationships/image" Target="../media/image229.png"/><Relationship Id="rId4" Type="http://schemas.openxmlformats.org/officeDocument/2006/relationships/image" Target="../media/image223.png"/><Relationship Id="rId9" Type="http://schemas.openxmlformats.org/officeDocument/2006/relationships/image" Target="../media/image2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13" Type="http://schemas.openxmlformats.org/officeDocument/2006/relationships/image" Target="../media/image243.png"/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12" Type="http://schemas.openxmlformats.org/officeDocument/2006/relationships/image" Target="../media/image242.png"/><Relationship Id="rId17" Type="http://schemas.openxmlformats.org/officeDocument/2006/relationships/image" Target="../media/image247.png"/><Relationship Id="rId2" Type="http://schemas.openxmlformats.org/officeDocument/2006/relationships/image" Target="../media/image232.png"/><Relationship Id="rId16" Type="http://schemas.openxmlformats.org/officeDocument/2006/relationships/image" Target="../media/image2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6.png"/><Relationship Id="rId11" Type="http://schemas.openxmlformats.org/officeDocument/2006/relationships/image" Target="../media/image241.png"/><Relationship Id="rId5" Type="http://schemas.openxmlformats.org/officeDocument/2006/relationships/image" Target="../media/image235.png"/><Relationship Id="rId15" Type="http://schemas.openxmlformats.org/officeDocument/2006/relationships/image" Target="../media/image245.png"/><Relationship Id="rId10" Type="http://schemas.openxmlformats.org/officeDocument/2006/relationships/image" Target="../media/image240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Relationship Id="rId14" Type="http://schemas.openxmlformats.org/officeDocument/2006/relationships/image" Target="../media/image2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png"/><Relationship Id="rId13" Type="http://schemas.openxmlformats.org/officeDocument/2006/relationships/image" Target="../media/image258.png"/><Relationship Id="rId3" Type="http://schemas.openxmlformats.org/officeDocument/2006/relationships/image" Target="../media/image249.png"/><Relationship Id="rId7" Type="http://schemas.openxmlformats.org/officeDocument/2006/relationships/image" Target="../media/image252.png"/><Relationship Id="rId12" Type="http://schemas.openxmlformats.org/officeDocument/2006/relationships/image" Target="../media/image257.png"/><Relationship Id="rId17" Type="http://schemas.openxmlformats.org/officeDocument/2006/relationships/image" Target="../media/image262.png"/><Relationship Id="rId2" Type="http://schemas.openxmlformats.org/officeDocument/2006/relationships/image" Target="../media/image248.png"/><Relationship Id="rId16" Type="http://schemas.openxmlformats.org/officeDocument/2006/relationships/image" Target="../media/image2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1.png"/><Relationship Id="rId11" Type="http://schemas.openxmlformats.org/officeDocument/2006/relationships/image" Target="../media/image256.png"/><Relationship Id="rId5" Type="http://schemas.openxmlformats.org/officeDocument/2006/relationships/image" Target="../media/image250.png"/><Relationship Id="rId15" Type="http://schemas.openxmlformats.org/officeDocument/2006/relationships/image" Target="../media/image260.png"/><Relationship Id="rId10" Type="http://schemas.openxmlformats.org/officeDocument/2006/relationships/image" Target="../media/image255.png"/><Relationship Id="rId4" Type="http://schemas.openxmlformats.org/officeDocument/2006/relationships/image" Target="../media/image234.png"/><Relationship Id="rId9" Type="http://schemas.openxmlformats.org/officeDocument/2006/relationships/image" Target="../media/image254.png"/><Relationship Id="rId14" Type="http://schemas.openxmlformats.org/officeDocument/2006/relationships/image" Target="../media/image2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13" Type="http://schemas.openxmlformats.org/officeDocument/2006/relationships/image" Target="../media/image274.png"/><Relationship Id="rId3" Type="http://schemas.openxmlformats.org/officeDocument/2006/relationships/image" Target="../media/image264.png"/><Relationship Id="rId7" Type="http://schemas.openxmlformats.org/officeDocument/2006/relationships/image" Target="../media/image268.png"/><Relationship Id="rId12" Type="http://schemas.openxmlformats.org/officeDocument/2006/relationships/image" Target="../media/image273.png"/><Relationship Id="rId17" Type="http://schemas.openxmlformats.org/officeDocument/2006/relationships/image" Target="../media/image278.png"/><Relationship Id="rId2" Type="http://schemas.openxmlformats.org/officeDocument/2006/relationships/image" Target="../media/image263.png"/><Relationship Id="rId16" Type="http://schemas.openxmlformats.org/officeDocument/2006/relationships/image" Target="../media/image2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7.png"/><Relationship Id="rId11" Type="http://schemas.openxmlformats.org/officeDocument/2006/relationships/image" Target="../media/image272.png"/><Relationship Id="rId5" Type="http://schemas.openxmlformats.org/officeDocument/2006/relationships/image" Target="../media/image266.png"/><Relationship Id="rId15" Type="http://schemas.openxmlformats.org/officeDocument/2006/relationships/image" Target="../media/image276.png"/><Relationship Id="rId10" Type="http://schemas.openxmlformats.org/officeDocument/2006/relationships/image" Target="../media/image271.png"/><Relationship Id="rId4" Type="http://schemas.openxmlformats.org/officeDocument/2006/relationships/image" Target="../media/image265.png"/><Relationship Id="rId9" Type="http://schemas.openxmlformats.org/officeDocument/2006/relationships/image" Target="../media/image270.png"/><Relationship Id="rId14" Type="http://schemas.openxmlformats.org/officeDocument/2006/relationships/image" Target="../media/image2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png"/><Relationship Id="rId13" Type="http://schemas.openxmlformats.org/officeDocument/2006/relationships/image" Target="../media/image290.png"/><Relationship Id="rId18" Type="http://schemas.openxmlformats.org/officeDocument/2006/relationships/image" Target="../media/image295.png"/><Relationship Id="rId26" Type="http://schemas.openxmlformats.org/officeDocument/2006/relationships/image" Target="../media/image303.png"/><Relationship Id="rId3" Type="http://schemas.openxmlformats.org/officeDocument/2006/relationships/image" Target="../media/image280.png"/><Relationship Id="rId21" Type="http://schemas.openxmlformats.org/officeDocument/2006/relationships/image" Target="../media/image298.png"/><Relationship Id="rId34" Type="http://schemas.openxmlformats.org/officeDocument/2006/relationships/image" Target="../media/image311.jpg"/><Relationship Id="rId7" Type="http://schemas.openxmlformats.org/officeDocument/2006/relationships/image" Target="../media/image284.png"/><Relationship Id="rId12" Type="http://schemas.openxmlformats.org/officeDocument/2006/relationships/image" Target="../media/image289.png"/><Relationship Id="rId17" Type="http://schemas.openxmlformats.org/officeDocument/2006/relationships/image" Target="../media/image294.png"/><Relationship Id="rId25" Type="http://schemas.openxmlformats.org/officeDocument/2006/relationships/image" Target="../media/image302.png"/><Relationship Id="rId33" Type="http://schemas.openxmlformats.org/officeDocument/2006/relationships/image" Target="../media/image310.png"/><Relationship Id="rId2" Type="http://schemas.openxmlformats.org/officeDocument/2006/relationships/image" Target="../media/image279.png"/><Relationship Id="rId16" Type="http://schemas.openxmlformats.org/officeDocument/2006/relationships/image" Target="../media/image293.png"/><Relationship Id="rId20" Type="http://schemas.openxmlformats.org/officeDocument/2006/relationships/image" Target="../media/image297.png"/><Relationship Id="rId29" Type="http://schemas.openxmlformats.org/officeDocument/2006/relationships/image" Target="../media/image3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3.jpg"/><Relationship Id="rId11" Type="http://schemas.openxmlformats.org/officeDocument/2006/relationships/image" Target="../media/image288.jpg"/><Relationship Id="rId24" Type="http://schemas.openxmlformats.org/officeDocument/2006/relationships/image" Target="../media/image301.png"/><Relationship Id="rId32" Type="http://schemas.openxmlformats.org/officeDocument/2006/relationships/image" Target="../media/image309.png"/><Relationship Id="rId5" Type="http://schemas.openxmlformats.org/officeDocument/2006/relationships/image" Target="../media/image282.png"/><Relationship Id="rId15" Type="http://schemas.openxmlformats.org/officeDocument/2006/relationships/image" Target="../media/image292.png"/><Relationship Id="rId23" Type="http://schemas.openxmlformats.org/officeDocument/2006/relationships/image" Target="../media/image300.png"/><Relationship Id="rId28" Type="http://schemas.openxmlformats.org/officeDocument/2006/relationships/image" Target="../media/image305.png"/><Relationship Id="rId10" Type="http://schemas.openxmlformats.org/officeDocument/2006/relationships/image" Target="../media/image287.png"/><Relationship Id="rId19" Type="http://schemas.openxmlformats.org/officeDocument/2006/relationships/image" Target="../media/image296.png"/><Relationship Id="rId31" Type="http://schemas.openxmlformats.org/officeDocument/2006/relationships/image" Target="../media/image308.png"/><Relationship Id="rId4" Type="http://schemas.openxmlformats.org/officeDocument/2006/relationships/image" Target="../media/image281.png"/><Relationship Id="rId9" Type="http://schemas.openxmlformats.org/officeDocument/2006/relationships/image" Target="../media/image286.png"/><Relationship Id="rId14" Type="http://schemas.openxmlformats.org/officeDocument/2006/relationships/image" Target="../media/image291.png"/><Relationship Id="rId22" Type="http://schemas.openxmlformats.org/officeDocument/2006/relationships/image" Target="../media/image299.png"/><Relationship Id="rId27" Type="http://schemas.openxmlformats.org/officeDocument/2006/relationships/image" Target="../media/image304.png"/><Relationship Id="rId30" Type="http://schemas.openxmlformats.org/officeDocument/2006/relationships/image" Target="../media/image30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png"/><Relationship Id="rId13" Type="http://schemas.openxmlformats.org/officeDocument/2006/relationships/image" Target="../media/image323.png"/><Relationship Id="rId18" Type="http://schemas.openxmlformats.org/officeDocument/2006/relationships/image" Target="../media/image328.png"/><Relationship Id="rId26" Type="http://schemas.openxmlformats.org/officeDocument/2006/relationships/image" Target="../media/image336.jpg"/><Relationship Id="rId3" Type="http://schemas.openxmlformats.org/officeDocument/2006/relationships/image" Target="../media/image313.png"/><Relationship Id="rId21" Type="http://schemas.openxmlformats.org/officeDocument/2006/relationships/image" Target="../media/image331.png"/><Relationship Id="rId7" Type="http://schemas.openxmlformats.org/officeDocument/2006/relationships/image" Target="../media/image317.png"/><Relationship Id="rId12" Type="http://schemas.openxmlformats.org/officeDocument/2006/relationships/image" Target="../media/image322.png"/><Relationship Id="rId17" Type="http://schemas.openxmlformats.org/officeDocument/2006/relationships/image" Target="../media/image327.png"/><Relationship Id="rId25" Type="http://schemas.openxmlformats.org/officeDocument/2006/relationships/image" Target="../media/image335.jpg"/><Relationship Id="rId2" Type="http://schemas.openxmlformats.org/officeDocument/2006/relationships/image" Target="../media/image312.png"/><Relationship Id="rId16" Type="http://schemas.openxmlformats.org/officeDocument/2006/relationships/image" Target="../media/image326.png"/><Relationship Id="rId20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6.png"/><Relationship Id="rId11" Type="http://schemas.openxmlformats.org/officeDocument/2006/relationships/image" Target="../media/image321.png"/><Relationship Id="rId24" Type="http://schemas.openxmlformats.org/officeDocument/2006/relationships/image" Target="../media/image334.png"/><Relationship Id="rId5" Type="http://schemas.openxmlformats.org/officeDocument/2006/relationships/image" Target="../media/image315.png"/><Relationship Id="rId15" Type="http://schemas.openxmlformats.org/officeDocument/2006/relationships/image" Target="../media/image325.png"/><Relationship Id="rId23" Type="http://schemas.openxmlformats.org/officeDocument/2006/relationships/image" Target="../media/image333.png"/><Relationship Id="rId10" Type="http://schemas.openxmlformats.org/officeDocument/2006/relationships/image" Target="../media/image320.png"/><Relationship Id="rId19" Type="http://schemas.openxmlformats.org/officeDocument/2006/relationships/image" Target="../media/image329.png"/><Relationship Id="rId4" Type="http://schemas.openxmlformats.org/officeDocument/2006/relationships/image" Target="../media/image314.jpg"/><Relationship Id="rId9" Type="http://schemas.openxmlformats.org/officeDocument/2006/relationships/image" Target="../media/image319.png"/><Relationship Id="rId14" Type="http://schemas.openxmlformats.org/officeDocument/2006/relationships/image" Target="../media/image324.png"/><Relationship Id="rId22" Type="http://schemas.openxmlformats.org/officeDocument/2006/relationships/image" Target="../media/image3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13" Type="http://schemas.openxmlformats.org/officeDocument/2006/relationships/image" Target="../media/image347.png"/><Relationship Id="rId3" Type="http://schemas.openxmlformats.org/officeDocument/2006/relationships/image" Target="../media/image338.png"/><Relationship Id="rId7" Type="http://schemas.openxmlformats.org/officeDocument/2006/relationships/image" Target="../media/image341.png"/><Relationship Id="rId12" Type="http://schemas.openxmlformats.org/officeDocument/2006/relationships/image" Target="../media/image346.png"/><Relationship Id="rId2" Type="http://schemas.openxmlformats.org/officeDocument/2006/relationships/image" Target="../media/image3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0.png"/><Relationship Id="rId11" Type="http://schemas.openxmlformats.org/officeDocument/2006/relationships/image" Target="../media/image345.png"/><Relationship Id="rId5" Type="http://schemas.openxmlformats.org/officeDocument/2006/relationships/image" Target="../media/image339.png"/><Relationship Id="rId10" Type="http://schemas.openxmlformats.org/officeDocument/2006/relationships/image" Target="../media/image344.png"/><Relationship Id="rId4" Type="http://schemas.openxmlformats.org/officeDocument/2006/relationships/image" Target="../media/image234.png"/><Relationship Id="rId9" Type="http://schemas.openxmlformats.org/officeDocument/2006/relationships/image" Target="../media/image3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4.png"/><Relationship Id="rId13" Type="http://schemas.openxmlformats.org/officeDocument/2006/relationships/image" Target="../media/image359.png"/><Relationship Id="rId18" Type="http://schemas.openxmlformats.org/officeDocument/2006/relationships/image" Target="../media/image364.png"/><Relationship Id="rId26" Type="http://schemas.openxmlformats.org/officeDocument/2006/relationships/image" Target="../media/image370.jpg"/><Relationship Id="rId3" Type="http://schemas.openxmlformats.org/officeDocument/2006/relationships/image" Target="../media/image349.png"/><Relationship Id="rId21" Type="http://schemas.openxmlformats.org/officeDocument/2006/relationships/image" Target="../media/image367.png"/><Relationship Id="rId7" Type="http://schemas.openxmlformats.org/officeDocument/2006/relationships/image" Target="../media/image353.jpg"/><Relationship Id="rId12" Type="http://schemas.openxmlformats.org/officeDocument/2006/relationships/image" Target="../media/image358.png"/><Relationship Id="rId17" Type="http://schemas.openxmlformats.org/officeDocument/2006/relationships/image" Target="../media/image363.png"/><Relationship Id="rId25" Type="http://schemas.openxmlformats.org/officeDocument/2006/relationships/image" Target="../media/image326.png"/><Relationship Id="rId2" Type="http://schemas.openxmlformats.org/officeDocument/2006/relationships/image" Target="../media/image348.png"/><Relationship Id="rId16" Type="http://schemas.openxmlformats.org/officeDocument/2006/relationships/image" Target="../media/image362.png"/><Relationship Id="rId20" Type="http://schemas.openxmlformats.org/officeDocument/2006/relationships/image" Target="../media/image3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2.png"/><Relationship Id="rId11" Type="http://schemas.openxmlformats.org/officeDocument/2006/relationships/image" Target="../media/image357.jpg"/><Relationship Id="rId24" Type="http://schemas.openxmlformats.org/officeDocument/2006/relationships/image" Target="../media/image325.png"/><Relationship Id="rId5" Type="http://schemas.openxmlformats.org/officeDocument/2006/relationships/image" Target="../media/image351.png"/><Relationship Id="rId15" Type="http://schemas.openxmlformats.org/officeDocument/2006/relationships/image" Target="../media/image361.png"/><Relationship Id="rId23" Type="http://schemas.openxmlformats.org/officeDocument/2006/relationships/image" Target="../media/image369.png"/><Relationship Id="rId10" Type="http://schemas.openxmlformats.org/officeDocument/2006/relationships/image" Target="../media/image356.png"/><Relationship Id="rId19" Type="http://schemas.openxmlformats.org/officeDocument/2006/relationships/image" Target="../media/image365.png"/><Relationship Id="rId4" Type="http://schemas.openxmlformats.org/officeDocument/2006/relationships/image" Target="../media/image350.png"/><Relationship Id="rId9" Type="http://schemas.openxmlformats.org/officeDocument/2006/relationships/image" Target="../media/image355.png"/><Relationship Id="rId14" Type="http://schemas.openxmlformats.org/officeDocument/2006/relationships/image" Target="../media/image360.png"/><Relationship Id="rId22" Type="http://schemas.openxmlformats.org/officeDocument/2006/relationships/image" Target="../media/image368.png"/><Relationship Id="rId27" Type="http://schemas.openxmlformats.org/officeDocument/2006/relationships/image" Target="../media/image371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6.png"/><Relationship Id="rId13" Type="http://schemas.openxmlformats.org/officeDocument/2006/relationships/image" Target="../media/image381.png"/><Relationship Id="rId18" Type="http://schemas.openxmlformats.org/officeDocument/2006/relationships/image" Target="../media/image386.png"/><Relationship Id="rId3" Type="http://schemas.openxmlformats.org/officeDocument/2006/relationships/image" Target="../media/image313.png"/><Relationship Id="rId21" Type="http://schemas.openxmlformats.org/officeDocument/2006/relationships/image" Target="../media/image388.png"/><Relationship Id="rId7" Type="http://schemas.openxmlformats.org/officeDocument/2006/relationships/image" Target="../media/image375.png"/><Relationship Id="rId12" Type="http://schemas.openxmlformats.org/officeDocument/2006/relationships/image" Target="../media/image380.png"/><Relationship Id="rId17" Type="http://schemas.openxmlformats.org/officeDocument/2006/relationships/image" Target="../media/image385.png"/><Relationship Id="rId2" Type="http://schemas.openxmlformats.org/officeDocument/2006/relationships/image" Target="../media/image372.png"/><Relationship Id="rId16" Type="http://schemas.openxmlformats.org/officeDocument/2006/relationships/image" Target="../media/image384.png"/><Relationship Id="rId20" Type="http://schemas.openxmlformats.org/officeDocument/2006/relationships/image" Target="../media/image3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4.png"/><Relationship Id="rId11" Type="http://schemas.openxmlformats.org/officeDocument/2006/relationships/image" Target="../media/image379.png"/><Relationship Id="rId24" Type="http://schemas.openxmlformats.org/officeDocument/2006/relationships/image" Target="../media/image391.jpg"/><Relationship Id="rId5" Type="http://schemas.openxmlformats.org/officeDocument/2006/relationships/image" Target="../media/image373.png"/><Relationship Id="rId15" Type="http://schemas.openxmlformats.org/officeDocument/2006/relationships/image" Target="../media/image383.png"/><Relationship Id="rId23" Type="http://schemas.openxmlformats.org/officeDocument/2006/relationships/image" Target="../media/image390.jpg"/><Relationship Id="rId10" Type="http://schemas.openxmlformats.org/officeDocument/2006/relationships/image" Target="../media/image378.png"/><Relationship Id="rId19" Type="http://schemas.openxmlformats.org/officeDocument/2006/relationships/image" Target="../media/image331.png"/><Relationship Id="rId4" Type="http://schemas.openxmlformats.org/officeDocument/2006/relationships/image" Target="../media/image314.jpg"/><Relationship Id="rId9" Type="http://schemas.openxmlformats.org/officeDocument/2006/relationships/image" Target="../media/image377.png"/><Relationship Id="rId14" Type="http://schemas.openxmlformats.org/officeDocument/2006/relationships/image" Target="../media/image382.png"/><Relationship Id="rId22" Type="http://schemas.openxmlformats.org/officeDocument/2006/relationships/image" Target="../media/image38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3.jpg"/><Relationship Id="rId2" Type="http://schemas.openxmlformats.org/officeDocument/2006/relationships/image" Target="../media/image3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6.png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jp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8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5.png"/><Relationship Id="rId13" Type="http://schemas.openxmlformats.org/officeDocument/2006/relationships/image" Target="../media/image410.png"/><Relationship Id="rId3" Type="http://schemas.openxmlformats.org/officeDocument/2006/relationships/image" Target="../media/image400.png"/><Relationship Id="rId7" Type="http://schemas.openxmlformats.org/officeDocument/2006/relationships/image" Target="../media/image404.png"/><Relationship Id="rId12" Type="http://schemas.openxmlformats.org/officeDocument/2006/relationships/image" Target="../media/image409.png"/><Relationship Id="rId2" Type="http://schemas.openxmlformats.org/officeDocument/2006/relationships/image" Target="../media/image3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3.png"/><Relationship Id="rId11" Type="http://schemas.openxmlformats.org/officeDocument/2006/relationships/image" Target="../media/image408.png"/><Relationship Id="rId5" Type="http://schemas.openxmlformats.org/officeDocument/2006/relationships/image" Target="../media/image402.png"/><Relationship Id="rId10" Type="http://schemas.openxmlformats.org/officeDocument/2006/relationships/image" Target="../media/image407.png"/><Relationship Id="rId4" Type="http://schemas.openxmlformats.org/officeDocument/2006/relationships/image" Target="../media/image401.png"/><Relationship Id="rId9" Type="http://schemas.openxmlformats.org/officeDocument/2006/relationships/image" Target="../media/image406.png"/><Relationship Id="rId14" Type="http://schemas.openxmlformats.org/officeDocument/2006/relationships/image" Target="../media/image41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8.png"/><Relationship Id="rId13" Type="http://schemas.openxmlformats.org/officeDocument/2006/relationships/image" Target="../media/image423.png"/><Relationship Id="rId3" Type="http://schemas.openxmlformats.org/officeDocument/2006/relationships/image" Target="../media/image413.png"/><Relationship Id="rId7" Type="http://schemas.openxmlformats.org/officeDocument/2006/relationships/image" Target="../media/image417.png"/><Relationship Id="rId12" Type="http://schemas.openxmlformats.org/officeDocument/2006/relationships/image" Target="../media/image422.png"/><Relationship Id="rId2" Type="http://schemas.openxmlformats.org/officeDocument/2006/relationships/image" Target="../media/image4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6.png"/><Relationship Id="rId11" Type="http://schemas.openxmlformats.org/officeDocument/2006/relationships/image" Target="../media/image421.png"/><Relationship Id="rId5" Type="http://schemas.openxmlformats.org/officeDocument/2006/relationships/image" Target="../media/image415.png"/><Relationship Id="rId10" Type="http://schemas.openxmlformats.org/officeDocument/2006/relationships/image" Target="../media/image420.png"/><Relationship Id="rId4" Type="http://schemas.openxmlformats.org/officeDocument/2006/relationships/image" Target="../media/image414.png"/><Relationship Id="rId9" Type="http://schemas.openxmlformats.org/officeDocument/2006/relationships/image" Target="../media/image4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3" Type="http://schemas.openxmlformats.org/officeDocument/2006/relationships/image" Target="../media/image425.png"/><Relationship Id="rId7" Type="http://schemas.openxmlformats.org/officeDocument/2006/relationships/image" Target="../media/image429.png"/><Relationship Id="rId2" Type="http://schemas.openxmlformats.org/officeDocument/2006/relationships/image" Target="../media/image4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8.png"/><Relationship Id="rId5" Type="http://schemas.openxmlformats.org/officeDocument/2006/relationships/image" Target="../media/image427.png"/><Relationship Id="rId4" Type="http://schemas.openxmlformats.org/officeDocument/2006/relationships/image" Target="../media/image426.png"/><Relationship Id="rId9" Type="http://schemas.openxmlformats.org/officeDocument/2006/relationships/image" Target="../media/image43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35.jp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jp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12" Type="http://schemas.openxmlformats.org/officeDocument/2006/relationships/image" Target="../media/image74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0DE15-7E5C-48F9-AA5D-A33BAECD4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12" y="1905000"/>
            <a:ext cx="8218576" cy="2492990"/>
          </a:xfrm>
        </p:spPr>
        <p:txBody>
          <a:bodyPr/>
          <a:lstStyle/>
          <a:p>
            <a:pPr algn="ctr"/>
            <a:r>
              <a:rPr lang="ru-RU" sz="1800" b="0" dirty="0"/>
              <a:t>Повышение квалификации </a:t>
            </a:r>
            <a:r>
              <a:rPr lang="ru-RU" sz="1800" b="0"/>
              <a:t>по программе</a:t>
            </a:r>
            <a:br>
              <a:rPr lang="ru-RU" sz="1800" b="0"/>
            </a:br>
            <a:br>
              <a:rPr lang="ru-RU" sz="1800" b="0" dirty="0"/>
            </a:br>
            <a:r>
              <a:rPr lang="ru-RU" sz="1800" b="0" dirty="0"/>
              <a:t>«Подготовка должностных лиц по вопросам выявления и предупреждения применения на объекте (территории) токсичных химикатов, отравляющих патогенных биологических агентов, в том числе при их получении посредством почтовых отправлений несанкционированного вноса (ввоза) проноса (провоза) запрещенных предметов (взрывчатых, отравляющих веществ, токсичных химикатов, патогенных биологических агентов, оружия наркотических средств и других опасных предметов и веществ) на объектах (территориях) в организациях»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AAE220B-3002-48DE-B1D1-0EF4B66B9C8A}"/>
              </a:ext>
            </a:extLst>
          </p:cNvPr>
          <p:cNvSpPr txBox="1">
            <a:spLocks/>
          </p:cNvSpPr>
          <p:nvPr/>
        </p:nvSpPr>
        <p:spPr>
          <a:xfrm>
            <a:off x="2819400" y="521017"/>
            <a:ext cx="5775508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1600" dirty="0"/>
              <a:t>Автономная некоммерческая организация дополнительного профессионального образования «Учебно-консультационный центр «Охрана труда и экология»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EDDC25-7645-4DD1-9107-5D890F46C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9" t="-1270" b="7478"/>
          <a:stretch>
            <a:fillRect/>
          </a:stretch>
        </p:blipFill>
        <p:spPr bwMode="auto">
          <a:xfrm>
            <a:off x="762000" y="381000"/>
            <a:ext cx="1250950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114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254" y="161505"/>
              <a:ext cx="8807157" cy="11095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237" y="1412747"/>
              <a:ext cx="8661311" cy="5337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260" y="193395"/>
              <a:ext cx="8703487" cy="107762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6773" y="183794"/>
              <a:ext cx="8722995" cy="1162050"/>
            </a:xfrm>
            <a:custGeom>
              <a:avLst/>
              <a:gdLst/>
              <a:ahLst/>
              <a:cxnLst/>
              <a:rect l="l" t="t" r="r" b="b"/>
              <a:pathLst>
                <a:path w="8722995" h="1162050">
                  <a:moveTo>
                    <a:pt x="8718918" y="0"/>
                  </a:moveTo>
                  <a:lnTo>
                    <a:pt x="3543" y="0"/>
                  </a:lnTo>
                  <a:lnTo>
                    <a:pt x="2286" y="571"/>
                  </a:lnTo>
                  <a:lnTo>
                    <a:pt x="1371" y="1485"/>
                  </a:lnTo>
                  <a:lnTo>
                    <a:pt x="457" y="2286"/>
                  </a:lnTo>
                  <a:lnTo>
                    <a:pt x="0" y="3543"/>
                  </a:lnTo>
                  <a:lnTo>
                    <a:pt x="0" y="1158201"/>
                  </a:lnTo>
                  <a:lnTo>
                    <a:pt x="457" y="1159459"/>
                  </a:lnTo>
                  <a:lnTo>
                    <a:pt x="1371" y="1160259"/>
                  </a:lnTo>
                  <a:lnTo>
                    <a:pt x="2286" y="1161173"/>
                  </a:lnTo>
                  <a:lnTo>
                    <a:pt x="3543" y="1161745"/>
                  </a:lnTo>
                  <a:lnTo>
                    <a:pt x="8718918" y="1161745"/>
                  </a:lnTo>
                  <a:lnTo>
                    <a:pt x="8720175" y="1161173"/>
                  </a:lnTo>
                  <a:lnTo>
                    <a:pt x="8721090" y="1160259"/>
                  </a:lnTo>
                  <a:lnTo>
                    <a:pt x="8722004" y="1159459"/>
                  </a:lnTo>
                  <a:lnTo>
                    <a:pt x="8722461" y="1158201"/>
                  </a:lnTo>
                  <a:lnTo>
                    <a:pt x="8722461" y="1152144"/>
                  </a:lnTo>
                  <a:lnTo>
                    <a:pt x="9486" y="1152144"/>
                  </a:lnTo>
                  <a:lnTo>
                    <a:pt x="9486" y="9601"/>
                  </a:lnTo>
                  <a:lnTo>
                    <a:pt x="8722461" y="9601"/>
                  </a:lnTo>
                  <a:lnTo>
                    <a:pt x="8722461" y="3543"/>
                  </a:lnTo>
                  <a:lnTo>
                    <a:pt x="8722004" y="2286"/>
                  </a:lnTo>
                  <a:lnTo>
                    <a:pt x="8721090" y="1485"/>
                  </a:lnTo>
                  <a:lnTo>
                    <a:pt x="8720175" y="571"/>
                  </a:lnTo>
                  <a:lnTo>
                    <a:pt x="8718918" y="0"/>
                  </a:lnTo>
                  <a:close/>
                </a:path>
                <a:path w="8722995" h="1162050">
                  <a:moveTo>
                    <a:pt x="8722461" y="9601"/>
                  </a:moveTo>
                  <a:lnTo>
                    <a:pt x="8712974" y="9601"/>
                  </a:lnTo>
                  <a:lnTo>
                    <a:pt x="8712974" y="1152144"/>
                  </a:lnTo>
                  <a:lnTo>
                    <a:pt x="8722461" y="1152144"/>
                  </a:lnTo>
                  <a:lnTo>
                    <a:pt x="8722461" y="9601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56260" y="193395"/>
            <a:ext cx="8703945" cy="107823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3141345" marR="294640" indent="-2838450">
              <a:lnSpc>
                <a:spcPct val="100000"/>
              </a:lnSpc>
              <a:spcBef>
                <a:spcPts val="1040"/>
              </a:spcBef>
            </a:pPr>
            <a:r>
              <a:rPr sz="2800" dirty="0">
                <a:solidFill>
                  <a:srgbClr val="C00000"/>
                </a:solidFill>
              </a:rPr>
              <a:t>1.</a:t>
            </a:r>
            <a:r>
              <a:rPr sz="2800" spc="-5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Средства</a:t>
            </a:r>
            <a:r>
              <a:rPr sz="2800" spc="-3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и</a:t>
            </a:r>
            <a:r>
              <a:rPr sz="2800" spc="-55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сооружения</a:t>
            </a:r>
            <a:r>
              <a:rPr sz="2800" spc="-55" dirty="0">
                <a:solidFill>
                  <a:srgbClr val="C00000"/>
                </a:solidFill>
              </a:rPr>
              <a:t> </a:t>
            </a:r>
            <a:r>
              <a:rPr sz="2800" spc="-20" dirty="0">
                <a:solidFill>
                  <a:srgbClr val="C00000"/>
                </a:solidFill>
              </a:rPr>
              <a:t>инженерно-</a:t>
            </a:r>
            <a:r>
              <a:rPr sz="2800" spc="-10" dirty="0">
                <a:solidFill>
                  <a:srgbClr val="C00000"/>
                </a:solidFill>
              </a:rPr>
              <a:t>технической укрепленности</a:t>
            </a:r>
            <a:endParaRPr sz="2800"/>
          </a:p>
        </p:txBody>
      </p:sp>
      <p:grpSp>
        <p:nvGrpSpPr>
          <p:cNvPr id="9" name="object 9"/>
          <p:cNvGrpSpPr/>
          <p:nvPr/>
        </p:nvGrpSpPr>
        <p:grpSpPr>
          <a:xfrm>
            <a:off x="64007" y="1271016"/>
            <a:ext cx="9080500" cy="5378450"/>
            <a:chOff x="64007" y="1271016"/>
            <a:chExt cx="9080500" cy="537845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007" y="1271016"/>
              <a:ext cx="457046" cy="537815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86952" y="1271016"/>
              <a:ext cx="457046" cy="537815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4960" y="6521157"/>
              <a:ext cx="8178086" cy="1280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05354" y="1271016"/>
              <a:ext cx="6057" cy="1143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4254" y="1271016"/>
              <a:ext cx="8801100" cy="1143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6773" y="1271016"/>
              <a:ext cx="8722461" cy="7452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254" y="1408176"/>
              <a:ext cx="444773" cy="511298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568120" y="1408176"/>
              <a:ext cx="443291" cy="511298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2937" y="6453377"/>
              <a:ext cx="7931277" cy="677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254" y="1385316"/>
              <a:ext cx="8807157" cy="8081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1523" y="1412836"/>
              <a:ext cx="8712949" cy="504050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6766" y="1408073"/>
              <a:ext cx="8722995" cy="5050155"/>
            </a:xfrm>
            <a:custGeom>
              <a:avLst/>
              <a:gdLst/>
              <a:ahLst/>
              <a:cxnLst/>
              <a:rect l="l" t="t" r="r" b="b"/>
              <a:pathLst>
                <a:path w="8722995" h="5050155">
                  <a:moveTo>
                    <a:pt x="8718969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046510"/>
                  </a:lnTo>
                  <a:lnTo>
                    <a:pt x="495" y="5047754"/>
                  </a:lnTo>
                  <a:lnTo>
                    <a:pt x="2273" y="5049520"/>
                  </a:lnTo>
                  <a:lnTo>
                    <a:pt x="3505" y="5050028"/>
                  </a:lnTo>
                  <a:lnTo>
                    <a:pt x="8718969" y="5050028"/>
                  </a:lnTo>
                  <a:lnTo>
                    <a:pt x="8720188" y="5049520"/>
                  </a:lnTo>
                  <a:lnTo>
                    <a:pt x="8721979" y="5047754"/>
                  </a:lnTo>
                  <a:lnTo>
                    <a:pt x="8722474" y="5046510"/>
                  </a:lnTo>
                  <a:lnTo>
                    <a:pt x="8722474" y="5040503"/>
                  </a:lnTo>
                  <a:lnTo>
                    <a:pt x="9512" y="5040503"/>
                  </a:lnTo>
                  <a:lnTo>
                    <a:pt x="9512" y="9537"/>
                  </a:lnTo>
                  <a:lnTo>
                    <a:pt x="8722474" y="9537"/>
                  </a:lnTo>
                  <a:lnTo>
                    <a:pt x="8722474" y="3505"/>
                  </a:lnTo>
                  <a:lnTo>
                    <a:pt x="8721979" y="2286"/>
                  </a:lnTo>
                  <a:lnTo>
                    <a:pt x="8720188" y="508"/>
                  </a:lnTo>
                  <a:lnTo>
                    <a:pt x="8718969" y="0"/>
                  </a:lnTo>
                  <a:close/>
                </a:path>
                <a:path w="8722995" h="5050155">
                  <a:moveTo>
                    <a:pt x="8722474" y="9537"/>
                  </a:moveTo>
                  <a:lnTo>
                    <a:pt x="8712962" y="9537"/>
                  </a:lnTo>
                  <a:lnTo>
                    <a:pt x="8712949" y="5040503"/>
                  </a:lnTo>
                  <a:lnTo>
                    <a:pt x="8722474" y="5040503"/>
                  </a:lnTo>
                  <a:lnTo>
                    <a:pt x="8722474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30102" y="1496060"/>
            <a:ext cx="8557895" cy="475678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840"/>
              </a:spcBef>
              <a:tabLst>
                <a:tab pos="675640" algn="l"/>
                <a:tab pos="3388995" algn="l"/>
                <a:tab pos="5575935" algn="l"/>
                <a:tab pos="6181725" algn="l"/>
              </a:tabLst>
            </a:pPr>
            <a:r>
              <a:rPr sz="3100" b="1" spc="-50" dirty="0">
                <a:latin typeface="Times New Roman"/>
                <a:cs typeface="Times New Roman"/>
              </a:rPr>
              <a:t>К</a:t>
            </a:r>
            <a:r>
              <a:rPr sz="3100" b="1" dirty="0">
                <a:latin typeface="Times New Roman"/>
                <a:cs typeface="Times New Roman"/>
              </a:rPr>
              <a:t>	</a:t>
            </a:r>
            <a:r>
              <a:rPr sz="3100" b="1" spc="-10" dirty="0">
                <a:latin typeface="Times New Roman"/>
                <a:cs typeface="Times New Roman"/>
              </a:rPr>
              <a:t>инженерным</a:t>
            </a:r>
            <a:r>
              <a:rPr sz="3100" b="1" dirty="0">
                <a:latin typeface="Times New Roman"/>
                <a:cs typeface="Times New Roman"/>
              </a:rPr>
              <a:t>	</a:t>
            </a:r>
            <a:r>
              <a:rPr sz="3100" b="1" spc="-10" dirty="0">
                <a:latin typeface="Times New Roman"/>
                <a:cs typeface="Times New Roman"/>
              </a:rPr>
              <a:t>средствам</a:t>
            </a:r>
            <a:r>
              <a:rPr sz="3100" b="1" dirty="0">
                <a:latin typeface="Times New Roman"/>
                <a:cs typeface="Times New Roman"/>
              </a:rPr>
              <a:t>	</a:t>
            </a:r>
            <a:r>
              <a:rPr sz="3100" b="1" spc="-50" dirty="0">
                <a:latin typeface="Times New Roman"/>
                <a:cs typeface="Times New Roman"/>
              </a:rPr>
              <a:t>и</a:t>
            </a:r>
            <a:r>
              <a:rPr sz="3100" b="1" dirty="0">
                <a:latin typeface="Times New Roman"/>
                <a:cs typeface="Times New Roman"/>
              </a:rPr>
              <a:t>	</a:t>
            </a:r>
            <a:r>
              <a:rPr sz="3100" b="1" spc="-25" dirty="0">
                <a:latin typeface="Times New Roman"/>
                <a:cs typeface="Times New Roman"/>
              </a:rPr>
              <a:t>сооружениям </a:t>
            </a:r>
            <a:r>
              <a:rPr sz="3100" b="1" spc="-10" dirty="0">
                <a:latin typeface="Times New Roman"/>
                <a:cs typeface="Times New Roman"/>
              </a:rPr>
              <a:t>относятся:</a:t>
            </a:r>
            <a:endParaRPr sz="3100">
              <a:latin typeface="Times New Roman"/>
              <a:cs typeface="Times New Roman"/>
            </a:endParaRPr>
          </a:p>
          <a:p>
            <a:pPr marL="355600" indent="-342900">
              <a:lnSpc>
                <a:spcPts val="2700"/>
              </a:lnSpc>
              <a:spcBef>
                <a:spcPts val="1155"/>
              </a:spcBef>
              <a:buFont typeface="Wingdings"/>
              <a:buChar char=""/>
              <a:tabLst>
                <a:tab pos="355600" algn="l"/>
              </a:tabLst>
            </a:pPr>
            <a:r>
              <a:rPr sz="2500" dirty="0">
                <a:latin typeface="Times New Roman"/>
                <a:cs typeface="Times New Roman"/>
              </a:rPr>
              <a:t>ограждения</a:t>
            </a:r>
            <a:r>
              <a:rPr sz="2500" spc="-6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периметра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</a:t>
            </a:r>
            <a:r>
              <a:rPr sz="2500" spc="-9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отдельных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участков</a:t>
            </a:r>
            <a:r>
              <a:rPr sz="2500" spc="-10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территории;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ts val="2400"/>
              </a:lnSpc>
              <a:buFont typeface="Wingdings"/>
              <a:buChar char=""/>
              <a:tabLst>
                <a:tab pos="355600" algn="l"/>
              </a:tabLst>
            </a:pPr>
            <a:r>
              <a:rPr sz="2500" spc="-10" dirty="0">
                <a:latin typeface="Times New Roman"/>
                <a:cs typeface="Times New Roman"/>
              </a:rPr>
              <a:t>инженерные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заграждения;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ts val="2400"/>
              </a:lnSpc>
              <a:buFont typeface="Wingdings"/>
              <a:buChar char=""/>
              <a:tabLst>
                <a:tab pos="355600" algn="l"/>
              </a:tabLst>
            </a:pPr>
            <a:r>
              <a:rPr sz="2500" spc="-10" dirty="0">
                <a:latin typeface="Times New Roman"/>
                <a:cs typeface="Times New Roman"/>
              </a:rPr>
              <a:t>инженерные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средства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</a:t>
            </a:r>
            <a:r>
              <a:rPr sz="2500" spc="-9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сооружения</a:t>
            </a:r>
            <a:r>
              <a:rPr sz="2500" spc="-9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периметра;</a:t>
            </a:r>
            <a:endParaRPr sz="2500">
              <a:latin typeface="Times New Roman"/>
              <a:cs typeface="Times New Roman"/>
            </a:endParaRPr>
          </a:p>
          <a:p>
            <a:pPr marL="354330" marR="1028700" indent="-342265">
              <a:lnSpc>
                <a:spcPts val="2400"/>
              </a:lnSpc>
              <a:spcBef>
                <a:spcPts val="275"/>
              </a:spcBef>
              <a:buFont typeface="Wingdings"/>
              <a:buChar char=""/>
              <a:tabLst>
                <a:tab pos="355600" algn="l"/>
              </a:tabLst>
            </a:pPr>
            <a:r>
              <a:rPr sz="2500" spc="-10" dirty="0">
                <a:latin typeface="Times New Roman"/>
                <a:cs typeface="Times New Roman"/>
              </a:rPr>
              <a:t>противотаранные</a:t>
            </a:r>
            <a:r>
              <a:rPr sz="2500" spc="-3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устройства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устройства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снижения 	</a:t>
            </a:r>
            <a:r>
              <a:rPr sz="2500" dirty="0">
                <a:latin typeface="Times New Roman"/>
                <a:cs typeface="Times New Roman"/>
              </a:rPr>
              <a:t>скорости</a:t>
            </a:r>
            <a:r>
              <a:rPr sz="2500" spc="-14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движения</a:t>
            </a:r>
            <a:r>
              <a:rPr sz="2500" spc="-15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автотранспорта;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ts val="2125"/>
              </a:lnSpc>
              <a:buFont typeface="Wingdings"/>
              <a:buChar char=""/>
              <a:tabLst>
                <a:tab pos="355600" algn="l"/>
              </a:tabLst>
            </a:pPr>
            <a:r>
              <a:rPr sz="2500" spc="-30" dirty="0">
                <a:latin typeface="Times New Roman"/>
                <a:cs typeface="Times New Roman"/>
              </a:rPr>
              <a:t>контрольно-</a:t>
            </a:r>
            <a:r>
              <a:rPr sz="2500" dirty="0">
                <a:latin typeface="Times New Roman"/>
                <a:cs typeface="Times New Roman"/>
              </a:rPr>
              <a:t>пропускные</a:t>
            </a:r>
            <a:r>
              <a:rPr sz="2500" spc="-1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пункты;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ts val="2400"/>
              </a:lnSpc>
              <a:buFont typeface="Wingdings"/>
              <a:buChar char=""/>
              <a:tabLst>
                <a:tab pos="355600" algn="l"/>
              </a:tabLst>
            </a:pPr>
            <a:r>
              <a:rPr sz="2500" spc="-10" dirty="0">
                <a:latin typeface="Times New Roman"/>
                <a:cs typeface="Times New Roman"/>
              </a:rPr>
              <a:t>помещения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для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размещения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spc="-30" dirty="0">
                <a:latin typeface="Times New Roman"/>
                <a:cs typeface="Times New Roman"/>
              </a:rPr>
              <a:t>сотрудников</a:t>
            </a:r>
            <a:r>
              <a:rPr sz="2500" spc="-9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охраны;</a:t>
            </a:r>
            <a:endParaRPr sz="2500">
              <a:latin typeface="Times New Roman"/>
              <a:cs typeface="Times New Roman"/>
            </a:endParaRPr>
          </a:p>
          <a:p>
            <a:pPr marL="355600" marR="629285" indent="-343535">
              <a:lnSpc>
                <a:spcPct val="80000"/>
              </a:lnSpc>
              <a:spcBef>
                <a:spcPts val="305"/>
              </a:spcBef>
              <a:buFont typeface="Wingdings"/>
              <a:buChar char=""/>
              <a:tabLst>
                <a:tab pos="355600" algn="l"/>
                <a:tab pos="7750175" algn="l"/>
              </a:tabLst>
            </a:pPr>
            <a:r>
              <a:rPr sz="2500" spc="-10" dirty="0">
                <a:latin typeface="Times New Roman"/>
                <a:cs typeface="Times New Roman"/>
              </a:rPr>
              <a:t>средства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защиты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оконных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дверных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проемов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зданий</a:t>
            </a:r>
            <a:r>
              <a:rPr sz="2500" dirty="0">
                <a:latin typeface="Times New Roman"/>
                <a:cs typeface="Times New Roman"/>
              </a:rPr>
              <a:t>	</a:t>
            </a:r>
            <a:r>
              <a:rPr sz="2500" spc="-50" dirty="0">
                <a:latin typeface="Times New Roman"/>
                <a:cs typeface="Times New Roman"/>
              </a:rPr>
              <a:t>и </a:t>
            </a:r>
            <a:r>
              <a:rPr sz="2500" spc="-10" dirty="0">
                <a:latin typeface="Times New Roman"/>
                <a:cs typeface="Times New Roman"/>
              </a:rPr>
              <a:t>сооружений;</a:t>
            </a:r>
            <a:endParaRPr sz="2500">
              <a:latin typeface="Times New Roman"/>
              <a:cs typeface="Times New Roman"/>
            </a:endParaRPr>
          </a:p>
          <a:p>
            <a:pPr marL="355600" indent="-342900">
              <a:lnSpc>
                <a:spcPts val="2100"/>
              </a:lnSpc>
              <a:buFont typeface="Wingdings"/>
              <a:buChar char=""/>
              <a:tabLst>
                <a:tab pos="355600" algn="l"/>
              </a:tabLst>
            </a:pPr>
            <a:r>
              <a:rPr sz="2500" dirty="0">
                <a:latin typeface="Times New Roman"/>
                <a:cs typeface="Times New Roman"/>
              </a:rPr>
              <a:t>замки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</a:t>
            </a:r>
            <a:r>
              <a:rPr sz="2500" spc="-10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запирающие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устройства;</a:t>
            </a:r>
            <a:endParaRPr sz="2500">
              <a:latin typeface="Times New Roman"/>
              <a:cs typeface="Times New Roman"/>
            </a:endParaRPr>
          </a:p>
          <a:p>
            <a:pPr marL="355600" marR="575310" indent="-343535">
              <a:lnSpc>
                <a:spcPts val="2400"/>
              </a:lnSpc>
              <a:spcBef>
                <a:spcPts val="280"/>
              </a:spcBef>
              <a:buFont typeface="Wingdings"/>
              <a:buChar char=""/>
              <a:tabLst>
                <a:tab pos="355600" algn="l"/>
              </a:tabLst>
            </a:pPr>
            <a:r>
              <a:rPr sz="2500" dirty="0">
                <a:latin typeface="Times New Roman"/>
                <a:cs typeface="Times New Roman"/>
              </a:rPr>
              <a:t>стены,</a:t>
            </a:r>
            <a:r>
              <a:rPr sz="2500" spc="-9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перекрытия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</a:t>
            </a:r>
            <a:r>
              <a:rPr sz="2500" spc="-100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перегородки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зданий,</a:t>
            </a:r>
            <a:r>
              <a:rPr sz="2500" spc="-7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сооружений</a:t>
            </a:r>
            <a:r>
              <a:rPr sz="2500" spc="-105" dirty="0">
                <a:latin typeface="Times New Roman"/>
                <a:cs typeface="Times New Roman"/>
              </a:rPr>
              <a:t> </a:t>
            </a:r>
            <a:r>
              <a:rPr sz="2500" spc="-50" dirty="0">
                <a:latin typeface="Times New Roman"/>
                <a:cs typeface="Times New Roman"/>
              </a:rPr>
              <a:t>и </a:t>
            </a:r>
            <a:r>
              <a:rPr sz="2500" spc="-10" dirty="0">
                <a:latin typeface="Times New Roman"/>
                <a:cs typeface="Times New Roman"/>
              </a:rPr>
              <a:t>помещений.</a:t>
            </a:r>
            <a:endParaRPr sz="2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512" y="257517"/>
              <a:ext cx="7866926" cy="86262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7013" y="315468"/>
              <a:ext cx="7691704" cy="7574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4349" y="285762"/>
              <a:ext cx="7772400" cy="72007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09589" y="281006"/>
              <a:ext cx="7781925" cy="729615"/>
            </a:xfrm>
            <a:custGeom>
              <a:avLst/>
              <a:gdLst/>
              <a:ahLst/>
              <a:cxnLst/>
              <a:rect l="l" t="t" r="r" b="b"/>
              <a:pathLst>
                <a:path w="7781925" h="729615">
                  <a:moveTo>
                    <a:pt x="7778407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507" y="2273"/>
                  </a:lnTo>
                  <a:lnTo>
                    <a:pt x="0" y="3505"/>
                  </a:lnTo>
                  <a:lnTo>
                    <a:pt x="0" y="726084"/>
                  </a:lnTo>
                  <a:lnTo>
                    <a:pt x="507" y="727316"/>
                  </a:lnTo>
                  <a:lnTo>
                    <a:pt x="1384" y="728205"/>
                  </a:lnTo>
                  <a:lnTo>
                    <a:pt x="2286" y="729081"/>
                  </a:lnTo>
                  <a:lnTo>
                    <a:pt x="3505" y="729602"/>
                  </a:lnTo>
                  <a:lnTo>
                    <a:pt x="7778407" y="729602"/>
                  </a:lnTo>
                  <a:lnTo>
                    <a:pt x="7779639" y="729081"/>
                  </a:lnTo>
                  <a:lnTo>
                    <a:pt x="7781417" y="727316"/>
                  </a:lnTo>
                  <a:lnTo>
                    <a:pt x="7781912" y="726084"/>
                  </a:lnTo>
                  <a:lnTo>
                    <a:pt x="7781912" y="720064"/>
                  </a:lnTo>
                  <a:lnTo>
                    <a:pt x="9512" y="720064"/>
                  </a:lnTo>
                  <a:lnTo>
                    <a:pt x="9512" y="9525"/>
                  </a:lnTo>
                  <a:lnTo>
                    <a:pt x="7781912" y="9525"/>
                  </a:lnTo>
                  <a:lnTo>
                    <a:pt x="7781912" y="3505"/>
                  </a:lnTo>
                  <a:lnTo>
                    <a:pt x="7781417" y="2273"/>
                  </a:lnTo>
                  <a:lnTo>
                    <a:pt x="7779639" y="508"/>
                  </a:lnTo>
                  <a:lnTo>
                    <a:pt x="7778407" y="0"/>
                  </a:lnTo>
                  <a:close/>
                </a:path>
                <a:path w="7781925" h="729615">
                  <a:moveTo>
                    <a:pt x="7781912" y="9525"/>
                  </a:moveTo>
                  <a:lnTo>
                    <a:pt x="7772387" y="9525"/>
                  </a:lnTo>
                  <a:lnTo>
                    <a:pt x="7772387" y="720064"/>
                  </a:lnTo>
                  <a:lnTo>
                    <a:pt x="7781912" y="720064"/>
                  </a:lnTo>
                  <a:lnTo>
                    <a:pt x="7781912" y="9525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3225" rIns="0" bIns="0" rtlCol="0">
            <a:spAutoFit/>
          </a:bodyPr>
          <a:lstStyle/>
          <a:p>
            <a:pPr marL="58293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C00000"/>
                </a:solidFill>
              </a:rPr>
              <a:t>2.1.Система</a:t>
            </a:r>
            <a:r>
              <a:rPr sz="2700" spc="-55" dirty="0">
                <a:solidFill>
                  <a:srgbClr val="C00000"/>
                </a:solidFill>
              </a:rPr>
              <a:t> </a:t>
            </a:r>
            <a:r>
              <a:rPr sz="2700" dirty="0">
                <a:solidFill>
                  <a:srgbClr val="C00000"/>
                </a:solidFill>
              </a:rPr>
              <a:t>контроля</a:t>
            </a:r>
            <a:r>
              <a:rPr sz="2700" spc="-60" dirty="0">
                <a:solidFill>
                  <a:srgbClr val="C00000"/>
                </a:solidFill>
              </a:rPr>
              <a:t> </a:t>
            </a:r>
            <a:r>
              <a:rPr sz="2700" dirty="0">
                <a:solidFill>
                  <a:srgbClr val="C00000"/>
                </a:solidFill>
              </a:rPr>
              <a:t>и</a:t>
            </a:r>
            <a:r>
              <a:rPr sz="2700" spc="-85" dirty="0">
                <a:solidFill>
                  <a:srgbClr val="C00000"/>
                </a:solidFill>
              </a:rPr>
              <a:t> </a:t>
            </a:r>
            <a:r>
              <a:rPr sz="2700" dirty="0">
                <a:solidFill>
                  <a:srgbClr val="C00000"/>
                </a:solidFill>
              </a:rPr>
              <a:t>управления</a:t>
            </a:r>
            <a:r>
              <a:rPr sz="2700" spc="-40" dirty="0">
                <a:solidFill>
                  <a:srgbClr val="C00000"/>
                </a:solidFill>
              </a:rPr>
              <a:t> </a:t>
            </a:r>
            <a:r>
              <a:rPr sz="2700" spc="-10" dirty="0">
                <a:solidFill>
                  <a:srgbClr val="C00000"/>
                </a:solidFill>
              </a:rPr>
              <a:t>доступом</a:t>
            </a:r>
            <a:endParaRPr sz="2700"/>
          </a:p>
        </p:txBody>
      </p:sp>
      <p:grpSp>
        <p:nvGrpSpPr>
          <p:cNvPr id="9" name="object 9"/>
          <p:cNvGrpSpPr/>
          <p:nvPr/>
        </p:nvGrpSpPr>
        <p:grpSpPr>
          <a:xfrm>
            <a:off x="357442" y="1158624"/>
            <a:ext cx="8429625" cy="5453380"/>
            <a:chOff x="357442" y="1158624"/>
            <a:chExt cx="8429625" cy="545338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5541" y="1196797"/>
              <a:ext cx="3456431" cy="537654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57442" y="1158693"/>
              <a:ext cx="3533140" cy="5452745"/>
            </a:xfrm>
            <a:custGeom>
              <a:avLst/>
              <a:gdLst/>
              <a:ahLst/>
              <a:cxnLst/>
              <a:rect l="l" t="t" r="r" b="b"/>
              <a:pathLst>
                <a:path w="3533140" h="5452745">
                  <a:moveTo>
                    <a:pt x="3518598" y="0"/>
                  </a:moveTo>
                  <a:lnTo>
                    <a:pt x="14033" y="0"/>
                  </a:lnTo>
                  <a:lnTo>
                    <a:pt x="9131" y="2032"/>
                  </a:lnTo>
                  <a:lnTo>
                    <a:pt x="2031" y="9131"/>
                  </a:lnTo>
                  <a:lnTo>
                    <a:pt x="0" y="14033"/>
                  </a:lnTo>
                  <a:lnTo>
                    <a:pt x="0" y="5438711"/>
                  </a:lnTo>
                  <a:lnTo>
                    <a:pt x="2031" y="5443613"/>
                  </a:lnTo>
                  <a:lnTo>
                    <a:pt x="9131" y="5450713"/>
                  </a:lnTo>
                  <a:lnTo>
                    <a:pt x="14033" y="5452745"/>
                  </a:lnTo>
                  <a:lnTo>
                    <a:pt x="3518598" y="5452745"/>
                  </a:lnTo>
                  <a:lnTo>
                    <a:pt x="3523500" y="5450713"/>
                  </a:lnTo>
                  <a:lnTo>
                    <a:pt x="3530600" y="5443613"/>
                  </a:lnTo>
                  <a:lnTo>
                    <a:pt x="3532632" y="5438711"/>
                  </a:lnTo>
                  <a:lnTo>
                    <a:pt x="3532632" y="5414657"/>
                  </a:lnTo>
                  <a:lnTo>
                    <a:pt x="38100" y="5414657"/>
                  </a:lnTo>
                  <a:lnTo>
                    <a:pt x="38100" y="38112"/>
                  </a:lnTo>
                  <a:lnTo>
                    <a:pt x="3532632" y="38112"/>
                  </a:lnTo>
                  <a:lnTo>
                    <a:pt x="3532632" y="14033"/>
                  </a:lnTo>
                  <a:lnTo>
                    <a:pt x="3530600" y="9131"/>
                  </a:lnTo>
                  <a:lnTo>
                    <a:pt x="3523500" y="2032"/>
                  </a:lnTo>
                  <a:lnTo>
                    <a:pt x="3518598" y="0"/>
                  </a:lnTo>
                  <a:close/>
                </a:path>
                <a:path w="3533140" h="5452745">
                  <a:moveTo>
                    <a:pt x="3532632" y="38112"/>
                  </a:moveTo>
                  <a:lnTo>
                    <a:pt x="3494519" y="38112"/>
                  </a:lnTo>
                  <a:lnTo>
                    <a:pt x="3494519" y="5414657"/>
                  </a:lnTo>
                  <a:lnTo>
                    <a:pt x="3532632" y="5414657"/>
                  </a:lnTo>
                  <a:lnTo>
                    <a:pt x="3532632" y="3811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95928" y="3861054"/>
              <a:ext cx="4752466" cy="270890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957836" y="3822957"/>
              <a:ext cx="4829175" cy="2785110"/>
            </a:xfrm>
            <a:custGeom>
              <a:avLst/>
              <a:gdLst/>
              <a:ahLst/>
              <a:cxnLst/>
              <a:rect l="l" t="t" r="r" b="b"/>
              <a:pathLst>
                <a:path w="4829175" h="2785109">
                  <a:moveTo>
                    <a:pt x="4814620" y="0"/>
                  </a:moveTo>
                  <a:lnTo>
                    <a:pt x="14020" y="0"/>
                  </a:lnTo>
                  <a:lnTo>
                    <a:pt x="9118" y="2019"/>
                  </a:lnTo>
                  <a:lnTo>
                    <a:pt x="2019" y="9118"/>
                  </a:lnTo>
                  <a:lnTo>
                    <a:pt x="0" y="14020"/>
                  </a:lnTo>
                  <a:lnTo>
                    <a:pt x="0" y="2771076"/>
                  </a:lnTo>
                  <a:lnTo>
                    <a:pt x="2019" y="2775978"/>
                  </a:lnTo>
                  <a:lnTo>
                    <a:pt x="9118" y="2783077"/>
                  </a:lnTo>
                  <a:lnTo>
                    <a:pt x="14020" y="2785097"/>
                  </a:lnTo>
                  <a:lnTo>
                    <a:pt x="4814620" y="2785097"/>
                  </a:lnTo>
                  <a:lnTo>
                    <a:pt x="4819535" y="2783077"/>
                  </a:lnTo>
                  <a:lnTo>
                    <a:pt x="4826622" y="2775978"/>
                  </a:lnTo>
                  <a:lnTo>
                    <a:pt x="4828654" y="2771076"/>
                  </a:lnTo>
                  <a:lnTo>
                    <a:pt x="4828654" y="2747010"/>
                  </a:lnTo>
                  <a:lnTo>
                    <a:pt x="38087" y="2747010"/>
                  </a:lnTo>
                  <a:lnTo>
                    <a:pt x="38087" y="38099"/>
                  </a:lnTo>
                  <a:lnTo>
                    <a:pt x="4828654" y="38100"/>
                  </a:lnTo>
                  <a:lnTo>
                    <a:pt x="4828654" y="14020"/>
                  </a:lnTo>
                  <a:lnTo>
                    <a:pt x="4826622" y="9118"/>
                  </a:lnTo>
                  <a:lnTo>
                    <a:pt x="4819535" y="2019"/>
                  </a:lnTo>
                  <a:lnTo>
                    <a:pt x="4814620" y="0"/>
                  </a:lnTo>
                  <a:close/>
                </a:path>
                <a:path w="4829175" h="2785109">
                  <a:moveTo>
                    <a:pt x="4828654" y="38100"/>
                  </a:moveTo>
                  <a:lnTo>
                    <a:pt x="4790554" y="38099"/>
                  </a:lnTo>
                  <a:lnTo>
                    <a:pt x="4790554" y="2747010"/>
                  </a:lnTo>
                  <a:lnTo>
                    <a:pt x="4828654" y="2747010"/>
                  </a:lnTo>
                  <a:lnTo>
                    <a:pt x="4828654" y="381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5928" y="1196721"/>
              <a:ext cx="4752466" cy="25417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957836" y="1158624"/>
              <a:ext cx="4829175" cy="2618105"/>
            </a:xfrm>
            <a:custGeom>
              <a:avLst/>
              <a:gdLst/>
              <a:ahLst/>
              <a:cxnLst/>
              <a:rect l="l" t="t" r="r" b="b"/>
              <a:pathLst>
                <a:path w="4829175" h="2618104">
                  <a:moveTo>
                    <a:pt x="4814620" y="0"/>
                  </a:moveTo>
                  <a:lnTo>
                    <a:pt x="14020" y="0"/>
                  </a:lnTo>
                  <a:lnTo>
                    <a:pt x="9118" y="2019"/>
                  </a:lnTo>
                  <a:lnTo>
                    <a:pt x="2019" y="9118"/>
                  </a:lnTo>
                  <a:lnTo>
                    <a:pt x="0" y="14020"/>
                  </a:lnTo>
                  <a:lnTo>
                    <a:pt x="0" y="2603931"/>
                  </a:lnTo>
                  <a:lnTo>
                    <a:pt x="2019" y="2608846"/>
                  </a:lnTo>
                  <a:lnTo>
                    <a:pt x="9118" y="2615933"/>
                  </a:lnTo>
                  <a:lnTo>
                    <a:pt x="14020" y="2617978"/>
                  </a:lnTo>
                  <a:lnTo>
                    <a:pt x="4814620" y="2617978"/>
                  </a:lnTo>
                  <a:lnTo>
                    <a:pt x="4819535" y="2615933"/>
                  </a:lnTo>
                  <a:lnTo>
                    <a:pt x="4826622" y="2608846"/>
                  </a:lnTo>
                  <a:lnTo>
                    <a:pt x="4828654" y="2603931"/>
                  </a:lnTo>
                  <a:lnTo>
                    <a:pt x="4828654" y="2579878"/>
                  </a:lnTo>
                  <a:lnTo>
                    <a:pt x="38087" y="2579878"/>
                  </a:lnTo>
                  <a:lnTo>
                    <a:pt x="38087" y="38100"/>
                  </a:lnTo>
                  <a:lnTo>
                    <a:pt x="4828654" y="38099"/>
                  </a:lnTo>
                  <a:lnTo>
                    <a:pt x="4828654" y="14020"/>
                  </a:lnTo>
                  <a:lnTo>
                    <a:pt x="4826622" y="9118"/>
                  </a:lnTo>
                  <a:lnTo>
                    <a:pt x="4819535" y="2019"/>
                  </a:lnTo>
                  <a:lnTo>
                    <a:pt x="4814620" y="0"/>
                  </a:lnTo>
                  <a:close/>
                </a:path>
                <a:path w="4829175" h="2618104">
                  <a:moveTo>
                    <a:pt x="4828654" y="38099"/>
                  </a:moveTo>
                  <a:lnTo>
                    <a:pt x="4790554" y="38100"/>
                  </a:lnTo>
                  <a:lnTo>
                    <a:pt x="4790554" y="2579878"/>
                  </a:lnTo>
                  <a:lnTo>
                    <a:pt x="4828654" y="2579878"/>
                  </a:lnTo>
                  <a:lnTo>
                    <a:pt x="4828654" y="3809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805" y="257517"/>
              <a:ext cx="283464" cy="100744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22473" y="257517"/>
              <a:ext cx="188937" cy="10074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269" y="166077"/>
              <a:ext cx="8263204" cy="1196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269" y="1340738"/>
              <a:ext cx="8263204" cy="8115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9269" y="1196721"/>
              <a:ext cx="8263204" cy="1169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3532" y="285699"/>
              <a:ext cx="8640940" cy="91102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8775" y="280937"/>
              <a:ext cx="8650605" cy="920750"/>
            </a:xfrm>
            <a:custGeom>
              <a:avLst/>
              <a:gdLst/>
              <a:ahLst/>
              <a:cxnLst/>
              <a:rect l="l" t="t" r="r" b="b"/>
              <a:pathLst>
                <a:path w="8650605" h="920750">
                  <a:moveTo>
                    <a:pt x="8646960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917041"/>
                  </a:lnTo>
                  <a:lnTo>
                    <a:pt x="495" y="918260"/>
                  </a:lnTo>
                  <a:lnTo>
                    <a:pt x="2273" y="920038"/>
                  </a:lnTo>
                  <a:lnTo>
                    <a:pt x="3505" y="920546"/>
                  </a:lnTo>
                  <a:lnTo>
                    <a:pt x="8646960" y="920546"/>
                  </a:lnTo>
                  <a:lnTo>
                    <a:pt x="8648179" y="920038"/>
                  </a:lnTo>
                  <a:lnTo>
                    <a:pt x="8649970" y="918260"/>
                  </a:lnTo>
                  <a:lnTo>
                    <a:pt x="8650465" y="917041"/>
                  </a:lnTo>
                  <a:lnTo>
                    <a:pt x="8650465" y="911021"/>
                  </a:lnTo>
                  <a:lnTo>
                    <a:pt x="9512" y="911021"/>
                  </a:lnTo>
                  <a:lnTo>
                    <a:pt x="9512" y="9525"/>
                  </a:lnTo>
                  <a:lnTo>
                    <a:pt x="8650465" y="9524"/>
                  </a:lnTo>
                  <a:lnTo>
                    <a:pt x="8650465" y="3505"/>
                  </a:lnTo>
                  <a:lnTo>
                    <a:pt x="8649970" y="2286"/>
                  </a:lnTo>
                  <a:lnTo>
                    <a:pt x="8648179" y="508"/>
                  </a:lnTo>
                  <a:lnTo>
                    <a:pt x="8646960" y="0"/>
                  </a:lnTo>
                  <a:close/>
                </a:path>
                <a:path w="8650605" h="920750">
                  <a:moveTo>
                    <a:pt x="8650465" y="9524"/>
                  </a:moveTo>
                  <a:lnTo>
                    <a:pt x="8640940" y="9525"/>
                  </a:lnTo>
                  <a:lnTo>
                    <a:pt x="8640940" y="911021"/>
                  </a:lnTo>
                  <a:lnTo>
                    <a:pt x="8650465" y="911021"/>
                  </a:lnTo>
                  <a:lnTo>
                    <a:pt x="8650465" y="9524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23532" y="285699"/>
            <a:ext cx="8641080" cy="91122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690620" marR="490220" indent="-3192145">
              <a:lnSpc>
                <a:spcPts val="3130"/>
              </a:lnSpc>
              <a:spcBef>
                <a:spcPts val="400"/>
              </a:spcBef>
            </a:pPr>
            <a:r>
              <a:rPr sz="2900" dirty="0">
                <a:solidFill>
                  <a:srgbClr val="C00000"/>
                </a:solidFill>
              </a:rPr>
              <a:t>2.1.Система</a:t>
            </a:r>
            <a:r>
              <a:rPr sz="2900" spc="-80" dirty="0">
                <a:solidFill>
                  <a:srgbClr val="C00000"/>
                </a:solidFill>
              </a:rPr>
              <a:t> </a:t>
            </a:r>
            <a:r>
              <a:rPr sz="2900" dirty="0">
                <a:solidFill>
                  <a:srgbClr val="C00000"/>
                </a:solidFill>
              </a:rPr>
              <a:t>контроля</a:t>
            </a:r>
            <a:r>
              <a:rPr sz="2900" spc="-90" dirty="0">
                <a:solidFill>
                  <a:srgbClr val="C00000"/>
                </a:solidFill>
              </a:rPr>
              <a:t> </a:t>
            </a:r>
            <a:r>
              <a:rPr sz="2900" dirty="0">
                <a:solidFill>
                  <a:srgbClr val="C00000"/>
                </a:solidFill>
              </a:rPr>
              <a:t>и</a:t>
            </a:r>
            <a:r>
              <a:rPr sz="2900" spc="-75" dirty="0">
                <a:solidFill>
                  <a:srgbClr val="C00000"/>
                </a:solidFill>
              </a:rPr>
              <a:t> </a:t>
            </a:r>
            <a:r>
              <a:rPr sz="2900" dirty="0">
                <a:solidFill>
                  <a:srgbClr val="C00000"/>
                </a:solidFill>
              </a:rPr>
              <a:t>управления</a:t>
            </a:r>
            <a:r>
              <a:rPr sz="2900" spc="-75" dirty="0">
                <a:solidFill>
                  <a:srgbClr val="C00000"/>
                </a:solidFill>
              </a:rPr>
              <a:t> </a:t>
            </a:r>
            <a:r>
              <a:rPr sz="2900" spc="-10" dirty="0">
                <a:solidFill>
                  <a:srgbClr val="C00000"/>
                </a:solidFill>
              </a:rPr>
              <a:t>доступом (СКУД)</a:t>
            </a:r>
            <a:endParaRPr sz="2900"/>
          </a:p>
        </p:txBody>
      </p:sp>
      <p:grpSp>
        <p:nvGrpSpPr>
          <p:cNvPr id="12" name="object 12"/>
          <p:cNvGrpSpPr/>
          <p:nvPr/>
        </p:nvGrpSpPr>
        <p:grpSpPr>
          <a:xfrm>
            <a:off x="204254" y="1313649"/>
            <a:ext cx="8886825" cy="5351145"/>
            <a:chOff x="204254" y="1313649"/>
            <a:chExt cx="8886825" cy="535114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805" y="6377939"/>
              <a:ext cx="8735606" cy="28655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5805" y="1313649"/>
              <a:ext cx="8735606" cy="3688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64548" y="1682495"/>
              <a:ext cx="126072" cy="46954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254" y="1682495"/>
              <a:ext cx="119329" cy="46954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3532" y="1340827"/>
              <a:ext cx="8640940" cy="525653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8775" y="1336064"/>
              <a:ext cx="8650605" cy="5266055"/>
            </a:xfrm>
            <a:custGeom>
              <a:avLst/>
              <a:gdLst/>
              <a:ahLst/>
              <a:cxnLst/>
              <a:rect l="l" t="t" r="r" b="b"/>
              <a:pathLst>
                <a:path w="8650605" h="5266055">
                  <a:moveTo>
                    <a:pt x="8646960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262537"/>
                  </a:lnTo>
                  <a:lnTo>
                    <a:pt x="495" y="5263781"/>
                  </a:lnTo>
                  <a:lnTo>
                    <a:pt x="2273" y="5265547"/>
                  </a:lnTo>
                  <a:lnTo>
                    <a:pt x="3505" y="5266055"/>
                  </a:lnTo>
                  <a:lnTo>
                    <a:pt x="8646960" y="5266055"/>
                  </a:lnTo>
                  <a:lnTo>
                    <a:pt x="8648179" y="5265547"/>
                  </a:lnTo>
                  <a:lnTo>
                    <a:pt x="8649970" y="5263781"/>
                  </a:lnTo>
                  <a:lnTo>
                    <a:pt x="8650465" y="5262537"/>
                  </a:lnTo>
                  <a:lnTo>
                    <a:pt x="8650465" y="5256530"/>
                  </a:lnTo>
                  <a:lnTo>
                    <a:pt x="9512" y="5256530"/>
                  </a:lnTo>
                  <a:lnTo>
                    <a:pt x="9512" y="9537"/>
                  </a:lnTo>
                  <a:lnTo>
                    <a:pt x="8650465" y="9537"/>
                  </a:lnTo>
                  <a:lnTo>
                    <a:pt x="8650465" y="3505"/>
                  </a:lnTo>
                  <a:lnTo>
                    <a:pt x="8649970" y="2286"/>
                  </a:lnTo>
                  <a:lnTo>
                    <a:pt x="8648179" y="508"/>
                  </a:lnTo>
                  <a:lnTo>
                    <a:pt x="8646960" y="0"/>
                  </a:lnTo>
                  <a:close/>
                </a:path>
                <a:path w="8650605" h="5266055">
                  <a:moveTo>
                    <a:pt x="8650465" y="9537"/>
                  </a:moveTo>
                  <a:lnTo>
                    <a:pt x="8640940" y="9537"/>
                  </a:lnTo>
                  <a:lnTo>
                    <a:pt x="8640940" y="5256530"/>
                  </a:lnTo>
                  <a:lnTo>
                    <a:pt x="8650465" y="5256530"/>
                  </a:lnTo>
                  <a:lnTo>
                    <a:pt x="8650465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2437" y="1768220"/>
            <a:ext cx="8419465" cy="4384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Система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должна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обеспечивать: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z="2200" spc="-10" dirty="0">
                <a:latin typeface="Times New Roman"/>
                <a:cs typeface="Times New Roman"/>
              </a:rPr>
              <a:t>санкционированный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доступ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людей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транспортных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средств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на</a:t>
            </a:r>
            <a:endParaRPr sz="22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территорию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объекта;</a:t>
            </a:r>
            <a:endParaRPr sz="2200">
              <a:latin typeface="Times New Roman"/>
              <a:cs typeface="Times New Roman"/>
            </a:endParaRPr>
          </a:p>
          <a:p>
            <a:pPr marL="297815" marR="859155" indent="-285750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200" spc="-10" dirty="0">
                <a:latin typeface="Times New Roman"/>
                <a:cs typeface="Times New Roman"/>
              </a:rPr>
              <a:t>ограниченного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доступа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соответствии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правами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доступа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по 	</a:t>
            </a:r>
            <a:r>
              <a:rPr sz="2200" spc="-10" dirty="0">
                <a:latin typeface="Times New Roman"/>
                <a:cs typeface="Times New Roman"/>
              </a:rPr>
              <a:t>идентификационным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признакам;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298450" algn="l"/>
              </a:tabLst>
            </a:pPr>
            <a:r>
              <a:rPr sz="2200" spc="-10" dirty="0">
                <a:latin typeface="Times New Roman"/>
                <a:cs typeface="Times New Roman"/>
              </a:rPr>
              <a:t>предотвращение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несанкционированного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доступа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объект</a:t>
            </a:r>
            <a:r>
              <a:rPr sz="2200" dirty="0">
                <a:latin typeface="Times New Roman"/>
                <a:cs typeface="Times New Roman"/>
              </a:rPr>
              <a:t> 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зоны</a:t>
            </a:r>
            <a:endParaRPr sz="22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2200" spc="-10" dirty="0">
                <a:latin typeface="Times New Roman"/>
                <a:cs typeface="Times New Roman"/>
              </a:rPr>
              <a:t>ограниченного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доступа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людей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транспортных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средств;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z="2200" dirty="0">
                <a:latin typeface="Times New Roman"/>
                <a:cs typeface="Times New Roman"/>
              </a:rPr>
              <a:t>разграничение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доступа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соответствии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зонированием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объекта;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z="2200" spc="-10" dirty="0">
                <a:latin typeface="Times New Roman"/>
                <a:cs typeface="Times New Roman"/>
              </a:rPr>
              <a:t>контроль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перемещения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людей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транспортных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средств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внутри</a:t>
            </a:r>
            <a:endParaRPr sz="22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2200" spc="-10" dirty="0">
                <a:latin typeface="Times New Roman"/>
                <a:cs typeface="Times New Roman"/>
              </a:rPr>
              <a:t>объекта;</a:t>
            </a:r>
            <a:endParaRPr sz="2200">
              <a:latin typeface="Times New Roman"/>
              <a:cs typeface="Times New Roman"/>
            </a:endParaRPr>
          </a:p>
          <a:p>
            <a:pPr marL="297815" marR="1601470" indent="-285750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200" spc="-10" dirty="0">
                <a:latin typeface="Times New Roman"/>
                <a:cs typeface="Times New Roman"/>
              </a:rPr>
              <a:t>взаимодействие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другими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системами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аппаратном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и 	</a:t>
            </a:r>
            <a:r>
              <a:rPr sz="2200" dirty="0">
                <a:latin typeface="Times New Roman"/>
                <a:cs typeface="Times New Roman"/>
              </a:rPr>
              <a:t>программном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уровнях;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z="2200" spc="-10" dirty="0">
                <a:latin typeface="Times New Roman"/>
                <a:cs typeface="Times New Roman"/>
              </a:rPr>
              <a:t>разблокировку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выход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дверей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заграждений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ЧС.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98" y="243801"/>
              <a:ext cx="7866811" cy="8154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902" y="324611"/>
              <a:ext cx="7731252" cy="7512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8273" y="271792"/>
              <a:ext cx="7772400" cy="72007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13510" y="267027"/>
              <a:ext cx="7781925" cy="729615"/>
            </a:xfrm>
            <a:custGeom>
              <a:avLst/>
              <a:gdLst/>
              <a:ahLst/>
              <a:cxnLst/>
              <a:rect l="l" t="t" r="r" b="b"/>
              <a:pathLst>
                <a:path w="7781925" h="729615">
                  <a:moveTo>
                    <a:pt x="7778419" y="0"/>
                  </a:moveTo>
                  <a:lnTo>
                    <a:pt x="3505" y="0"/>
                  </a:lnTo>
                  <a:lnTo>
                    <a:pt x="2286" y="520"/>
                  </a:lnTo>
                  <a:lnTo>
                    <a:pt x="507" y="2286"/>
                  </a:lnTo>
                  <a:lnTo>
                    <a:pt x="0" y="3505"/>
                  </a:lnTo>
                  <a:lnTo>
                    <a:pt x="0" y="726097"/>
                  </a:lnTo>
                  <a:lnTo>
                    <a:pt x="507" y="727329"/>
                  </a:lnTo>
                  <a:lnTo>
                    <a:pt x="2286" y="729094"/>
                  </a:lnTo>
                  <a:lnTo>
                    <a:pt x="3505" y="729602"/>
                  </a:lnTo>
                  <a:lnTo>
                    <a:pt x="7778419" y="729602"/>
                  </a:lnTo>
                  <a:lnTo>
                    <a:pt x="7779639" y="729094"/>
                  </a:lnTo>
                  <a:lnTo>
                    <a:pt x="7781417" y="727329"/>
                  </a:lnTo>
                  <a:lnTo>
                    <a:pt x="7781925" y="726097"/>
                  </a:lnTo>
                  <a:lnTo>
                    <a:pt x="7781925" y="720077"/>
                  </a:lnTo>
                  <a:lnTo>
                    <a:pt x="9525" y="720077"/>
                  </a:lnTo>
                  <a:lnTo>
                    <a:pt x="9525" y="9537"/>
                  </a:lnTo>
                  <a:lnTo>
                    <a:pt x="7781925" y="9537"/>
                  </a:lnTo>
                  <a:lnTo>
                    <a:pt x="7781925" y="3505"/>
                  </a:lnTo>
                  <a:lnTo>
                    <a:pt x="7781417" y="2286"/>
                  </a:lnTo>
                  <a:lnTo>
                    <a:pt x="7779639" y="520"/>
                  </a:lnTo>
                  <a:lnTo>
                    <a:pt x="7778419" y="0"/>
                  </a:lnTo>
                  <a:close/>
                </a:path>
                <a:path w="7781925" h="729615">
                  <a:moveTo>
                    <a:pt x="7781925" y="9537"/>
                  </a:moveTo>
                  <a:lnTo>
                    <a:pt x="7772387" y="9537"/>
                  </a:lnTo>
                  <a:lnTo>
                    <a:pt x="7772387" y="720077"/>
                  </a:lnTo>
                  <a:lnTo>
                    <a:pt x="7781925" y="720077"/>
                  </a:lnTo>
                  <a:lnTo>
                    <a:pt x="7781925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5142" rIns="0" bIns="0" rtlCol="0">
            <a:spAutoFit/>
          </a:bodyPr>
          <a:lstStyle/>
          <a:p>
            <a:pPr marL="586105">
              <a:lnSpc>
                <a:spcPct val="100000"/>
              </a:lnSpc>
              <a:spcBef>
                <a:spcPts val="1245"/>
              </a:spcBef>
            </a:pPr>
            <a:r>
              <a:rPr sz="2500" dirty="0">
                <a:solidFill>
                  <a:srgbClr val="C00000"/>
                </a:solidFill>
              </a:rPr>
              <a:t>2.2.Система</a:t>
            </a:r>
            <a:r>
              <a:rPr sz="2500" spc="-80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охранной</a:t>
            </a:r>
            <a:r>
              <a:rPr sz="2500" spc="-90" dirty="0">
                <a:solidFill>
                  <a:srgbClr val="C00000"/>
                </a:solidFill>
              </a:rPr>
              <a:t> </a:t>
            </a:r>
            <a:r>
              <a:rPr sz="2500" dirty="0">
                <a:solidFill>
                  <a:srgbClr val="C00000"/>
                </a:solidFill>
              </a:rPr>
              <a:t>и</a:t>
            </a:r>
            <a:r>
              <a:rPr sz="2500" spc="-90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тревожной</a:t>
            </a:r>
            <a:r>
              <a:rPr sz="2500" spc="-85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сигнализации</a:t>
            </a:r>
            <a:endParaRPr sz="2500"/>
          </a:p>
        </p:txBody>
      </p:sp>
      <p:grpSp>
        <p:nvGrpSpPr>
          <p:cNvPr id="9" name="object 9"/>
          <p:cNvGrpSpPr/>
          <p:nvPr/>
        </p:nvGrpSpPr>
        <p:grpSpPr>
          <a:xfrm>
            <a:off x="598931" y="1249767"/>
            <a:ext cx="8121650" cy="4293235"/>
            <a:chOff x="598931" y="1249767"/>
            <a:chExt cx="8121650" cy="4293235"/>
          </a:xfrm>
        </p:grpSpPr>
        <p:sp>
          <p:nvSpPr>
            <p:cNvPr id="10" name="object 10"/>
            <p:cNvSpPr/>
            <p:nvPr/>
          </p:nvSpPr>
          <p:spPr>
            <a:xfrm>
              <a:off x="1475612" y="1268818"/>
              <a:ext cx="6459855" cy="831215"/>
            </a:xfrm>
            <a:custGeom>
              <a:avLst/>
              <a:gdLst/>
              <a:ahLst/>
              <a:cxnLst/>
              <a:rect l="l" t="t" r="r" b="b"/>
              <a:pathLst>
                <a:path w="6459855" h="831214">
                  <a:moveTo>
                    <a:pt x="6459854" y="0"/>
                  </a:moveTo>
                  <a:lnTo>
                    <a:pt x="0" y="0"/>
                  </a:lnTo>
                  <a:lnTo>
                    <a:pt x="0" y="830999"/>
                  </a:lnTo>
                  <a:lnTo>
                    <a:pt x="6459854" y="830999"/>
                  </a:lnTo>
                  <a:lnTo>
                    <a:pt x="6459854" y="0"/>
                  </a:lnTo>
                  <a:close/>
                </a:path>
              </a:pathLst>
            </a:custGeom>
            <a:solidFill>
              <a:srgbClr val="FFD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6562" y="1249767"/>
              <a:ext cx="6497955" cy="869315"/>
            </a:xfrm>
            <a:custGeom>
              <a:avLst/>
              <a:gdLst/>
              <a:ahLst/>
              <a:cxnLst/>
              <a:rect l="l" t="t" r="r" b="b"/>
              <a:pathLst>
                <a:path w="6497955" h="869314">
                  <a:moveTo>
                    <a:pt x="6483908" y="0"/>
                  </a:moveTo>
                  <a:lnTo>
                    <a:pt x="14033" y="0"/>
                  </a:lnTo>
                  <a:lnTo>
                    <a:pt x="9131" y="2032"/>
                  </a:lnTo>
                  <a:lnTo>
                    <a:pt x="2031" y="9131"/>
                  </a:lnTo>
                  <a:lnTo>
                    <a:pt x="0" y="14033"/>
                  </a:lnTo>
                  <a:lnTo>
                    <a:pt x="0" y="855065"/>
                  </a:lnTo>
                  <a:lnTo>
                    <a:pt x="2031" y="859967"/>
                  </a:lnTo>
                  <a:lnTo>
                    <a:pt x="9131" y="867067"/>
                  </a:lnTo>
                  <a:lnTo>
                    <a:pt x="14033" y="869099"/>
                  </a:lnTo>
                  <a:lnTo>
                    <a:pt x="6483908" y="869099"/>
                  </a:lnTo>
                  <a:lnTo>
                    <a:pt x="6488823" y="867067"/>
                  </a:lnTo>
                  <a:lnTo>
                    <a:pt x="6495923" y="859967"/>
                  </a:lnTo>
                  <a:lnTo>
                    <a:pt x="6497955" y="855065"/>
                  </a:lnTo>
                  <a:lnTo>
                    <a:pt x="6497955" y="830999"/>
                  </a:lnTo>
                  <a:lnTo>
                    <a:pt x="38100" y="830999"/>
                  </a:lnTo>
                  <a:lnTo>
                    <a:pt x="38100" y="38112"/>
                  </a:lnTo>
                  <a:lnTo>
                    <a:pt x="6497955" y="38112"/>
                  </a:lnTo>
                  <a:lnTo>
                    <a:pt x="6497955" y="14033"/>
                  </a:lnTo>
                  <a:lnTo>
                    <a:pt x="6495923" y="9131"/>
                  </a:lnTo>
                  <a:lnTo>
                    <a:pt x="6488823" y="2032"/>
                  </a:lnTo>
                  <a:lnTo>
                    <a:pt x="6483908" y="0"/>
                  </a:lnTo>
                  <a:close/>
                </a:path>
                <a:path w="6497955" h="869314">
                  <a:moveTo>
                    <a:pt x="6497955" y="38112"/>
                  </a:moveTo>
                  <a:lnTo>
                    <a:pt x="6459855" y="38112"/>
                  </a:lnTo>
                  <a:lnTo>
                    <a:pt x="6459855" y="830999"/>
                  </a:lnTo>
                  <a:lnTo>
                    <a:pt x="6497955" y="830999"/>
                  </a:lnTo>
                  <a:lnTo>
                    <a:pt x="6497955" y="38112"/>
                  </a:lnTo>
                  <a:close/>
                </a:path>
              </a:pathLst>
            </a:custGeom>
            <a:solidFill>
              <a:srgbClr val="1F6C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8931" y="2432303"/>
              <a:ext cx="8121357" cy="4482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8931" y="2874480"/>
              <a:ext cx="8121357" cy="26682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800" y="2465793"/>
              <a:ext cx="7871498" cy="4330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800" y="2892777"/>
              <a:ext cx="443382" cy="259213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19986" y="2892777"/>
              <a:ext cx="437311" cy="259213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23089" y="5416791"/>
              <a:ext cx="7002989" cy="6812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3526" y="2492883"/>
              <a:ext cx="7776832" cy="292392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28769" y="2488116"/>
              <a:ext cx="7786370" cy="2933700"/>
            </a:xfrm>
            <a:custGeom>
              <a:avLst/>
              <a:gdLst/>
              <a:ahLst/>
              <a:cxnLst/>
              <a:rect l="l" t="t" r="r" b="b"/>
              <a:pathLst>
                <a:path w="7786370" h="2933700">
                  <a:moveTo>
                    <a:pt x="7782852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2929940"/>
                  </a:lnTo>
                  <a:lnTo>
                    <a:pt x="495" y="2931160"/>
                  </a:lnTo>
                  <a:lnTo>
                    <a:pt x="1384" y="2932061"/>
                  </a:lnTo>
                  <a:lnTo>
                    <a:pt x="2286" y="2932938"/>
                  </a:lnTo>
                  <a:lnTo>
                    <a:pt x="3505" y="2933446"/>
                  </a:lnTo>
                  <a:lnTo>
                    <a:pt x="7782852" y="2933446"/>
                  </a:lnTo>
                  <a:lnTo>
                    <a:pt x="7784071" y="2932938"/>
                  </a:lnTo>
                  <a:lnTo>
                    <a:pt x="7784973" y="2932061"/>
                  </a:lnTo>
                  <a:lnTo>
                    <a:pt x="7785861" y="2931160"/>
                  </a:lnTo>
                  <a:lnTo>
                    <a:pt x="7786370" y="2929940"/>
                  </a:lnTo>
                  <a:lnTo>
                    <a:pt x="7786370" y="2923921"/>
                  </a:lnTo>
                  <a:lnTo>
                    <a:pt x="9512" y="2923921"/>
                  </a:lnTo>
                  <a:lnTo>
                    <a:pt x="9512" y="9537"/>
                  </a:lnTo>
                  <a:lnTo>
                    <a:pt x="7786370" y="9537"/>
                  </a:lnTo>
                  <a:lnTo>
                    <a:pt x="7786370" y="3505"/>
                  </a:lnTo>
                  <a:lnTo>
                    <a:pt x="7785861" y="2286"/>
                  </a:lnTo>
                  <a:lnTo>
                    <a:pt x="7784071" y="508"/>
                  </a:lnTo>
                  <a:lnTo>
                    <a:pt x="7782852" y="0"/>
                  </a:lnTo>
                  <a:close/>
                </a:path>
                <a:path w="7786370" h="2933700">
                  <a:moveTo>
                    <a:pt x="7786370" y="9537"/>
                  </a:moveTo>
                  <a:lnTo>
                    <a:pt x="7776845" y="9537"/>
                  </a:lnTo>
                  <a:lnTo>
                    <a:pt x="7776832" y="2923921"/>
                  </a:lnTo>
                  <a:lnTo>
                    <a:pt x="7786370" y="2923921"/>
                  </a:lnTo>
                  <a:lnTo>
                    <a:pt x="7786370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12393" y="1291590"/>
            <a:ext cx="6901180" cy="1586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5825" algn="ctr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Times New Roman"/>
                <a:cs typeface="Times New Roman"/>
              </a:rPr>
              <a:t>Тревожная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сигнализация</a:t>
            </a:r>
            <a:endParaRPr sz="2400">
              <a:latin typeface="Times New Roman"/>
              <a:cs typeface="Times New Roman"/>
            </a:endParaRPr>
          </a:p>
          <a:p>
            <a:pPr marL="883919" algn="ctr">
              <a:lnSpc>
                <a:spcPct val="100000"/>
              </a:lnSpc>
            </a:pPr>
            <a:r>
              <a:rPr sz="2400" b="1" spc="-35" dirty="0">
                <a:latin typeface="Times New Roman"/>
                <a:cs typeface="Times New Roman"/>
              </a:rPr>
              <a:t>(Тревожно-</a:t>
            </a:r>
            <a:r>
              <a:rPr sz="2400" b="1" spc="-10" dirty="0">
                <a:latin typeface="Times New Roman"/>
                <a:cs typeface="Times New Roman"/>
              </a:rPr>
              <a:t>вызовная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сигнализация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ТВС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2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Обеспечивает: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47594" y="3216909"/>
            <a:ext cx="5784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24025" algn="l"/>
                <a:tab pos="3448050" algn="l"/>
                <a:tab pos="3860800" algn="l"/>
              </a:tabLst>
            </a:pPr>
            <a:r>
              <a:rPr sz="2400" spc="-10" dirty="0">
                <a:latin typeface="Times New Roman"/>
                <a:cs typeface="Times New Roman"/>
              </a:rPr>
              <a:t>тревожных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сообщений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в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подразделения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2393" y="3216909"/>
            <a:ext cx="185547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Передачу </a:t>
            </a:r>
            <a:r>
              <a:rPr sz="2400" spc="-20" dirty="0">
                <a:latin typeface="Times New Roman"/>
                <a:cs typeface="Times New Roman"/>
              </a:rPr>
              <a:t>Росгвардии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56937" y="3582746"/>
            <a:ext cx="54743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5180" algn="l"/>
                <a:tab pos="1262380" algn="l"/>
                <a:tab pos="2623185" algn="l"/>
                <a:tab pos="4565015" algn="l"/>
              </a:tabLst>
            </a:pPr>
            <a:r>
              <a:rPr sz="2400" spc="-25" dirty="0">
                <a:latin typeface="Times New Roman"/>
                <a:cs typeface="Times New Roman"/>
              </a:rPr>
              <a:t>или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в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систему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обеспечения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вызова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55293" y="3948810"/>
            <a:ext cx="72688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02435" algn="l"/>
                <a:tab pos="3571240" algn="l"/>
                <a:tab pos="4547235" algn="l"/>
                <a:tab pos="5039360" algn="l"/>
                <a:tab pos="6324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экстренных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оперативных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служб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по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единому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номеру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«112».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598" y="243801"/>
              <a:ext cx="7866811" cy="8154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902" y="324611"/>
              <a:ext cx="7731252" cy="7512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8273" y="271792"/>
              <a:ext cx="7772400" cy="72007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13510" y="267027"/>
              <a:ext cx="7781925" cy="729615"/>
            </a:xfrm>
            <a:custGeom>
              <a:avLst/>
              <a:gdLst/>
              <a:ahLst/>
              <a:cxnLst/>
              <a:rect l="l" t="t" r="r" b="b"/>
              <a:pathLst>
                <a:path w="7781925" h="729615">
                  <a:moveTo>
                    <a:pt x="7778419" y="0"/>
                  </a:moveTo>
                  <a:lnTo>
                    <a:pt x="3505" y="0"/>
                  </a:lnTo>
                  <a:lnTo>
                    <a:pt x="2286" y="520"/>
                  </a:lnTo>
                  <a:lnTo>
                    <a:pt x="507" y="2286"/>
                  </a:lnTo>
                  <a:lnTo>
                    <a:pt x="0" y="3505"/>
                  </a:lnTo>
                  <a:lnTo>
                    <a:pt x="0" y="726097"/>
                  </a:lnTo>
                  <a:lnTo>
                    <a:pt x="507" y="727329"/>
                  </a:lnTo>
                  <a:lnTo>
                    <a:pt x="2286" y="729094"/>
                  </a:lnTo>
                  <a:lnTo>
                    <a:pt x="3505" y="729602"/>
                  </a:lnTo>
                  <a:lnTo>
                    <a:pt x="7778419" y="729602"/>
                  </a:lnTo>
                  <a:lnTo>
                    <a:pt x="7779639" y="729094"/>
                  </a:lnTo>
                  <a:lnTo>
                    <a:pt x="7781417" y="727329"/>
                  </a:lnTo>
                  <a:lnTo>
                    <a:pt x="7781925" y="726097"/>
                  </a:lnTo>
                  <a:lnTo>
                    <a:pt x="7781925" y="720077"/>
                  </a:lnTo>
                  <a:lnTo>
                    <a:pt x="9525" y="720077"/>
                  </a:lnTo>
                  <a:lnTo>
                    <a:pt x="9525" y="9537"/>
                  </a:lnTo>
                  <a:lnTo>
                    <a:pt x="7781925" y="9537"/>
                  </a:lnTo>
                  <a:lnTo>
                    <a:pt x="7781925" y="3505"/>
                  </a:lnTo>
                  <a:lnTo>
                    <a:pt x="7781417" y="2286"/>
                  </a:lnTo>
                  <a:lnTo>
                    <a:pt x="7779639" y="520"/>
                  </a:lnTo>
                  <a:lnTo>
                    <a:pt x="7778419" y="0"/>
                  </a:lnTo>
                  <a:close/>
                </a:path>
                <a:path w="7781925" h="729615">
                  <a:moveTo>
                    <a:pt x="7781925" y="9537"/>
                  </a:moveTo>
                  <a:lnTo>
                    <a:pt x="7772387" y="9537"/>
                  </a:lnTo>
                  <a:lnTo>
                    <a:pt x="7772387" y="720077"/>
                  </a:lnTo>
                  <a:lnTo>
                    <a:pt x="7781925" y="720077"/>
                  </a:lnTo>
                  <a:lnTo>
                    <a:pt x="7781925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18273" y="271792"/>
            <a:ext cx="7772400" cy="72009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330835">
              <a:lnSpc>
                <a:spcPct val="100000"/>
              </a:lnSpc>
              <a:spcBef>
                <a:spcPts val="1245"/>
              </a:spcBef>
            </a:pPr>
            <a:r>
              <a:rPr sz="2500" dirty="0">
                <a:solidFill>
                  <a:srgbClr val="C00000"/>
                </a:solidFill>
              </a:rPr>
              <a:t>2.3.Система</a:t>
            </a:r>
            <a:r>
              <a:rPr sz="2500" spc="-80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охранной</a:t>
            </a:r>
            <a:r>
              <a:rPr sz="2500" spc="-90" dirty="0">
                <a:solidFill>
                  <a:srgbClr val="C00000"/>
                </a:solidFill>
              </a:rPr>
              <a:t> </a:t>
            </a:r>
            <a:r>
              <a:rPr sz="2500" dirty="0">
                <a:solidFill>
                  <a:srgbClr val="C00000"/>
                </a:solidFill>
              </a:rPr>
              <a:t>и</a:t>
            </a:r>
            <a:r>
              <a:rPr sz="2500" spc="-90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тревожной</a:t>
            </a:r>
            <a:r>
              <a:rPr sz="2500" spc="-85" dirty="0">
                <a:solidFill>
                  <a:srgbClr val="C00000"/>
                </a:solidFill>
              </a:rPr>
              <a:t> </a:t>
            </a:r>
            <a:r>
              <a:rPr sz="2500" spc="-10" dirty="0">
                <a:solidFill>
                  <a:srgbClr val="C00000"/>
                </a:solidFill>
              </a:rPr>
              <a:t>сигнализации</a:t>
            </a:r>
            <a:endParaRPr sz="2500"/>
          </a:p>
        </p:txBody>
      </p:sp>
      <p:grpSp>
        <p:nvGrpSpPr>
          <p:cNvPr id="9" name="object 9"/>
          <p:cNvGrpSpPr/>
          <p:nvPr/>
        </p:nvGrpSpPr>
        <p:grpSpPr>
          <a:xfrm>
            <a:off x="611162" y="1155230"/>
            <a:ext cx="8068309" cy="5532120"/>
            <a:chOff x="611162" y="1155230"/>
            <a:chExt cx="8068309" cy="5532120"/>
          </a:xfrm>
        </p:grpSpPr>
        <p:sp>
          <p:nvSpPr>
            <p:cNvPr id="10" name="object 10"/>
            <p:cNvSpPr/>
            <p:nvPr/>
          </p:nvSpPr>
          <p:spPr>
            <a:xfrm>
              <a:off x="718261" y="1174318"/>
              <a:ext cx="7772400" cy="831215"/>
            </a:xfrm>
            <a:custGeom>
              <a:avLst/>
              <a:gdLst/>
              <a:ahLst/>
              <a:cxnLst/>
              <a:rect l="l" t="t" r="r" b="b"/>
              <a:pathLst>
                <a:path w="7772400" h="831214">
                  <a:moveTo>
                    <a:pt x="7772400" y="0"/>
                  </a:moveTo>
                  <a:lnTo>
                    <a:pt x="0" y="0"/>
                  </a:lnTo>
                  <a:lnTo>
                    <a:pt x="0" y="830961"/>
                  </a:lnTo>
                  <a:lnTo>
                    <a:pt x="7772400" y="830961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FFDB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9173" y="1155230"/>
              <a:ext cx="7811134" cy="869315"/>
            </a:xfrm>
            <a:custGeom>
              <a:avLst/>
              <a:gdLst/>
              <a:ahLst/>
              <a:cxnLst/>
              <a:rect l="l" t="t" r="r" b="b"/>
              <a:pathLst>
                <a:path w="7811134" h="869314">
                  <a:moveTo>
                    <a:pt x="7796517" y="0"/>
                  </a:moveTo>
                  <a:lnTo>
                    <a:pt x="14058" y="0"/>
                  </a:lnTo>
                  <a:lnTo>
                    <a:pt x="9144" y="2057"/>
                  </a:lnTo>
                  <a:lnTo>
                    <a:pt x="2057" y="9144"/>
                  </a:lnTo>
                  <a:lnTo>
                    <a:pt x="0" y="14058"/>
                  </a:lnTo>
                  <a:lnTo>
                    <a:pt x="0" y="855078"/>
                  </a:lnTo>
                  <a:lnTo>
                    <a:pt x="2057" y="859993"/>
                  </a:lnTo>
                  <a:lnTo>
                    <a:pt x="9144" y="867079"/>
                  </a:lnTo>
                  <a:lnTo>
                    <a:pt x="14058" y="869137"/>
                  </a:lnTo>
                  <a:lnTo>
                    <a:pt x="7796517" y="869137"/>
                  </a:lnTo>
                  <a:lnTo>
                    <a:pt x="7801432" y="867079"/>
                  </a:lnTo>
                  <a:lnTo>
                    <a:pt x="7808518" y="859993"/>
                  </a:lnTo>
                  <a:lnTo>
                    <a:pt x="7810576" y="855078"/>
                  </a:lnTo>
                  <a:lnTo>
                    <a:pt x="7810576" y="831075"/>
                  </a:lnTo>
                  <a:lnTo>
                    <a:pt x="38176" y="831075"/>
                  </a:lnTo>
                  <a:lnTo>
                    <a:pt x="38176" y="38176"/>
                  </a:lnTo>
                  <a:lnTo>
                    <a:pt x="7810576" y="38176"/>
                  </a:lnTo>
                  <a:lnTo>
                    <a:pt x="7810576" y="14058"/>
                  </a:lnTo>
                  <a:lnTo>
                    <a:pt x="7808518" y="9144"/>
                  </a:lnTo>
                  <a:lnTo>
                    <a:pt x="7801432" y="2057"/>
                  </a:lnTo>
                  <a:lnTo>
                    <a:pt x="7796517" y="0"/>
                  </a:lnTo>
                  <a:close/>
                </a:path>
                <a:path w="7811134" h="869314">
                  <a:moveTo>
                    <a:pt x="7810576" y="38176"/>
                  </a:moveTo>
                  <a:lnTo>
                    <a:pt x="7772400" y="38176"/>
                  </a:lnTo>
                  <a:lnTo>
                    <a:pt x="7772400" y="831075"/>
                  </a:lnTo>
                  <a:lnTo>
                    <a:pt x="7810576" y="831075"/>
                  </a:lnTo>
                  <a:lnTo>
                    <a:pt x="7810576" y="38176"/>
                  </a:lnTo>
                  <a:close/>
                </a:path>
              </a:pathLst>
            </a:custGeom>
            <a:solidFill>
              <a:srgbClr val="1F6C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162" y="1991906"/>
              <a:ext cx="450888" cy="46954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8253" y="1991906"/>
              <a:ext cx="450888" cy="46954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5963" y="6612597"/>
              <a:ext cx="7178373" cy="747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9173" y="1991906"/>
              <a:ext cx="7810576" cy="320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0598" y="2023910"/>
              <a:ext cx="7866811" cy="42044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0598" y="2435225"/>
              <a:ext cx="443356" cy="41773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94052" y="2435225"/>
              <a:ext cx="443356" cy="41773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4815" y="6545503"/>
              <a:ext cx="6998376" cy="670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4184" y="2023910"/>
              <a:ext cx="7780553" cy="45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8273" y="2052040"/>
              <a:ext cx="7772400" cy="449351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13510" y="2047273"/>
              <a:ext cx="7781925" cy="4503420"/>
            </a:xfrm>
            <a:custGeom>
              <a:avLst/>
              <a:gdLst/>
              <a:ahLst/>
              <a:cxnLst/>
              <a:rect l="l" t="t" r="r" b="b"/>
              <a:pathLst>
                <a:path w="7781925" h="4503420">
                  <a:moveTo>
                    <a:pt x="7778419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507" y="2286"/>
                  </a:lnTo>
                  <a:lnTo>
                    <a:pt x="0" y="3505"/>
                  </a:lnTo>
                  <a:lnTo>
                    <a:pt x="0" y="4499533"/>
                  </a:lnTo>
                  <a:lnTo>
                    <a:pt x="507" y="4500753"/>
                  </a:lnTo>
                  <a:lnTo>
                    <a:pt x="2286" y="4502543"/>
                  </a:lnTo>
                  <a:lnTo>
                    <a:pt x="3505" y="4503039"/>
                  </a:lnTo>
                  <a:lnTo>
                    <a:pt x="7778419" y="4503039"/>
                  </a:lnTo>
                  <a:lnTo>
                    <a:pt x="7779639" y="4502543"/>
                  </a:lnTo>
                  <a:lnTo>
                    <a:pt x="7781417" y="4500753"/>
                  </a:lnTo>
                  <a:lnTo>
                    <a:pt x="7781925" y="4499533"/>
                  </a:lnTo>
                  <a:lnTo>
                    <a:pt x="7781925" y="4493526"/>
                  </a:lnTo>
                  <a:lnTo>
                    <a:pt x="9525" y="4493526"/>
                  </a:lnTo>
                  <a:lnTo>
                    <a:pt x="9525" y="9537"/>
                  </a:lnTo>
                  <a:lnTo>
                    <a:pt x="7781925" y="9537"/>
                  </a:lnTo>
                  <a:lnTo>
                    <a:pt x="7781925" y="3505"/>
                  </a:lnTo>
                  <a:lnTo>
                    <a:pt x="7781417" y="2286"/>
                  </a:lnTo>
                  <a:lnTo>
                    <a:pt x="7779639" y="508"/>
                  </a:lnTo>
                  <a:lnTo>
                    <a:pt x="7778419" y="0"/>
                  </a:lnTo>
                  <a:close/>
                </a:path>
                <a:path w="7781925" h="4503420">
                  <a:moveTo>
                    <a:pt x="7781925" y="9537"/>
                  </a:moveTo>
                  <a:lnTo>
                    <a:pt x="7772387" y="9537"/>
                  </a:lnTo>
                  <a:lnTo>
                    <a:pt x="7772387" y="4493526"/>
                  </a:lnTo>
                  <a:lnTo>
                    <a:pt x="7781925" y="4493526"/>
                  </a:lnTo>
                  <a:lnTo>
                    <a:pt x="7781925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1064615" y="2790060"/>
          <a:ext cx="7365999" cy="643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2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8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1945">
                <a:tc>
                  <a:txBody>
                    <a:bodyPr/>
                    <a:lstStyle/>
                    <a:p>
                      <a:pPr marL="31750">
                        <a:lnSpc>
                          <a:spcPts val="24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необходимости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0340">
                        <a:lnSpc>
                          <a:spcPts val="24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эвакуации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ts val="2400"/>
                        </a:lnSpc>
                      </a:pP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" algn="r">
                        <a:lnSpc>
                          <a:spcPts val="2400"/>
                        </a:lnSpc>
                        <a:tabLst>
                          <a:tab pos="1327150" algn="l"/>
                        </a:tabLst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действиях,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L="31750">
                        <a:lnSpc>
                          <a:spcPts val="2435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обеспечивающих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435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безопасность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2435"/>
                        </a:lnSpc>
                      </a:pP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435"/>
                        </a:lnSpc>
                        <a:tabLst>
                          <a:tab pos="2139950" algn="l"/>
                        </a:tabLst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предотвращение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паники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object 24"/>
          <p:cNvSpPr txBox="1"/>
          <p:nvPr/>
        </p:nvSpPr>
        <p:spPr>
          <a:xfrm>
            <a:off x="796874" y="1197102"/>
            <a:ext cx="7616825" cy="5264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0495" marR="237490" indent="-1177290">
              <a:lnSpc>
                <a:spcPct val="100000"/>
              </a:lnSpc>
              <a:spcBef>
                <a:spcPts val="100"/>
              </a:spcBef>
              <a:tabLst>
                <a:tab pos="5123815" algn="l"/>
              </a:tabLst>
            </a:pPr>
            <a:r>
              <a:rPr sz="2400" b="1" dirty="0">
                <a:latin typeface="Times New Roman"/>
                <a:cs typeface="Times New Roman"/>
              </a:rPr>
              <a:t>Система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оповещения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управление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эвакуацией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при </a:t>
            </a:r>
            <a:r>
              <a:rPr sz="2400" b="1" spc="-10" dirty="0">
                <a:latin typeface="Times New Roman"/>
                <a:cs typeface="Times New Roman"/>
              </a:rPr>
              <a:t>террористической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угрозе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(СОУЭ)</a:t>
            </a:r>
            <a:endParaRPr sz="24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1160"/>
              </a:spcBef>
              <a:buFont typeface="Wingdings"/>
              <a:buChar char=""/>
              <a:tabLst>
                <a:tab pos="298450" algn="l"/>
              </a:tabLst>
            </a:pPr>
            <a:r>
              <a:rPr sz="2200" b="1" dirty="0">
                <a:latin typeface="Times New Roman"/>
                <a:cs typeface="Times New Roman"/>
              </a:rPr>
              <a:t>Основные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требования</a:t>
            </a:r>
            <a:r>
              <a:rPr sz="2200" b="1" spc="-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СОУЭ.</a:t>
            </a:r>
            <a:endParaRPr sz="22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СОУЭ</a:t>
            </a:r>
            <a:r>
              <a:rPr sz="22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должна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обеспечивать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оперативное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информирование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о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Wingdings"/>
              <a:buChar char=""/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0"/>
              </a:spcBef>
              <a:buFont typeface="Wingdings"/>
              <a:buChar char=""/>
            </a:pPr>
            <a:endParaRPr sz="2200">
              <a:latin typeface="Times New Roman"/>
              <a:cs typeface="Times New Roman"/>
            </a:endParaRPr>
          </a:p>
          <a:p>
            <a:pPr marL="299085" algn="just">
              <a:lnSpc>
                <a:spcPct val="100000"/>
              </a:lnSpc>
            </a:pPr>
            <a:r>
              <a:rPr sz="2200" spc="-20" dirty="0">
                <a:latin typeface="Times New Roman"/>
                <a:cs typeface="Times New Roman"/>
              </a:rPr>
              <a:t>работников,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обучающихся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иных</a:t>
            </a:r>
            <a:r>
              <a:rPr sz="2200" spc="-20" dirty="0">
                <a:latin typeface="Times New Roman"/>
                <a:cs typeface="Times New Roman"/>
              </a:rPr>
              <a:t> лиц;</a:t>
            </a:r>
            <a:endParaRPr sz="2200">
              <a:latin typeface="Times New Roman"/>
              <a:cs typeface="Times New Roman"/>
            </a:endParaRPr>
          </a:p>
          <a:p>
            <a:pPr marL="298450" indent="-285750" algn="just">
              <a:lnSpc>
                <a:spcPct val="100000"/>
              </a:lnSpc>
              <a:buFont typeface="Wingdings"/>
              <a:buChar char=""/>
              <a:tabLst>
                <a:tab pos="298450" algn="l"/>
              </a:tabLst>
            </a:pP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СОУЭ</a:t>
            </a:r>
            <a:r>
              <a:rPr sz="2200" b="1" spc="250" dirty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должна</a:t>
            </a:r>
            <a:r>
              <a:rPr sz="2200" spc="25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быть</a:t>
            </a:r>
            <a:r>
              <a:rPr sz="2200" spc="260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автономной</a:t>
            </a:r>
            <a:r>
              <a:rPr sz="2200" b="1" spc="415" dirty="0">
                <a:latin typeface="Times New Roman"/>
                <a:cs typeface="Times New Roman"/>
              </a:rPr>
              <a:t>   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25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оборудована</a:t>
            </a:r>
            <a:endParaRPr sz="2200">
              <a:latin typeface="Times New Roman"/>
              <a:cs typeface="Times New Roman"/>
            </a:endParaRPr>
          </a:p>
          <a:p>
            <a:pPr marL="299085" algn="just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Times New Roman"/>
                <a:cs typeface="Times New Roman"/>
              </a:rPr>
              <a:t>источниками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бесперебойного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электропитания.</a:t>
            </a:r>
            <a:endParaRPr sz="22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200" dirty="0">
                <a:latin typeface="Times New Roman"/>
                <a:cs typeface="Times New Roman"/>
              </a:rPr>
              <a:t>Уровень</a:t>
            </a:r>
            <a:r>
              <a:rPr sz="2200" spc="43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громкости,</a:t>
            </a:r>
            <a:r>
              <a:rPr sz="2200" spc="4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формируемый</a:t>
            </a:r>
            <a:r>
              <a:rPr sz="2200" spc="4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звуковыми</a:t>
            </a:r>
            <a:r>
              <a:rPr sz="2200" spc="43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4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речевыми 	</a:t>
            </a:r>
            <a:r>
              <a:rPr sz="2200" dirty="0">
                <a:latin typeface="Times New Roman"/>
                <a:cs typeface="Times New Roman"/>
              </a:rPr>
              <a:t>оповещателями,</a:t>
            </a:r>
            <a:r>
              <a:rPr sz="2200" spc="10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должен</a:t>
            </a:r>
            <a:r>
              <a:rPr sz="2200" spc="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быть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выше</a:t>
            </a:r>
            <a:r>
              <a:rPr sz="2200" spc="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допустимого</a:t>
            </a:r>
            <a:r>
              <a:rPr sz="2200" spc="9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уровня 	шума.</a:t>
            </a:r>
            <a:endParaRPr sz="2200">
              <a:latin typeface="Times New Roman"/>
              <a:cs typeface="Times New Roman"/>
            </a:endParaRPr>
          </a:p>
          <a:p>
            <a:pPr marL="297815" marR="6350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200" dirty="0">
                <a:latin typeface="Times New Roman"/>
                <a:cs typeface="Times New Roman"/>
              </a:rPr>
              <a:t>Речевые</a:t>
            </a:r>
            <a:r>
              <a:rPr sz="2200" spc="3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оповещатели</a:t>
            </a:r>
            <a:r>
              <a:rPr sz="2200" spc="3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должны</a:t>
            </a:r>
            <a:r>
              <a:rPr sz="2200" spc="3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обеспечивать</a:t>
            </a:r>
            <a:r>
              <a:rPr sz="2200" spc="30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разборчивость 	</a:t>
            </a:r>
            <a:r>
              <a:rPr sz="2200" dirty="0">
                <a:latin typeface="Times New Roman"/>
                <a:cs typeface="Times New Roman"/>
              </a:rPr>
              <a:t>передаваемой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речевой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информации.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Текст</a:t>
            </a:r>
            <a:r>
              <a:rPr sz="2200" b="1" spc="2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оповещения</a:t>
            </a:r>
            <a:r>
              <a:rPr sz="2200" b="1" spc="2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не 	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должен</a:t>
            </a:r>
            <a:r>
              <a:rPr sz="22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вызывать</a:t>
            </a:r>
            <a:r>
              <a:rPr sz="22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панику.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5508" y="205740"/>
              <a:ext cx="7868412" cy="6263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5123" y="764666"/>
              <a:ext cx="5029200" cy="19236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564" y="260616"/>
              <a:ext cx="7772400" cy="5040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78809" y="255849"/>
              <a:ext cx="7781925" cy="513715"/>
            </a:xfrm>
            <a:custGeom>
              <a:avLst/>
              <a:gdLst/>
              <a:ahLst/>
              <a:cxnLst/>
              <a:rect l="l" t="t" r="r" b="b"/>
              <a:pathLst>
                <a:path w="7781925" h="513715">
                  <a:moveTo>
                    <a:pt x="7778407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10070"/>
                  </a:lnTo>
                  <a:lnTo>
                    <a:pt x="495" y="511302"/>
                  </a:lnTo>
                  <a:lnTo>
                    <a:pt x="2273" y="513067"/>
                  </a:lnTo>
                  <a:lnTo>
                    <a:pt x="3505" y="513588"/>
                  </a:lnTo>
                  <a:lnTo>
                    <a:pt x="7778407" y="513588"/>
                  </a:lnTo>
                  <a:lnTo>
                    <a:pt x="7779626" y="513067"/>
                  </a:lnTo>
                  <a:lnTo>
                    <a:pt x="7781417" y="511302"/>
                  </a:lnTo>
                  <a:lnTo>
                    <a:pt x="7781912" y="510070"/>
                  </a:lnTo>
                  <a:lnTo>
                    <a:pt x="7781912" y="504050"/>
                  </a:lnTo>
                  <a:lnTo>
                    <a:pt x="9512" y="504050"/>
                  </a:lnTo>
                  <a:lnTo>
                    <a:pt x="9512" y="9537"/>
                  </a:lnTo>
                  <a:lnTo>
                    <a:pt x="7781912" y="9537"/>
                  </a:lnTo>
                  <a:lnTo>
                    <a:pt x="7781912" y="3505"/>
                  </a:lnTo>
                  <a:lnTo>
                    <a:pt x="7781417" y="2286"/>
                  </a:lnTo>
                  <a:lnTo>
                    <a:pt x="7779626" y="508"/>
                  </a:lnTo>
                  <a:lnTo>
                    <a:pt x="7778407" y="0"/>
                  </a:lnTo>
                  <a:close/>
                </a:path>
                <a:path w="7781925" h="513715">
                  <a:moveTo>
                    <a:pt x="7781912" y="9537"/>
                  </a:moveTo>
                  <a:lnTo>
                    <a:pt x="7772387" y="9537"/>
                  </a:lnTo>
                  <a:lnTo>
                    <a:pt x="7772387" y="504050"/>
                  </a:lnTo>
                  <a:lnTo>
                    <a:pt x="7781912" y="504050"/>
                  </a:lnTo>
                  <a:lnTo>
                    <a:pt x="7781912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355850" y="298830"/>
            <a:ext cx="442722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68805" algn="l"/>
              </a:tabLst>
            </a:pPr>
            <a:r>
              <a:rPr sz="2500" spc="-10" dirty="0">
                <a:solidFill>
                  <a:srgbClr val="C00000"/>
                </a:solidFill>
              </a:rPr>
              <a:t>2.4.Система</a:t>
            </a:r>
            <a:r>
              <a:rPr sz="2500" dirty="0">
                <a:solidFill>
                  <a:srgbClr val="C00000"/>
                </a:solidFill>
              </a:rPr>
              <a:t>	</a:t>
            </a:r>
            <a:r>
              <a:rPr sz="2500" spc="-20" dirty="0">
                <a:solidFill>
                  <a:srgbClr val="C00000"/>
                </a:solidFill>
              </a:rPr>
              <a:t>видеонаблюдения</a:t>
            </a:r>
            <a:endParaRPr sz="2500"/>
          </a:p>
        </p:txBody>
      </p:sp>
      <p:grpSp>
        <p:nvGrpSpPr>
          <p:cNvPr id="9" name="object 9"/>
          <p:cNvGrpSpPr/>
          <p:nvPr/>
        </p:nvGrpSpPr>
        <p:grpSpPr>
          <a:xfrm>
            <a:off x="861494" y="798579"/>
            <a:ext cx="7348220" cy="5909310"/>
            <a:chOff x="861494" y="798579"/>
            <a:chExt cx="7348220" cy="590931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9591" y="836676"/>
              <a:ext cx="3456431" cy="259232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61494" y="798579"/>
              <a:ext cx="3533140" cy="2668905"/>
            </a:xfrm>
            <a:custGeom>
              <a:avLst/>
              <a:gdLst/>
              <a:ahLst/>
              <a:cxnLst/>
              <a:rect l="l" t="t" r="r" b="b"/>
              <a:pathLst>
                <a:path w="3533140" h="2668904">
                  <a:moveTo>
                    <a:pt x="3518598" y="0"/>
                  </a:moveTo>
                  <a:lnTo>
                    <a:pt x="14033" y="0"/>
                  </a:lnTo>
                  <a:lnTo>
                    <a:pt x="9131" y="2032"/>
                  </a:lnTo>
                  <a:lnTo>
                    <a:pt x="2031" y="9118"/>
                  </a:lnTo>
                  <a:lnTo>
                    <a:pt x="0" y="14020"/>
                  </a:lnTo>
                  <a:lnTo>
                    <a:pt x="0" y="2654490"/>
                  </a:lnTo>
                  <a:lnTo>
                    <a:pt x="2031" y="2659392"/>
                  </a:lnTo>
                  <a:lnTo>
                    <a:pt x="9131" y="2666492"/>
                  </a:lnTo>
                  <a:lnTo>
                    <a:pt x="14033" y="2668511"/>
                  </a:lnTo>
                  <a:lnTo>
                    <a:pt x="3518598" y="2668511"/>
                  </a:lnTo>
                  <a:lnTo>
                    <a:pt x="3523500" y="2666492"/>
                  </a:lnTo>
                  <a:lnTo>
                    <a:pt x="3530600" y="2659392"/>
                  </a:lnTo>
                  <a:lnTo>
                    <a:pt x="3532632" y="2654490"/>
                  </a:lnTo>
                  <a:lnTo>
                    <a:pt x="3532632" y="2630424"/>
                  </a:lnTo>
                  <a:lnTo>
                    <a:pt x="38087" y="2630424"/>
                  </a:lnTo>
                  <a:lnTo>
                    <a:pt x="38087" y="38100"/>
                  </a:lnTo>
                  <a:lnTo>
                    <a:pt x="3532632" y="38100"/>
                  </a:lnTo>
                  <a:lnTo>
                    <a:pt x="3532632" y="14020"/>
                  </a:lnTo>
                  <a:lnTo>
                    <a:pt x="3530600" y="9118"/>
                  </a:lnTo>
                  <a:lnTo>
                    <a:pt x="3523500" y="2032"/>
                  </a:lnTo>
                  <a:lnTo>
                    <a:pt x="3518598" y="0"/>
                  </a:lnTo>
                  <a:close/>
                </a:path>
                <a:path w="3533140" h="2668904">
                  <a:moveTo>
                    <a:pt x="3532632" y="38100"/>
                  </a:moveTo>
                  <a:lnTo>
                    <a:pt x="3494519" y="38100"/>
                  </a:lnTo>
                  <a:lnTo>
                    <a:pt x="3494519" y="2630424"/>
                  </a:lnTo>
                  <a:lnTo>
                    <a:pt x="3532632" y="2630424"/>
                  </a:lnTo>
                  <a:lnTo>
                    <a:pt x="3532632" y="381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16017" y="836676"/>
              <a:ext cx="3455415" cy="259156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677926" y="798579"/>
              <a:ext cx="3531870" cy="2668270"/>
            </a:xfrm>
            <a:custGeom>
              <a:avLst/>
              <a:gdLst/>
              <a:ahLst/>
              <a:cxnLst/>
              <a:rect l="l" t="t" r="r" b="b"/>
              <a:pathLst>
                <a:path w="3531870" h="2668270">
                  <a:moveTo>
                    <a:pt x="3517582" y="0"/>
                  </a:moveTo>
                  <a:lnTo>
                    <a:pt x="14020" y="0"/>
                  </a:lnTo>
                  <a:lnTo>
                    <a:pt x="9118" y="2032"/>
                  </a:lnTo>
                  <a:lnTo>
                    <a:pt x="2019" y="9118"/>
                  </a:lnTo>
                  <a:lnTo>
                    <a:pt x="0" y="14020"/>
                  </a:lnTo>
                  <a:lnTo>
                    <a:pt x="0" y="2653728"/>
                  </a:lnTo>
                  <a:lnTo>
                    <a:pt x="2019" y="2658630"/>
                  </a:lnTo>
                  <a:lnTo>
                    <a:pt x="9118" y="2665730"/>
                  </a:lnTo>
                  <a:lnTo>
                    <a:pt x="14020" y="2667762"/>
                  </a:lnTo>
                  <a:lnTo>
                    <a:pt x="3517582" y="2667762"/>
                  </a:lnTo>
                  <a:lnTo>
                    <a:pt x="3522484" y="2665730"/>
                  </a:lnTo>
                  <a:lnTo>
                    <a:pt x="3529584" y="2658630"/>
                  </a:lnTo>
                  <a:lnTo>
                    <a:pt x="3531603" y="2653728"/>
                  </a:lnTo>
                  <a:lnTo>
                    <a:pt x="3531603" y="2629662"/>
                  </a:lnTo>
                  <a:lnTo>
                    <a:pt x="38087" y="2629662"/>
                  </a:lnTo>
                  <a:lnTo>
                    <a:pt x="38087" y="38100"/>
                  </a:lnTo>
                  <a:lnTo>
                    <a:pt x="3531603" y="38100"/>
                  </a:lnTo>
                  <a:lnTo>
                    <a:pt x="3531603" y="14020"/>
                  </a:lnTo>
                  <a:lnTo>
                    <a:pt x="3529584" y="9118"/>
                  </a:lnTo>
                  <a:lnTo>
                    <a:pt x="3522484" y="2032"/>
                  </a:lnTo>
                  <a:lnTo>
                    <a:pt x="3517582" y="0"/>
                  </a:lnTo>
                  <a:close/>
                </a:path>
                <a:path w="3531870" h="2668270">
                  <a:moveTo>
                    <a:pt x="3531603" y="38100"/>
                  </a:moveTo>
                  <a:lnTo>
                    <a:pt x="3493503" y="38100"/>
                  </a:lnTo>
                  <a:lnTo>
                    <a:pt x="3493503" y="2629662"/>
                  </a:lnTo>
                  <a:lnTo>
                    <a:pt x="3531603" y="2629662"/>
                  </a:lnTo>
                  <a:lnTo>
                    <a:pt x="3531603" y="381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09392" y="3644976"/>
              <a:ext cx="4032504" cy="302437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471295" y="3606873"/>
              <a:ext cx="4109085" cy="3100705"/>
            </a:xfrm>
            <a:custGeom>
              <a:avLst/>
              <a:gdLst/>
              <a:ahLst/>
              <a:cxnLst/>
              <a:rect l="l" t="t" r="r" b="b"/>
              <a:pathLst>
                <a:path w="4109084" h="3100704">
                  <a:moveTo>
                    <a:pt x="4094670" y="0"/>
                  </a:moveTo>
                  <a:lnTo>
                    <a:pt x="14033" y="0"/>
                  </a:lnTo>
                  <a:lnTo>
                    <a:pt x="9131" y="2031"/>
                  </a:lnTo>
                  <a:lnTo>
                    <a:pt x="2031" y="9131"/>
                  </a:lnTo>
                  <a:lnTo>
                    <a:pt x="0" y="14033"/>
                  </a:lnTo>
                  <a:lnTo>
                    <a:pt x="0" y="3086544"/>
                  </a:lnTo>
                  <a:lnTo>
                    <a:pt x="2031" y="3091446"/>
                  </a:lnTo>
                  <a:lnTo>
                    <a:pt x="9131" y="3098545"/>
                  </a:lnTo>
                  <a:lnTo>
                    <a:pt x="14033" y="3100577"/>
                  </a:lnTo>
                  <a:lnTo>
                    <a:pt x="4094670" y="3100577"/>
                  </a:lnTo>
                  <a:lnTo>
                    <a:pt x="4099572" y="3098545"/>
                  </a:lnTo>
                  <a:lnTo>
                    <a:pt x="4106672" y="3091446"/>
                  </a:lnTo>
                  <a:lnTo>
                    <a:pt x="4108704" y="3086544"/>
                  </a:lnTo>
                  <a:lnTo>
                    <a:pt x="4108704" y="3062490"/>
                  </a:lnTo>
                  <a:lnTo>
                    <a:pt x="38087" y="3062490"/>
                  </a:lnTo>
                  <a:lnTo>
                    <a:pt x="38087" y="38112"/>
                  </a:lnTo>
                  <a:lnTo>
                    <a:pt x="4108704" y="38112"/>
                  </a:lnTo>
                  <a:lnTo>
                    <a:pt x="4108704" y="14033"/>
                  </a:lnTo>
                  <a:lnTo>
                    <a:pt x="4106672" y="9131"/>
                  </a:lnTo>
                  <a:lnTo>
                    <a:pt x="4099572" y="2031"/>
                  </a:lnTo>
                  <a:lnTo>
                    <a:pt x="4094670" y="0"/>
                  </a:lnTo>
                  <a:close/>
                </a:path>
                <a:path w="4109084" h="3100704">
                  <a:moveTo>
                    <a:pt x="4108704" y="38112"/>
                  </a:moveTo>
                  <a:lnTo>
                    <a:pt x="4070591" y="38112"/>
                  </a:lnTo>
                  <a:lnTo>
                    <a:pt x="4070591" y="3062490"/>
                  </a:lnTo>
                  <a:lnTo>
                    <a:pt x="4108704" y="3062490"/>
                  </a:lnTo>
                  <a:lnTo>
                    <a:pt x="4108704" y="3811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0623" y="161505"/>
              <a:ext cx="8447570" cy="3475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623" y="502919"/>
              <a:ext cx="447319" cy="68888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20825" y="502919"/>
              <a:ext cx="447368" cy="68888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1872" y="1124711"/>
              <a:ext cx="7565039" cy="670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537" y="188607"/>
              <a:ext cx="8352917" cy="93610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62782" y="183840"/>
              <a:ext cx="8362950" cy="946150"/>
            </a:xfrm>
            <a:custGeom>
              <a:avLst/>
              <a:gdLst/>
              <a:ahLst/>
              <a:cxnLst/>
              <a:rect l="l" t="t" r="r" b="b"/>
              <a:pathLst>
                <a:path w="8362950" h="946150">
                  <a:moveTo>
                    <a:pt x="8358924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942124"/>
                  </a:lnTo>
                  <a:lnTo>
                    <a:pt x="495" y="943356"/>
                  </a:lnTo>
                  <a:lnTo>
                    <a:pt x="2273" y="945121"/>
                  </a:lnTo>
                  <a:lnTo>
                    <a:pt x="3505" y="945641"/>
                  </a:lnTo>
                  <a:lnTo>
                    <a:pt x="8358924" y="945641"/>
                  </a:lnTo>
                  <a:lnTo>
                    <a:pt x="8360143" y="945121"/>
                  </a:lnTo>
                  <a:lnTo>
                    <a:pt x="8361934" y="943356"/>
                  </a:lnTo>
                  <a:lnTo>
                    <a:pt x="8362429" y="942124"/>
                  </a:lnTo>
                  <a:lnTo>
                    <a:pt x="8362429" y="936104"/>
                  </a:lnTo>
                  <a:lnTo>
                    <a:pt x="9512" y="936104"/>
                  </a:lnTo>
                  <a:lnTo>
                    <a:pt x="9512" y="9537"/>
                  </a:lnTo>
                  <a:lnTo>
                    <a:pt x="8362429" y="9537"/>
                  </a:lnTo>
                  <a:lnTo>
                    <a:pt x="8362429" y="3505"/>
                  </a:lnTo>
                  <a:lnTo>
                    <a:pt x="8361921" y="2286"/>
                  </a:lnTo>
                  <a:lnTo>
                    <a:pt x="8360143" y="508"/>
                  </a:lnTo>
                  <a:lnTo>
                    <a:pt x="8358924" y="0"/>
                  </a:lnTo>
                  <a:close/>
                </a:path>
                <a:path w="8362950" h="946150">
                  <a:moveTo>
                    <a:pt x="8362429" y="9537"/>
                  </a:moveTo>
                  <a:lnTo>
                    <a:pt x="8352917" y="9537"/>
                  </a:lnTo>
                  <a:lnTo>
                    <a:pt x="8352904" y="936104"/>
                  </a:lnTo>
                  <a:lnTo>
                    <a:pt x="8362429" y="936104"/>
                  </a:lnTo>
                  <a:lnTo>
                    <a:pt x="8362429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67537" y="188607"/>
            <a:ext cx="8353425" cy="936625"/>
          </a:xfrm>
          <a:prstGeom prst="rect">
            <a:avLst/>
          </a:prstGeom>
        </p:spPr>
        <p:txBody>
          <a:bodyPr vert="horz" wrap="square" lIns="0" tIns="2419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905"/>
              </a:spcBef>
              <a:tabLst>
                <a:tab pos="2079625" algn="l"/>
              </a:tabLst>
            </a:pPr>
            <a:r>
              <a:rPr sz="2800" spc="-10" dirty="0">
                <a:solidFill>
                  <a:srgbClr val="C00000"/>
                </a:solidFill>
              </a:rPr>
              <a:t>2.4.Система</a:t>
            </a:r>
            <a:r>
              <a:rPr sz="2800" dirty="0">
                <a:solidFill>
                  <a:srgbClr val="C00000"/>
                </a:solidFill>
              </a:rPr>
              <a:t>	</a:t>
            </a:r>
            <a:r>
              <a:rPr sz="2800" spc="-10" dirty="0">
                <a:solidFill>
                  <a:srgbClr val="C00000"/>
                </a:solidFill>
              </a:rPr>
              <a:t>видеонаблюдения</a:t>
            </a:r>
            <a:endParaRPr sz="2800"/>
          </a:p>
        </p:txBody>
      </p:sp>
      <p:grpSp>
        <p:nvGrpSpPr>
          <p:cNvPr id="11" name="object 11"/>
          <p:cNvGrpSpPr/>
          <p:nvPr/>
        </p:nvGrpSpPr>
        <p:grpSpPr>
          <a:xfrm>
            <a:off x="333756" y="1272501"/>
            <a:ext cx="8770620" cy="5174615"/>
            <a:chOff x="333756" y="1272501"/>
            <a:chExt cx="8770620" cy="517461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0624" y="6388569"/>
              <a:ext cx="8519121" cy="579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3756" y="1272501"/>
              <a:ext cx="8770581" cy="42967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3756" y="1696086"/>
              <a:ext cx="86868" cy="469248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39746" y="1696086"/>
              <a:ext cx="164592" cy="469248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0624" y="1313649"/>
              <a:ext cx="8519121" cy="4250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20624" y="1732651"/>
              <a:ext cx="8519121" cy="465591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67537" y="1340726"/>
              <a:ext cx="8424926" cy="503770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62782" y="1335961"/>
              <a:ext cx="8434705" cy="5047615"/>
            </a:xfrm>
            <a:custGeom>
              <a:avLst/>
              <a:gdLst/>
              <a:ahLst/>
              <a:cxnLst/>
              <a:rect l="l" t="t" r="r" b="b"/>
              <a:pathLst>
                <a:path w="8434705" h="5047615">
                  <a:moveTo>
                    <a:pt x="8430933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043728"/>
                  </a:lnTo>
                  <a:lnTo>
                    <a:pt x="495" y="5044948"/>
                  </a:lnTo>
                  <a:lnTo>
                    <a:pt x="2273" y="5046738"/>
                  </a:lnTo>
                  <a:lnTo>
                    <a:pt x="3505" y="5047234"/>
                  </a:lnTo>
                  <a:lnTo>
                    <a:pt x="8430933" y="5047234"/>
                  </a:lnTo>
                  <a:lnTo>
                    <a:pt x="8432152" y="5046738"/>
                  </a:lnTo>
                  <a:lnTo>
                    <a:pt x="8433943" y="5044948"/>
                  </a:lnTo>
                  <a:lnTo>
                    <a:pt x="8434438" y="5043728"/>
                  </a:lnTo>
                  <a:lnTo>
                    <a:pt x="8434438" y="5037709"/>
                  </a:lnTo>
                  <a:lnTo>
                    <a:pt x="9512" y="5037709"/>
                  </a:lnTo>
                  <a:lnTo>
                    <a:pt x="9512" y="9537"/>
                  </a:lnTo>
                  <a:lnTo>
                    <a:pt x="8434438" y="9537"/>
                  </a:lnTo>
                  <a:lnTo>
                    <a:pt x="8434438" y="3505"/>
                  </a:lnTo>
                  <a:lnTo>
                    <a:pt x="8433930" y="2286"/>
                  </a:lnTo>
                  <a:lnTo>
                    <a:pt x="8432152" y="508"/>
                  </a:lnTo>
                  <a:lnTo>
                    <a:pt x="8430933" y="0"/>
                  </a:lnTo>
                  <a:close/>
                </a:path>
                <a:path w="8434705" h="5047615">
                  <a:moveTo>
                    <a:pt x="8434438" y="9537"/>
                  </a:moveTo>
                  <a:lnTo>
                    <a:pt x="8424926" y="9537"/>
                  </a:lnTo>
                  <a:lnTo>
                    <a:pt x="8424913" y="5037709"/>
                  </a:lnTo>
                  <a:lnTo>
                    <a:pt x="8434438" y="5037709"/>
                  </a:lnTo>
                  <a:lnTo>
                    <a:pt x="8434438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46303" y="1363471"/>
            <a:ext cx="8270240" cy="477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Функции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системы:</a:t>
            </a:r>
            <a:endParaRPr sz="2400">
              <a:latin typeface="Times New Roman"/>
              <a:cs typeface="Times New Roman"/>
            </a:endParaRPr>
          </a:p>
          <a:p>
            <a:pPr marL="297815" marR="718820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400" spc="-20" dirty="0">
                <a:latin typeface="Times New Roman"/>
                <a:cs typeface="Times New Roman"/>
              </a:rPr>
              <a:t>круглосуточный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контроль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границ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территории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объекта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и 	</a:t>
            </a:r>
            <a:r>
              <a:rPr sz="2400" dirty="0">
                <a:latin typeface="Times New Roman"/>
                <a:cs typeface="Times New Roman"/>
              </a:rPr>
              <a:t>охраняемых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зон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доступа;</a:t>
            </a:r>
            <a:endParaRPr sz="2400">
              <a:latin typeface="Times New Roman"/>
              <a:cs typeface="Times New Roman"/>
            </a:endParaRPr>
          </a:p>
          <a:p>
            <a:pPr marL="297815" marR="7620" indent="-285750" algn="just">
              <a:lnSpc>
                <a:spcPct val="100000"/>
              </a:lnSpc>
              <a:buFont typeface="Wingdings"/>
              <a:buChar char=""/>
              <a:tabLst>
                <a:tab pos="299085" algn="l"/>
              </a:tabLst>
            </a:pPr>
            <a:r>
              <a:rPr sz="2400" dirty="0">
                <a:latin typeface="Times New Roman"/>
                <a:cs typeface="Times New Roman"/>
              </a:rPr>
              <a:t>непрерывный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визуальный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контроль</a:t>
            </a:r>
            <a:r>
              <a:rPr sz="2400" spc="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критически</a:t>
            </a:r>
            <a:r>
              <a:rPr sz="2400" spc="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важными 	</a:t>
            </a:r>
            <a:r>
              <a:rPr sz="2400" dirty="0">
                <a:latin typeface="Times New Roman"/>
                <a:cs typeface="Times New Roman"/>
              </a:rPr>
              <a:t>элементами,</a:t>
            </a:r>
            <a:r>
              <a:rPr sz="2400" spc="10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служебными</a:t>
            </a:r>
            <a:r>
              <a:rPr sz="2400" spc="11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техническими</a:t>
            </a:r>
            <a:r>
              <a:rPr sz="2400" spc="105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помещениями, 	</a:t>
            </a:r>
            <a:r>
              <a:rPr sz="2400" dirty="0">
                <a:latin typeface="Times New Roman"/>
                <a:cs typeface="Times New Roman"/>
              </a:rPr>
              <a:t>охраняемыми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зонами,</a:t>
            </a:r>
            <a:r>
              <a:rPr sz="2400" spc="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2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также</a:t>
            </a:r>
            <a:r>
              <a:rPr sz="2400" spc="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прилегающей</a:t>
            </a:r>
            <a:r>
              <a:rPr sz="2400" spc="3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территорией 	</a:t>
            </a:r>
            <a:r>
              <a:rPr sz="2400" dirty="0">
                <a:latin typeface="Times New Roman"/>
                <a:cs typeface="Times New Roman"/>
              </a:rPr>
              <a:t>объекта</a:t>
            </a:r>
            <a:r>
              <a:rPr sz="2400" spc="29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29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подъездными</a:t>
            </a:r>
            <a:r>
              <a:rPr sz="2400" spc="29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путями</a:t>
            </a:r>
            <a:r>
              <a:rPr sz="2400" spc="29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295" dirty="0">
                <a:latin typeface="Times New Roman"/>
                <a:cs typeface="Times New Roman"/>
              </a:rPr>
              <a:t>   </a:t>
            </a:r>
            <a:r>
              <a:rPr sz="2400" dirty="0">
                <a:latin typeface="Times New Roman"/>
                <a:cs typeface="Times New Roman"/>
              </a:rPr>
              <a:t>целью</a:t>
            </a:r>
            <a:r>
              <a:rPr sz="2400" spc="295" dirty="0">
                <a:latin typeface="Times New Roman"/>
                <a:cs typeface="Times New Roman"/>
              </a:rPr>
              <a:t>   </a:t>
            </a:r>
            <a:r>
              <a:rPr sz="2400" spc="-10" dirty="0">
                <a:latin typeface="Times New Roman"/>
                <a:cs typeface="Times New Roman"/>
              </a:rPr>
              <a:t>раннего 	обнаружения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противоправных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действий;</a:t>
            </a:r>
            <a:endParaRPr sz="2400">
              <a:latin typeface="Times New Roman"/>
              <a:cs typeface="Times New Roman"/>
            </a:endParaRPr>
          </a:p>
          <a:p>
            <a:pPr marL="298450" indent="-285750" algn="just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298450" algn="l"/>
              </a:tabLst>
            </a:pPr>
            <a:r>
              <a:rPr sz="2400" spc="-10" dirty="0">
                <a:latin typeface="Times New Roman"/>
                <a:cs typeface="Times New Roman"/>
              </a:rPr>
              <a:t>идентификации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физических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лиц/транспортных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средств;</a:t>
            </a:r>
            <a:endParaRPr sz="24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99300"/>
              </a:lnSpc>
              <a:spcBef>
                <a:spcPts val="20"/>
              </a:spcBef>
              <a:buFont typeface="Wingdings"/>
              <a:buChar char=""/>
              <a:tabLst>
                <a:tab pos="299085" algn="l"/>
              </a:tabLst>
            </a:pPr>
            <a:r>
              <a:rPr sz="2400" dirty="0">
                <a:latin typeface="Times New Roman"/>
                <a:cs typeface="Times New Roman"/>
              </a:rPr>
              <a:t>выделение</a:t>
            </a:r>
            <a:r>
              <a:rPr sz="2400" spc="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10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общей</a:t>
            </a:r>
            <a:r>
              <a:rPr sz="2400" spc="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видеокартины</a:t>
            </a:r>
            <a:r>
              <a:rPr sz="2400" spc="10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фиксирование</a:t>
            </a:r>
            <a:r>
              <a:rPr sz="2400" spc="105" dirty="0">
                <a:latin typeface="Times New Roman"/>
                <a:cs typeface="Times New Roman"/>
              </a:rPr>
              <a:t>  </a:t>
            </a:r>
            <a:r>
              <a:rPr sz="2400" spc="-25" dirty="0">
                <a:latin typeface="Times New Roman"/>
                <a:cs typeface="Times New Roman"/>
              </a:rPr>
              <a:t>лиц 	</a:t>
            </a:r>
            <a:r>
              <a:rPr sz="2400" dirty="0">
                <a:latin typeface="Times New Roman"/>
                <a:cs typeface="Times New Roman"/>
              </a:rPr>
              <a:t>нарушителей</a:t>
            </a:r>
            <a:r>
              <a:rPr sz="2400" spc="18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19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целью</a:t>
            </a:r>
            <a:r>
              <a:rPr sz="2400" spc="18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предоставления</a:t>
            </a:r>
            <a:r>
              <a:rPr sz="2400" spc="19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свидетельств</a:t>
            </a:r>
            <a:r>
              <a:rPr sz="2400" spc="190" dirty="0">
                <a:latin typeface="Times New Roman"/>
                <a:cs typeface="Times New Roman"/>
              </a:rPr>
              <a:t>  </a:t>
            </a:r>
            <a:r>
              <a:rPr sz="2400" spc="-25" dirty="0">
                <a:latin typeface="Times New Roman"/>
                <a:cs typeface="Times New Roman"/>
              </a:rPr>
              <a:t>для 	</a:t>
            </a:r>
            <a:r>
              <a:rPr sz="2400" dirty="0">
                <a:latin typeface="Times New Roman"/>
                <a:cs typeface="Times New Roman"/>
              </a:rPr>
              <a:t>последующих</a:t>
            </a:r>
            <a:r>
              <a:rPr sz="2400" spc="5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следственных</a:t>
            </a:r>
            <a:r>
              <a:rPr sz="2400" spc="5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мероприятий</a:t>
            </a:r>
            <a:r>
              <a:rPr sz="2400" spc="5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4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судебных 	разбирательств.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027" y="1105027"/>
            <a:ext cx="3286251" cy="252056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75805" y="106641"/>
            <a:ext cx="8448040" cy="771525"/>
            <a:chOff x="275805" y="106641"/>
            <a:chExt cx="8448040" cy="7715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805" y="106641"/>
              <a:ext cx="8447570" cy="6111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389" y="717804"/>
              <a:ext cx="8340928" cy="1600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7537" y="655167"/>
              <a:ext cx="76238" cy="1525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9198" y="655167"/>
              <a:ext cx="7302969" cy="1525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7537" y="128016"/>
              <a:ext cx="8258860" cy="558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3775" y="655167"/>
              <a:ext cx="405422" cy="15259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02167" y="655167"/>
              <a:ext cx="474002" cy="16173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02167" y="655167"/>
              <a:ext cx="405422" cy="15259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192651" y="1085634"/>
            <a:ext cx="4531740" cy="538759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0880" y="3779430"/>
            <a:ext cx="3286251" cy="2693797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025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Организация</a:t>
            </a:r>
            <a:r>
              <a:rPr sz="3600" b="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пропускного</a:t>
            </a:r>
            <a:r>
              <a:rPr sz="3600" b="0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режима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85314" y="161505"/>
            <a:ext cx="111213" cy="61722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84607" y="158611"/>
            <a:ext cx="8477885" cy="883919"/>
            <a:chOff x="275805" y="89954"/>
            <a:chExt cx="8477885" cy="883919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805" y="161505"/>
              <a:ext cx="217970" cy="6172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775" y="89954"/>
              <a:ext cx="8191538" cy="939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775" y="716546"/>
              <a:ext cx="8191538" cy="2572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8269" y="193395"/>
              <a:ext cx="8415451" cy="51366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18782" y="183908"/>
              <a:ext cx="8434705" cy="532765"/>
            </a:xfrm>
            <a:custGeom>
              <a:avLst/>
              <a:gdLst/>
              <a:ahLst/>
              <a:cxnLst/>
              <a:rect l="l" t="t" r="r" b="b"/>
              <a:pathLst>
                <a:path w="8434705" h="532765">
                  <a:moveTo>
                    <a:pt x="8430882" y="0"/>
                  </a:moveTo>
                  <a:lnTo>
                    <a:pt x="3543" y="0"/>
                  </a:lnTo>
                  <a:lnTo>
                    <a:pt x="2286" y="457"/>
                  </a:lnTo>
                  <a:lnTo>
                    <a:pt x="457" y="2286"/>
                  </a:lnTo>
                  <a:lnTo>
                    <a:pt x="0" y="3429"/>
                  </a:lnTo>
                  <a:lnTo>
                    <a:pt x="0" y="529209"/>
                  </a:lnTo>
                  <a:lnTo>
                    <a:pt x="457" y="530352"/>
                  </a:lnTo>
                  <a:lnTo>
                    <a:pt x="2286" y="532180"/>
                  </a:lnTo>
                  <a:lnTo>
                    <a:pt x="3543" y="532638"/>
                  </a:lnTo>
                  <a:lnTo>
                    <a:pt x="8430882" y="532638"/>
                  </a:lnTo>
                  <a:lnTo>
                    <a:pt x="8432139" y="532180"/>
                  </a:lnTo>
                  <a:lnTo>
                    <a:pt x="8433968" y="530352"/>
                  </a:lnTo>
                  <a:lnTo>
                    <a:pt x="8434425" y="529209"/>
                  </a:lnTo>
                  <a:lnTo>
                    <a:pt x="8434425" y="523151"/>
                  </a:lnTo>
                  <a:lnTo>
                    <a:pt x="9486" y="523151"/>
                  </a:lnTo>
                  <a:lnTo>
                    <a:pt x="9486" y="9486"/>
                  </a:lnTo>
                  <a:lnTo>
                    <a:pt x="8434425" y="9486"/>
                  </a:lnTo>
                  <a:lnTo>
                    <a:pt x="8434425" y="3429"/>
                  </a:lnTo>
                  <a:lnTo>
                    <a:pt x="8433968" y="2286"/>
                  </a:lnTo>
                  <a:lnTo>
                    <a:pt x="8432139" y="457"/>
                  </a:lnTo>
                  <a:lnTo>
                    <a:pt x="8430882" y="0"/>
                  </a:lnTo>
                  <a:close/>
                </a:path>
                <a:path w="8434705" h="532765">
                  <a:moveTo>
                    <a:pt x="8434425" y="9486"/>
                  </a:moveTo>
                  <a:lnTo>
                    <a:pt x="8424938" y="9486"/>
                  </a:lnTo>
                  <a:lnTo>
                    <a:pt x="8424938" y="523151"/>
                  </a:lnTo>
                  <a:lnTo>
                    <a:pt x="8434425" y="523151"/>
                  </a:lnTo>
                  <a:lnTo>
                    <a:pt x="8434425" y="9486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4923" y="111213"/>
              <a:ext cx="88353" cy="726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4923" y="716546"/>
              <a:ext cx="88353" cy="1841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2707" y="111213"/>
              <a:ext cx="7470648" cy="726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4923" y="111213"/>
              <a:ext cx="7559001" cy="7894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3277" y="183908"/>
              <a:ext cx="469430" cy="7167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563355" y="123444"/>
              <a:ext cx="80810" cy="604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093925" y="716546"/>
              <a:ext cx="550240" cy="19636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93925" y="123444"/>
              <a:ext cx="550240" cy="7772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93925" y="183908"/>
              <a:ext cx="469430" cy="532638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79514" y="3932999"/>
            <a:ext cx="3672458" cy="251625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36652" y="1084314"/>
            <a:ext cx="3638918" cy="2581909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4008158" y="996696"/>
            <a:ext cx="5135880" cy="5422900"/>
            <a:chOff x="4008158" y="996696"/>
            <a:chExt cx="5135880" cy="5422900"/>
          </a:xfrm>
        </p:grpSpPr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08158" y="996696"/>
              <a:ext cx="5135841" cy="4572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08158" y="1444752"/>
              <a:ext cx="5135841" cy="497433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72166" y="1025613"/>
              <a:ext cx="4939245" cy="4463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72166" y="1465834"/>
              <a:ext cx="451065" cy="49014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558784" y="1465834"/>
              <a:ext cx="452627" cy="490147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17136" y="6300330"/>
              <a:ext cx="4047743" cy="6697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119244" y="1052690"/>
              <a:ext cx="4845177" cy="524764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114483" y="1047925"/>
              <a:ext cx="4855210" cy="5257800"/>
            </a:xfrm>
            <a:custGeom>
              <a:avLst/>
              <a:gdLst/>
              <a:ahLst/>
              <a:cxnLst/>
              <a:rect l="l" t="t" r="r" b="b"/>
              <a:pathLst>
                <a:path w="4855209" h="5257800">
                  <a:moveTo>
                    <a:pt x="4851196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507" y="2286"/>
                  </a:lnTo>
                  <a:lnTo>
                    <a:pt x="0" y="3505"/>
                  </a:lnTo>
                  <a:lnTo>
                    <a:pt x="0" y="5253659"/>
                  </a:lnTo>
                  <a:lnTo>
                    <a:pt x="507" y="5254891"/>
                  </a:lnTo>
                  <a:lnTo>
                    <a:pt x="1384" y="5255780"/>
                  </a:lnTo>
                  <a:lnTo>
                    <a:pt x="2286" y="5256657"/>
                  </a:lnTo>
                  <a:lnTo>
                    <a:pt x="3505" y="5257177"/>
                  </a:lnTo>
                  <a:lnTo>
                    <a:pt x="4851196" y="5257177"/>
                  </a:lnTo>
                  <a:lnTo>
                    <a:pt x="4852416" y="5256657"/>
                  </a:lnTo>
                  <a:lnTo>
                    <a:pt x="4854194" y="5254891"/>
                  </a:lnTo>
                  <a:lnTo>
                    <a:pt x="4854702" y="5253659"/>
                  </a:lnTo>
                  <a:lnTo>
                    <a:pt x="4854702" y="5247640"/>
                  </a:lnTo>
                  <a:lnTo>
                    <a:pt x="9525" y="5247640"/>
                  </a:lnTo>
                  <a:lnTo>
                    <a:pt x="9525" y="9537"/>
                  </a:lnTo>
                  <a:lnTo>
                    <a:pt x="4854702" y="9537"/>
                  </a:lnTo>
                  <a:lnTo>
                    <a:pt x="4854702" y="3505"/>
                  </a:lnTo>
                  <a:lnTo>
                    <a:pt x="4854194" y="2286"/>
                  </a:lnTo>
                  <a:lnTo>
                    <a:pt x="4852416" y="508"/>
                  </a:lnTo>
                  <a:lnTo>
                    <a:pt x="4851196" y="0"/>
                  </a:lnTo>
                  <a:close/>
                </a:path>
                <a:path w="4855209" h="5257800">
                  <a:moveTo>
                    <a:pt x="4854702" y="9537"/>
                  </a:moveTo>
                  <a:lnTo>
                    <a:pt x="4845164" y="9537"/>
                  </a:lnTo>
                  <a:lnTo>
                    <a:pt x="4845164" y="5247640"/>
                  </a:lnTo>
                  <a:lnTo>
                    <a:pt x="4854702" y="5247640"/>
                  </a:lnTo>
                  <a:lnTo>
                    <a:pt x="4854702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198746" y="1076959"/>
            <a:ext cx="4687570" cy="482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685" indent="-260985">
              <a:lnSpc>
                <a:spcPct val="100000"/>
              </a:lnSpc>
              <a:spcBef>
                <a:spcPts val="100"/>
              </a:spcBef>
              <a:buSzPct val="95238"/>
              <a:buAutoNum type="arabicPeriod"/>
              <a:tabLst>
                <a:tab pos="273685" algn="l"/>
              </a:tabLst>
            </a:pPr>
            <a:r>
              <a:rPr sz="2100" dirty="0">
                <a:latin typeface="Times New Roman"/>
                <a:cs typeface="Times New Roman"/>
              </a:rPr>
              <a:t>Обучающиеся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проходят</a:t>
            </a:r>
            <a:r>
              <a:rPr sz="2100" spc="-114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по</a:t>
            </a:r>
            <a:endParaRPr sz="2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оформленным</a:t>
            </a:r>
            <a:r>
              <a:rPr sz="2100" spc="-1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электронным</a:t>
            </a:r>
            <a:r>
              <a:rPr sz="2100" spc="-12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пропускам.</a:t>
            </a:r>
            <a:endParaRPr sz="21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Times New Roman"/>
                <a:cs typeface="Times New Roman"/>
              </a:rPr>
              <a:t>Электронный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пропуск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(карта)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для</a:t>
            </a:r>
            <a:endParaRPr sz="2100" dirty="0">
              <a:latin typeface="Times New Roman"/>
              <a:cs typeface="Times New Roman"/>
            </a:endParaRPr>
          </a:p>
          <a:p>
            <a:pPr marL="12700" marR="578485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обучающихся оформляется </a:t>
            </a:r>
            <a:r>
              <a:rPr sz="2100" spc="-50" dirty="0">
                <a:latin typeface="Times New Roman"/>
                <a:cs typeface="Times New Roman"/>
              </a:rPr>
              <a:t>в </a:t>
            </a:r>
            <a:r>
              <a:rPr sz="2100" spc="-10" dirty="0">
                <a:latin typeface="Times New Roman"/>
                <a:cs typeface="Times New Roman"/>
              </a:rPr>
              <a:t>специализированной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организации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spc="-50" dirty="0">
                <a:latin typeface="Times New Roman"/>
                <a:cs typeface="Times New Roman"/>
              </a:rPr>
              <a:t>и </a:t>
            </a:r>
            <a:r>
              <a:rPr sz="2100" dirty="0">
                <a:latin typeface="Times New Roman"/>
                <a:cs typeface="Times New Roman"/>
              </a:rPr>
              <a:t>активируется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 err="1">
                <a:latin typeface="Times New Roman"/>
                <a:cs typeface="Times New Roman"/>
              </a:rPr>
              <a:t>организации</a:t>
            </a:r>
            <a:r>
              <a:rPr lang="ru-RU" sz="2100" spc="-10" dirty="0">
                <a:latin typeface="Times New Roman"/>
                <a:cs typeface="Times New Roman"/>
              </a:rPr>
              <a:t>.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При </a:t>
            </a:r>
            <a:r>
              <a:rPr sz="2100" dirty="0">
                <a:latin typeface="Times New Roman"/>
                <a:cs typeface="Times New Roman"/>
              </a:rPr>
              <a:t>отсутствии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электронного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пропуска</a:t>
            </a:r>
            <a:endParaRPr sz="2100" dirty="0">
              <a:latin typeface="Times New Roman"/>
              <a:cs typeface="Times New Roman"/>
            </a:endParaRPr>
          </a:p>
          <a:p>
            <a:pPr marL="12700" marR="142240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Times New Roman"/>
                <a:cs typeface="Times New Roman"/>
              </a:rPr>
              <a:t>проход осуществляется по </a:t>
            </a:r>
            <a:r>
              <a:rPr sz="2100" spc="-10" dirty="0">
                <a:latin typeface="Times New Roman"/>
                <a:cs typeface="Times New Roman"/>
              </a:rPr>
              <a:t>документам, </a:t>
            </a:r>
            <a:r>
              <a:rPr sz="2100" dirty="0">
                <a:latin typeface="Times New Roman"/>
                <a:cs typeface="Times New Roman"/>
              </a:rPr>
              <a:t>удостоверяющим </a:t>
            </a:r>
            <a:r>
              <a:rPr sz="2100" spc="-10" dirty="0">
                <a:latin typeface="Times New Roman"/>
                <a:cs typeface="Times New Roman"/>
              </a:rPr>
              <a:t>личность.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585470" indent="-572770">
              <a:lnSpc>
                <a:spcPct val="100000"/>
              </a:lnSpc>
              <a:buAutoNum type="arabicPeriod" startAt="2"/>
              <a:tabLst>
                <a:tab pos="585470" algn="l"/>
                <a:tab pos="1940560" algn="l"/>
                <a:tab pos="2305050" algn="l"/>
              </a:tabLst>
            </a:pPr>
            <a:r>
              <a:rPr sz="2100" spc="-10" dirty="0">
                <a:latin typeface="Times New Roman"/>
                <a:cs typeface="Times New Roman"/>
              </a:rPr>
              <a:t>Пропуск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в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lang="ru-RU" sz="3150" spc="-15" baseline="1322" dirty="0">
                <a:latin typeface="Times New Roman"/>
                <a:cs typeface="Times New Roman"/>
              </a:rPr>
              <a:t>здание учреждения</a:t>
            </a:r>
            <a:endParaRPr sz="3150" baseline="1322" dirty="0">
              <a:latin typeface="Times New Roman"/>
              <a:cs typeface="Times New Roman"/>
            </a:endParaRPr>
          </a:p>
          <a:p>
            <a:pPr marL="79375">
              <a:lnSpc>
                <a:spcPct val="100000"/>
              </a:lnSpc>
            </a:pPr>
            <a:r>
              <a:rPr sz="2100" spc="-10" dirty="0">
                <a:latin typeface="Times New Roman"/>
                <a:cs typeface="Times New Roman"/>
              </a:rPr>
              <a:t>осуществляется </a:t>
            </a:r>
            <a:r>
              <a:rPr sz="2100" dirty="0">
                <a:latin typeface="Times New Roman"/>
                <a:cs typeface="Times New Roman"/>
              </a:rPr>
              <a:t>в рабочие </a:t>
            </a:r>
            <a:r>
              <a:rPr sz="2100" spc="-20" dirty="0">
                <a:latin typeface="Times New Roman"/>
                <a:cs typeface="Times New Roman"/>
              </a:rPr>
              <a:t>дни.</a:t>
            </a:r>
            <a:endParaRPr sz="2100" dirty="0">
              <a:latin typeface="Times New Roman"/>
              <a:cs typeface="Times New Roman"/>
            </a:endParaRPr>
          </a:p>
          <a:p>
            <a:pPr marL="78105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выходные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праздничные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дни:</a:t>
            </a:r>
            <a:r>
              <a:rPr sz="2100" spc="-5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по</a:t>
            </a:r>
            <a:endParaRPr sz="2100" dirty="0">
              <a:latin typeface="Times New Roman"/>
              <a:cs typeface="Times New Roman"/>
            </a:endParaRPr>
          </a:p>
          <a:p>
            <a:pPr marL="12700" marR="5080" indent="-635">
              <a:lnSpc>
                <a:spcPct val="100000"/>
              </a:lnSpc>
              <a:tabLst>
                <a:tab pos="1748789" algn="l"/>
                <a:tab pos="3546475" algn="l"/>
              </a:tabLst>
            </a:pPr>
            <a:r>
              <a:rPr sz="2100" spc="-10" dirty="0">
                <a:latin typeface="Times New Roman"/>
                <a:cs typeface="Times New Roman"/>
              </a:rPr>
              <a:t>письменным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разрешениям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(заявкам), </a:t>
            </a:r>
            <a:r>
              <a:rPr sz="2100" dirty="0">
                <a:latin typeface="Times New Roman"/>
                <a:cs typeface="Times New Roman"/>
              </a:rPr>
              <a:t>заверенным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руководством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объекта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6866" y="161505"/>
            <a:ext cx="182879" cy="61722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2808" y="97886"/>
            <a:ext cx="8621827" cy="883881"/>
            <a:chOff x="275805" y="89954"/>
            <a:chExt cx="8621827" cy="883881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805" y="161505"/>
              <a:ext cx="289636" cy="6172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442" y="89954"/>
              <a:ext cx="8191423" cy="9395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442" y="716546"/>
              <a:ext cx="8191423" cy="2572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8269" y="193395"/>
              <a:ext cx="8559469" cy="51366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18782" y="183908"/>
              <a:ext cx="8578850" cy="532765"/>
            </a:xfrm>
            <a:custGeom>
              <a:avLst/>
              <a:gdLst/>
              <a:ahLst/>
              <a:cxnLst/>
              <a:rect l="l" t="t" r="r" b="b"/>
              <a:pathLst>
                <a:path w="8578850" h="532765">
                  <a:moveTo>
                    <a:pt x="8574900" y="0"/>
                  </a:moveTo>
                  <a:lnTo>
                    <a:pt x="3543" y="0"/>
                  </a:lnTo>
                  <a:lnTo>
                    <a:pt x="2286" y="457"/>
                  </a:lnTo>
                  <a:lnTo>
                    <a:pt x="457" y="2286"/>
                  </a:lnTo>
                  <a:lnTo>
                    <a:pt x="0" y="3429"/>
                  </a:lnTo>
                  <a:lnTo>
                    <a:pt x="0" y="529209"/>
                  </a:lnTo>
                  <a:lnTo>
                    <a:pt x="457" y="530352"/>
                  </a:lnTo>
                  <a:lnTo>
                    <a:pt x="2286" y="532180"/>
                  </a:lnTo>
                  <a:lnTo>
                    <a:pt x="3543" y="532638"/>
                  </a:lnTo>
                  <a:lnTo>
                    <a:pt x="8574900" y="532638"/>
                  </a:lnTo>
                  <a:lnTo>
                    <a:pt x="8576157" y="532180"/>
                  </a:lnTo>
                  <a:lnTo>
                    <a:pt x="8577986" y="530352"/>
                  </a:lnTo>
                  <a:lnTo>
                    <a:pt x="8578443" y="529209"/>
                  </a:lnTo>
                  <a:lnTo>
                    <a:pt x="8578443" y="523151"/>
                  </a:lnTo>
                  <a:lnTo>
                    <a:pt x="9486" y="523151"/>
                  </a:lnTo>
                  <a:lnTo>
                    <a:pt x="9486" y="9486"/>
                  </a:lnTo>
                  <a:lnTo>
                    <a:pt x="8578443" y="9486"/>
                  </a:lnTo>
                  <a:lnTo>
                    <a:pt x="8578443" y="3429"/>
                  </a:lnTo>
                  <a:lnTo>
                    <a:pt x="8577986" y="2286"/>
                  </a:lnTo>
                  <a:lnTo>
                    <a:pt x="8576157" y="457"/>
                  </a:lnTo>
                  <a:lnTo>
                    <a:pt x="8574900" y="0"/>
                  </a:lnTo>
                  <a:close/>
                </a:path>
                <a:path w="8578850" h="532765">
                  <a:moveTo>
                    <a:pt x="8578443" y="9486"/>
                  </a:moveTo>
                  <a:lnTo>
                    <a:pt x="8568956" y="9486"/>
                  </a:lnTo>
                  <a:lnTo>
                    <a:pt x="8568956" y="523151"/>
                  </a:lnTo>
                  <a:lnTo>
                    <a:pt x="8578443" y="523151"/>
                  </a:lnTo>
                  <a:lnTo>
                    <a:pt x="8578443" y="9486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6590" y="111213"/>
              <a:ext cx="88353" cy="726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6590" y="716546"/>
              <a:ext cx="88353" cy="1841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64374" y="111213"/>
              <a:ext cx="7470648" cy="726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6590" y="111213"/>
              <a:ext cx="7559001" cy="78947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4943" y="183908"/>
              <a:ext cx="469430" cy="7167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35022" y="123444"/>
              <a:ext cx="80695" cy="604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65591" y="716546"/>
              <a:ext cx="550125" cy="19636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65591" y="123444"/>
              <a:ext cx="550125" cy="7772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65591" y="183908"/>
              <a:ext cx="469430" cy="532638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62089" y="1056132"/>
            <a:ext cx="8882380" cy="5608955"/>
            <a:chOff x="262089" y="1056132"/>
            <a:chExt cx="8882380" cy="5608955"/>
          </a:xfrm>
        </p:grpSpPr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47471" y="6536474"/>
              <a:ext cx="8592273" cy="1280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2089" y="1056132"/>
              <a:ext cx="8881910" cy="46164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2089" y="1508633"/>
              <a:ext cx="85382" cy="502784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939746" y="1508633"/>
              <a:ext cx="204254" cy="50278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7471" y="1097280"/>
              <a:ext cx="8592273" cy="54391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5541" y="1124800"/>
              <a:ext cx="8496922" cy="547255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90784" y="1120037"/>
              <a:ext cx="8506460" cy="5482590"/>
            </a:xfrm>
            <a:custGeom>
              <a:avLst/>
              <a:gdLst/>
              <a:ahLst/>
              <a:cxnLst/>
              <a:rect l="l" t="t" r="r" b="b"/>
              <a:pathLst>
                <a:path w="8506460" h="5482590">
                  <a:moveTo>
                    <a:pt x="8502942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478564"/>
                  </a:lnTo>
                  <a:lnTo>
                    <a:pt x="495" y="5479808"/>
                  </a:lnTo>
                  <a:lnTo>
                    <a:pt x="2273" y="5481574"/>
                  </a:lnTo>
                  <a:lnTo>
                    <a:pt x="3505" y="5482082"/>
                  </a:lnTo>
                  <a:lnTo>
                    <a:pt x="8502942" y="5482082"/>
                  </a:lnTo>
                  <a:lnTo>
                    <a:pt x="8504161" y="5481574"/>
                  </a:lnTo>
                  <a:lnTo>
                    <a:pt x="8505952" y="5479808"/>
                  </a:lnTo>
                  <a:lnTo>
                    <a:pt x="8506447" y="5478564"/>
                  </a:lnTo>
                  <a:lnTo>
                    <a:pt x="8506447" y="5472569"/>
                  </a:lnTo>
                  <a:lnTo>
                    <a:pt x="9512" y="5472569"/>
                  </a:lnTo>
                  <a:lnTo>
                    <a:pt x="9512" y="9537"/>
                  </a:lnTo>
                  <a:lnTo>
                    <a:pt x="8506447" y="9537"/>
                  </a:lnTo>
                  <a:lnTo>
                    <a:pt x="8506447" y="3505"/>
                  </a:lnTo>
                  <a:lnTo>
                    <a:pt x="8505952" y="2286"/>
                  </a:lnTo>
                  <a:lnTo>
                    <a:pt x="8504161" y="508"/>
                  </a:lnTo>
                  <a:lnTo>
                    <a:pt x="8502942" y="0"/>
                  </a:lnTo>
                  <a:close/>
                </a:path>
                <a:path w="8506460" h="5482590">
                  <a:moveTo>
                    <a:pt x="8506447" y="9537"/>
                  </a:moveTo>
                  <a:lnTo>
                    <a:pt x="8496922" y="9537"/>
                  </a:lnTo>
                  <a:lnTo>
                    <a:pt x="8496922" y="5472569"/>
                  </a:lnTo>
                  <a:lnTo>
                    <a:pt x="8506447" y="5472569"/>
                  </a:lnTo>
                  <a:lnTo>
                    <a:pt x="8506447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70268" y="1145019"/>
            <a:ext cx="8105140" cy="47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671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Для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получения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электронного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пропуска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воспитаникам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и </a:t>
            </a:r>
            <a:r>
              <a:rPr sz="2400" b="1" spc="-10" dirty="0">
                <a:latin typeface="Times New Roman"/>
                <a:cs typeface="Times New Roman"/>
              </a:rPr>
              <a:t>посетителям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необходимо:</a:t>
            </a:r>
            <a:endParaRPr sz="2400" dirty="0">
              <a:latin typeface="Times New Roman"/>
              <a:cs typeface="Times New Roman"/>
            </a:endParaRPr>
          </a:p>
          <a:p>
            <a:pPr marL="16510">
              <a:lnSpc>
                <a:spcPct val="100000"/>
              </a:lnSpc>
              <a:spcBef>
                <a:spcPts val="20"/>
              </a:spcBef>
            </a:pPr>
            <a:r>
              <a:rPr lang="ru-RU" sz="2400" dirty="0">
                <a:latin typeface="Times New Roman"/>
                <a:cs typeface="Times New Roman"/>
              </a:rPr>
              <a:t>    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обратиться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организацию</a:t>
            </a:r>
            <a:endParaRPr sz="2400" dirty="0">
              <a:latin typeface="Times New Roman"/>
              <a:cs typeface="Times New Roman"/>
            </a:endParaRPr>
          </a:p>
          <a:p>
            <a:pPr marL="436245">
              <a:lnSpc>
                <a:spcPct val="100000"/>
              </a:lnSpc>
              <a:spcBef>
                <a:spcPts val="1285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получить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пропуск</a:t>
            </a:r>
            <a:endParaRPr sz="2400" dirty="0">
              <a:latin typeface="Times New Roman"/>
              <a:cs typeface="Times New Roman"/>
            </a:endParaRPr>
          </a:p>
          <a:p>
            <a:pPr marL="360045">
              <a:lnSpc>
                <a:spcPct val="100000"/>
              </a:lnSpc>
              <a:tabLst>
                <a:tab pos="614045" algn="l"/>
              </a:tabLst>
            </a:pPr>
            <a:r>
              <a:rPr lang="ru-RU" sz="2400" spc="-50" dirty="0">
                <a:latin typeface="Times New Roman"/>
                <a:cs typeface="Times New Roman"/>
              </a:rPr>
              <a:t> 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активировать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полученный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пропуск</a:t>
            </a:r>
            <a:endParaRPr sz="2400" dirty="0">
              <a:latin typeface="Times New Roman"/>
              <a:cs typeface="Times New Roman"/>
            </a:endParaRPr>
          </a:p>
          <a:p>
            <a:pPr marL="55244" marR="5080" indent="31750">
              <a:lnSpc>
                <a:spcPct val="108500"/>
              </a:lnSpc>
              <a:spcBef>
                <a:spcPts val="1635"/>
              </a:spcBef>
              <a:tabLst>
                <a:tab pos="1410335" algn="l"/>
                <a:tab pos="2175510" algn="l"/>
                <a:tab pos="4652010" algn="l"/>
              </a:tabLst>
            </a:pPr>
            <a:r>
              <a:rPr sz="3600" baseline="1157" dirty="0">
                <a:latin typeface="Times New Roman"/>
                <a:cs typeface="Times New Roman"/>
              </a:rPr>
              <a:t>3.</a:t>
            </a:r>
            <a:r>
              <a:rPr sz="3600" spc="-30" baseline="1157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Переоформление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электронного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пропуска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осуществляется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в </a:t>
            </a:r>
            <a:r>
              <a:rPr sz="2400" dirty="0">
                <a:latin typeface="Times New Roman"/>
                <a:cs typeface="Times New Roman"/>
              </a:rPr>
              <a:t>случае </a:t>
            </a:r>
            <a:r>
              <a:rPr sz="2400" spc="-10" dirty="0">
                <a:latin typeface="Times New Roman"/>
                <a:cs typeface="Times New Roman"/>
              </a:rPr>
              <a:t>замены,</a:t>
            </a:r>
            <a:r>
              <a:rPr sz="2400" dirty="0">
                <a:latin typeface="Times New Roman"/>
                <a:cs typeface="Times New Roman"/>
              </a:rPr>
              <a:t>	утраты,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порчи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пропуска.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замены пропуска</a:t>
            </a:r>
            <a:r>
              <a:rPr sz="2400" dirty="0">
                <a:latin typeface="Times New Roman"/>
                <a:cs typeface="Times New Roman"/>
              </a:rPr>
              <a:t>	необходимо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обратиться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lang="ru-RU" sz="2400" dirty="0">
                <a:latin typeface="Times New Roman"/>
                <a:cs typeface="Times New Roman"/>
              </a:rPr>
              <a:t>к специалисту по безопасности</a:t>
            </a:r>
            <a:endParaRPr sz="2400" dirty="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1540"/>
              </a:spcBef>
              <a:tabLst>
                <a:tab pos="3776979" algn="l"/>
              </a:tabLst>
            </a:pPr>
            <a:r>
              <a:rPr sz="2400" dirty="0">
                <a:latin typeface="Times New Roman"/>
                <a:cs typeface="Times New Roman"/>
              </a:rPr>
              <a:t>Режим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 err="1">
                <a:latin typeface="Times New Roman"/>
                <a:cs typeface="Times New Roman"/>
              </a:rPr>
              <a:t>работы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lang="ru-RU" sz="2400" spc="-10" dirty="0">
                <a:latin typeface="Times New Roman"/>
                <a:cs typeface="Times New Roman"/>
              </a:rPr>
              <a:t>специалиста по безопасности </a:t>
            </a:r>
            <a:r>
              <a:rPr sz="2400" dirty="0">
                <a:latin typeface="Times New Roman"/>
                <a:cs typeface="Times New Roman"/>
              </a:rPr>
              <a:t>уточнять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тел.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№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8100"/>
            <a:ext cx="9144000" cy="6819900"/>
          </a:xfrm>
          <a:custGeom>
            <a:avLst/>
            <a:gdLst/>
            <a:ahLst/>
            <a:cxnLst/>
            <a:rect l="l" t="t" r="r" b="b"/>
            <a:pathLst>
              <a:path w="9144000" h="6819900">
                <a:moveTo>
                  <a:pt x="9144000" y="0"/>
                </a:moveTo>
                <a:lnTo>
                  <a:pt x="0" y="0"/>
                </a:lnTo>
                <a:lnTo>
                  <a:pt x="0" y="6819900"/>
                </a:lnTo>
                <a:lnTo>
                  <a:pt x="9144000" y="68199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pPr algn="ctr"/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Общие требования к действиям работников по выявлению и предотвращению несанкционированного проноса (провоза) и по предупреждению применения на объекте оружия, взрывных веществ, токсичных химикатов, отравляющих веществ и патогенных биологических агентов, в том числе при их получении с использованием почтовых отправлений.</a:t>
            </a:r>
            <a:endParaRPr sz="200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8256" y="147954"/>
            <a:ext cx="7987665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br>
              <a:rPr lang="ru-RU" sz="3000" spc="-10" dirty="0">
                <a:solidFill>
                  <a:srgbClr val="001F5F"/>
                </a:solidFill>
              </a:rPr>
            </a:br>
            <a:br>
              <a:rPr lang="ru-RU" sz="3000" spc="-10" dirty="0">
                <a:solidFill>
                  <a:srgbClr val="001F5F"/>
                </a:solidFill>
              </a:rPr>
            </a:br>
            <a:br>
              <a:rPr lang="ru-RU" sz="3000" spc="-10" dirty="0">
                <a:solidFill>
                  <a:srgbClr val="001F5F"/>
                </a:solidFill>
              </a:rPr>
            </a:br>
            <a:br>
              <a:rPr lang="ru-RU" sz="3000" spc="-10" dirty="0">
                <a:solidFill>
                  <a:srgbClr val="001F5F"/>
                </a:solidFill>
              </a:rPr>
            </a:br>
            <a:br>
              <a:rPr lang="ru-RU" sz="3000" spc="-10" dirty="0">
                <a:solidFill>
                  <a:srgbClr val="001F5F"/>
                </a:solidFill>
              </a:rPr>
            </a:br>
            <a:br>
              <a:rPr lang="ru-RU" sz="3000" spc="-10" dirty="0">
                <a:solidFill>
                  <a:srgbClr val="001F5F"/>
                </a:solidFill>
              </a:rPr>
            </a:br>
            <a:br>
              <a:rPr lang="ru-RU" sz="3000" spc="-10" dirty="0">
                <a:solidFill>
                  <a:srgbClr val="001F5F"/>
                </a:solidFill>
              </a:rPr>
            </a:br>
            <a:br>
              <a:rPr lang="ru-RU" sz="3000" spc="-10" dirty="0">
                <a:solidFill>
                  <a:srgbClr val="001F5F"/>
                </a:solidFill>
              </a:rPr>
            </a:br>
            <a:endParaRPr sz="3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1DED1A-D6D2-4DD1-B04B-CF1746DA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61" y="1981200"/>
            <a:ext cx="7987665" cy="455603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97746" y="521208"/>
            <a:ext cx="5941060" cy="4017645"/>
            <a:chOff x="2997746" y="521208"/>
            <a:chExt cx="5941060" cy="4017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7746" y="521208"/>
              <a:ext cx="5940513" cy="4524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7746" y="964526"/>
              <a:ext cx="461848" cy="35739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76373" y="964526"/>
              <a:ext cx="461886" cy="35739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50451" y="4443984"/>
              <a:ext cx="5035063" cy="945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84614" y="562356"/>
              <a:ext cx="5711913" cy="4370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84614" y="993292"/>
              <a:ext cx="443445" cy="345069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6091" y="993292"/>
              <a:ext cx="440435" cy="34506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21963" y="4375861"/>
              <a:ext cx="4840223" cy="6812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31819" y="590296"/>
              <a:ext cx="5616575" cy="37856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127057" y="585536"/>
              <a:ext cx="5626100" cy="3795395"/>
            </a:xfrm>
            <a:custGeom>
              <a:avLst/>
              <a:gdLst/>
              <a:ahLst/>
              <a:cxnLst/>
              <a:rect l="l" t="t" r="r" b="b"/>
              <a:pathLst>
                <a:path w="5626100" h="3795395">
                  <a:moveTo>
                    <a:pt x="5622594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507" y="2273"/>
                  </a:lnTo>
                  <a:lnTo>
                    <a:pt x="0" y="3505"/>
                  </a:lnTo>
                  <a:lnTo>
                    <a:pt x="0" y="3791623"/>
                  </a:lnTo>
                  <a:lnTo>
                    <a:pt x="507" y="3792854"/>
                  </a:lnTo>
                  <a:lnTo>
                    <a:pt x="2286" y="3794633"/>
                  </a:lnTo>
                  <a:lnTo>
                    <a:pt x="3505" y="3795141"/>
                  </a:lnTo>
                  <a:lnTo>
                    <a:pt x="5622594" y="3795141"/>
                  </a:lnTo>
                  <a:lnTo>
                    <a:pt x="5623814" y="3794633"/>
                  </a:lnTo>
                  <a:lnTo>
                    <a:pt x="5625592" y="3792854"/>
                  </a:lnTo>
                  <a:lnTo>
                    <a:pt x="5626100" y="3791623"/>
                  </a:lnTo>
                  <a:lnTo>
                    <a:pt x="5626100" y="3785616"/>
                  </a:lnTo>
                  <a:lnTo>
                    <a:pt x="9525" y="3785616"/>
                  </a:lnTo>
                  <a:lnTo>
                    <a:pt x="9525" y="9525"/>
                  </a:lnTo>
                  <a:lnTo>
                    <a:pt x="5626100" y="9525"/>
                  </a:lnTo>
                  <a:lnTo>
                    <a:pt x="5626100" y="3505"/>
                  </a:lnTo>
                  <a:lnTo>
                    <a:pt x="5625592" y="2273"/>
                  </a:lnTo>
                  <a:lnTo>
                    <a:pt x="5623814" y="508"/>
                  </a:lnTo>
                  <a:lnTo>
                    <a:pt x="5622594" y="0"/>
                  </a:lnTo>
                  <a:close/>
                </a:path>
                <a:path w="5626100" h="3795395">
                  <a:moveTo>
                    <a:pt x="5626100" y="9525"/>
                  </a:moveTo>
                  <a:lnTo>
                    <a:pt x="5616562" y="9525"/>
                  </a:lnTo>
                  <a:lnTo>
                    <a:pt x="5616562" y="3785616"/>
                  </a:lnTo>
                  <a:lnTo>
                    <a:pt x="5626100" y="3785616"/>
                  </a:lnTo>
                  <a:lnTo>
                    <a:pt x="5626100" y="9525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202753" y="806627"/>
            <a:ext cx="6009755" cy="31777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Не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подлежат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вносу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(ввозу)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 err="1">
                <a:latin typeface="Times New Roman"/>
                <a:cs typeface="Times New Roman"/>
              </a:rPr>
              <a:t>объекты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endParaRPr lang="ru-RU" sz="2000" b="1" spc="-1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(территории)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lang="ru-RU" sz="2000" b="1" spc="-10" dirty="0">
                <a:latin typeface="Times New Roman"/>
                <a:cs typeface="Times New Roman"/>
              </a:rPr>
              <a:t>образовательной </a:t>
            </a:r>
            <a:r>
              <a:rPr sz="2000" b="1" spc="-10" dirty="0" err="1">
                <a:latin typeface="Times New Roman"/>
                <a:cs typeface="Times New Roman"/>
              </a:rPr>
              <a:t>организации</a:t>
            </a:r>
            <a:r>
              <a:rPr sz="2000" b="1" spc="-10" dirty="0">
                <a:latin typeface="Times New Roman"/>
                <a:cs typeface="Times New Roman"/>
              </a:rPr>
              <a:t>: </a:t>
            </a:r>
            <a:r>
              <a:rPr sz="2000" b="1" dirty="0">
                <a:latin typeface="Times New Roman"/>
                <a:cs typeface="Times New Roman"/>
              </a:rPr>
              <a:t>огнестрельное, </a:t>
            </a:r>
            <a:r>
              <a:rPr sz="2000" b="1" spc="-10" dirty="0">
                <a:latin typeface="Times New Roman"/>
                <a:cs typeface="Times New Roman"/>
              </a:rPr>
              <a:t>холодное, пневматическое,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endParaRPr lang="ru-RU" sz="2000" b="1" spc="-2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dirty="0" err="1">
                <a:latin typeface="Times New Roman"/>
                <a:cs typeface="Times New Roman"/>
              </a:rPr>
              <a:t>газовое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 err="1">
                <a:latin typeface="Times New Roman"/>
                <a:cs typeface="Times New Roman"/>
              </a:rPr>
              <a:t>оружие</a:t>
            </a:r>
            <a:r>
              <a:rPr sz="2000" b="1" spc="-10" dirty="0">
                <a:latin typeface="Times New Roman"/>
                <a:cs typeface="Times New Roman"/>
              </a:rPr>
              <a:t>,</a:t>
            </a:r>
            <a:r>
              <a:rPr lang="ru-RU" sz="2000" b="1" spc="-10" dirty="0">
                <a:latin typeface="Times New Roman"/>
                <a:cs typeface="Times New Roman"/>
              </a:rPr>
              <a:t> </a:t>
            </a:r>
            <a:r>
              <a:rPr sz="2000" b="1" dirty="0" err="1">
                <a:latin typeface="Times New Roman"/>
                <a:cs typeface="Times New Roman"/>
              </a:rPr>
              <a:t>боеприпасы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спецсредства,</a:t>
            </a:r>
            <a:endParaRPr sz="2000" dirty="0">
              <a:latin typeface="Times New Roman"/>
              <a:cs typeface="Times New Roman"/>
            </a:endParaRPr>
          </a:p>
          <a:p>
            <a:pPr marL="12700" marR="692150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наркотические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 err="1">
                <a:latin typeface="Times New Roman"/>
                <a:cs typeface="Times New Roman"/>
              </a:rPr>
              <a:t>психотропные</a:t>
            </a:r>
            <a:r>
              <a:rPr lang="ru-RU" sz="2000" b="1" spc="-10" dirty="0">
                <a:latin typeface="Times New Roman"/>
                <a:cs typeface="Times New Roman"/>
              </a:rPr>
              <a:t> средства,                                 </a:t>
            </a:r>
            <a:r>
              <a:rPr sz="2000" b="1" spc="-10" dirty="0" err="1">
                <a:latin typeface="Times New Roman"/>
                <a:cs typeface="Times New Roman"/>
              </a:rPr>
              <a:t>пиротехнические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устройства, </a:t>
            </a:r>
            <a:r>
              <a:rPr sz="2000" b="1" spc="-10" dirty="0">
                <a:latin typeface="Times New Roman"/>
                <a:cs typeface="Times New Roman"/>
              </a:rPr>
              <a:t>взрывчатые, </a:t>
            </a:r>
            <a:r>
              <a:rPr lang="ru-RU" sz="2000" b="1" spc="-10" dirty="0">
                <a:latin typeface="Times New Roman"/>
                <a:cs typeface="Times New Roman"/>
              </a:rPr>
              <a:t>химические, </a:t>
            </a:r>
            <a:r>
              <a:rPr sz="2000" b="1" spc="-10" dirty="0" err="1">
                <a:latin typeface="Times New Roman"/>
                <a:cs typeface="Times New Roman"/>
              </a:rPr>
              <a:t>отравляющие</a:t>
            </a:r>
            <a:r>
              <a:rPr sz="2000" b="1" spc="-10" dirty="0">
                <a:latin typeface="Times New Roman"/>
                <a:cs typeface="Times New Roman"/>
              </a:rPr>
              <a:t>,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lang="ru-RU" sz="2000" b="1" spc="-40" dirty="0">
                <a:latin typeface="Times New Roman"/>
                <a:cs typeface="Times New Roman"/>
              </a:rPr>
              <a:t>патогенные, биологические, </a:t>
            </a:r>
            <a:r>
              <a:rPr sz="2000" b="1" dirty="0" err="1">
                <a:latin typeface="Times New Roman"/>
                <a:cs typeface="Times New Roman"/>
              </a:rPr>
              <a:t>другие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вещества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и </a:t>
            </a:r>
            <a:r>
              <a:rPr sz="2000" b="1" dirty="0">
                <a:latin typeface="Times New Roman"/>
                <a:cs typeface="Times New Roman"/>
              </a:rPr>
              <a:t>материалы,</a:t>
            </a:r>
            <a:r>
              <a:rPr sz="2000" b="1" spc="-130" dirty="0">
                <a:latin typeface="Times New Roman"/>
                <a:cs typeface="Times New Roman"/>
              </a:rPr>
              <a:t> </a:t>
            </a:r>
            <a:r>
              <a:rPr sz="2000" b="1" spc="-10" dirty="0" err="1">
                <a:latin typeface="Times New Roman"/>
                <a:cs typeface="Times New Roman"/>
              </a:rPr>
              <a:t>представляющие</a:t>
            </a:r>
            <a:r>
              <a:rPr lang="ru-RU" sz="2000" b="1" spc="-10" dirty="0">
                <a:latin typeface="Times New Roman"/>
                <a:cs typeface="Times New Roman"/>
              </a:rPr>
              <a:t> опасность для жизни и                 </a:t>
            </a:r>
            <a:endParaRPr sz="2000" dirty="0">
              <a:latin typeface="Times New Roman"/>
              <a:cs typeface="Times New Roman"/>
            </a:endParaRPr>
          </a:p>
          <a:p>
            <a:pPr marL="12700" marR="843280">
              <a:lnSpc>
                <a:spcPct val="100000"/>
              </a:lnSpc>
              <a:spcBef>
                <a:spcPts val="5"/>
              </a:spcBef>
            </a:pPr>
            <a:r>
              <a:rPr sz="2000" b="1" spc="-10" dirty="0" err="1">
                <a:solidFill>
                  <a:schemeClr val="tx1"/>
                </a:solidFill>
                <a:latin typeface="Times New Roman"/>
                <a:cs typeface="Times New Roman"/>
              </a:rPr>
              <a:t>здоровья</a:t>
            </a:r>
            <a:r>
              <a:rPr sz="2400" b="1" spc="-1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людей.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95008" y="548005"/>
            <a:ext cx="2649346" cy="169062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5008" y="2492883"/>
            <a:ext cx="2649346" cy="201307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95427" y="4725174"/>
            <a:ext cx="2649347" cy="177139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131820" y="4725174"/>
            <a:ext cx="2731515" cy="181673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17895" y="4724666"/>
            <a:ext cx="2654680" cy="177190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62711" y="124764"/>
            <a:ext cx="8218576" cy="984192"/>
          </a:xfrm>
          <a:prstGeom prst="rect">
            <a:avLst/>
          </a:prstGeom>
        </p:spPr>
        <p:txBody>
          <a:bodyPr vert="horz" wrap="square" lIns="0" tIns="243154" rIns="0" bIns="0" rtlCol="0">
            <a:spAutoFit/>
          </a:bodyPr>
          <a:lstStyle/>
          <a:p>
            <a:pPr marL="654050" marR="5080" indent="45720" algn="ctr">
              <a:lnSpc>
                <a:spcPct val="100000"/>
              </a:lnSpc>
              <a:spcBef>
                <a:spcPts val="100"/>
              </a:spcBef>
            </a:pPr>
            <a:r>
              <a:rPr lang="ru-RU" spc="-20" dirty="0">
                <a:solidFill>
                  <a:schemeClr val="bg1"/>
                </a:solidFill>
              </a:rPr>
              <a:t>Первые признаки отнесения подозрительных предметов и отравляющих веществ</a:t>
            </a:r>
            <a:endParaRPr spc="-20" dirty="0">
              <a:solidFill>
                <a:schemeClr val="bg1"/>
              </a:solidFill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62308" y="1433382"/>
            <a:ext cx="9134092" cy="5416334"/>
            <a:chOff x="251574" y="1441665"/>
            <a:chExt cx="8873548" cy="5416334"/>
          </a:xfrm>
        </p:grpSpPr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574" y="1556880"/>
              <a:ext cx="3322089" cy="46804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37076" y="1441665"/>
              <a:ext cx="4782312" cy="54163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23375" y="1889632"/>
              <a:ext cx="96011" cy="496836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37076" y="1467611"/>
              <a:ext cx="4686300" cy="53903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73663" y="1495043"/>
              <a:ext cx="5551459" cy="5362956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3908830" y="1519174"/>
            <a:ext cx="5235170" cy="4027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Бесхозные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портфели,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чемоданы, </a:t>
            </a:r>
            <a:r>
              <a:rPr sz="2000" dirty="0">
                <a:latin typeface="Times New Roman"/>
                <a:cs typeface="Times New Roman"/>
              </a:rPr>
              <a:t>сумки,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коробки,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lang="ru-RU" sz="2000" spc="-60" dirty="0">
                <a:latin typeface="Times New Roman"/>
                <a:cs typeface="Times New Roman"/>
              </a:rPr>
              <a:t>      </a:t>
            </a:r>
            <a:r>
              <a:rPr sz="2000" dirty="0" err="1">
                <a:latin typeface="Times New Roman"/>
                <a:cs typeface="Times New Roman"/>
              </a:rPr>
              <a:t>ящики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др.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 err="1">
                <a:latin typeface="Times New Roman"/>
                <a:cs typeface="Times New Roman"/>
              </a:rPr>
              <a:t>предметы</a:t>
            </a:r>
            <a:r>
              <a:rPr sz="2000" spc="-10" dirty="0">
                <a:latin typeface="Times New Roman"/>
                <a:cs typeface="Times New Roman"/>
              </a:rPr>
              <a:t>,</a:t>
            </a:r>
            <a:r>
              <a:rPr lang="ru-RU" sz="2000" spc="-10" dirty="0">
                <a:latin typeface="Times New Roman"/>
                <a:cs typeface="Times New Roman"/>
              </a:rPr>
              <a:t> разлитые неизвестные жидкости на поверхности, появление капель, дымов и туманов неизвестного происхождения, специфические запахи, крики о помощи, возникшая паника, начальные симптомы поражения. </a:t>
            </a:r>
          </a:p>
          <a:p>
            <a:pPr marL="12700" marR="5080" indent="354965">
              <a:lnSpc>
                <a:spcPct val="100000"/>
              </a:lnSpc>
              <a:spcBef>
                <a:spcPts val="105"/>
              </a:spcBef>
            </a:pPr>
            <a:r>
              <a:rPr sz="2000" dirty="0" err="1">
                <a:latin typeface="Times New Roman"/>
                <a:cs typeface="Times New Roman"/>
              </a:rPr>
              <a:t>Имеющиеся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угрозы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покушения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на </a:t>
            </a:r>
            <a:r>
              <a:rPr sz="2000" spc="-10" dirty="0">
                <a:latin typeface="Times New Roman"/>
                <a:cs typeface="Times New Roman"/>
              </a:rPr>
              <a:t>преподавательский </a:t>
            </a:r>
            <a:r>
              <a:rPr sz="2000" dirty="0" err="1">
                <a:latin typeface="Times New Roman"/>
                <a:cs typeface="Times New Roman"/>
              </a:rPr>
              <a:t>состав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25" dirty="0" err="1">
                <a:latin typeface="Times New Roman"/>
                <a:cs typeface="Times New Roman"/>
              </a:rPr>
              <a:t>или</a:t>
            </a:r>
            <a:r>
              <a:rPr lang="ru-RU" sz="2000" spc="-25" dirty="0">
                <a:latin typeface="Times New Roman"/>
                <a:cs typeface="Times New Roman"/>
              </a:rPr>
              <a:t>    обучаемых.      </a:t>
            </a:r>
            <a:endParaRPr lang="ru-RU" sz="2000" spc="-1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 err="1">
                <a:latin typeface="Times New Roman"/>
                <a:cs typeface="Times New Roman"/>
              </a:rPr>
              <a:t>Специфические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 err="1">
                <a:latin typeface="Times New Roman"/>
                <a:cs typeface="Times New Roman"/>
              </a:rPr>
              <a:t>свойственные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 err="1">
                <a:latin typeface="Times New Roman"/>
                <a:cs typeface="Times New Roman"/>
              </a:rPr>
              <a:t>предмет</a:t>
            </a:r>
            <a:r>
              <a:rPr lang="ru-RU" sz="2000" dirty="0">
                <a:latin typeface="Times New Roman"/>
                <a:cs typeface="Times New Roman"/>
              </a:rPr>
              <a:t>ы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(окружающей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 err="1">
                <a:latin typeface="Times New Roman"/>
                <a:cs typeface="Times New Roman"/>
              </a:rPr>
              <a:t>местности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r>
              <a:rPr lang="ru-RU" sz="2000" spc="-10" dirty="0">
                <a:latin typeface="Times New Roman"/>
                <a:cs typeface="Times New Roman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 err="1">
                <a:latin typeface="Times New Roman"/>
                <a:cs typeface="Times New Roman"/>
              </a:rPr>
              <a:t>Наличие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посторонних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предметов, </a:t>
            </a:r>
            <a:r>
              <a:rPr sz="2000" dirty="0">
                <a:latin typeface="Times New Roman"/>
                <a:cs typeface="Times New Roman"/>
              </a:rPr>
              <a:t>габариты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которых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выступают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из-</a:t>
            </a:r>
            <a:r>
              <a:rPr sz="2000" spc="-25" dirty="0">
                <a:latin typeface="Times New Roman"/>
                <a:cs typeface="Times New Roman"/>
              </a:rPr>
              <a:t>под </a:t>
            </a:r>
            <a:r>
              <a:rPr sz="2000" dirty="0">
                <a:latin typeface="Times New Roman"/>
                <a:cs typeface="Times New Roman"/>
              </a:rPr>
              <a:t>одежды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 err="1">
                <a:latin typeface="Times New Roman"/>
                <a:cs typeface="Times New Roman"/>
              </a:rPr>
              <a:t>граждан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254" y="1127798"/>
            <a:ext cx="862507" cy="46160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54378" y="1127798"/>
            <a:ext cx="896112" cy="46160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254" y="1580262"/>
            <a:ext cx="443445" cy="5027763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418571" y="210244"/>
            <a:ext cx="8256270" cy="6573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794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Алгоритм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R="32384" algn="ctr">
              <a:lnSpc>
                <a:spcPct val="100000"/>
              </a:lnSpc>
            </a:pP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действий</a:t>
            </a:r>
            <a:r>
              <a:rPr sz="2400" b="1" spc="-8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обучающихся</a:t>
            </a:r>
            <a:r>
              <a:rPr sz="2400" b="1" spc="-7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при</a:t>
            </a:r>
            <a:r>
              <a:rPr sz="2400" b="1" spc="-7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 err="1">
                <a:solidFill>
                  <a:schemeClr val="bg1"/>
                </a:solidFill>
                <a:latin typeface="Times New Roman"/>
                <a:cs typeface="Times New Roman"/>
              </a:rPr>
              <a:t>обнаружении</a:t>
            </a:r>
            <a:r>
              <a:rPr sz="2400" b="1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900" marR="318770" indent="-457200">
              <a:lnSpc>
                <a:spcPct val="100000"/>
              </a:lnSpc>
              <a:spcBef>
                <a:spcPts val="2180"/>
              </a:spcBef>
              <a:buAutoNum type="arabicPeriod"/>
              <a:tabLst>
                <a:tab pos="469900" algn="l"/>
                <a:tab pos="6632575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При</a:t>
            </a:r>
            <a:r>
              <a:rPr sz="2400" spc="-7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эвакуации</a:t>
            </a:r>
            <a:r>
              <a:rPr sz="2400" spc="-8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запрещено</a:t>
            </a:r>
            <a:r>
              <a:rPr sz="2400" spc="-7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bg1"/>
                </a:solidFill>
                <a:latin typeface="Times New Roman"/>
                <a:cs typeface="Times New Roman"/>
              </a:rPr>
              <a:t>проходить</a:t>
            </a:r>
            <a:r>
              <a:rPr sz="2400" spc="-6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в</a:t>
            </a:r>
            <a:r>
              <a:rPr sz="2400" spc="-7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районе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	места,</a:t>
            </a:r>
            <a:r>
              <a:rPr sz="2400" spc="6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где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обнаружено</a:t>
            </a:r>
            <a:r>
              <a:rPr sz="2400" spc="-10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chemeClr val="bg1"/>
                </a:solidFill>
                <a:latin typeface="Times New Roman"/>
                <a:cs typeface="Times New Roman"/>
              </a:rPr>
              <a:t>взрывное</a:t>
            </a:r>
            <a:r>
              <a:rPr sz="2400" spc="-6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 err="1">
                <a:solidFill>
                  <a:schemeClr val="bg1"/>
                </a:solidFill>
                <a:latin typeface="Times New Roman"/>
                <a:cs typeface="Times New Roman"/>
              </a:rPr>
              <a:t>устройство</a:t>
            </a:r>
            <a:r>
              <a:rPr lang="ru-RU"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и отравляющие вещества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При</a:t>
            </a:r>
            <a:r>
              <a:rPr sz="2400" spc="-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chemeClr val="bg1"/>
                </a:solidFill>
                <a:latin typeface="Times New Roman"/>
                <a:cs typeface="Times New Roman"/>
              </a:rPr>
              <a:t>нахождении</a:t>
            </a:r>
            <a:r>
              <a:rPr sz="24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в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помещении,</a:t>
            </a:r>
            <a:r>
              <a:rPr sz="24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не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допуская</a:t>
            </a:r>
            <a:r>
              <a:rPr sz="2400" spc="-8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паники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900" marR="645160">
              <a:lnSpc>
                <a:spcPct val="100000"/>
              </a:lnSpc>
              <a:tabLst>
                <a:tab pos="3477895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обеспечить</a:t>
            </a:r>
            <a:r>
              <a:rPr sz="2400" spc="-8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отключение</a:t>
            </a:r>
            <a:r>
              <a:rPr sz="2400" spc="-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всех</a:t>
            </a:r>
            <a:r>
              <a:rPr sz="2400" spc="-8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имеющихся</a:t>
            </a:r>
            <a:r>
              <a:rPr sz="2400" spc="-8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в</a:t>
            </a:r>
            <a:r>
              <a:rPr sz="2400" spc="-7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помещении электроприборов,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bg1"/>
                </a:solidFill>
                <a:latin typeface="Times New Roman"/>
                <a:cs typeface="Times New Roman"/>
              </a:rPr>
              <a:t>том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	числе</a:t>
            </a:r>
            <a:r>
              <a:rPr sz="2400" spc="-3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предназначенных</a:t>
            </a:r>
            <a:r>
              <a:rPr sz="2400" spc="-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bg1"/>
                </a:solidFill>
                <a:latin typeface="Times New Roman"/>
                <a:cs typeface="Times New Roman"/>
              </a:rPr>
              <a:t>для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обеспечения</a:t>
            </a:r>
            <a:r>
              <a:rPr sz="2400" spc="-12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учебного</a:t>
            </a:r>
            <a:r>
              <a:rPr sz="2400" spc="-1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процесса.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900" marR="1722755" indent="-457200">
              <a:lnSpc>
                <a:spcPct val="100000"/>
              </a:lnSpc>
              <a:buAutoNum type="arabicPeriod" startAt="3"/>
              <a:tabLst>
                <a:tab pos="469900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По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возможности</a:t>
            </a:r>
            <a:r>
              <a:rPr sz="2400" spc="-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открыть</a:t>
            </a:r>
            <a:r>
              <a:rPr sz="2400" spc="-3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все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окна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и</a:t>
            </a:r>
            <a:r>
              <a:rPr sz="2400" spc="-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двери</a:t>
            </a:r>
            <a:r>
              <a:rPr sz="2400" spc="-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chemeClr val="bg1"/>
                </a:solidFill>
                <a:latin typeface="Times New Roman"/>
                <a:cs typeface="Times New Roman"/>
              </a:rPr>
              <a:t>для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рассредоточения</a:t>
            </a:r>
            <a:r>
              <a:rPr sz="2400" spc="-10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0" dirty="0" err="1">
                <a:solidFill>
                  <a:schemeClr val="bg1"/>
                </a:solidFill>
                <a:latin typeface="Times New Roman"/>
                <a:cs typeface="Times New Roman"/>
              </a:rPr>
              <a:t>ударной</a:t>
            </a:r>
            <a:r>
              <a:rPr sz="2400" spc="-114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 err="1">
                <a:solidFill>
                  <a:schemeClr val="bg1"/>
                </a:solidFill>
                <a:latin typeface="Times New Roman"/>
                <a:cs typeface="Times New Roman"/>
              </a:rPr>
              <a:t>волны</a:t>
            </a:r>
            <a:r>
              <a:rPr lang="ru-RU"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и увеличения концентрации отравляющего вещества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AutoNum type="arabicPeriod" startAt="3"/>
              <a:tabLst>
                <a:tab pos="469265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Без</a:t>
            </a:r>
            <a:r>
              <a:rPr sz="2400" spc="-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лишней</a:t>
            </a:r>
            <a:r>
              <a:rPr sz="2400" spc="-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суеты</a:t>
            </a:r>
            <a:r>
              <a:rPr sz="2400" spc="-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chemeClr val="bg1"/>
                </a:solidFill>
                <a:latin typeface="Times New Roman"/>
                <a:cs typeface="Times New Roman"/>
              </a:rPr>
              <a:t>эвакуироваться</a:t>
            </a:r>
            <a:r>
              <a:rPr sz="2400" spc="-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через</a:t>
            </a:r>
            <a:r>
              <a:rPr sz="2400" spc="-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ближайшие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запасные</a:t>
            </a:r>
            <a:r>
              <a:rPr sz="2400" spc="-7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chemeClr val="bg1"/>
                </a:solidFill>
                <a:latin typeface="Times New Roman"/>
                <a:cs typeface="Times New Roman"/>
              </a:rPr>
              <a:t>выходы,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выйти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в</a:t>
            </a:r>
            <a:r>
              <a:rPr sz="2400" spc="-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безопасное</a:t>
            </a:r>
            <a:r>
              <a:rPr sz="2400" spc="-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место.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900" marR="5080" indent="-457200" algn="just">
              <a:lnSpc>
                <a:spcPct val="100000"/>
              </a:lnSpc>
              <a:buAutoNum type="arabicPeriod" startAt="5"/>
              <a:tabLst>
                <a:tab pos="469900" algn="l"/>
              </a:tabLst>
            </a:pPr>
            <a:r>
              <a:rPr sz="2400" dirty="0" err="1">
                <a:solidFill>
                  <a:schemeClr val="bg1"/>
                </a:solidFill>
                <a:latin typeface="Times New Roman"/>
                <a:cs typeface="Times New Roman"/>
              </a:rPr>
              <a:t>При</a:t>
            </a:r>
            <a:r>
              <a:rPr sz="2400" spc="47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 err="1">
                <a:solidFill>
                  <a:schemeClr val="bg1"/>
                </a:solidFill>
                <a:latin typeface="Times New Roman"/>
                <a:cs typeface="Times New Roman"/>
              </a:rPr>
              <a:t>эвакуации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,</a:t>
            </a:r>
            <a:r>
              <a:rPr sz="2400" spc="-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к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месту</a:t>
            </a:r>
            <a:r>
              <a:rPr sz="2400" spc="-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сбора</a:t>
            </a:r>
            <a:r>
              <a:rPr sz="24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в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соответствии</a:t>
            </a:r>
            <a:r>
              <a:rPr sz="2400" spc="-7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с</a:t>
            </a:r>
            <a:r>
              <a:rPr sz="2400" spc="-9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планом</a:t>
            </a:r>
            <a:r>
              <a:rPr sz="2400" spc="-8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эвакуации</a:t>
            </a:r>
            <a:r>
              <a:rPr sz="2400" spc="-9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469900" indent="-457200" algn="just">
              <a:lnSpc>
                <a:spcPct val="100000"/>
              </a:lnSpc>
              <a:buAutoNum type="arabicPeriod" startAt="5"/>
              <a:tabLst>
                <a:tab pos="469900" algn="l"/>
              </a:tabLst>
            </a:pP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Отключить</a:t>
            </a:r>
            <a:r>
              <a:rPr sz="2400" spc="-1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средства</a:t>
            </a:r>
            <a:r>
              <a:rPr sz="2400" spc="-12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связи.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254" y="1135341"/>
            <a:ext cx="1185633" cy="4299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31252" y="1135341"/>
            <a:ext cx="1217637" cy="429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4254" y="1556119"/>
            <a:ext cx="443368" cy="511294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75805" y="1331892"/>
            <a:ext cx="8673465" cy="5337423"/>
            <a:chOff x="275805" y="1168946"/>
            <a:chExt cx="8673465" cy="550037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5519" y="1556119"/>
              <a:ext cx="443369" cy="51129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8480" y="6588252"/>
              <a:ext cx="7876182" cy="808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5805" y="1168946"/>
              <a:ext cx="1114082" cy="4542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31252" y="1168946"/>
              <a:ext cx="1136942" cy="4542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805" y="1617096"/>
              <a:ext cx="8592388" cy="49711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8269" y="1201521"/>
              <a:ext cx="8487460" cy="531495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18782" y="1192034"/>
              <a:ext cx="8506460" cy="5334635"/>
            </a:xfrm>
            <a:custGeom>
              <a:avLst/>
              <a:gdLst/>
              <a:ahLst/>
              <a:cxnLst/>
              <a:rect l="l" t="t" r="r" b="b"/>
              <a:pathLst>
                <a:path w="8506460" h="5334634">
                  <a:moveTo>
                    <a:pt x="8502891" y="0"/>
                  </a:moveTo>
                  <a:lnTo>
                    <a:pt x="3543" y="0"/>
                  </a:lnTo>
                  <a:lnTo>
                    <a:pt x="2286" y="571"/>
                  </a:lnTo>
                  <a:lnTo>
                    <a:pt x="1371" y="1371"/>
                  </a:lnTo>
                  <a:lnTo>
                    <a:pt x="457" y="2286"/>
                  </a:lnTo>
                  <a:lnTo>
                    <a:pt x="0" y="3543"/>
                  </a:lnTo>
                  <a:lnTo>
                    <a:pt x="0" y="5330494"/>
                  </a:lnTo>
                  <a:lnTo>
                    <a:pt x="457" y="5331752"/>
                  </a:lnTo>
                  <a:lnTo>
                    <a:pt x="1371" y="5332666"/>
                  </a:lnTo>
                  <a:lnTo>
                    <a:pt x="2286" y="5333466"/>
                  </a:lnTo>
                  <a:lnTo>
                    <a:pt x="3543" y="5334038"/>
                  </a:lnTo>
                  <a:lnTo>
                    <a:pt x="8502891" y="5334038"/>
                  </a:lnTo>
                  <a:lnTo>
                    <a:pt x="8504148" y="5333466"/>
                  </a:lnTo>
                  <a:lnTo>
                    <a:pt x="8505063" y="5332666"/>
                  </a:lnTo>
                  <a:lnTo>
                    <a:pt x="8505977" y="5331752"/>
                  </a:lnTo>
                  <a:lnTo>
                    <a:pt x="8506434" y="5330494"/>
                  </a:lnTo>
                  <a:lnTo>
                    <a:pt x="8506434" y="5324436"/>
                  </a:lnTo>
                  <a:lnTo>
                    <a:pt x="9486" y="5324436"/>
                  </a:lnTo>
                  <a:lnTo>
                    <a:pt x="9486" y="9486"/>
                  </a:lnTo>
                  <a:lnTo>
                    <a:pt x="8506434" y="9486"/>
                  </a:lnTo>
                  <a:lnTo>
                    <a:pt x="8506434" y="3543"/>
                  </a:lnTo>
                  <a:lnTo>
                    <a:pt x="8505977" y="2286"/>
                  </a:lnTo>
                  <a:lnTo>
                    <a:pt x="8505063" y="1371"/>
                  </a:lnTo>
                  <a:lnTo>
                    <a:pt x="8504148" y="571"/>
                  </a:lnTo>
                  <a:lnTo>
                    <a:pt x="8502891" y="0"/>
                  </a:lnTo>
                  <a:close/>
                </a:path>
                <a:path w="8506460" h="5334634">
                  <a:moveTo>
                    <a:pt x="8506434" y="9486"/>
                  </a:moveTo>
                  <a:lnTo>
                    <a:pt x="8496947" y="9486"/>
                  </a:lnTo>
                  <a:lnTo>
                    <a:pt x="8496947" y="5324436"/>
                  </a:lnTo>
                  <a:lnTo>
                    <a:pt x="8506434" y="5324436"/>
                  </a:lnTo>
                  <a:lnTo>
                    <a:pt x="8506434" y="948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0591" y="1334274"/>
            <a:ext cx="8405138" cy="5192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6839" indent="340360">
              <a:lnSpc>
                <a:spcPct val="100000"/>
              </a:lnSpc>
              <a:spcBef>
                <a:spcPts val="95"/>
              </a:spcBef>
              <a:buChar char="-"/>
              <a:tabLst>
                <a:tab pos="353060" algn="l"/>
              </a:tabLst>
            </a:pPr>
            <a:r>
              <a:rPr sz="2200" spc="-10" dirty="0">
                <a:latin typeface="Times New Roman"/>
                <a:cs typeface="Times New Roman"/>
              </a:rPr>
              <a:t>сохранять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спокойствие,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допускать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возникновения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паники, </a:t>
            </a:r>
            <a:r>
              <a:rPr sz="2200" dirty="0">
                <a:latin typeface="Times New Roman"/>
                <a:cs typeface="Times New Roman"/>
              </a:rPr>
              <a:t>строго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следовать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инструкциям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персонала,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покидать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помещения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сторону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эвакуационного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выхода,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строясь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колонну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два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человека;</a:t>
            </a:r>
            <a:endParaRPr sz="2200" dirty="0">
              <a:latin typeface="Times New Roman"/>
              <a:cs typeface="Times New Roman"/>
            </a:endParaRPr>
          </a:p>
          <a:p>
            <a:pPr marL="12700" marR="1169035" indent="340360">
              <a:lnSpc>
                <a:spcPct val="100000"/>
              </a:lnSpc>
              <a:buChar char="-"/>
              <a:tabLst>
                <a:tab pos="353060" algn="l"/>
              </a:tabLst>
            </a:pPr>
            <a:r>
              <a:rPr sz="2200" spc="-25" dirty="0">
                <a:latin typeface="Times New Roman"/>
                <a:cs typeface="Times New Roman"/>
              </a:rPr>
              <a:t>соблюдать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осторожность,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толкать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впереди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cs typeface="Times New Roman"/>
              </a:rPr>
              <a:t>идущих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25" dirty="0" err="1">
                <a:latin typeface="Times New Roman"/>
                <a:cs typeface="Times New Roman"/>
              </a:rPr>
              <a:t>по</a:t>
            </a:r>
            <a:r>
              <a:rPr lang="ru-RU" sz="2200" spc="-2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лестнице;</a:t>
            </a:r>
            <a:endParaRPr sz="2200" dirty="0">
              <a:latin typeface="Times New Roman"/>
              <a:cs typeface="Times New Roman"/>
            </a:endParaRPr>
          </a:p>
          <a:p>
            <a:pPr marL="12700" marR="5080" indent="340360" algn="just">
              <a:lnSpc>
                <a:spcPct val="100000"/>
              </a:lnSpc>
              <a:spcBef>
                <a:spcPts val="5"/>
              </a:spcBef>
              <a:buChar char="-"/>
              <a:tabLst>
                <a:tab pos="353060" algn="l"/>
              </a:tabLst>
            </a:pPr>
            <a:r>
              <a:rPr sz="2200" dirty="0">
                <a:latin typeface="Times New Roman"/>
                <a:cs typeface="Times New Roman"/>
              </a:rPr>
              <a:t>выйдя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лестнице,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обучающиеся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одной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группы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должны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держаться </a:t>
            </a:r>
            <a:r>
              <a:rPr sz="2200" dirty="0">
                <a:latin typeface="Times New Roman"/>
                <a:cs typeface="Times New Roman"/>
              </a:rPr>
              <a:t>вместе,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бежать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толпой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организованно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спускаться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только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одной </a:t>
            </a:r>
            <a:r>
              <a:rPr sz="2200" dirty="0">
                <a:latin typeface="Times New Roman"/>
                <a:cs typeface="Times New Roman"/>
              </a:rPr>
              <a:t>стороны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лестницы,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оставляя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другую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сторону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прохода.</a:t>
            </a:r>
            <a:endParaRPr sz="2200" dirty="0">
              <a:latin typeface="Times New Roman"/>
              <a:cs typeface="Times New Roman"/>
            </a:endParaRPr>
          </a:p>
          <a:p>
            <a:pPr marL="190500" algn="just">
              <a:lnSpc>
                <a:spcPct val="100000"/>
              </a:lnSpc>
              <a:spcBef>
                <a:spcPts val="960"/>
              </a:spcBef>
            </a:pPr>
            <a:r>
              <a:rPr sz="2200" dirty="0">
                <a:latin typeface="Times New Roman"/>
                <a:cs typeface="Times New Roman"/>
              </a:rPr>
              <a:t>Все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обучающиеся, </a:t>
            </a:r>
            <a:r>
              <a:rPr sz="2200" spc="-20" dirty="0">
                <a:latin typeface="Times New Roman"/>
                <a:cs typeface="Times New Roman"/>
              </a:rPr>
              <a:t>которые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присутствуют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аудитории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во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время</a:t>
            </a:r>
            <a:endParaRPr sz="22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сигнала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тревоги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(находятся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туалете,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коридоре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т.п.)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должны</a:t>
            </a:r>
            <a:endParaRPr sz="2200" dirty="0">
              <a:latin typeface="Times New Roman"/>
              <a:cs typeface="Times New Roman"/>
            </a:endParaRPr>
          </a:p>
          <a:p>
            <a:pPr marL="12700" marR="13462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немедленно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вернуться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аудиторию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либо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присоединиться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группе, начавшей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эвакуацию,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покинув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здание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образовательной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организации </a:t>
            </a:r>
            <a:r>
              <a:rPr sz="2200" dirty="0">
                <a:latin typeface="Times New Roman"/>
                <a:cs typeface="Times New Roman"/>
              </a:rPr>
              <a:t>присоединиться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своей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группе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безопасной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площадке.</a:t>
            </a:r>
            <a:endParaRPr sz="2200" dirty="0">
              <a:latin typeface="Times New Roman"/>
              <a:cs typeface="Times New Roman"/>
            </a:endParaRPr>
          </a:p>
          <a:p>
            <a:pPr marL="19050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прибытии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обозначенное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место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сбора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обучающиеся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не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00" spc="-20" dirty="0">
                <a:latin typeface="Times New Roman"/>
                <a:cs typeface="Times New Roman"/>
              </a:rPr>
              <a:t>расходятся,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ждут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указаний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преподавателя.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318783" y="211073"/>
            <a:ext cx="819588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bg1"/>
                </a:solidFill>
              </a:rPr>
              <a:t>Алгоритм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chemeClr val="bg1"/>
                </a:solidFill>
              </a:rPr>
              <a:t>действий</a:t>
            </a:r>
            <a:r>
              <a:rPr spc="-85" dirty="0">
                <a:solidFill>
                  <a:schemeClr val="bg1"/>
                </a:solidFill>
              </a:rPr>
              <a:t> </a:t>
            </a:r>
            <a:r>
              <a:rPr spc="-10" dirty="0">
                <a:solidFill>
                  <a:schemeClr val="bg1"/>
                </a:solidFill>
              </a:rPr>
              <a:t>обучающихся</a:t>
            </a:r>
            <a:r>
              <a:rPr spc="-75" dirty="0"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при</a:t>
            </a:r>
            <a:r>
              <a:rPr spc="-75" dirty="0">
                <a:solidFill>
                  <a:schemeClr val="bg1"/>
                </a:solidFill>
              </a:rPr>
              <a:t> </a:t>
            </a:r>
            <a:r>
              <a:rPr dirty="0" err="1">
                <a:solidFill>
                  <a:schemeClr val="bg1"/>
                </a:solidFill>
              </a:rPr>
              <a:t>подрыве</a:t>
            </a:r>
            <a:r>
              <a:rPr spc="-70" dirty="0">
                <a:solidFill>
                  <a:schemeClr val="bg1"/>
                </a:solidFill>
              </a:rPr>
              <a:t> </a:t>
            </a:r>
            <a:r>
              <a:rPr lang="ru-RU" spc="-25" dirty="0">
                <a:solidFill>
                  <a:schemeClr val="bg1"/>
                </a:solidFill>
              </a:rPr>
              <a:t>или распространении отравляющего вещества</a:t>
            </a:r>
            <a:endParaRPr spc="-25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4" y="116662"/>
            <a:ext cx="8784970" cy="655269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23" y="332663"/>
            <a:ext cx="8640952" cy="626287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5805" y="120357"/>
            <a:ext cx="8521065" cy="1457325"/>
            <a:chOff x="275805" y="120357"/>
            <a:chExt cx="8521065" cy="1457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805" y="120357"/>
              <a:ext cx="8520722" cy="1336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133" y="1388973"/>
              <a:ext cx="7923276" cy="18836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532" y="188683"/>
              <a:ext cx="8424913" cy="12003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8775" y="183908"/>
              <a:ext cx="8434705" cy="1210310"/>
            </a:xfrm>
            <a:custGeom>
              <a:avLst/>
              <a:gdLst/>
              <a:ahLst/>
              <a:cxnLst/>
              <a:rect l="l" t="t" r="r" b="b"/>
              <a:pathLst>
                <a:path w="8434705" h="1210310">
                  <a:moveTo>
                    <a:pt x="8430933" y="0"/>
                  </a:moveTo>
                  <a:lnTo>
                    <a:pt x="3505" y="0"/>
                  </a:lnTo>
                  <a:lnTo>
                    <a:pt x="2286" y="520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1206347"/>
                  </a:lnTo>
                  <a:lnTo>
                    <a:pt x="495" y="1207566"/>
                  </a:lnTo>
                  <a:lnTo>
                    <a:pt x="2273" y="1209344"/>
                  </a:lnTo>
                  <a:lnTo>
                    <a:pt x="3505" y="1209852"/>
                  </a:lnTo>
                  <a:lnTo>
                    <a:pt x="8430933" y="1209852"/>
                  </a:lnTo>
                  <a:lnTo>
                    <a:pt x="8432152" y="1209344"/>
                  </a:lnTo>
                  <a:lnTo>
                    <a:pt x="8433943" y="1207566"/>
                  </a:lnTo>
                  <a:lnTo>
                    <a:pt x="8434438" y="1206347"/>
                  </a:lnTo>
                  <a:lnTo>
                    <a:pt x="8434438" y="1200340"/>
                  </a:lnTo>
                  <a:lnTo>
                    <a:pt x="9512" y="1200340"/>
                  </a:lnTo>
                  <a:lnTo>
                    <a:pt x="9512" y="9537"/>
                  </a:lnTo>
                  <a:lnTo>
                    <a:pt x="8434438" y="9537"/>
                  </a:lnTo>
                  <a:lnTo>
                    <a:pt x="8434438" y="3505"/>
                  </a:lnTo>
                  <a:lnTo>
                    <a:pt x="8433943" y="2286"/>
                  </a:lnTo>
                  <a:lnTo>
                    <a:pt x="8432152" y="520"/>
                  </a:lnTo>
                  <a:lnTo>
                    <a:pt x="8430933" y="0"/>
                  </a:lnTo>
                  <a:close/>
                </a:path>
                <a:path w="8434705" h="1210310">
                  <a:moveTo>
                    <a:pt x="8434438" y="9537"/>
                  </a:moveTo>
                  <a:lnTo>
                    <a:pt x="8424913" y="9537"/>
                  </a:lnTo>
                  <a:lnTo>
                    <a:pt x="8424913" y="1200340"/>
                  </a:lnTo>
                  <a:lnTo>
                    <a:pt x="8434438" y="1200340"/>
                  </a:lnTo>
                  <a:lnTo>
                    <a:pt x="8434438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3532" y="188683"/>
            <a:ext cx="8425180" cy="120078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75"/>
              </a:spcBef>
            </a:pPr>
            <a:r>
              <a:rPr sz="2400" b="1" spc="-10" dirty="0">
                <a:latin typeface="Times New Roman"/>
                <a:cs typeface="Times New Roman"/>
              </a:rPr>
              <a:t>Алгоритм</a:t>
            </a:r>
            <a:endParaRPr sz="2400">
              <a:latin typeface="Times New Roman"/>
              <a:cs typeface="Times New Roman"/>
            </a:endParaRPr>
          </a:p>
          <a:p>
            <a:pPr marL="76200"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действий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обучающихся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вооруженном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нападение,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стрельбе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0689" y="2065058"/>
            <a:ext cx="8428355" cy="4383405"/>
            <a:chOff x="490689" y="2065058"/>
            <a:chExt cx="8428355" cy="438340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0689" y="2065058"/>
              <a:ext cx="1153744" cy="4432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4615" y="2065058"/>
              <a:ext cx="1703870" cy="4432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689" y="2499209"/>
              <a:ext cx="448170" cy="394879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70316" y="2499209"/>
              <a:ext cx="448170" cy="39487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9719" y="6355079"/>
              <a:ext cx="7549737" cy="9292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557" y="2106206"/>
              <a:ext cx="1066876" cy="42787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14615" y="2106206"/>
              <a:ext cx="1595627" cy="4278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7557" y="2527998"/>
              <a:ext cx="8232686" cy="382708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0021" y="2137638"/>
              <a:ext cx="8127415" cy="414543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20534" y="2128151"/>
              <a:ext cx="8146415" cy="4164965"/>
            </a:xfrm>
            <a:custGeom>
              <a:avLst/>
              <a:gdLst/>
              <a:ahLst/>
              <a:cxnLst/>
              <a:rect l="l" t="t" r="r" b="b"/>
              <a:pathLst>
                <a:path w="8146415" h="4164965">
                  <a:moveTo>
                    <a:pt x="8142960" y="0"/>
                  </a:moveTo>
                  <a:lnTo>
                    <a:pt x="3543" y="0"/>
                  </a:lnTo>
                  <a:lnTo>
                    <a:pt x="2286" y="457"/>
                  </a:lnTo>
                  <a:lnTo>
                    <a:pt x="457" y="2286"/>
                  </a:lnTo>
                  <a:lnTo>
                    <a:pt x="0" y="3543"/>
                  </a:lnTo>
                  <a:lnTo>
                    <a:pt x="0" y="4160977"/>
                  </a:lnTo>
                  <a:lnTo>
                    <a:pt x="457" y="4162120"/>
                  </a:lnTo>
                  <a:lnTo>
                    <a:pt x="2286" y="4163949"/>
                  </a:lnTo>
                  <a:lnTo>
                    <a:pt x="3543" y="4164406"/>
                  </a:lnTo>
                  <a:lnTo>
                    <a:pt x="8142960" y="4164406"/>
                  </a:lnTo>
                  <a:lnTo>
                    <a:pt x="8144103" y="4163949"/>
                  </a:lnTo>
                  <a:lnTo>
                    <a:pt x="8145932" y="4162120"/>
                  </a:lnTo>
                  <a:lnTo>
                    <a:pt x="8146389" y="4160977"/>
                  </a:lnTo>
                  <a:lnTo>
                    <a:pt x="8146389" y="4154919"/>
                  </a:lnTo>
                  <a:lnTo>
                    <a:pt x="9486" y="4154919"/>
                  </a:lnTo>
                  <a:lnTo>
                    <a:pt x="9486" y="9486"/>
                  </a:lnTo>
                  <a:lnTo>
                    <a:pt x="8146389" y="9486"/>
                  </a:lnTo>
                  <a:lnTo>
                    <a:pt x="8146389" y="3543"/>
                  </a:lnTo>
                  <a:lnTo>
                    <a:pt x="8145932" y="2286"/>
                  </a:lnTo>
                  <a:lnTo>
                    <a:pt x="8144103" y="457"/>
                  </a:lnTo>
                  <a:lnTo>
                    <a:pt x="8142960" y="0"/>
                  </a:lnTo>
                  <a:close/>
                </a:path>
                <a:path w="8146415" h="4164965">
                  <a:moveTo>
                    <a:pt x="8146389" y="9486"/>
                  </a:moveTo>
                  <a:lnTo>
                    <a:pt x="8136902" y="9486"/>
                  </a:lnTo>
                  <a:lnTo>
                    <a:pt x="8136902" y="4154919"/>
                  </a:lnTo>
                  <a:lnTo>
                    <a:pt x="8146389" y="4154919"/>
                  </a:lnTo>
                  <a:lnTo>
                    <a:pt x="8146389" y="948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4189" y="2155697"/>
            <a:ext cx="7922895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0975" indent="45085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3550" algn="l"/>
              </a:tabLst>
            </a:pPr>
            <a:r>
              <a:rPr sz="2400" dirty="0">
                <a:latin typeface="Times New Roman"/>
                <a:cs typeface="Times New Roman"/>
              </a:rPr>
              <a:t>При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нахождении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вне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здания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объекта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немедленно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уйти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в </a:t>
            </a:r>
            <a:r>
              <a:rPr sz="2400" dirty="0">
                <a:latin typeface="Times New Roman"/>
                <a:cs typeface="Times New Roman"/>
              </a:rPr>
              <a:t>сторону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опасности,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возможности покинуть </a:t>
            </a:r>
            <a:r>
              <a:rPr sz="2400" dirty="0">
                <a:latin typeface="Times New Roman"/>
                <a:cs typeface="Times New Roman"/>
              </a:rPr>
              <a:t>территорию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объекта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сообщить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родителям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(законным</a:t>
            </a:r>
            <a:endParaRPr sz="2400">
              <a:latin typeface="Times New Roman"/>
              <a:cs typeface="Times New Roman"/>
            </a:endParaRPr>
          </a:p>
          <a:p>
            <a:pPr marL="12700" marR="979169" algn="just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представителям) 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своем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месте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нахождения,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случае </a:t>
            </a:r>
            <a:r>
              <a:rPr sz="2400" spc="-20" dirty="0">
                <a:latin typeface="Times New Roman"/>
                <a:cs typeface="Times New Roman"/>
              </a:rPr>
              <a:t>нахождения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непосредственной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близости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работника организации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сообщить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ему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опасности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далее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действовать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его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указаниям.</a:t>
            </a:r>
            <a:endParaRPr sz="2400">
              <a:latin typeface="Times New Roman"/>
              <a:cs typeface="Times New Roman"/>
            </a:endParaRPr>
          </a:p>
          <a:p>
            <a:pPr marL="12700" marR="5080" indent="450850">
              <a:lnSpc>
                <a:spcPct val="100000"/>
              </a:lnSpc>
              <a:buAutoNum type="arabicPeriod" startAt="2"/>
              <a:tabLst>
                <a:tab pos="463550" algn="l"/>
              </a:tabLst>
            </a:pPr>
            <a:r>
              <a:rPr sz="2400" dirty="0">
                <a:latin typeface="Times New Roman"/>
                <a:cs typeface="Times New Roman"/>
              </a:rPr>
              <a:t>При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нахождении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здании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переместиться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ближайшее </a:t>
            </a:r>
            <a:r>
              <a:rPr sz="2400" dirty="0">
                <a:latin typeface="Times New Roman"/>
                <a:cs typeface="Times New Roman"/>
              </a:rPr>
              <a:t>помещение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или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сторону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работника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организации,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сообщить </a:t>
            </a:r>
            <a:r>
              <a:rPr sz="2400" dirty="0">
                <a:latin typeface="Times New Roman"/>
                <a:cs typeface="Times New Roman"/>
              </a:rPr>
              <a:t>ему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опасности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далее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действовать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его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указаниям.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644434" y="1496529"/>
            <a:ext cx="5801995" cy="672465"/>
            <a:chOff x="1644434" y="1496529"/>
            <a:chExt cx="5801995" cy="672465"/>
          </a:xfrm>
        </p:grpSpPr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14615" y="1530134"/>
              <a:ext cx="231686" cy="5241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44434" y="1496529"/>
              <a:ext cx="5570181" cy="67208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15985" y="1530134"/>
              <a:ext cx="5498630" cy="5241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63649" y="1556791"/>
              <a:ext cx="5634608" cy="43088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758886" y="1552033"/>
              <a:ext cx="5644515" cy="440690"/>
            </a:xfrm>
            <a:custGeom>
              <a:avLst/>
              <a:gdLst/>
              <a:ahLst/>
              <a:cxnLst/>
              <a:rect l="l" t="t" r="r" b="b"/>
              <a:pathLst>
                <a:path w="5644515" h="440689">
                  <a:moveTo>
                    <a:pt x="5640616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507" y="2273"/>
                  </a:lnTo>
                  <a:lnTo>
                    <a:pt x="0" y="3505"/>
                  </a:lnTo>
                  <a:lnTo>
                    <a:pt x="0" y="436905"/>
                  </a:lnTo>
                  <a:lnTo>
                    <a:pt x="507" y="438124"/>
                  </a:lnTo>
                  <a:lnTo>
                    <a:pt x="1384" y="439013"/>
                  </a:lnTo>
                  <a:lnTo>
                    <a:pt x="2286" y="439889"/>
                  </a:lnTo>
                  <a:lnTo>
                    <a:pt x="3505" y="440410"/>
                  </a:lnTo>
                  <a:lnTo>
                    <a:pt x="5640616" y="440410"/>
                  </a:lnTo>
                  <a:lnTo>
                    <a:pt x="5641860" y="439889"/>
                  </a:lnTo>
                  <a:lnTo>
                    <a:pt x="5643626" y="438124"/>
                  </a:lnTo>
                  <a:lnTo>
                    <a:pt x="5644134" y="436905"/>
                  </a:lnTo>
                  <a:lnTo>
                    <a:pt x="5644134" y="430885"/>
                  </a:lnTo>
                  <a:lnTo>
                    <a:pt x="9525" y="430885"/>
                  </a:lnTo>
                  <a:lnTo>
                    <a:pt x="9525" y="9525"/>
                  </a:lnTo>
                  <a:lnTo>
                    <a:pt x="5644134" y="9525"/>
                  </a:lnTo>
                  <a:lnTo>
                    <a:pt x="5644134" y="3505"/>
                  </a:lnTo>
                  <a:lnTo>
                    <a:pt x="5643626" y="2273"/>
                  </a:lnTo>
                  <a:lnTo>
                    <a:pt x="5641860" y="508"/>
                  </a:lnTo>
                  <a:lnTo>
                    <a:pt x="5640616" y="0"/>
                  </a:lnTo>
                  <a:close/>
                </a:path>
                <a:path w="5644515" h="440689">
                  <a:moveTo>
                    <a:pt x="5644134" y="9525"/>
                  </a:moveTo>
                  <a:lnTo>
                    <a:pt x="5634609" y="9525"/>
                  </a:lnTo>
                  <a:lnTo>
                    <a:pt x="5634609" y="430885"/>
                  </a:lnTo>
                  <a:lnTo>
                    <a:pt x="5644134" y="430885"/>
                  </a:lnTo>
                  <a:lnTo>
                    <a:pt x="5644134" y="9525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763648" y="1556791"/>
            <a:ext cx="5634990" cy="43116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sz="2200" dirty="0">
                <a:latin typeface="Times New Roman"/>
                <a:cs typeface="Times New Roman"/>
              </a:rPr>
              <a:t>Стрелок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территории/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стрелок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здании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5805" y="120357"/>
            <a:ext cx="8521065" cy="1457325"/>
            <a:chOff x="275805" y="120357"/>
            <a:chExt cx="8521065" cy="1457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805" y="120357"/>
              <a:ext cx="8520722" cy="1336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2310" y="1388973"/>
              <a:ext cx="7847037" cy="18836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532" y="188683"/>
              <a:ext cx="8424913" cy="12003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8775" y="183908"/>
              <a:ext cx="8434705" cy="1210310"/>
            </a:xfrm>
            <a:custGeom>
              <a:avLst/>
              <a:gdLst/>
              <a:ahLst/>
              <a:cxnLst/>
              <a:rect l="l" t="t" r="r" b="b"/>
              <a:pathLst>
                <a:path w="8434705" h="1210310">
                  <a:moveTo>
                    <a:pt x="8430933" y="0"/>
                  </a:moveTo>
                  <a:lnTo>
                    <a:pt x="3505" y="0"/>
                  </a:lnTo>
                  <a:lnTo>
                    <a:pt x="2286" y="520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1206347"/>
                  </a:lnTo>
                  <a:lnTo>
                    <a:pt x="495" y="1207566"/>
                  </a:lnTo>
                  <a:lnTo>
                    <a:pt x="2273" y="1209344"/>
                  </a:lnTo>
                  <a:lnTo>
                    <a:pt x="3505" y="1209852"/>
                  </a:lnTo>
                  <a:lnTo>
                    <a:pt x="8430933" y="1209852"/>
                  </a:lnTo>
                  <a:lnTo>
                    <a:pt x="8432152" y="1209344"/>
                  </a:lnTo>
                  <a:lnTo>
                    <a:pt x="8433943" y="1207566"/>
                  </a:lnTo>
                  <a:lnTo>
                    <a:pt x="8434438" y="1206347"/>
                  </a:lnTo>
                  <a:lnTo>
                    <a:pt x="8434438" y="1200340"/>
                  </a:lnTo>
                  <a:lnTo>
                    <a:pt x="9512" y="1200340"/>
                  </a:lnTo>
                  <a:lnTo>
                    <a:pt x="9512" y="9537"/>
                  </a:lnTo>
                  <a:lnTo>
                    <a:pt x="8434438" y="9537"/>
                  </a:lnTo>
                  <a:lnTo>
                    <a:pt x="8434438" y="3505"/>
                  </a:lnTo>
                  <a:lnTo>
                    <a:pt x="8433943" y="2286"/>
                  </a:lnTo>
                  <a:lnTo>
                    <a:pt x="8432152" y="520"/>
                  </a:lnTo>
                  <a:lnTo>
                    <a:pt x="8430933" y="0"/>
                  </a:lnTo>
                  <a:close/>
                </a:path>
                <a:path w="8434705" h="1210310">
                  <a:moveTo>
                    <a:pt x="8434438" y="9537"/>
                  </a:moveTo>
                  <a:lnTo>
                    <a:pt x="8424913" y="9537"/>
                  </a:lnTo>
                  <a:lnTo>
                    <a:pt x="8424913" y="1200340"/>
                  </a:lnTo>
                  <a:lnTo>
                    <a:pt x="8434438" y="1200340"/>
                  </a:lnTo>
                  <a:lnTo>
                    <a:pt x="8434438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3532" y="188683"/>
            <a:ext cx="8425180" cy="120078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75"/>
              </a:spcBef>
            </a:pPr>
            <a:r>
              <a:rPr sz="2400" b="1" spc="-10" dirty="0">
                <a:latin typeface="Times New Roman"/>
                <a:cs typeface="Times New Roman"/>
              </a:rPr>
              <a:t>Алгоритм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действий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обучающихся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вооруженном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нападение,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стрельбе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06006" y="2065058"/>
            <a:ext cx="8460105" cy="4383405"/>
            <a:chOff x="506006" y="2065058"/>
            <a:chExt cx="8460105" cy="438340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6006" y="2065058"/>
              <a:ext cx="1048473" cy="44329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24661" y="2065058"/>
              <a:ext cx="1841030" cy="4432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6006" y="2499209"/>
              <a:ext cx="448098" cy="394879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17559" y="2499209"/>
              <a:ext cx="448132" cy="39487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4968" y="6355079"/>
              <a:ext cx="7581731" cy="9292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557" y="2106206"/>
              <a:ext cx="976922" cy="42787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24661" y="2106206"/>
              <a:ext cx="1685582" cy="4278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7557" y="2527998"/>
              <a:ext cx="8232686" cy="382708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0021" y="2137638"/>
              <a:ext cx="8127415" cy="414543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20534" y="2128151"/>
              <a:ext cx="8146415" cy="4164965"/>
            </a:xfrm>
            <a:custGeom>
              <a:avLst/>
              <a:gdLst/>
              <a:ahLst/>
              <a:cxnLst/>
              <a:rect l="l" t="t" r="r" b="b"/>
              <a:pathLst>
                <a:path w="8146415" h="4164965">
                  <a:moveTo>
                    <a:pt x="8142960" y="0"/>
                  </a:moveTo>
                  <a:lnTo>
                    <a:pt x="3543" y="0"/>
                  </a:lnTo>
                  <a:lnTo>
                    <a:pt x="2286" y="457"/>
                  </a:lnTo>
                  <a:lnTo>
                    <a:pt x="457" y="2286"/>
                  </a:lnTo>
                  <a:lnTo>
                    <a:pt x="0" y="3543"/>
                  </a:lnTo>
                  <a:lnTo>
                    <a:pt x="0" y="4160977"/>
                  </a:lnTo>
                  <a:lnTo>
                    <a:pt x="457" y="4162120"/>
                  </a:lnTo>
                  <a:lnTo>
                    <a:pt x="2286" y="4163949"/>
                  </a:lnTo>
                  <a:lnTo>
                    <a:pt x="3543" y="4164406"/>
                  </a:lnTo>
                  <a:lnTo>
                    <a:pt x="8142960" y="4164406"/>
                  </a:lnTo>
                  <a:lnTo>
                    <a:pt x="8144103" y="4163949"/>
                  </a:lnTo>
                  <a:lnTo>
                    <a:pt x="8145932" y="4162120"/>
                  </a:lnTo>
                  <a:lnTo>
                    <a:pt x="8146389" y="4160977"/>
                  </a:lnTo>
                  <a:lnTo>
                    <a:pt x="8146389" y="4154919"/>
                  </a:lnTo>
                  <a:lnTo>
                    <a:pt x="9486" y="4154919"/>
                  </a:lnTo>
                  <a:lnTo>
                    <a:pt x="9486" y="9486"/>
                  </a:lnTo>
                  <a:lnTo>
                    <a:pt x="8146389" y="9486"/>
                  </a:lnTo>
                  <a:lnTo>
                    <a:pt x="8146389" y="3543"/>
                  </a:lnTo>
                  <a:lnTo>
                    <a:pt x="8145932" y="2286"/>
                  </a:lnTo>
                  <a:lnTo>
                    <a:pt x="8144103" y="457"/>
                  </a:lnTo>
                  <a:lnTo>
                    <a:pt x="8142960" y="0"/>
                  </a:lnTo>
                  <a:close/>
                </a:path>
                <a:path w="8146415" h="4164965">
                  <a:moveTo>
                    <a:pt x="8146389" y="9486"/>
                  </a:moveTo>
                  <a:lnTo>
                    <a:pt x="8136902" y="9486"/>
                  </a:lnTo>
                  <a:lnTo>
                    <a:pt x="8136902" y="4154919"/>
                  </a:lnTo>
                  <a:lnTo>
                    <a:pt x="8146389" y="4154919"/>
                  </a:lnTo>
                  <a:lnTo>
                    <a:pt x="8146389" y="9486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4189" y="2155697"/>
            <a:ext cx="7969884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254000" indent="-457200">
              <a:lnSpc>
                <a:spcPct val="100000"/>
              </a:lnSpc>
              <a:spcBef>
                <a:spcPts val="100"/>
              </a:spcBef>
              <a:buAutoNum type="arabicPeriod" startAt="3"/>
              <a:tabLst>
                <a:tab pos="469900" algn="l"/>
                <a:tab pos="3044825" algn="l"/>
              </a:tabLst>
            </a:pPr>
            <a:r>
              <a:rPr sz="2400" spc="-10" dirty="0">
                <a:latin typeface="Times New Roman"/>
                <a:cs typeface="Times New Roman"/>
              </a:rPr>
              <a:t>Помочь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работнику</a:t>
            </a:r>
            <a:r>
              <a:rPr sz="2400" dirty="0">
                <a:latin typeface="Times New Roman"/>
                <a:cs typeface="Times New Roman"/>
              </a:rPr>
              <a:t>	учреждения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заблокировать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входы,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в </a:t>
            </a:r>
            <a:r>
              <a:rPr sz="2400" dirty="0">
                <a:latin typeface="Times New Roman"/>
                <a:cs typeface="Times New Roman"/>
              </a:rPr>
              <a:t>том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числе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помощью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мебели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(самостоятельно</a:t>
            </a:r>
            <a:endParaRPr sz="2400">
              <a:latin typeface="Times New Roman"/>
              <a:cs typeface="Times New Roman"/>
            </a:endParaRPr>
          </a:p>
          <a:p>
            <a:pPr marL="469900" marR="1425575">
              <a:lnSpc>
                <a:spcPct val="100000"/>
              </a:lnSpc>
            </a:pPr>
            <a:r>
              <a:rPr sz="2400" spc="-20" dirty="0">
                <a:latin typeface="Times New Roman"/>
                <a:cs typeface="Times New Roman"/>
              </a:rPr>
              <a:t>заблокировать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входы,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рядом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оказалось работника).</a:t>
            </a:r>
            <a:endParaRPr sz="2400">
              <a:latin typeface="Times New Roman"/>
              <a:cs typeface="Times New Roman"/>
            </a:endParaRPr>
          </a:p>
          <a:p>
            <a:pPr marL="469900" marR="791210" indent="-457200">
              <a:lnSpc>
                <a:spcPct val="100000"/>
              </a:lnSpc>
              <a:buAutoNum type="arabicPeriod" startAt="4"/>
              <a:tabLst>
                <a:tab pos="469900" algn="l"/>
                <a:tab pos="2358390" algn="l"/>
                <a:tab pos="3698875" algn="l"/>
              </a:tabLst>
            </a:pPr>
            <a:r>
              <a:rPr sz="2400" spc="-10" dirty="0">
                <a:latin typeface="Times New Roman"/>
                <a:cs typeface="Times New Roman"/>
              </a:rPr>
              <a:t>Разместиться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наиболее</a:t>
            </a:r>
            <a:r>
              <a:rPr sz="2400" dirty="0">
                <a:latin typeface="Times New Roman"/>
                <a:cs typeface="Times New Roman"/>
              </a:rPr>
              <a:t>	безопасным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возможных </a:t>
            </a:r>
            <a:r>
              <a:rPr sz="2400" dirty="0">
                <a:latin typeface="Times New Roman"/>
                <a:cs typeface="Times New Roman"/>
              </a:rPr>
              <a:t>способов,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как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можно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дальше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входов,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ближе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к</a:t>
            </a:r>
            <a:endParaRPr sz="2400">
              <a:latin typeface="Times New Roman"/>
              <a:cs typeface="Times New Roman"/>
            </a:endParaRPr>
          </a:p>
          <a:p>
            <a:pPr marL="469900" marR="508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капитальным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стенам,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ниже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уровня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оконных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проемов,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под </a:t>
            </a:r>
            <a:r>
              <a:rPr sz="2400" dirty="0">
                <a:latin typeface="Times New Roman"/>
                <a:cs typeface="Times New Roman"/>
              </a:rPr>
              <a:t>прикрытием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мебели.</a:t>
            </a:r>
            <a:endParaRPr sz="24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buAutoNum type="arabicPeriod" startAt="5"/>
              <a:tabLst>
                <a:tab pos="469265" algn="l"/>
              </a:tabLst>
            </a:pPr>
            <a:r>
              <a:rPr sz="2400" dirty="0">
                <a:latin typeface="Times New Roman"/>
                <a:cs typeface="Times New Roman"/>
              </a:rPr>
              <a:t>Сохранять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спокойствие,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разговаривать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тихо,</a:t>
            </a:r>
            <a:endParaRPr sz="2400">
              <a:latin typeface="Times New Roman"/>
              <a:cs typeface="Times New Roman"/>
            </a:endParaRPr>
          </a:p>
          <a:p>
            <a:pPr marL="469900" marR="33591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внимательно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слушать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выполнять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указания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работника организации.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554480" y="1478241"/>
            <a:ext cx="5892165" cy="672465"/>
            <a:chOff x="1554480" y="1478241"/>
            <a:chExt cx="5892165" cy="672465"/>
          </a:xfrm>
        </p:grpSpPr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24661" y="1511846"/>
              <a:ext cx="321640" cy="5257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54480" y="1478241"/>
              <a:ext cx="5570181" cy="67208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26146" y="1511846"/>
              <a:ext cx="5498515" cy="5257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73733" y="1538630"/>
              <a:ext cx="5724652" cy="43088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668979" y="1533871"/>
              <a:ext cx="5734685" cy="440690"/>
            </a:xfrm>
            <a:custGeom>
              <a:avLst/>
              <a:gdLst/>
              <a:ahLst/>
              <a:cxnLst/>
              <a:rect l="l" t="t" r="r" b="b"/>
              <a:pathLst>
                <a:path w="5734684" h="440689">
                  <a:moveTo>
                    <a:pt x="5730659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73"/>
                  </a:lnTo>
                  <a:lnTo>
                    <a:pt x="0" y="3505"/>
                  </a:lnTo>
                  <a:lnTo>
                    <a:pt x="0" y="436905"/>
                  </a:lnTo>
                  <a:lnTo>
                    <a:pt x="495" y="438124"/>
                  </a:lnTo>
                  <a:lnTo>
                    <a:pt x="2273" y="439889"/>
                  </a:lnTo>
                  <a:lnTo>
                    <a:pt x="3505" y="440410"/>
                  </a:lnTo>
                  <a:lnTo>
                    <a:pt x="5730659" y="440410"/>
                  </a:lnTo>
                  <a:lnTo>
                    <a:pt x="5731891" y="439889"/>
                  </a:lnTo>
                  <a:lnTo>
                    <a:pt x="5733656" y="438124"/>
                  </a:lnTo>
                  <a:lnTo>
                    <a:pt x="5734164" y="436905"/>
                  </a:lnTo>
                  <a:lnTo>
                    <a:pt x="5734164" y="430885"/>
                  </a:lnTo>
                  <a:lnTo>
                    <a:pt x="9512" y="430885"/>
                  </a:lnTo>
                  <a:lnTo>
                    <a:pt x="9512" y="9525"/>
                  </a:lnTo>
                  <a:lnTo>
                    <a:pt x="5734164" y="9525"/>
                  </a:lnTo>
                  <a:lnTo>
                    <a:pt x="5734164" y="3505"/>
                  </a:lnTo>
                  <a:lnTo>
                    <a:pt x="5733656" y="2273"/>
                  </a:lnTo>
                  <a:lnTo>
                    <a:pt x="5731891" y="508"/>
                  </a:lnTo>
                  <a:lnTo>
                    <a:pt x="5730659" y="0"/>
                  </a:lnTo>
                  <a:close/>
                </a:path>
                <a:path w="5734684" h="440689">
                  <a:moveTo>
                    <a:pt x="5734164" y="9525"/>
                  </a:moveTo>
                  <a:lnTo>
                    <a:pt x="5724639" y="9525"/>
                  </a:lnTo>
                  <a:lnTo>
                    <a:pt x="5724639" y="430885"/>
                  </a:lnTo>
                  <a:lnTo>
                    <a:pt x="5734164" y="430885"/>
                  </a:lnTo>
                  <a:lnTo>
                    <a:pt x="5734164" y="9525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673732" y="1538630"/>
            <a:ext cx="5725160" cy="43116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sz="2200" dirty="0">
                <a:latin typeface="Times New Roman"/>
                <a:cs typeface="Times New Roman"/>
              </a:rPr>
              <a:t>Стрелок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территории/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стрелок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здании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5805" y="263690"/>
            <a:ext cx="8521065" cy="1091565"/>
            <a:chOff x="275805" y="263690"/>
            <a:chExt cx="8521065" cy="10915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805" y="263690"/>
              <a:ext cx="8520722" cy="9676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6066" y="1163688"/>
              <a:ext cx="7176439" cy="1911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532" y="332701"/>
              <a:ext cx="8424913" cy="830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8775" y="327938"/>
              <a:ext cx="8434705" cy="840740"/>
            </a:xfrm>
            <a:custGeom>
              <a:avLst/>
              <a:gdLst/>
              <a:ahLst/>
              <a:cxnLst/>
              <a:rect l="l" t="t" r="r" b="b"/>
              <a:pathLst>
                <a:path w="8434705" h="840740">
                  <a:moveTo>
                    <a:pt x="8430933" y="0"/>
                  </a:moveTo>
                  <a:lnTo>
                    <a:pt x="3505" y="0"/>
                  </a:lnTo>
                  <a:lnTo>
                    <a:pt x="2286" y="520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837018"/>
                  </a:lnTo>
                  <a:lnTo>
                    <a:pt x="495" y="838238"/>
                  </a:lnTo>
                  <a:lnTo>
                    <a:pt x="2273" y="840016"/>
                  </a:lnTo>
                  <a:lnTo>
                    <a:pt x="3505" y="840524"/>
                  </a:lnTo>
                  <a:lnTo>
                    <a:pt x="8430933" y="840524"/>
                  </a:lnTo>
                  <a:lnTo>
                    <a:pt x="8432152" y="840016"/>
                  </a:lnTo>
                  <a:lnTo>
                    <a:pt x="8433054" y="839139"/>
                  </a:lnTo>
                  <a:lnTo>
                    <a:pt x="8433943" y="838238"/>
                  </a:lnTo>
                  <a:lnTo>
                    <a:pt x="8434438" y="837018"/>
                  </a:lnTo>
                  <a:lnTo>
                    <a:pt x="8434438" y="830999"/>
                  </a:lnTo>
                  <a:lnTo>
                    <a:pt x="9512" y="830999"/>
                  </a:lnTo>
                  <a:lnTo>
                    <a:pt x="9512" y="9537"/>
                  </a:lnTo>
                  <a:lnTo>
                    <a:pt x="8434438" y="9537"/>
                  </a:lnTo>
                  <a:lnTo>
                    <a:pt x="8434438" y="3505"/>
                  </a:lnTo>
                  <a:lnTo>
                    <a:pt x="8433943" y="2286"/>
                  </a:lnTo>
                  <a:lnTo>
                    <a:pt x="8432152" y="520"/>
                  </a:lnTo>
                  <a:lnTo>
                    <a:pt x="8430933" y="0"/>
                  </a:lnTo>
                  <a:close/>
                </a:path>
                <a:path w="8434705" h="840740">
                  <a:moveTo>
                    <a:pt x="8434438" y="9537"/>
                  </a:moveTo>
                  <a:lnTo>
                    <a:pt x="8424913" y="9537"/>
                  </a:lnTo>
                  <a:lnTo>
                    <a:pt x="8424913" y="830999"/>
                  </a:lnTo>
                  <a:lnTo>
                    <a:pt x="8434438" y="830999"/>
                  </a:lnTo>
                  <a:lnTo>
                    <a:pt x="8434438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3532" y="332701"/>
            <a:ext cx="8425180" cy="83121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75"/>
              </a:spcBef>
            </a:pPr>
            <a:r>
              <a:rPr sz="2400" b="1" spc="-10" dirty="0">
                <a:latin typeface="Times New Roman"/>
                <a:cs typeface="Times New Roman"/>
              </a:rPr>
              <a:t>Алгоритм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действий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вооруженном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нападение,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стрельбе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4254" y="2353094"/>
            <a:ext cx="8849995" cy="2920365"/>
            <a:chOff x="204254" y="2353094"/>
            <a:chExt cx="8849995" cy="292036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54" y="2353094"/>
              <a:ext cx="8849791" cy="4203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254" y="2764321"/>
              <a:ext cx="447940" cy="250868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06105" y="2764321"/>
              <a:ext cx="447940" cy="25086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3052" y="5166360"/>
              <a:ext cx="7972195" cy="1066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805" y="2394242"/>
              <a:ext cx="8663940" cy="4020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5805" y="2787169"/>
              <a:ext cx="463242" cy="23791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78113" y="2787169"/>
              <a:ext cx="461632" cy="237919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9907" y="5098580"/>
              <a:ext cx="7757346" cy="6777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3532" y="2420874"/>
              <a:ext cx="8568931" cy="267766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8775" y="2416107"/>
              <a:ext cx="8578850" cy="2687320"/>
            </a:xfrm>
            <a:custGeom>
              <a:avLst/>
              <a:gdLst/>
              <a:ahLst/>
              <a:cxnLst/>
              <a:rect l="l" t="t" r="r" b="b"/>
              <a:pathLst>
                <a:path w="8578850" h="2687320">
                  <a:moveTo>
                    <a:pt x="8574951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2683687"/>
                  </a:lnTo>
                  <a:lnTo>
                    <a:pt x="495" y="2684919"/>
                  </a:lnTo>
                  <a:lnTo>
                    <a:pt x="2273" y="2686685"/>
                  </a:lnTo>
                  <a:lnTo>
                    <a:pt x="3505" y="2687193"/>
                  </a:lnTo>
                  <a:lnTo>
                    <a:pt x="8574951" y="2687193"/>
                  </a:lnTo>
                  <a:lnTo>
                    <a:pt x="8576170" y="2686685"/>
                  </a:lnTo>
                  <a:lnTo>
                    <a:pt x="8577961" y="2684919"/>
                  </a:lnTo>
                  <a:lnTo>
                    <a:pt x="8578456" y="2683687"/>
                  </a:lnTo>
                  <a:lnTo>
                    <a:pt x="8578456" y="2677668"/>
                  </a:lnTo>
                  <a:lnTo>
                    <a:pt x="9512" y="2677668"/>
                  </a:lnTo>
                  <a:lnTo>
                    <a:pt x="9512" y="9537"/>
                  </a:lnTo>
                  <a:lnTo>
                    <a:pt x="8578456" y="9537"/>
                  </a:lnTo>
                  <a:lnTo>
                    <a:pt x="8578456" y="3505"/>
                  </a:lnTo>
                  <a:lnTo>
                    <a:pt x="8577948" y="2286"/>
                  </a:lnTo>
                  <a:lnTo>
                    <a:pt x="8576170" y="508"/>
                  </a:lnTo>
                  <a:lnTo>
                    <a:pt x="8574951" y="0"/>
                  </a:lnTo>
                  <a:close/>
                </a:path>
                <a:path w="8578850" h="2687320">
                  <a:moveTo>
                    <a:pt x="8578456" y="9537"/>
                  </a:moveTo>
                  <a:lnTo>
                    <a:pt x="8568944" y="9537"/>
                  </a:lnTo>
                  <a:lnTo>
                    <a:pt x="8568931" y="2677668"/>
                  </a:lnTo>
                  <a:lnTo>
                    <a:pt x="8578456" y="2677668"/>
                  </a:lnTo>
                  <a:lnTo>
                    <a:pt x="8578456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2437" y="2443683"/>
            <a:ext cx="8363584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AutoNum type="arabicPeriod" startAt="6"/>
              <a:tabLst>
                <a:tab pos="469265" algn="l"/>
              </a:tabLst>
            </a:pPr>
            <a:r>
              <a:rPr sz="2400" spc="-10" dirty="0">
                <a:latin typeface="Times New Roman"/>
                <a:cs typeface="Times New Roman"/>
              </a:rPr>
              <a:t>Переключить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средства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связи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бесшумный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режим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либо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их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выключить.</a:t>
            </a:r>
            <a:endParaRPr sz="2400">
              <a:latin typeface="Times New Roman"/>
              <a:cs typeface="Times New Roman"/>
            </a:endParaRPr>
          </a:p>
          <a:p>
            <a:pPr marL="469900" marR="181610" indent="-457200">
              <a:lnSpc>
                <a:spcPct val="100000"/>
              </a:lnSpc>
              <a:buAutoNum type="arabicPeriod" startAt="7"/>
              <a:tabLst>
                <a:tab pos="4699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Оказать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помощь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поддержку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другим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обучающимся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только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указанию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работника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организации.</a:t>
            </a:r>
            <a:endParaRPr sz="24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AutoNum type="arabicPeriod" startAt="7"/>
              <a:tabLst>
                <a:tab pos="469265" algn="l"/>
              </a:tabLst>
            </a:pPr>
            <a:r>
              <a:rPr sz="2400" spc="-10" dirty="0">
                <a:latin typeface="Times New Roman"/>
                <a:cs typeface="Times New Roman"/>
              </a:rPr>
              <a:t>Разблокировать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выходы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выходить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помещения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только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по</a:t>
            </a:r>
            <a:endParaRPr sz="2400">
              <a:latin typeface="Times New Roman"/>
              <a:cs typeface="Times New Roman"/>
            </a:endParaRPr>
          </a:p>
          <a:p>
            <a:pPr marL="469900" marR="106807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указанию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работника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организации,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руководителя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или </a:t>
            </a:r>
            <a:r>
              <a:rPr sz="2400" spc="-10" dirty="0">
                <a:latin typeface="Times New Roman"/>
                <a:cs typeface="Times New Roman"/>
              </a:rPr>
              <a:t>оперативных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служб.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554480" y="1441665"/>
            <a:ext cx="6304915" cy="672465"/>
            <a:chOff x="1554480" y="1441665"/>
            <a:chExt cx="6304915" cy="672465"/>
          </a:xfrm>
        </p:grpSpPr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24661" y="1475270"/>
              <a:ext cx="734606" cy="5257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54480" y="1441665"/>
              <a:ext cx="5570181" cy="67208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26146" y="1475270"/>
              <a:ext cx="5498515" cy="52577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73733" y="1502943"/>
              <a:ext cx="6138672" cy="43088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668979" y="1498175"/>
              <a:ext cx="6148705" cy="440690"/>
            </a:xfrm>
            <a:custGeom>
              <a:avLst/>
              <a:gdLst/>
              <a:ahLst/>
              <a:cxnLst/>
              <a:rect l="l" t="t" r="r" b="b"/>
              <a:pathLst>
                <a:path w="6148705" h="440689">
                  <a:moveTo>
                    <a:pt x="6144679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436905"/>
                  </a:lnTo>
                  <a:lnTo>
                    <a:pt x="495" y="438137"/>
                  </a:lnTo>
                  <a:lnTo>
                    <a:pt x="2273" y="439902"/>
                  </a:lnTo>
                  <a:lnTo>
                    <a:pt x="3505" y="440423"/>
                  </a:lnTo>
                  <a:lnTo>
                    <a:pt x="6144679" y="440423"/>
                  </a:lnTo>
                  <a:lnTo>
                    <a:pt x="6145910" y="439902"/>
                  </a:lnTo>
                  <a:lnTo>
                    <a:pt x="6147676" y="438137"/>
                  </a:lnTo>
                  <a:lnTo>
                    <a:pt x="6148197" y="436905"/>
                  </a:lnTo>
                  <a:lnTo>
                    <a:pt x="6148197" y="430898"/>
                  </a:lnTo>
                  <a:lnTo>
                    <a:pt x="9512" y="430898"/>
                  </a:lnTo>
                  <a:lnTo>
                    <a:pt x="9512" y="9537"/>
                  </a:lnTo>
                  <a:lnTo>
                    <a:pt x="6148197" y="9537"/>
                  </a:lnTo>
                  <a:lnTo>
                    <a:pt x="6148197" y="3505"/>
                  </a:lnTo>
                  <a:lnTo>
                    <a:pt x="6147676" y="2286"/>
                  </a:lnTo>
                  <a:lnTo>
                    <a:pt x="6145910" y="508"/>
                  </a:lnTo>
                  <a:lnTo>
                    <a:pt x="6144679" y="0"/>
                  </a:lnTo>
                  <a:close/>
                </a:path>
                <a:path w="6148705" h="440689">
                  <a:moveTo>
                    <a:pt x="6148197" y="9537"/>
                  </a:moveTo>
                  <a:lnTo>
                    <a:pt x="6138659" y="9537"/>
                  </a:lnTo>
                  <a:lnTo>
                    <a:pt x="6138659" y="430898"/>
                  </a:lnTo>
                  <a:lnTo>
                    <a:pt x="6148197" y="430898"/>
                  </a:lnTo>
                  <a:lnTo>
                    <a:pt x="6148197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673732" y="1502943"/>
            <a:ext cx="6139180" cy="431165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sz="2200" dirty="0">
                <a:latin typeface="Times New Roman"/>
                <a:cs typeface="Times New Roman"/>
              </a:rPr>
              <a:t>Стрелок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территории/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стрелок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здании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826" y="0"/>
              <a:ext cx="3811447" cy="13167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38912" y="160133"/>
              <a:ext cx="3667125" cy="926465"/>
            </a:xfrm>
            <a:custGeom>
              <a:avLst/>
              <a:gdLst/>
              <a:ahLst/>
              <a:cxnLst/>
              <a:rect l="l" t="t" r="r" b="b"/>
              <a:pathLst>
                <a:path w="3667125" h="926465">
                  <a:moveTo>
                    <a:pt x="3666744" y="21031"/>
                  </a:moveTo>
                  <a:lnTo>
                    <a:pt x="3663772" y="13716"/>
                  </a:lnTo>
                  <a:lnTo>
                    <a:pt x="3653142" y="3086"/>
                  </a:lnTo>
                  <a:lnTo>
                    <a:pt x="3645712" y="0"/>
                  </a:lnTo>
                  <a:lnTo>
                    <a:pt x="21145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145" y="926058"/>
                  </a:lnTo>
                  <a:lnTo>
                    <a:pt x="3645712" y="926058"/>
                  </a:lnTo>
                  <a:lnTo>
                    <a:pt x="3653142" y="923086"/>
                  </a:lnTo>
                  <a:lnTo>
                    <a:pt x="3658400" y="917714"/>
                  </a:lnTo>
                  <a:lnTo>
                    <a:pt x="3663772" y="912456"/>
                  </a:lnTo>
                  <a:lnTo>
                    <a:pt x="3666744" y="905027"/>
                  </a:lnTo>
                  <a:lnTo>
                    <a:pt x="3666744" y="868908"/>
                  </a:lnTo>
                  <a:lnTo>
                    <a:pt x="3666744" y="57150"/>
                  </a:lnTo>
                  <a:lnTo>
                    <a:pt x="3666744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2078" y="109728"/>
              <a:ext cx="2542032" cy="12313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69146" y="160134"/>
              <a:ext cx="728433" cy="115660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26287" y="274865"/>
            <a:ext cx="17145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FF0000"/>
                </a:solidFill>
                <a:latin typeface="Calibri"/>
                <a:cs typeface="Calibri"/>
              </a:rPr>
              <a:t>Казань</a:t>
            </a:r>
            <a:endParaRPr sz="44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020273" y="0"/>
            <a:ext cx="5123815" cy="1341120"/>
            <a:chOff x="4020273" y="0"/>
            <a:chExt cx="5123815" cy="134112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35741" y="0"/>
              <a:ext cx="4808258" cy="1097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0273" y="0"/>
              <a:ext cx="315467" cy="131673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20273" y="160134"/>
              <a:ext cx="85382" cy="92605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250017" y="160133"/>
              <a:ext cx="4755515" cy="926465"/>
            </a:xfrm>
            <a:custGeom>
              <a:avLst/>
              <a:gdLst/>
              <a:ahLst/>
              <a:cxnLst/>
              <a:rect l="l" t="t" r="r" b="b"/>
              <a:pathLst>
                <a:path w="4755515" h="926465">
                  <a:moveTo>
                    <a:pt x="4755337" y="21031"/>
                  </a:moveTo>
                  <a:lnTo>
                    <a:pt x="4752251" y="13716"/>
                  </a:lnTo>
                  <a:lnTo>
                    <a:pt x="4741621" y="3086"/>
                  </a:lnTo>
                  <a:lnTo>
                    <a:pt x="4734191" y="0"/>
                  </a:lnTo>
                  <a:lnTo>
                    <a:pt x="21031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031" y="926058"/>
                  </a:lnTo>
                  <a:lnTo>
                    <a:pt x="4734191" y="926058"/>
                  </a:lnTo>
                  <a:lnTo>
                    <a:pt x="4741621" y="923086"/>
                  </a:lnTo>
                  <a:lnTo>
                    <a:pt x="4746879" y="917714"/>
                  </a:lnTo>
                  <a:lnTo>
                    <a:pt x="4752251" y="912456"/>
                  </a:lnTo>
                  <a:lnTo>
                    <a:pt x="4755337" y="905027"/>
                  </a:lnTo>
                  <a:lnTo>
                    <a:pt x="4755337" y="868908"/>
                  </a:lnTo>
                  <a:lnTo>
                    <a:pt x="4755337" y="57150"/>
                  </a:lnTo>
                  <a:lnTo>
                    <a:pt x="4755337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26013" y="1316736"/>
              <a:ext cx="566927" cy="2434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35741" y="109728"/>
              <a:ext cx="457200" cy="5040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35741" y="1086192"/>
              <a:ext cx="457200" cy="23054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26013" y="109728"/>
              <a:ext cx="109727" cy="12070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07166" y="217284"/>
              <a:ext cx="485775" cy="81175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50016" y="109728"/>
              <a:ext cx="667969" cy="97646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21490" y="109728"/>
              <a:ext cx="1610829" cy="123135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792941" y="109728"/>
              <a:ext cx="853478" cy="123135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17986" y="160134"/>
              <a:ext cx="603503" cy="115660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860753" y="109728"/>
              <a:ext cx="477088" cy="123135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32320" y="109728"/>
              <a:ext cx="851877" cy="123135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55764" y="160134"/>
              <a:ext cx="604989" cy="115660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37842" y="109728"/>
              <a:ext cx="806157" cy="123135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37842" y="109728"/>
              <a:ext cx="728433" cy="120700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37842" y="217284"/>
              <a:ext cx="610362" cy="81175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337842" y="160134"/>
              <a:ext cx="667511" cy="92605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4559553" y="238759"/>
            <a:ext cx="41370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solidFill>
                  <a:srgbClr val="FF0000"/>
                </a:solidFill>
                <a:latin typeface="Calibri"/>
                <a:cs typeface="Calibri"/>
              </a:rPr>
              <a:t>11</a:t>
            </a:r>
            <a:r>
              <a:rPr sz="4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0000"/>
                </a:solidFill>
                <a:latin typeface="Calibri"/>
                <a:cs typeface="Calibri"/>
              </a:rPr>
              <a:t>мая</a:t>
            </a:r>
            <a:r>
              <a:rPr sz="4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0000"/>
                </a:solidFill>
                <a:latin typeface="Calibri"/>
                <a:cs typeface="Calibri"/>
              </a:rPr>
              <a:t>2021</a:t>
            </a:r>
            <a:r>
              <a:rPr sz="4400" b="1" spc="-20" dirty="0">
                <a:solidFill>
                  <a:srgbClr val="FF0000"/>
                </a:solidFill>
                <a:latin typeface="Calibri"/>
                <a:cs typeface="Calibri"/>
              </a:rPr>
              <a:t> года</a:t>
            </a:r>
            <a:endParaRPr sz="4400" dirty="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21958" y="1384172"/>
            <a:ext cx="4467225" cy="4889500"/>
            <a:chOff x="121958" y="1384172"/>
            <a:chExt cx="4467225" cy="4889500"/>
          </a:xfrm>
        </p:grpSpPr>
        <p:sp>
          <p:nvSpPr>
            <p:cNvPr id="32" name="object 32"/>
            <p:cNvSpPr/>
            <p:nvPr/>
          </p:nvSpPr>
          <p:spPr>
            <a:xfrm>
              <a:off x="251574" y="1412747"/>
              <a:ext cx="4104640" cy="4832350"/>
            </a:xfrm>
            <a:custGeom>
              <a:avLst/>
              <a:gdLst/>
              <a:ahLst/>
              <a:cxnLst/>
              <a:rect l="l" t="t" r="r" b="b"/>
              <a:pathLst>
                <a:path w="4104640" h="4832350">
                  <a:moveTo>
                    <a:pt x="4104513" y="0"/>
                  </a:moveTo>
                  <a:lnTo>
                    <a:pt x="0" y="0"/>
                  </a:lnTo>
                  <a:lnTo>
                    <a:pt x="0" y="4832146"/>
                  </a:lnTo>
                  <a:lnTo>
                    <a:pt x="4104513" y="4832146"/>
                  </a:lnTo>
                  <a:lnTo>
                    <a:pt x="41045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22999" y="1384172"/>
              <a:ext cx="4161790" cy="4889500"/>
            </a:xfrm>
            <a:custGeom>
              <a:avLst/>
              <a:gdLst/>
              <a:ahLst/>
              <a:cxnLst/>
              <a:rect l="l" t="t" r="r" b="b"/>
              <a:pathLst>
                <a:path w="4161790" h="4889500">
                  <a:moveTo>
                    <a:pt x="4140517" y="0"/>
                  </a:moveTo>
                  <a:lnTo>
                    <a:pt x="21031" y="0"/>
                  </a:lnTo>
                  <a:lnTo>
                    <a:pt x="13601" y="3086"/>
                  </a:lnTo>
                  <a:lnTo>
                    <a:pt x="2971" y="13716"/>
                  </a:lnTo>
                  <a:lnTo>
                    <a:pt x="0" y="21031"/>
                  </a:lnTo>
                  <a:lnTo>
                    <a:pt x="0" y="4868265"/>
                  </a:lnTo>
                  <a:lnTo>
                    <a:pt x="2971" y="4875580"/>
                  </a:lnTo>
                  <a:lnTo>
                    <a:pt x="13601" y="4886210"/>
                  </a:lnTo>
                  <a:lnTo>
                    <a:pt x="21031" y="4889296"/>
                  </a:lnTo>
                  <a:lnTo>
                    <a:pt x="4140517" y="4889296"/>
                  </a:lnTo>
                  <a:lnTo>
                    <a:pt x="4147947" y="4886210"/>
                  </a:lnTo>
                  <a:lnTo>
                    <a:pt x="4158576" y="4875580"/>
                  </a:lnTo>
                  <a:lnTo>
                    <a:pt x="4161663" y="4868265"/>
                  </a:lnTo>
                  <a:lnTo>
                    <a:pt x="4161663" y="4832146"/>
                  </a:lnTo>
                  <a:lnTo>
                    <a:pt x="57150" y="4832146"/>
                  </a:lnTo>
                  <a:lnTo>
                    <a:pt x="57150" y="57150"/>
                  </a:lnTo>
                  <a:lnTo>
                    <a:pt x="4161663" y="57149"/>
                  </a:lnTo>
                  <a:lnTo>
                    <a:pt x="4161663" y="21031"/>
                  </a:lnTo>
                  <a:lnTo>
                    <a:pt x="4158576" y="13716"/>
                  </a:lnTo>
                  <a:lnTo>
                    <a:pt x="4147947" y="3086"/>
                  </a:lnTo>
                  <a:lnTo>
                    <a:pt x="4140517" y="0"/>
                  </a:lnTo>
                  <a:close/>
                </a:path>
                <a:path w="4161790" h="4889500">
                  <a:moveTo>
                    <a:pt x="4161663" y="57149"/>
                  </a:moveTo>
                  <a:lnTo>
                    <a:pt x="4104513" y="57150"/>
                  </a:lnTo>
                  <a:lnTo>
                    <a:pt x="4104513" y="4832146"/>
                  </a:lnTo>
                  <a:lnTo>
                    <a:pt x="4161663" y="4832146"/>
                  </a:lnTo>
                  <a:lnTo>
                    <a:pt x="4161663" y="571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87001" y="2197646"/>
              <a:ext cx="1601800" cy="78935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1958" y="2624327"/>
              <a:ext cx="1188720" cy="78947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59636" y="3904487"/>
              <a:ext cx="2084832" cy="42668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1958" y="4331169"/>
              <a:ext cx="1429435" cy="78947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20823" y="4331169"/>
              <a:ext cx="1775421" cy="78947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020823" y="4331169"/>
              <a:ext cx="1723644" cy="36278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51393" y="4331169"/>
              <a:ext cx="469430" cy="7894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659636" y="4331169"/>
              <a:ext cx="361188" cy="36278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796245" y="4331169"/>
              <a:ext cx="563956" cy="789470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330200" y="1423161"/>
            <a:ext cx="3940175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5468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Массовое</a:t>
            </a:r>
            <a:r>
              <a:rPr sz="2800" b="1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убийство</a:t>
            </a:r>
            <a:r>
              <a:rPr sz="2800" b="1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гимназии</a:t>
            </a:r>
            <a:r>
              <a:rPr sz="2800" b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№</a:t>
            </a:r>
            <a:r>
              <a:rPr sz="28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175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произошло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утром</a:t>
            </a:r>
            <a:r>
              <a:rPr sz="2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11</a:t>
            </a:r>
            <a:r>
              <a:rPr sz="2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мая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2021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года</a:t>
            </a:r>
            <a:r>
              <a:rPr sz="28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Казани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(Республика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Татарстан).</a:t>
            </a:r>
            <a:endParaRPr sz="2800">
              <a:latin typeface="Calibri"/>
              <a:cs typeface="Calibri"/>
            </a:endParaRPr>
          </a:p>
          <a:p>
            <a:pPr marL="12700" marR="49784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8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результате</a:t>
            </a:r>
            <a:r>
              <a:rPr sz="28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взрыва</a:t>
            </a:r>
            <a:r>
              <a:rPr sz="2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и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стрельбы</a:t>
            </a:r>
            <a:r>
              <a:rPr sz="28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погибли</a:t>
            </a:r>
            <a:r>
              <a:rPr sz="2800" b="1" spc="-1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0" dirty="0">
                <a:solidFill>
                  <a:srgbClr val="FF0000"/>
                </a:solidFill>
                <a:latin typeface="Calibri"/>
                <a:cs typeface="Calibri"/>
              </a:rPr>
              <a:t>9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человек,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32</a:t>
            </a:r>
            <a:r>
              <a:rPr sz="28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пострадали.</a:t>
            </a:r>
            <a:endParaRPr sz="2800">
              <a:latin typeface="Calibri"/>
              <a:cs typeface="Calibri"/>
            </a:endParaRPr>
          </a:p>
          <a:p>
            <a:pPr marL="12700" marR="1243965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После</a:t>
            </a:r>
            <a:r>
              <a:rPr sz="2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стрельбы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нападавший</a:t>
            </a:r>
            <a:r>
              <a:rPr sz="2800" b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Calibri"/>
                <a:cs typeface="Calibri"/>
              </a:rPr>
              <a:t>был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задержан.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4485513" y="1412836"/>
            <a:ext cx="4328032" cy="489648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036685" cy="6858000"/>
            <a:chOff x="0" y="0"/>
            <a:chExt cx="903668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64666"/>
              <a:ext cx="9036557" cy="609333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587" y="89954"/>
              <a:ext cx="714717" cy="6704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21623" y="89954"/>
              <a:ext cx="589787" cy="6704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7305" y="0"/>
              <a:ext cx="7574318" cy="1165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7305" y="692658"/>
              <a:ext cx="7574318" cy="3848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514" y="116598"/>
              <a:ext cx="8784958" cy="57605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4757" y="111831"/>
              <a:ext cx="8794750" cy="586105"/>
            </a:xfrm>
            <a:custGeom>
              <a:avLst/>
              <a:gdLst/>
              <a:ahLst/>
              <a:cxnLst/>
              <a:rect l="l" t="t" r="r" b="b"/>
              <a:pathLst>
                <a:path w="8794750" h="586105">
                  <a:moveTo>
                    <a:pt x="8790978" y="0"/>
                  </a:moveTo>
                  <a:lnTo>
                    <a:pt x="3505" y="0"/>
                  </a:lnTo>
                  <a:lnTo>
                    <a:pt x="2286" y="520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82079"/>
                  </a:lnTo>
                  <a:lnTo>
                    <a:pt x="495" y="583311"/>
                  </a:lnTo>
                  <a:lnTo>
                    <a:pt x="2273" y="585076"/>
                  </a:lnTo>
                  <a:lnTo>
                    <a:pt x="3505" y="585597"/>
                  </a:lnTo>
                  <a:lnTo>
                    <a:pt x="8790978" y="585597"/>
                  </a:lnTo>
                  <a:lnTo>
                    <a:pt x="8792197" y="585076"/>
                  </a:lnTo>
                  <a:lnTo>
                    <a:pt x="8793988" y="583311"/>
                  </a:lnTo>
                  <a:lnTo>
                    <a:pt x="8794483" y="582079"/>
                  </a:lnTo>
                  <a:lnTo>
                    <a:pt x="8794483" y="576059"/>
                  </a:lnTo>
                  <a:lnTo>
                    <a:pt x="9512" y="576059"/>
                  </a:lnTo>
                  <a:lnTo>
                    <a:pt x="9512" y="9537"/>
                  </a:lnTo>
                  <a:lnTo>
                    <a:pt x="8794483" y="9537"/>
                  </a:lnTo>
                  <a:lnTo>
                    <a:pt x="8794483" y="3505"/>
                  </a:lnTo>
                  <a:lnTo>
                    <a:pt x="8793988" y="2286"/>
                  </a:lnTo>
                  <a:lnTo>
                    <a:pt x="8792197" y="520"/>
                  </a:lnTo>
                  <a:lnTo>
                    <a:pt x="8790978" y="0"/>
                  </a:lnTo>
                  <a:close/>
                </a:path>
                <a:path w="8794750" h="586105">
                  <a:moveTo>
                    <a:pt x="8794483" y="9537"/>
                  </a:moveTo>
                  <a:lnTo>
                    <a:pt x="8784958" y="9537"/>
                  </a:lnTo>
                  <a:lnTo>
                    <a:pt x="8784958" y="576059"/>
                  </a:lnTo>
                  <a:lnTo>
                    <a:pt x="8794483" y="576059"/>
                  </a:lnTo>
                  <a:lnTo>
                    <a:pt x="8794483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9514" y="116598"/>
            <a:ext cx="8785225" cy="576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535"/>
              </a:lnSpc>
            </a:pPr>
            <a:r>
              <a:rPr sz="4000" spc="-20" dirty="0"/>
              <a:t>Терроризм</a:t>
            </a:r>
            <a:r>
              <a:rPr sz="4000" spc="-100" dirty="0"/>
              <a:t> </a:t>
            </a:r>
            <a:r>
              <a:rPr sz="4000" dirty="0"/>
              <a:t>–</a:t>
            </a:r>
            <a:r>
              <a:rPr sz="4000" spc="-110" dirty="0"/>
              <a:t> </a:t>
            </a:r>
            <a:r>
              <a:rPr sz="4000" dirty="0"/>
              <a:t>угроза</a:t>
            </a:r>
            <a:r>
              <a:rPr sz="4000" spc="-105" dirty="0"/>
              <a:t> </a:t>
            </a:r>
            <a:r>
              <a:rPr sz="4000" spc="-10" dirty="0"/>
              <a:t>обществу</a:t>
            </a:r>
            <a:endParaRPr sz="4000"/>
          </a:p>
        </p:txBody>
      </p:sp>
      <p:sp>
        <p:nvSpPr>
          <p:cNvPr id="11" name="object 11"/>
          <p:cNvSpPr/>
          <p:nvPr/>
        </p:nvSpPr>
        <p:spPr>
          <a:xfrm>
            <a:off x="4283964" y="764641"/>
            <a:ext cx="4608830" cy="5509260"/>
          </a:xfrm>
          <a:custGeom>
            <a:avLst/>
            <a:gdLst/>
            <a:ahLst/>
            <a:cxnLst/>
            <a:rect l="l" t="t" r="r" b="b"/>
            <a:pathLst>
              <a:path w="4608830" h="5509260">
                <a:moveTo>
                  <a:pt x="4608449" y="0"/>
                </a:moveTo>
                <a:lnTo>
                  <a:pt x="0" y="0"/>
                </a:lnTo>
                <a:lnTo>
                  <a:pt x="0" y="5509260"/>
                </a:lnTo>
                <a:lnTo>
                  <a:pt x="4608449" y="5509260"/>
                </a:lnTo>
                <a:lnTo>
                  <a:pt x="4608449" y="0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363337" y="788923"/>
            <a:ext cx="4385310" cy="5390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Times New Roman"/>
                <a:cs typeface="Times New Roman"/>
              </a:rPr>
              <a:t>Терроризм</a:t>
            </a:r>
            <a:r>
              <a:rPr sz="2200" b="1" spc="-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является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одной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из </a:t>
            </a:r>
            <a:r>
              <a:rPr sz="2200" dirty="0">
                <a:latin typeface="Times New Roman"/>
                <a:cs typeface="Times New Roman"/>
              </a:rPr>
              <a:t>неразрешенных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проблем,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которой человечество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вошло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XXI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столетие,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представляет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собой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реальную </a:t>
            </a:r>
            <a:r>
              <a:rPr sz="2200" dirty="0">
                <a:latin typeface="Times New Roman"/>
                <a:cs typeface="Times New Roman"/>
              </a:rPr>
              <a:t>угрозу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национальной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безопасности страны.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b="1" spc="-10" dirty="0">
                <a:latin typeface="Times New Roman"/>
                <a:cs typeface="Times New Roman"/>
              </a:rPr>
              <a:t>Терроризм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это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тяжкое</a:t>
            </a:r>
            <a:endParaRPr sz="2200">
              <a:latin typeface="Times New Roman"/>
              <a:cs typeface="Times New Roman"/>
            </a:endParaRPr>
          </a:p>
          <a:p>
            <a:pPr marL="12700" marR="22225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преступление,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когда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организованная </a:t>
            </a:r>
            <a:r>
              <a:rPr sz="2200" dirty="0">
                <a:latin typeface="Times New Roman"/>
                <a:cs typeface="Times New Roman"/>
              </a:rPr>
              <a:t>группа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людей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стремится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достичь </a:t>
            </a:r>
            <a:r>
              <a:rPr sz="2200" dirty="0">
                <a:latin typeface="Times New Roman"/>
                <a:cs typeface="Times New Roman"/>
              </a:rPr>
              <a:t>своей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цели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помощи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насилия.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 marR="85090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Террористы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-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это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люди,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которые </a:t>
            </a:r>
            <a:r>
              <a:rPr sz="2200" spc="-20" dirty="0">
                <a:latin typeface="Times New Roman"/>
                <a:cs typeface="Times New Roman"/>
              </a:rPr>
              <a:t>захватывают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заложники, организуют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взрывы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многолюдных </a:t>
            </a:r>
            <a:r>
              <a:rPr sz="2200" dirty="0">
                <a:latin typeface="Times New Roman"/>
                <a:cs typeface="Times New Roman"/>
              </a:rPr>
              <a:t>местах,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используют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оружие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35741" y="342"/>
              <a:ext cx="4808258" cy="1642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5741" y="1202436"/>
              <a:ext cx="4808258" cy="1143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250016" y="160133"/>
              <a:ext cx="4755515" cy="926465"/>
            </a:xfrm>
            <a:custGeom>
              <a:avLst/>
              <a:gdLst/>
              <a:ahLst/>
              <a:cxnLst/>
              <a:rect l="l" t="t" r="r" b="b"/>
              <a:pathLst>
                <a:path w="4755515" h="926465">
                  <a:moveTo>
                    <a:pt x="4755337" y="21031"/>
                  </a:moveTo>
                  <a:lnTo>
                    <a:pt x="4752251" y="13716"/>
                  </a:lnTo>
                  <a:lnTo>
                    <a:pt x="4741621" y="3086"/>
                  </a:lnTo>
                  <a:lnTo>
                    <a:pt x="4734191" y="0"/>
                  </a:lnTo>
                  <a:lnTo>
                    <a:pt x="21031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031" y="926058"/>
                  </a:lnTo>
                  <a:lnTo>
                    <a:pt x="4734191" y="926058"/>
                  </a:lnTo>
                  <a:lnTo>
                    <a:pt x="4741621" y="923086"/>
                  </a:lnTo>
                  <a:lnTo>
                    <a:pt x="4746879" y="917714"/>
                  </a:lnTo>
                  <a:lnTo>
                    <a:pt x="4752251" y="912456"/>
                  </a:lnTo>
                  <a:lnTo>
                    <a:pt x="4755337" y="905027"/>
                  </a:lnTo>
                  <a:lnTo>
                    <a:pt x="4755337" y="868908"/>
                  </a:lnTo>
                  <a:lnTo>
                    <a:pt x="4755337" y="57150"/>
                  </a:lnTo>
                  <a:lnTo>
                    <a:pt x="4755337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35741" y="164592"/>
              <a:ext cx="2173300" cy="10378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09042" y="164592"/>
              <a:ext cx="109727" cy="10378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34390" y="164592"/>
              <a:ext cx="335356" cy="10378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24662" y="164592"/>
              <a:ext cx="109727" cy="10378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18770" y="164592"/>
              <a:ext cx="505891" cy="10378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69746" y="164592"/>
              <a:ext cx="106641" cy="10378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92121" y="164592"/>
              <a:ext cx="291007" cy="103784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85366" y="164592"/>
              <a:ext cx="106756" cy="10378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76388" y="164592"/>
              <a:ext cx="508977" cy="103784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83129" y="164592"/>
              <a:ext cx="560870" cy="103784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83129" y="217284"/>
              <a:ext cx="365074" cy="81175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83129" y="164592"/>
              <a:ext cx="422224" cy="92160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392102" y="304229"/>
            <a:ext cx="452183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20</a:t>
            </a:r>
            <a:r>
              <a:rPr sz="37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сентября</a:t>
            </a:r>
            <a:r>
              <a:rPr sz="37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2021</a:t>
            </a:r>
            <a:r>
              <a:rPr sz="37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20" dirty="0">
                <a:solidFill>
                  <a:srgbClr val="FF0000"/>
                </a:solidFill>
                <a:latin typeface="Calibri"/>
                <a:cs typeface="Calibri"/>
              </a:rPr>
              <a:t>года</a:t>
            </a:r>
            <a:endParaRPr sz="37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08826" y="342"/>
            <a:ext cx="4127500" cy="1341120"/>
            <a:chOff x="208826" y="342"/>
            <a:chExt cx="4127500" cy="1341120"/>
          </a:xfrm>
        </p:grpSpPr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8826" y="342"/>
              <a:ext cx="3811447" cy="131639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20274" y="342"/>
              <a:ext cx="315467" cy="16424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20274" y="1083691"/>
              <a:ext cx="315467" cy="23304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88854" y="164591"/>
              <a:ext cx="246887" cy="10378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250017" y="164591"/>
              <a:ext cx="85725" cy="9216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38912" y="160133"/>
              <a:ext cx="3667125" cy="926465"/>
            </a:xfrm>
            <a:custGeom>
              <a:avLst/>
              <a:gdLst/>
              <a:ahLst/>
              <a:cxnLst/>
              <a:rect l="l" t="t" r="r" b="b"/>
              <a:pathLst>
                <a:path w="3667125" h="926465">
                  <a:moveTo>
                    <a:pt x="3666744" y="21031"/>
                  </a:moveTo>
                  <a:lnTo>
                    <a:pt x="3663772" y="13716"/>
                  </a:lnTo>
                  <a:lnTo>
                    <a:pt x="3653142" y="3086"/>
                  </a:lnTo>
                  <a:lnTo>
                    <a:pt x="3645712" y="0"/>
                  </a:lnTo>
                  <a:lnTo>
                    <a:pt x="21145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145" y="926058"/>
                  </a:lnTo>
                  <a:lnTo>
                    <a:pt x="3645712" y="926058"/>
                  </a:lnTo>
                  <a:lnTo>
                    <a:pt x="3653142" y="923086"/>
                  </a:lnTo>
                  <a:lnTo>
                    <a:pt x="3658400" y="917714"/>
                  </a:lnTo>
                  <a:lnTo>
                    <a:pt x="3663772" y="912456"/>
                  </a:lnTo>
                  <a:lnTo>
                    <a:pt x="3666744" y="905027"/>
                  </a:lnTo>
                  <a:lnTo>
                    <a:pt x="3666744" y="868908"/>
                  </a:lnTo>
                  <a:lnTo>
                    <a:pt x="3666744" y="57150"/>
                  </a:lnTo>
                  <a:lnTo>
                    <a:pt x="3666744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20140" y="109727"/>
              <a:ext cx="2465793" cy="123135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730969" y="160134"/>
              <a:ext cx="728548" cy="1156601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466584" y="274865"/>
            <a:ext cx="16363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FF0000"/>
                </a:solidFill>
                <a:latin typeface="Calibri"/>
                <a:cs typeface="Calibri"/>
              </a:rPr>
              <a:t>Пермь</a:t>
            </a:r>
            <a:endParaRPr sz="4400" dirty="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4543425" y="1600314"/>
            <a:ext cx="4377690" cy="4212590"/>
            <a:chOff x="4543425" y="1600314"/>
            <a:chExt cx="4377690" cy="4212590"/>
          </a:xfrm>
        </p:grpSpPr>
        <p:sp>
          <p:nvSpPr>
            <p:cNvPr id="31" name="object 31"/>
            <p:cNvSpPr/>
            <p:nvPr/>
          </p:nvSpPr>
          <p:spPr>
            <a:xfrm>
              <a:off x="4572000" y="1628889"/>
              <a:ext cx="4320540" cy="4155440"/>
            </a:xfrm>
            <a:custGeom>
              <a:avLst/>
              <a:gdLst/>
              <a:ahLst/>
              <a:cxnLst/>
              <a:rect l="l" t="t" r="r" b="b"/>
              <a:pathLst>
                <a:path w="4320540" h="4155440">
                  <a:moveTo>
                    <a:pt x="4320540" y="0"/>
                  </a:moveTo>
                  <a:lnTo>
                    <a:pt x="0" y="0"/>
                  </a:lnTo>
                  <a:lnTo>
                    <a:pt x="0" y="4154919"/>
                  </a:lnTo>
                  <a:lnTo>
                    <a:pt x="4320540" y="4154919"/>
                  </a:lnTo>
                  <a:lnTo>
                    <a:pt x="43205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543425" y="1600314"/>
              <a:ext cx="4377690" cy="4212590"/>
            </a:xfrm>
            <a:custGeom>
              <a:avLst/>
              <a:gdLst/>
              <a:ahLst/>
              <a:cxnLst/>
              <a:rect l="l" t="t" r="r" b="b"/>
              <a:pathLst>
                <a:path w="4377690" h="4212590">
                  <a:moveTo>
                    <a:pt x="4356658" y="0"/>
                  </a:moveTo>
                  <a:lnTo>
                    <a:pt x="21031" y="0"/>
                  </a:lnTo>
                  <a:lnTo>
                    <a:pt x="13716" y="2971"/>
                  </a:lnTo>
                  <a:lnTo>
                    <a:pt x="3086" y="13601"/>
                  </a:lnTo>
                  <a:lnTo>
                    <a:pt x="0" y="21031"/>
                  </a:lnTo>
                  <a:lnTo>
                    <a:pt x="0" y="4191038"/>
                  </a:lnTo>
                  <a:lnTo>
                    <a:pt x="3086" y="4198353"/>
                  </a:lnTo>
                  <a:lnTo>
                    <a:pt x="8343" y="4203725"/>
                  </a:lnTo>
                  <a:lnTo>
                    <a:pt x="13716" y="4208983"/>
                  </a:lnTo>
                  <a:lnTo>
                    <a:pt x="21031" y="4212069"/>
                  </a:lnTo>
                  <a:lnTo>
                    <a:pt x="4356658" y="4212069"/>
                  </a:lnTo>
                  <a:lnTo>
                    <a:pt x="4363974" y="4208983"/>
                  </a:lnTo>
                  <a:lnTo>
                    <a:pt x="4369346" y="4203725"/>
                  </a:lnTo>
                  <a:lnTo>
                    <a:pt x="4374603" y="4198353"/>
                  </a:lnTo>
                  <a:lnTo>
                    <a:pt x="4377690" y="4191038"/>
                  </a:lnTo>
                  <a:lnTo>
                    <a:pt x="4377690" y="4154919"/>
                  </a:lnTo>
                  <a:lnTo>
                    <a:pt x="57150" y="4154919"/>
                  </a:lnTo>
                  <a:lnTo>
                    <a:pt x="57150" y="57150"/>
                  </a:lnTo>
                  <a:lnTo>
                    <a:pt x="4377690" y="57150"/>
                  </a:lnTo>
                  <a:lnTo>
                    <a:pt x="4377690" y="21031"/>
                  </a:lnTo>
                  <a:lnTo>
                    <a:pt x="4374603" y="13601"/>
                  </a:lnTo>
                  <a:lnTo>
                    <a:pt x="4363974" y="2971"/>
                  </a:lnTo>
                  <a:lnTo>
                    <a:pt x="4356658" y="0"/>
                  </a:lnTo>
                  <a:close/>
                </a:path>
                <a:path w="4377690" h="4212590">
                  <a:moveTo>
                    <a:pt x="4377690" y="57150"/>
                  </a:moveTo>
                  <a:lnTo>
                    <a:pt x="4320540" y="57150"/>
                  </a:lnTo>
                  <a:lnTo>
                    <a:pt x="4320540" y="4154919"/>
                  </a:lnTo>
                  <a:lnTo>
                    <a:pt x="4377690" y="4154919"/>
                  </a:lnTo>
                  <a:lnTo>
                    <a:pt x="4377690" y="571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444701" y="2673134"/>
              <a:ext cx="481660" cy="679627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626228" y="1651508"/>
            <a:ext cx="4147820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40398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Теракт</a:t>
            </a:r>
            <a:r>
              <a:rPr sz="2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4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Пе</a:t>
            </a:r>
            <a:r>
              <a:rPr sz="3600" b="1" spc="-15" baseline="-9259" dirty="0">
                <a:solidFill>
                  <a:srgbClr val="FFFFFF"/>
                </a:solidFill>
                <a:latin typeface="Times New Roman"/>
                <a:cs typeface="Times New Roman"/>
              </a:rPr>
              <a:t>́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рмском 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г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400" b="1" spc="-150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д</a:t>
            </a:r>
            <a:r>
              <a:rPr sz="2400" b="1" spc="-285" dirty="0">
                <a:solidFill>
                  <a:srgbClr val="FFFFFF"/>
                </a:solidFill>
                <a:latin typeface="Times New Roman"/>
                <a:cs typeface="Times New Roman"/>
              </a:rPr>
              <a:t>а</a:t>
            </a:r>
            <a:r>
              <a:rPr sz="3600" b="1" spc="442" baseline="-10416" dirty="0">
                <a:solidFill>
                  <a:srgbClr val="FFFFFF"/>
                </a:solidFill>
                <a:latin typeface="Times New Roman"/>
                <a:cs typeface="Times New Roman"/>
              </a:rPr>
              <a:t>́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рст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енн</a:t>
            </a:r>
            <a:r>
              <a:rPr sz="24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о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м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университе</a:t>
            </a:r>
            <a:r>
              <a:rPr sz="3600" b="1" baseline="-9259" dirty="0">
                <a:solidFill>
                  <a:srgbClr val="FFFFFF"/>
                </a:solidFill>
                <a:latin typeface="Times New Roman"/>
                <a:cs typeface="Times New Roman"/>
              </a:rPr>
              <a:t>́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те</a:t>
            </a:r>
            <a:r>
              <a:rPr sz="24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был</a:t>
            </a:r>
            <a:r>
              <a:rPr sz="24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совершен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tabLst>
                <a:tab pos="3238500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20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сентября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2021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года.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результате</a:t>
            </a:r>
            <a:r>
              <a:rPr sz="24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стрельбы</a:t>
            </a:r>
            <a:r>
              <a:rPr sz="24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погибли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6</a:t>
            </a:r>
            <a:r>
              <a:rPr sz="2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получили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различные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ранения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травмы</a:t>
            </a:r>
            <a:r>
              <a:rPr sz="2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47</a:t>
            </a:r>
            <a:r>
              <a:rPr sz="2400" b="1" spc="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человек</a:t>
            </a:r>
            <a:r>
              <a:rPr sz="24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(24</a:t>
            </a:r>
            <a:r>
              <a:rPr sz="24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из</a:t>
            </a:r>
            <a:r>
              <a:rPr sz="24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них</a:t>
            </a:r>
            <a:r>
              <a:rPr sz="24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—</a:t>
            </a:r>
            <a:endParaRPr sz="2400">
              <a:latin typeface="Times New Roman"/>
              <a:cs typeface="Times New Roman"/>
            </a:endParaRPr>
          </a:p>
          <a:p>
            <a:pPr marL="38100" marR="1066165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огнестрельные). Нападавший</a:t>
            </a:r>
            <a:r>
              <a:rPr sz="24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получил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смертельное</a:t>
            </a:r>
            <a:r>
              <a:rPr sz="24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ранение.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30898" y="1484757"/>
            <a:ext cx="4093210" cy="5001895"/>
            <a:chOff x="230898" y="1484757"/>
            <a:chExt cx="4093210" cy="5001895"/>
          </a:xfrm>
        </p:grpSpPr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5856" y="1484757"/>
              <a:ext cx="4047743" cy="249631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0898" y="4241977"/>
              <a:ext cx="4057904" cy="22445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5805" y="120357"/>
            <a:ext cx="8521065" cy="1457325"/>
            <a:chOff x="275805" y="120357"/>
            <a:chExt cx="8521065" cy="14573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805" y="120357"/>
              <a:ext cx="8520722" cy="1336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939" y="1388973"/>
              <a:ext cx="7824177" cy="18836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532" y="188683"/>
              <a:ext cx="8424913" cy="12003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18775" y="183908"/>
              <a:ext cx="8434705" cy="1210310"/>
            </a:xfrm>
            <a:custGeom>
              <a:avLst/>
              <a:gdLst/>
              <a:ahLst/>
              <a:cxnLst/>
              <a:rect l="l" t="t" r="r" b="b"/>
              <a:pathLst>
                <a:path w="8434705" h="1210310">
                  <a:moveTo>
                    <a:pt x="8430933" y="0"/>
                  </a:moveTo>
                  <a:lnTo>
                    <a:pt x="3505" y="0"/>
                  </a:lnTo>
                  <a:lnTo>
                    <a:pt x="2286" y="520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1206347"/>
                  </a:lnTo>
                  <a:lnTo>
                    <a:pt x="495" y="1207566"/>
                  </a:lnTo>
                  <a:lnTo>
                    <a:pt x="2273" y="1209344"/>
                  </a:lnTo>
                  <a:lnTo>
                    <a:pt x="3505" y="1209852"/>
                  </a:lnTo>
                  <a:lnTo>
                    <a:pt x="8430933" y="1209852"/>
                  </a:lnTo>
                  <a:lnTo>
                    <a:pt x="8432152" y="1209344"/>
                  </a:lnTo>
                  <a:lnTo>
                    <a:pt x="8433943" y="1207566"/>
                  </a:lnTo>
                  <a:lnTo>
                    <a:pt x="8434438" y="1206347"/>
                  </a:lnTo>
                  <a:lnTo>
                    <a:pt x="8434438" y="1200340"/>
                  </a:lnTo>
                  <a:lnTo>
                    <a:pt x="9512" y="1200340"/>
                  </a:lnTo>
                  <a:lnTo>
                    <a:pt x="9512" y="9537"/>
                  </a:lnTo>
                  <a:lnTo>
                    <a:pt x="8434438" y="9537"/>
                  </a:lnTo>
                  <a:lnTo>
                    <a:pt x="8434438" y="3505"/>
                  </a:lnTo>
                  <a:lnTo>
                    <a:pt x="8433943" y="2286"/>
                  </a:lnTo>
                  <a:lnTo>
                    <a:pt x="8432152" y="520"/>
                  </a:lnTo>
                  <a:lnTo>
                    <a:pt x="8430933" y="0"/>
                  </a:lnTo>
                  <a:close/>
                </a:path>
                <a:path w="8434705" h="1210310">
                  <a:moveTo>
                    <a:pt x="8434438" y="9537"/>
                  </a:moveTo>
                  <a:lnTo>
                    <a:pt x="8424913" y="9537"/>
                  </a:lnTo>
                  <a:lnTo>
                    <a:pt x="8424913" y="1200340"/>
                  </a:lnTo>
                  <a:lnTo>
                    <a:pt x="8434438" y="1200340"/>
                  </a:lnTo>
                  <a:lnTo>
                    <a:pt x="8434438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3532" y="188683"/>
            <a:ext cx="8425180" cy="120078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275"/>
              </a:spcBef>
            </a:pPr>
            <a:r>
              <a:rPr sz="2400" b="1" spc="-10" dirty="0">
                <a:latin typeface="Times New Roman"/>
                <a:cs typeface="Times New Roman"/>
              </a:rPr>
              <a:t>Алгоритм</a:t>
            </a:r>
            <a:endParaRPr sz="2400">
              <a:latin typeface="Times New Roman"/>
              <a:cs typeface="Times New Roman"/>
            </a:endParaRPr>
          </a:p>
          <a:p>
            <a:pPr marL="6350"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действий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обучающихся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проведении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операции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по</a:t>
            </a:r>
            <a:endParaRPr sz="2400">
              <a:latin typeface="Times New Roman"/>
              <a:cs typeface="Times New Roman"/>
            </a:endParaRPr>
          </a:p>
          <a:p>
            <a:pPr marL="8890"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пресечению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вооруженного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нападения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88937" y="2353094"/>
            <a:ext cx="8902065" cy="3651885"/>
            <a:chOff x="188937" y="2353094"/>
            <a:chExt cx="8902065" cy="365188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937" y="2353094"/>
              <a:ext cx="8901684" cy="4615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937" y="2805494"/>
              <a:ext cx="448094" cy="31990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42604" y="2805494"/>
              <a:ext cx="448017" cy="31990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7888" y="5903937"/>
              <a:ext cx="8023859" cy="1005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5805" y="2394242"/>
              <a:ext cx="8663940" cy="4430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5805" y="2831192"/>
              <a:ext cx="458668" cy="307274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78126" y="2831192"/>
              <a:ext cx="461619" cy="307274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8383" y="5837186"/>
              <a:ext cx="7755829" cy="6675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3532" y="2420912"/>
              <a:ext cx="8568931" cy="34163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8775" y="2416153"/>
              <a:ext cx="8578850" cy="3425825"/>
            </a:xfrm>
            <a:custGeom>
              <a:avLst/>
              <a:gdLst/>
              <a:ahLst/>
              <a:cxnLst/>
              <a:rect l="l" t="t" r="r" b="b"/>
              <a:pathLst>
                <a:path w="8578850" h="3425825">
                  <a:moveTo>
                    <a:pt x="8574951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73"/>
                  </a:lnTo>
                  <a:lnTo>
                    <a:pt x="0" y="3505"/>
                  </a:lnTo>
                  <a:lnTo>
                    <a:pt x="0" y="3422307"/>
                  </a:lnTo>
                  <a:lnTo>
                    <a:pt x="495" y="3423539"/>
                  </a:lnTo>
                  <a:lnTo>
                    <a:pt x="2273" y="3425304"/>
                  </a:lnTo>
                  <a:lnTo>
                    <a:pt x="3505" y="3425825"/>
                  </a:lnTo>
                  <a:lnTo>
                    <a:pt x="8574951" y="3425825"/>
                  </a:lnTo>
                  <a:lnTo>
                    <a:pt x="8576170" y="3425304"/>
                  </a:lnTo>
                  <a:lnTo>
                    <a:pt x="8577961" y="3423539"/>
                  </a:lnTo>
                  <a:lnTo>
                    <a:pt x="8578456" y="3422307"/>
                  </a:lnTo>
                  <a:lnTo>
                    <a:pt x="8578456" y="3416300"/>
                  </a:lnTo>
                  <a:lnTo>
                    <a:pt x="9512" y="3416300"/>
                  </a:lnTo>
                  <a:lnTo>
                    <a:pt x="9512" y="9525"/>
                  </a:lnTo>
                  <a:lnTo>
                    <a:pt x="8578456" y="9524"/>
                  </a:lnTo>
                  <a:lnTo>
                    <a:pt x="8578456" y="3505"/>
                  </a:lnTo>
                  <a:lnTo>
                    <a:pt x="8577948" y="2273"/>
                  </a:lnTo>
                  <a:lnTo>
                    <a:pt x="8576170" y="508"/>
                  </a:lnTo>
                  <a:lnTo>
                    <a:pt x="8574951" y="0"/>
                  </a:lnTo>
                  <a:close/>
                </a:path>
                <a:path w="8578850" h="3425825">
                  <a:moveTo>
                    <a:pt x="8578456" y="9524"/>
                  </a:moveTo>
                  <a:lnTo>
                    <a:pt x="8568931" y="9525"/>
                  </a:lnTo>
                  <a:lnTo>
                    <a:pt x="8568931" y="3416300"/>
                  </a:lnTo>
                  <a:lnTo>
                    <a:pt x="8578456" y="3416300"/>
                  </a:lnTo>
                  <a:lnTo>
                    <a:pt x="8578456" y="9524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02437" y="2443683"/>
            <a:ext cx="8399780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</a:tabLst>
            </a:pPr>
            <a:r>
              <a:rPr sz="2400" dirty="0">
                <a:latin typeface="Times New Roman"/>
                <a:cs typeface="Times New Roman"/>
              </a:rPr>
              <a:t>Лечь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пол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лицом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вниз,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голову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закрыть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руками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двигаться.</a:t>
            </a:r>
            <a:endParaRPr sz="2400">
              <a:latin typeface="Times New Roman"/>
              <a:cs typeface="Times New Roman"/>
            </a:endParaRPr>
          </a:p>
          <a:p>
            <a:pPr marL="469900" marR="285115" indent="-457200">
              <a:lnSpc>
                <a:spcPct val="100000"/>
              </a:lnSpc>
              <a:buAutoNum type="arabicPeriod" startAt="2"/>
              <a:tabLst>
                <a:tab pos="469900" algn="l"/>
              </a:tabLst>
            </a:pP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возможности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держаться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подальше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проемов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дверей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и </a:t>
            </a:r>
            <a:r>
              <a:rPr sz="2400" dirty="0">
                <a:latin typeface="Times New Roman"/>
                <a:cs typeface="Times New Roman"/>
              </a:rPr>
              <a:t>окон;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ранении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постараться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двигаться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целью</a:t>
            </a:r>
            <a:endParaRPr sz="24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уменьшения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потери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крови.</a:t>
            </a:r>
            <a:endParaRPr sz="240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buAutoNum type="arabicPeriod" startAt="3"/>
              <a:tabLst>
                <a:tab pos="469900" algn="l"/>
              </a:tabLst>
            </a:pP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бежать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навстречу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сотрудникам,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проводящим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операцию</a:t>
            </a:r>
            <a:r>
              <a:rPr sz="2400" spc="6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пресечению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вооруженного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нападения,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или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них,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так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как </a:t>
            </a:r>
            <a:r>
              <a:rPr sz="2400" dirty="0">
                <a:latin typeface="Times New Roman"/>
                <a:cs typeface="Times New Roman"/>
              </a:rPr>
              <a:t>они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могут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посчитать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бегущих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преступников.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8826" y="0"/>
              <a:ext cx="3811447" cy="131673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38912" y="160133"/>
              <a:ext cx="3667125" cy="926465"/>
            </a:xfrm>
            <a:custGeom>
              <a:avLst/>
              <a:gdLst/>
              <a:ahLst/>
              <a:cxnLst/>
              <a:rect l="l" t="t" r="r" b="b"/>
              <a:pathLst>
                <a:path w="3667125" h="926465">
                  <a:moveTo>
                    <a:pt x="3666744" y="21031"/>
                  </a:moveTo>
                  <a:lnTo>
                    <a:pt x="3663772" y="13716"/>
                  </a:lnTo>
                  <a:lnTo>
                    <a:pt x="3653142" y="3086"/>
                  </a:lnTo>
                  <a:lnTo>
                    <a:pt x="3645712" y="0"/>
                  </a:lnTo>
                  <a:lnTo>
                    <a:pt x="21145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145" y="926058"/>
                  </a:lnTo>
                  <a:lnTo>
                    <a:pt x="3645712" y="926058"/>
                  </a:lnTo>
                  <a:lnTo>
                    <a:pt x="3653142" y="923086"/>
                  </a:lnTo>
                  <a:lnTo>
                    <a:pt x="3658400" y="917714"/>
                  </a:lnTo>
                  <a:lnTo>
                    <a:pt x="3663772" y="912456"/>
                  </a:lnTo>
                  <a:lnTo>
                    <a:pt x="3666744" y="905027"/>
                  </a:lnTo>
                  <a:lnTo>
                    <a:pt x="3666744" y="868908"/>
                  </a:lnTo>
                  <a:lnTo>
                    <a:pt x="3666744" y="57150"/>
                  </a:lnTo>
                  <a:lnTo>
                    <a:pt x="3666744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7325" y="109728"/>
              <a:ext cx="2692908" cy="12313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45269" y="160134"/>
              <a:ext cx="728548" cy="115660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65463" y="274067"/>
            <a:ext cx="18624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FF0000"/>
                </a:solidFill>
                <a:latin typeface="Calibri"/>
                <a:cs typeface="Calibri"/>
              </a:rPr>
              <a:t>Ижевск</a:t>
            </a:r>
            <a:endParaRPr sz="44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020273" y="0"/>
            <a:ext cx="5123815" cy="1316990"/>
            <a:chOff x="4020273" y="0"/>
            <a:chExt cx="5123815" cy="131699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0273" y="0"/>
              <a:ext cx="5123726" cy="1645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35741" y="1202436"/>
              <a:ext cx="4808258" cy="1143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20273" y="1083691"/>
              <a:ext cx="315467" cy="2330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20273" y="217284"/>
              <a:ext cx="28232" cy="81175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20273" y="160134"/>
              <a:ext cx="72136" cy="92605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250017" y="160133"/>
              <a:ext cx="4755515" cy="926465"/>
            </a:xfrm>
            <a:custGeom>
              <a:avLst/>
              <a:gdLst/>
              <a:ahLst/>
              <a:cxnLst/>
              <a:rect l="l" t="t" r="r" b="b"/>
              <a:pathLst>
                <a:path w="4755515" h="926465">
                  <a:moveTo>
                    <a:pt x="4755337" y="21031"/>
                  </a:moveTo>
                  <a:lnTo>
                    <a:pt x="4752251" y="13716"/>
                  </a:lnTo>
                  <a:lnTo>
                    <a:pt x="4741621" y="3086"/>
                  </a:lnTo>
                  <a:lnTo>
                    <a:pt x="4734191" y="0"/>
                  </a:lnTo>
                  <a:lnTo>
                    <a:pt x="21031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031" y="926058"/>
                  </a:lnTo>
                  <a:lnTo>
                    <a:pt x="4734191" y="926058"/>
                  </a:lnTo>
                  <a:lnTo>
                    <a:pt x="4741621" y="923086"/>
                  </a:lnTo>
                  <a:lnTo>
                    <a:pt x="4746879" y="917714"/>
                  </a:lnTo>
                  <a:lnTo>
                    <a:pt x="4752251" y="912456"/>
                  </a:lnTo>
                  <a:lnTo>
                    <a:pt x="4755337" y="905027"/>
                  </a:lnTo>
                  <a:lnTo>
                    <a:pt x="4755337" y="868908"/>
                  </a:lnTo>
                  <a:lnTo>
                    <a:pt x="4755337" y="57150"/>
                  </a:lnTo>
                  <a:lnTo>
                    <a:pt x="4755337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35741" y="1086192"/>
              <a:ext cx="2173300" cy="11624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88853" y="164592"/>
              <a:ext cx="246887" cy="103784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07166" y="217284"/>
              <a:ext cx="2201875" cy="81175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50016" y="164592"/>
              <a:ext cx="2259025" cy="9216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09042" y="164592"/>
              <a:ext cx="109727" cy="103784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34390" y="164592"/>
              <a:ext cx="335356" cy="103784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124662" y="164592"/>
              <a:ext cx="109727" cy="103784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618770" y="164592"/>
              <a:ext cx="505891" cy="10378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69746" y="164592"/>
              <a:ext cx="106641" cy="10378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92122" y="164592"/>
              <a:ext cx="291007" cy="103784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185365" y="164592"/>
              <a:ext cx="106756" cy="103784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676388" y="164592"/>
              <a:ext cx="508977" cy="103784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583129" y="164592"/>
              <a:ext cx="560870" cy="103784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83129" y="217284"/>
              <a:ext cx="365074" cy="81175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83129" y="164592"/>
              <a:ext cx="422224" cy="92160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4379592" y="334899"/>
            <a:ext cx="452183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26</a:t>
            </a:r>
            <a:r>
              <a:rPr sz="37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сентября</a:t>
            </a:r>
            <a:r>
              <a:rPr sz="37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2022</a:t>
            </a:r>
            <a:r>
              <a:rPr sz="37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20" dirty="0">
                <a:solidFill>
                  <a:srgbClr val="FF0000"/>
                </a:solidFill>
                <a:latin typeface="Calibri"/>
                <a:cs typeface="Calibri"/>
              </a:rPr>
              <a:t>года</a:t>
            </a:r>
            <a:endParaRPr sz="3700" dirty="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66971" y="1168146"/>
            <a:ext cx="8375015" cy="5690235"/>
            <a:chOff x="366971" y="1168146"/>
            <a:chExt cx="8375015" cy="5690235"/>
          </a:xfrm>
        </p:grpSpPr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523232" y="1288288"/>
              <a:ext cx="4208780" cy="238315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513780" y="1278822"/>
              <a:ext cx="4227830" cy="2402205"/>
            </a:xfrm>
            <a:custGeom>
              <a:avLst/>
              <a:gdLst/>
              <a:ahLst/>
              <a:cxnLst/>
              <a:rect l="l" t="t" r="r" b="b"/>
              <a:pathLst>
                <a:path w="4227830" h="2402204">
                  <a:moveTo>
                    <a:pt x="4224299" y="0"/>
                  </a:moveTo>
                  <a:lnTo>
                    <a:pt x="3492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2398699"/>
                  </a:lnTo>
                  <a:lnTo>
                    <a:pt x="495" y="2399919"/>
                  </a:lnTo>
                  <a:lnTo>
                    <a:pt x="2273" y="2401709"/>
                  </a:lnTo>
                  <a:lnTo>
                    <a:pt x="3492" y="2402205"/>
                  </a:lnTo>
                  <a:lnTo>
                    <a:pt x="4224299" y="2402205"/>
                  </a:lnTo>
                  <a:lnTo>
                    <a:pt x="4225544" y="2401709"/>
                  </a:lnTo>
                  <a:lnTo>
                    <a:pt x="4227309" y="2399919"/>
                  </a:lnTo>
                  <a:lnTo>
                    <a:pt x="4227817" y="2398699"/>
                  </a:lnTo>
                  <a:lnTo>
                    <a:pt x="4227817" y="2392692"/>
                  </a:lnTo>
                  <a:lnTo>
                    <a:pt x="9512" y="2392692"/>
                  </a:lnTo>
                  <a:lnTo>
                    <a:pt x="9512" y="9537"/>
                  </a:lnTo>
                  <a:lnTo>
                    <a:pt x="4227817" y="9537"/>
                  </a:lnTo>
                  <a:lnTo>
                    <a:pt x="4227817" y="3505"/>
                  </a:lnTo>
                  <a:lnTo>
                    <a:pt x="4227309" y="2286"/>
                  </a:lnTo>
                  <a:lnTo>
                    <a:pt x="4225544" y="508"/>
                  </a:lnTo>
                  <a:lnTo>
                    <a:pt x="4224299" y="0"/>
                  </a:lnTo>
                  <a:close/>
                </a:path>
                <a:path w="4227830" h="2402204">
                  <a:moveTo>
                    <a:pt x="4227817" y="9537"/>
                  </a:moveTo>
                  <a:lnTo>
                    <a:pt x="4218292" y="9537"/>
                  </a:lnTo>
                  <a:lnTo>
                    <a:pt x="4218292" y="2392692"/>
                  </a:lnTo>
                  <a:lnTo>
                    <a:pt x="4227817" y="2392692"/>
                  </a:lnTo>
                  <a:lnTo>
                    <a:pt x="4227817" y="95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23232" y="3931328"/>
              <a:ext cx="4208779" cy="280834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95541" y="1196721"/>
              <a:ext cx="3672840" cy="5661660"/>
            </a:xfrm>
            <a:custGeom>
              <a:avLst/>
              <a:gdLst/>
              <a:ahLst/>
              <a:cxnLst/>
              <a:rect l="l" t="t" r="r" b="b"/>
              <a:pathLst>
                <a:path w="3672840" h="5661659">
                  <a:moveTo>
                    <a:pt x="3672459" y="0"/>
                  </a:moveTo>
                  <a:lnTo>
                    <a:pt x="0" y="0"/>
                  </a:lnTo>
                  <a:lnTo>
                    <a:pt x="0" y="5661279"/>
                  </a:lnTo>
                  <a:lnTo>
                    <a:pt x="3672459" y="5661279"/>
                  </a:lnTo>
                  <a:lnTo>
                    <a:pt x="36724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66971" y="1168146"/>
              <a:ext cx="3729990" cy="5690235"/>
            </a:xfrm>
            <a:custGeom>
              <a:avLst/>
              <a:gdLst/>
              <a:ahLst/>
              <a:cxnLst/>
              <a:rect l="l" t="t" r="r" b="b"/>
              <a:pathLst>
                <a:path w="3729990" h="5690234">
                  <a:moveTo>
                    <a:pt x="3708552" y="0"/>
                  </a:moveTo>
                  <a:lnTo>
                    <a:pt x="21043" y="0"/>
                  </a:lnTo>
                  <a:lnTo>
                    <a:pt x="13677" y="3048"/>
                  </a:lnTo>
                  <a:lnTo>
                    <a:pt x="3035" y="13690"/>
                  </a:lnTo>
                  <a:lnTo>
                    <a:pt x="0" y="21056"/>
                  </a:lnTo>
                  <a:lnTo>
                    <a:pt x="0" y="5689854"/>
                  </a:lnTo>
                  <a:lnTo>
                    <a:pt x="3729609" y="5689854"/>
                  </a:lnTo>
                  <a:lnTo>
                    <a:pt x="3729609" y="5661279"/>
                  </a:lnTo>
                  <a:lnTo>
                    <a:pt x="57150" y="5661279"/>
                  </a:lnTo>
                  <a:lnTo>
                    <a:pt x="57150" y="57150"/>
                  </a:lnTo>
                  <a:lnTo>
                    <a:pt x="3729609" y="57150"/>
                  </a:lnTo>
                  <a:lnTo>
                    <a:pt x="3729609" y="21056"/>
                  </a:lnTo>
                  <a:lnTo>
                    <a:pt x="3726561" y="13690"/>
                  </a:lnTo>
                  <a:lnTo>
                    <a:pt x="3715918" y="3048"/>
                  </a:lnTo>
                  <a:lnTo>
                    <a:pt x="3708552" y="0"/>
                  </a:lnTo>
                  <a:close/>
                </a:path>
                <a:path w="3729990" h="5690234">
                  <a:moveTo>
                    <a:pt x="3729609" y="57150"/>
                  </a:moveTo>
                  <a:lnTo>
                    <a:pt x="3672446" y="57150"/>
                  </a:lnTo>
                  <a:lnTo>
                    <a:pt x="3672446" y="5661279"/>
                  </a:lnTo>
                  <a:lnTo>
                    <a:pt x="3729609" y="5661279"/>
                  </a:lnTo>
                  <a:lnTo>
                    <a:pt x="3729609" y="571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474370" y="1262633"/>
            <a:ext cx="3517900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tabLst>
                <a:tab pos="1750060" algn="l"/>
                <a:tab pos="295402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Трагедия</a:t>
            </a:r>
            <a:r>
              <a:rPr sz="20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0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школе</a:t>
            </a:r>
            <a:r>
              <a:rPr sz="20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№</a:t>
            </a:r>
            <a:r>
              <a:rPr sz="20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88</a:t>
            </a:r>
            <a:r>
              <a:rPr sz="20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на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улице</a:t>
            </a:r>
            <a:r>
              <a:rPr sz="2000" b="1" spc="405" dirty="0">
                <a:solidFill>
                  <a:srgbClr val="FFFFFF"/>
                </a:solidFill>
                <a:latin typeface="Times New Roman"/>
                <a:cs typeface="Times New Roman"/>
              </a:rPr>
              <a:t>    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Пушкинской</a:t>
            </a:r>
            <a:r>
              <a:rPr sz="2000" b="1" spc="409" dirty="0">
                <a:solidFill>
                  <a:srgbClr val="FFFFFF"/>
                </a:solidFill>
                <a:latin typeface="Times New Roman"/>
                <a:cs typeface="Times New Roman"/>
              </a:rPr>
              <a:t>     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в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Ижевске</a:t>
            </a:r>
            <a:r>
              <a:rPr sz="2000" b="1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произошла</a:t>
            </a:r>
            <a:r>
              <a:rPr sz="20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утром</a:t>
            </a:r>
            <a:r>
              <a:rPr sz="2000" b="1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26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сентября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2022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года.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Вооруженный</a:t>
            </a:r>
            <a:r>
              <a:rPr sz="2000" b="1" spc="8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мужчина</a:t>
            </a:r>
            <a:r>
              <a:rPr sz="2000" b="1" spc="8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1988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4370" y="3092344"/>
            <a:ext cx="24618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78915" algn="l"/>
                <a:tab pos="215392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выпускник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этой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же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74370" y="2787189"/>
            <a:ext cx="35179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912494" algn="l"/>
                <a:tab pos="2522220" algn="l"/>
              </a:tabLst>
            </a:pP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года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рождения,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бывший</a:t>
            </a:r>
            <a:endParaRPr sz="2000">
              <a:latin typeface="Times New Roman"/>
              <a:cs typeface="Times New Roman"/>
            </a:endParaRPr>
          </a:p>
          <a:p>
            <a:pPr marR="6985" algn="r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школы,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74370" y="3397245"/>
            <a:ext cx="351536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после</a:t>
            </a:r>
            <a:r>
              <a:rPr sz="2000" b="1" spc="1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sz="2000" b="1" spc="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часов</a:t>
            </a:r>
            <a:r>
              <a:rPr sz="2000" b="1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утра</a:t>
            </a:r>
            <a:r>
              <a:rPr sz="2000" b="1" spc="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ворвался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2000" b="1" spc="2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здание</a:t>
            </a:r>
            <a:r>
              <a:rPr sz="2000" b="1" spc="2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2000" b="1" spc="2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пошел</a:t>
            </a:r>
            <a:r>
              <a:rPr sz="2000" b="1" spc="3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по</a:t>
            </a:r>
            <a:r>
              <a:rPr sz="2000" b="1" spc="3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этажам,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74370" y="4007046"/>
            <a:ext cx="27927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5392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расстреливая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детей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74371" y="4007046"/>
            <a:ext cx="351662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400"/>
              </a:lnSpc>
              <a:spcBef>
                <a:spcPts val="100"/>
              </a:spcBef>
            </a:pP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R="7620" algn="r">
              <a:lnSpc>
                <a:spcPts val="2400"/>
              </a:lnSpc>
              <a:tabLst>
                <a:tab pos="1525270" algn="l"/>
                <a:tab pos="3360420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учителей.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Охранников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74371" y="4616322"/>
            <a:ext cx="35159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01394" algn="l"/>
                <a:tab pos="1629410" algn="l"/>
                <a:tab pos="2531745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входа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он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убил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первым.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70602" y="4921223"/>
            <a:ext cx="21062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6115" algn="l"/>
                <a:tab pos="1978660" algn="l"/>
              </a:tabLst>
            </a:pP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17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человек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74371" y="4921223"/>
            <a:ext cx="102171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Погибли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шестеро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780761" y="5226124"/>
            <a:ext cx="21964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54150" algn="l"/>
                <a:tab pos="1954530" algn="l"/>
              </a:tabLst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взрослых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0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11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74371" y="5530770"/>
            <a:ext cx="351853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школьников.</a:t>
            </a:r>
            <a:r>
              <a:rPr sz="2000" b="1" spc="360" dirty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23</a:t>
            </a:r>
            <a:r>
              <a:rPr sz="2000" b="1" spc="365" dirty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человека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получили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ранения.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Задержать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преступника</a:t>
            </a:r>
            <a:r>
              <a:rPr sz="2000" b="1" spc="3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не</a:t>
            </a:r>
            <a:r>
              <a:rPr sz="2000" b="1" spc="3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удалось</a:t>
            </a:r>
            <a:r>
              <a:rPr sz="2000" b="1" spc="3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2000" b="1" spc="3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он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покончил</a:t>
            </a:r>
            <a:r>
              <a:rPr sz="20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собой.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35741" y="342"/>
              <a:ext cx="4808258" cy="1642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5741" y="1202436"/>
              <a:ext cx="4808258" cy="1143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250016" y="160133"/>
              <a:ext cx="4755515" cy="926465"/>
            </a:xfrm>
            <a:custGeom>
              <a:avLst/>
              <a:gdLst/>
              <a:ahLst/>
              <a:cxnLst/>
              <a:rect l="l" t="t" r="r" b="b"/>
              <a:pathLst>
                <a:path w="4755515" h="926465">
                  <a:moveTo>
                    <a:pt x="4755337" y="21031"/>
                  </a:moveTo>
                  <a:lnTo>
                    <a:pt x="4752251" y="13716"/>
                  </a:lnTo>
                  <a:lnTo>
                    <a:pt x="4741621" y="3086"/>
                  </a:lnTo>
                  <a:lnTo>
                    <a:pt x="4734191" y="0"/>
                  </a:lnTo>
                  <a:lnTo>
                    <a:pt x="21031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031" y="926058"/>
                  </a:lnTo>
                  <a:lnTo>
                    <a:pt x="4734191" y="926058"/>
                  </a:lnTo>
                  <a:lnTo>
                    <a:pt x="4741621" y="923086"/>
                  </a:lnTo>
                  <a:lnTo>
                    <a:pt x="4746879" y="917714"/>
                  </a:lnTo>
                  <a:lnTo>
                    <a:pt x="4752251" y="912456"/>
                  </a:lnTo>
                  <a:lnTo>
                    <a:pt x="4755337" y="905027"/>
                  </a:lnTo>
                  <a:lnTo>
                    <a:pt x="4755337" y="868908"/>
                  </a:lnTo>
                  <a:lnTo>
                    <a:pt x="4755337" y="57150"/>
                  </a:lnTo>
                  <a:lnTo>
                    <a:pt x="4755337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35741" y="164592"/>
              <a:ext cx="2054428" cy="10378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90170" y="164592"/>
              <a:ext cx="108127" cy="10378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14031" y="164592"/>
              <a:ext cx="335241" cy="10378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05790" y="164592"/>
              <a:ext cx="108242" cy="10378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98297" y="164592"/>
              <a:ext cx="507492" cy="10378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49273" y="164592"/>
              <a:ext cx="108242" cy="10378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73249" y="164592"/>
              <a:ext cx="291007" cy="103784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65007" y="164592"/>
              <a:ext cx="108242" cy="10378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57516" y="164592"/>
              <a:ext cx="507492" cy="103784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64257" y="164592"/>
              <a:ext cx="679742" cy="103784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464257" y="217284"/>
              <a:ext cx="483946" cy="81175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464257" y="164592"/>
              <a:ext cx="541096" cy="92160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487926" y="271398"/>
            <a:ext cx="428434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37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сентября</a:t>
            </a:r>
            <a:r>
              <a:rPr sz="37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dirty="0">
                <a:solidFill>
                  <a:srgbClr val="FF0000"/>
                </a:solidFill>
                <a:latin typeface="Calibri"/>
                <a:cs typeface="Calibri"/>
              </a:rPr>
              <a:t>2004</a:t>
            </a:r>
            <a:r>
              <a:rPr sz="37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700" b="1" spc="-20" dirty="0">
                <a:solidFill>
                  <a:srgbClr val="FF0000"/>
                </a:solidFill>
                <a:latin typeface="Calibri"/>
                <a:cs typeface="Calibri"/>
              </a:rPr>
              <a:t>года</a:t>
            </a:r>
            <a:endParaRPr sz="37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08826" y="342"/>
            <a:ext cx="4127500" cy="1341120"/>
            <a:chOff x="208826" y="342"/>
            <a:chExt cx="4127500" cy="1341120"/>
          </a:xfrm>
        </p:grpSpPr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8826" y="342"/>
              <a:ext cx="4126915" cy="131639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07725" y="164591"/>
              <a:ext cx="128015" cy="103784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50017" y="164591"/>
              <a:ext cx="85725" cy="9216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38912" y="160133"/>
              <a:ext cx="3667125" cy="926465"/>
            </a:xfrm>
            <a:custGeom>
              <a:avLst/>
              <a:gdLst/>
              <a:ahLst/>
              <a:cxnLst/>
              <a:rect l="l" t="t" r="r" b="b"/>
              <a:pathLst>
                <a:path w="3667125" h="926465">
                  <a:moveTo>
                    <a:pt x="3666744" y="21031"/>
                  </a:moveTo>
                  <a:lnTo>
                    <a:pt x="3663772" y="13716"/>
                  </a:lnTo>
                  <a:lnTo>
                    <a:pt x="3653142" y="3086"/>
                  </a:lnTo>
                  <a:lnTo>
                    <a:pt x="3645712" y="0"/>
                  </a:lnTo>
                  <a:lnTo>
                    <a:pt x="21145" y="0"/>
                  </a:lnTo>
                  <a:lnTo>
                    <a:pt x="13716" y="3086"/>
                  </a:lnTo>
                  <a:lnTo>
                    <a:pt x="3086" y="13716"/>
                  </a:lnTo>
                  <a:lnTo>
                    <a:pt x="0" y="21031"/>
                  </a:lnTo>
                  <a:lnTo>
                    <a:pt x="0" y="905027"/>
                  </a:lnTo>
                  <a:lnTo>
                    <a:pt x="3086" y="912456"/>
                  </a:lnTo>
                  <a:lnTo>
                    <a:pt x="8458" y="917714"/>
                  </a:lnTo>
                  <a:lnTo>
                    <a:pt x="13716" y="923086"/>
                  </a:lnTo>
                  <a:lnTo>
                    <a:pt x="21145" y="926058"/>
                  </a:lnTo>
                  <a:lnTo>
                    <a:pt x="3645712" y="926058"/>
                  </a:lnTo>
                  <a:lnTo>
                    <a:pt x="3653142" y="923086"/>
                  </a:lnTo>
                  <a:lnTo>
                    <a:pt x="3658400" y="917714"/>
                  </a:lnTo>
                  <a:lnTo>
                    <a:pt x="3663772" y="912456"/>
                  </a:lnTo>
                  <a:lnTo>
                    <a:pt x="3666744" y="905027"/>
                  </a:lnTo>
                  <a:lnTo>
                    <a:pt x="3666744" y="868908"/>
                  </a:lnTo>
                  <a:lnTo>
                    <a:pt x="3666744" y="57150"/>
                  </a:lnTo>
                  <a:lnTo>
                    <a:pt x="3666744" y="210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74419" y="109727"/>
              <a:ext cx="2557233" cy="123135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76689" y="160134"/>
              <a:ext cx="728548" cy="1156601"/>
            </a:xfrm>
            <a:prstGeom prst="rect">
              <a:avLst/>
            </a:prstGeom>
          </p:spPr>
        </p:pic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407922" y="238759"/>
            <a:ext cx="17259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FF0000"/>
                </a:solidFill>
                <a:latin typeface="Calibri"/>
                <a:cs typeface="Calibri"/>
              </a:rPr>
              <a:t>Беслан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236335" y="1391922"/>
            <a:ext cx="4629150" cy="3473450"/>
            <a:chOff x="4236335" y="1391922"/>
            <a:chExt cx="4629150" cy="3473450"/>
          </a:xfrm>
        </p:grpSpPr>
        <p:sp>
          <p:nvSpPr>
            <p:cNvPr id="29" name="object 29"/>
            <p:cNvSpPr/>
            <p:nvPr/>
          </p:nvSpPr>
          <p:spPr>
            <a:xfrm>
              <a:off x="4264914" y="1420494"/>
              <a:ext cx="4572000" cy="3416300"/>
            </a:xfrm>
            <a:custGeom>
              <a:avLst/>
              <a:gdLst/>
              <a:ahLst/>
              <a:cxnLst/>
              <a:rect l="l" t="t" r="r" b="b"/>
              <a:pathLst>
                <a:path w="4572000" h="3416300">
                  <a:moveTo>
                    <a:pt x="4571999" y="0"/>
                  </a:moveTo>
                  <a:lnTo>
                    <a:pt x="0" y="0"/>
                  </a:lnTo>
                  <a:lnTo>
                    <a:pt x="0" y="3416300"/>
                  </a:lnTo>
                  <a:lnTo>
                    <a:pt x="4571999" y="3416300"/>
                  </a:lnTo>
                  <a:lnTo>
                    <a:pt x="45719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236335" y="1391922"/>
              <a:ext cx="4629150" cy="3473450"/>
            </a:xfrm>
            <a:custGeom>
              <a:avLst/>
              <a:gdLst/>
              <a:ahLst/>
              <a:cxnLst/>
              <a:rect l="l" t="t" r="r" b="b"/>
              <a:pathLst>
                <a:path w="4629150" h="3473450">
                  <a:moveTo>
                    <a:pt x="4608106" y="0"/>
                  </a:moveTo>
                  <a:lnTo>
                    <a:pt x="21056" y="0"/>
                  </a:lnTo>
                  <a:lnTo>
                    <a:pt x="13690" y="3048"/>
                  </a:lnTo>
                  <a:lnTo>
                    <a:pt x="3048" y="13690"/>
                  </a:lnTo>
                  <a:lnTo>
                    <a:pt x="0" y="21043"/>
                  </a:lnTo>
                  <a:lnTo>
                    <a:pt x="0" y="3452393"/>
                  </a:lnTo>
                  <a:lnTo>
                    <a:pt x="3048" y="3459759"/>
                  </a:lnTo>
                  <a:lnTo>
                    <a:pt x="13690" y="3470402"/>
                  </a:lnTo>
                  <a:lnTo>
                    <a:pt x="21056" y="3473450"/>
                  </a:lnTo>
                  <a:lnTo>
                    <a:pt x="4608106" y="3473450"/>
                  </a:lnTo>
                  <a:lnTo>
                    <a:pt x="4615472" y="3470402"/>
                  </a:lnTo>
                  <a:lnTo>
                    <a:pt x="4626114" y="3459759"/>
                  </a:lnTo>
                  <a:lnTo>
                    <a:pt x="4629150" y="3452393"/>
                  </a:lnTo>
                  <a:lnTo>
                    <a:pt x="4629150" y="3416300"/>
                  </a:lnTo>
                  <a:lnTo>
                    <a:pt x="57150" y="3416300"/>
                  </a:lnTo>
                  <a:lnTo>
                    <a:pt x="57150" y="57150"/>
                  </a:lnTo>
                  <a:lnTo>
                    <a:pt x="4629150" y="57150"/>
                  </a:lnTo>
                  <a:lnTo>
                    <a:pt x="4629150" y="21043"/>
                  </a:lnTo>
                  <a:lnTo>
                    <a:pt x="4626114" y="13690"/>
                  </a:lnTo>
                  <a:lnTo>
                    <a:pt x="4615472" y="3048"/>
                  </a:lnTo>
                  <a:lnTo>
                    <a:pt x="4608106" y="0"/>
                  </a:lnTo>
                  <a:close/>
                </a:path>
                <a:path w="4629150" h="3473450">
                  <a:moveTo>
                    <a:pt x="4629150" y="57150"/>
                  </a:moveTo>
                  <a:lnTo>
                    <a:pt x="4572000" y="57150"/>
                  </a:lnTo>
                  <a:lnTo>
                    <a:pt x="4572000" y="3416300"/>
                  </a:lnTo>
                  <a:lnTo>
                    <a:pt x="4629150" y="3416300"/>
                  </a:lnTo>
                  <a:lnTo>
                    <a:pt x="4629150" y="571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7160" algn="just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0000"/>
                </a:solidFill>
              </a:rPr>
              <a:t>1</a:t>
            </a:r>
            <a:r>
              <a:rPr spc="-5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сентября</a:t>
            </a:r>
            <a:r>
              <a:rPr spc="-4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2004</a:t>
            </a:r>
            <a:r>
              <a:rPr spc="-5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года</a:t>
            </a:r>
            <a:r>
              <a:rPr spc="-55" dirty="0">
                <a:solidFill>
                  <a:srgbClr val="FF0000"/>
                </a:solidFill>
              </a:rPr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spc="-10" dirty="0"/>
              <a:t>средней </a:t>
            </a:r>
            <a:r>
              <a:rPr dirty="0"/>
              <a:t>школе</a:t>
            </a:r>
            <a:r>
              <a:rPr spc="-100" dirty="0"/>
              <a:t> </a:t>
            </a:r>
            <a:r>
              <a:rPr spc="-125" dirty="0"/>
              <a:t>г.</a:t>
            </a:r>
            <a:r>
              <a:rPr spc="-25" dirty="0"/>
              <a:t> </a:t>
            </a:r>
            <a:r>
              <a:rPr dirty="0"/>
              <a:t>Беслан</a:t>
            </a:r>
            <a:r>
              <a:rPr spc="-65" dirty="0"/>
              <a:t> </a:t>
            </a:r>
            <a:r>
              <a:rPr dirty="0"/>
              <a:t>был</a:t>
            </a:r>
            <a:r>
              <a:rPr spc="-70" dirty="0"/>
              <a:t> </a:t>
            </a:r>
            <a:r>
              <a:rPr spc="-10" dirty="0"/>
              <a:t>совершен террористический</a:t>
            </a:r>
            <a:r>
              <a:rPr spc="-60" dirty="0"/>
              <a:t> </a:t>
            </a:r>
            <a:r>
              <a:rPr spc="-25" dirty="0"/>
              <a:t>акт,</a:t>
            </a:r>
            <a:r>
              <a:rPr spc="-65" dirty="0"/>
              <a:t> </a:t>
            </a:r>
            <a:r>
              <a:rPr spc="-50" dirty="0"/>
              <a:t>в</a:t>
            </a:r>
          </a:p>
          <a:p>
            <a:pPr marL="12700" marR="5080">
              <a:lnSpc>
                <a:spcPct val="100000"/>
              </a:lnSpc>
              <a:tabLst>
                <a:tab pos="1043940" algn="l"/>
              </a:tabLst>
            </a:pPr>
            <a:r>
              <a:rPr spc="-20" dirty="0"/>
              <a:t>результате</a:t>
            </a:r>
            <a:r>
              <a:rPr spc="-90" dirty="0"/>
              <a:t> </a:t>
            </a:r>
            <a:r>
              <a:rPr spc="-20" dirty="0"/>
              <a:t>которого</a:t>
            </a:r>
            <a:r>
              <a:rPr spc="-90" dirty="0"/>
              <a:t> </a:t>
            </a:r>
            <a:r>
              <a:rPr spc="-20" dirty="0"/>
              <a:t>было </a:t>
            </a:r>
            <a:r>
              <a:rPr dirty="0"/>
              <a:t>захвачено</a:t>
            </a:r>
            <a:r>
              <a:rPr spc="-105" dirty="0"/>
              <a:t> </a:t>
            </a:r>
            <a:r>
              <a:rPr dirty="0"/>
              <a:t>в</a:t>
            </a:r>
            <a:r>
              <a:rPr spc="-105" dirty="0"/>
              <a:t> </a:t>
            </a:r>
            <a:r>
              <a:rPr dirty="0"/>
              <a:t>заложники</a:t>
            </a:r>
            <a:r>
              <a:rPr spc="-90" dirty="0"/>
              <a:t> </a:t>
            </a:r>
            <a:r>
              <a:rPr spc="-20" dirty="0">
                <a:solidFill>
                  <a:srgbClr val="FF0000"/>
                </a:solidFill>
              </a:rPr>
              <a:t>1116 </a:t>
            </a:r>
            <a:r>
              <a:rPr dirty="0">
                <a:solidFill>
                  <a:srgbClr val="FF0000"/>
                </a:solidFill>
              </a:rPr>
              <a:t>человек.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Погибло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333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человека, </a:t>
            </a:r>
            <a:r>
              <a:rPr dirty="0">
                <a:solidFill>
                  <a:srgbClr val="FF0000"/>
                </a:solidFill>
              </a:rPr>
              <a:t>из</a:t>
            </a:r>
            <a:r>
              <a:rPr spc="-25" dirty="0">
                <a:solidFill>
                  <a:srgbClr val="FF0000"/>
                </a:solidFill>
              </a:rPr>
              <a:t> них</a:t>
            </a:r>
            <a:r>
              <a:rPr dirty="0">
                <a:solidFill>
                  <a:srgbClr val="FF0000"/>
                </a:solidFill>
              </a:rPr>
              <a:t>	186 детей. </a:t>
            </a:r>
            <a:r>
              <a:rPr dirty="0"/>
              <a:t>Не</a:t>
            </a:r>
            <a:r>
              <a:rPr spc="-10" dirty="0"/>
              <a:t> </a:t>
            </a:r>
            <a:r>
              <a:rPr dirty="0"/>
              <a:t>менее</a:t>
            </a:r>
            <a:r>
              <a:rPr spc="-10" dirty="0"/>
              <a:t> </a:t>
            </a:r>
            <a:r>
              <a:rPr spc="-25" dirty="0"/>
              <a:t>783 </a:t>
            </a:r>
            <a:r>
              <a:rPr dirty="0"/>
              <a:t>человек</a:t>
            </a:r>
            <a:r>
              <a:rPr spc="-145" dirty="0"/>
              <a:t> </a:t>
            </a:r>
            <a:r>
              <a:rPr dirty="0"/>
              <a:t>получили</a:t>
            </a:r>
            <a:r>
              <a:rPr spc="-114" dirty="0"/>
              <a:t> </a:t>
            </a:r>
            <a:r>
              <a:rPr spc="-10" dirty="0"/>
              <a:t>ранения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разной</a:t>
            </a:r>
            <a:r>
              <a:rPr spc="-40" dirty="0"/>
              <a:t> </a:t>
            </a:r>
            <a:r>
              <a:rPr dirty="0"/>
              <a:t>степени</a:t>
            </a:r>
            <a:r>
              <a:rPr spc="-55" dirty="0"/>
              <a:t> </a:t>
            </a:r>
            <a:r>
              <a:rPr spc="-10" dirty="0"/>
              <a:t>тяжести.</a:t>
            </a:r>
          </a:p>
        </p:txBody>
      </p:sp>
      <p:grpSp>
        <p:nvGrpSpPr>
          <p:cNvPr id="32" name="object 32"/>
          <p:cNvGrpSpPr/>
          <p:nvPr/>
        </p:nvGrpSpPr>
        <p:grpSpPr>
          <a:xfrm>
            <a:off x="323532" y="1451355"/>
            <a:ext cx="8487410" cy="5082540"/>
            <a:chOff x="323532" y="1451355"/>
            <a:chExt cx="8487410" cy="5082540"/>
          </a:xfrm>
        </p:grpSpPr>
        <p:pic>
          <p:nvPicPr>
            <p:cNvPr id="33" name="object 3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23532" y="1451355"/>
              <a:ext cx="3712324" cy="231254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1833" y="3933024"/>
              <a:ext cx="3694048" cy="26003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222496" y="5080469"/>
              <a:ext cx="4588383" cy="14528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35905" y="1387856"/>
              <a:ext cx="3696080" cy="40827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800" y="190538"/>
              <a:ext cx="8299665" cy="65379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27582" y="332600"/>
            <a:ext cx="8016875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sz="1800" dirty="0">
                <a:solidFill>
                  <a:srgbClr val="FF0000"/>
                </a:solidFill>
              </a:rPr>
              <a:t>Памяти</a:t>
            </a:r>
            <a:r>
              <a:rPr sz="1800" spc="-114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детей,</a:t>
            </a:r>
            <a:r>
              <a:rPr sz="1800" spc="-70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погибших</a:t>
            </a:r>
            <a:r>
              <a:rPr sz="1800" spc="-50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при</a:t>
            </a:r>
            <a:r>
              <a:rPr sz="1800" spc="-60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захвате</a:t>
            </a:r>
            <a:r>
              <a:rPr sz="1800" spc="-45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террористами</a:t>
            </a:r>
            <a:r>
              <a:rPr sz="1800" spc="-35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школы</a:t>
            </a:r>
            <a:r>
              <a:rPr sz="1800" spc="-45" dirty="0">
                <a:solidFill>
                  <a:srgbClr val="FF0000"/>
                </a:solidFill>
              </a:rPr>
              <a:t> </a:t>
            </a:r>
            <a:r>
              <a:rPr sz="1800" dirty="0">
                <a:solidFill>
                  <a:srgbClr val="FF0000"/>
                </a:solidFill>
              </a:rPr>
              <a:t>в</a:t>
            </a:r>
            <a:r>
              <a:rPr sz="1800" spc="-65" dirty="0">
                <a:solidFill>
                  <a:srgbClr val="FF0000"/>
                </a:solidFill>
              </a:rPr>
              <a:t> </a:t>
            </a:r>
            <a:r>
              <a:rPr sz="1800" spc="-105" dirty="0">
                <a:solidFill>
                  <a:srgbClr val="FF0000"/>
                </a:solidFill>
              </a:rPr>
              <a:t>г.</a:t>
            </a:r>
            <a:r>
              <a:rPr sz="1800" spc="-15" dirty="0">
                <a:solidFill>
                  <a:srgbClr val="FF0000"/>
                </a:solidFill>
              </a:rPr>
              <a:t> </a:t>
            </a:r>
            <a:r>
              <a:rPr sz="1800" spc="-10" dirty="0">
                <a:solidFill>
                  <a:srgbClr val="FF0000"/>
                </a:solidFill>
              </a:rPr>
              <a:t>Беслан</a:t>
            </a:r>
            <a:endParaRPr sz="1800"/>
          </a:p>
        </p:txBody>
      </p:sp>
      <p:grpSp>
        <p:nvGrpSpPr>
          <p:cNvPr id="7" name="object 7"/>
          <p:cNvGrpSpPr/>
          <p:nvPr/>
        </p:nvGrpSpPr>
        <p:grpSpPr>
          <a:xfrm>
            <a:off x="726993" y="880098"/>
            <a:ext cx="3573779" cy="5751195"/>
            <a:chOff x="726993" y="880098"/>
            <a:chExt cx="3573779" cy="5751195"/>
          </a:xfrm>
        </p:grpSpPr>
        <p:sp>
          <p:nvSpPr>
            <p:cNvPr id="8" name="object 8"/>
            <p:cNvSpPr/>
            <p:nvPr/>
          </p:nvSpPr>
          <p:spPr>
            <a:xfrm>
              <a:off x="755573" y="908685"/>
              <a:ext cx="3516629" cy="5694045"/>
            </a:xfrm>
            <a:custGeom>
              <a:avLst/>
              <a:gdLst/>
              <a:ahLst/>
              <a:cxnLst/>
              <a:rect l="l" t="t" r="r" b="b"/>
              <a:pathLst>
                <a:path w="3516629" h="5694045">
                  <a:moveTo>
                    <a:pt x="3516007" y="0"/>
                  </a:moveTo>
                  <a:lnTo>
                    <a:pt x="0" y="0"/>
                  </a:lnTo>
                  <a:lnTo>
                    <a:pt x="0" y="5693905"/>
                  </a:lnTo>
                  <a:lnTo>
                    <a:pt x="3516007" y="5693905"/>
                  </a:lnTo>
                  <a:lnTo>
                    <a:pt x="35160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6993" y="880098"/>
              <a:ext cx="3573779" cy="5751195"/>
            </a:xfrm>
            <a:custGeom>
              <a:avLst/>
              <a:gdLst/>
              <a:ahLst/>
              <a:cxnLst/>
              <a:rect l="l" t="t" r="r" b="b"/>
              <a:pathLst>
                <a:path w="3573779" h="5751195">
                  <a:moveTo>
                    <a:pt x="3552101" y="0"/>
                  </a:moveTo>
                  <a:lnTo>
                    <a:pt x="21056" y="0"/>
                  </a:lnTo>
                  <a:lnTo>
                    <a:pt x="13690" y="3048"/>
                  </a:lnTo>
                  <a:lnTo>
                    <a:pt x="3048" y="13690"/>
                  </a:lnTo>
                  <a:lnTo>
                    <a:pt x="0" y="21056"/>
                  </a:lnTo>
                  <a:lnTo>
                    <a:pt x="0" y="5730024"/>
                  </a:lnTo>
                  <a:lnTo>
                    <a:pt x="3048" y="5737377"/>
                  </a:lnTo>
                  <a:lnTo>
                    <a:pt x="13690" y="5748020"/>
                  </a:lnTo>
                  <a:lnTo>
                    <a:pt x="21056" y="5751055"/>
                  </a:lnTo>
                  <a:lnTo>
                    <a:pt x="3552101" y="5751055"/>
                  </a:lnTo>
                  <a:lnTo>
                    <a:pt x="3559467" y="5748020"/>
                  </a:lnTo>
                  <a:lnTo>
                    <a:pt x="3570097" y="5737377"/>
                  </a:lnTo>
                  <a:lnTo>
                    <a:pt x="3573157" y="5730024"/>
                  </a:lnTo>
                  <a:lnTo>
                    <a:pt x="3573157" y="5693905"/>
                  </a:lnTo>
                  <a:lnTo>
                    <a:pt x="57150" y="5693905"/>
                  </a:lnTo>
                  <a:lnTo>
                    <a:pt x="57150" y="57150"/>
                  </a:lnTo>
                  <a:lnTo>
                    <a:pt x="3573157" y="57150"/>
                  </a:lnTo>
                  <a:lnTo>
                    <a:pt x="3573157" y="21056"/>
                  </a:lnTo>
                  <a:lnTo>
                    <a:pt x="3570097" y="13690"/>
                  </a:lnTo>
                  <a:lnTo>
                    <a:pt x="3559467" y="3048"/>
                  </a:lnTo>
                  <a:lnTo>
                    <a:pt x="3552101" y="0"/>
                  </a:lnTo>
                  <a:close/>
                </a:path>
                <a:path w="3573779" h="5751195">
                  <a:moveTo>
                    <a:pt x="3573157" y="57150"/>
                  </a:moveTo>
                  <a:lnTo>
                    <a:pt x="3515995" y="57150"/>
                  </a:lnTo>
                  <a:lnTo>
                    <a:pt x="3515995" y="5693905"/>
                  </a:lnTo>
                  <a:lnTo>
                    <a:pt x="3573157" y="5693905"/>
                  </a:lnTo>
                  <a:lnTo>
                    <a:pt x="3573157" y="571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34160" y="935863"/>
            <a:ext cx="3157220" cy="5575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9758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Times New Roman"/>
                <a:cs typeface="Times New Roman"/>
              </a:rPr>
              <a:t>Беслан,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Беслан...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Беслан,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Беслан...,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какой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жестокий</a:t>
            </a:r>
            <a:r>
              <a:rPr sz="1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рок!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страшная,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трагическая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дата!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школьный</a:t>
            </a:r>
            <a:r>
              <a:rPr sz="1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двор,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первый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свой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урок,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цветами шли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весёлые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ребята...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Они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росли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 верили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удачу.</a:t>
            </a:r>
            <a:endParaRPr sz="1400">
              <a:latin typeface="Times New Roman"/>
              <a:cs typeface="Times New Roman"/>
            </a:endParaRPr>
          </a:p>
          <a:p>
            <a:pPr marL="12700" marR="506095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Что</a:t>
            </a:r>
            <a:r>
              <a:rPr sz="1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впереди</a:t>
            </a:r>
            <a:r>
              <a:rPr sz="1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немало</a:t>
            </a:r>
            <a:r>
              <a:rPr sz="1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светлых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дней.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Неведомо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им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было,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что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заплачем,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Мы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скоро</a:t>
            </a:r>
            <a:r>
              <a:rPr sz="1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все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от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гибели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детей...</a:t>
            </a:r>
            <a:endParaRPr sz="1400">
              <a:latin typeface="Times New Roman"/>
              <a:cs typeface="Times New Roman"/>
            </a:endParaRPr>
          </a:p>
          <a:p>
            <a:pPr marL="12700" marR="53149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Их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нелюди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заложники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забрали.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Три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дня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держали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просто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без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воды.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дети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со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слезами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умирали.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не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было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страшнее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той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беды!</a:t>
            </a:r>
            <a:endParaRPr sz="1400">
              <a:latin typeface="Times New Roman"/>
              <a:cs typeface="Times New Roman"/>
            </a:endParaRPr>
          </a:p>
          <a:p>
            <a:pPr marL="12700" marR="486409" indent="-635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Как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выросли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все эти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террористы?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Какие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матери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им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жизни</a:t>
            </a:r>
            <a:r>
              <a:rPr sz="1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подарили?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Ответа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нет.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полетели</a:t>
            </a:r>
            <a:r>
              <a:rPr sz="1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листья...</a:t>
            </a:r>
            <a:endParaRPr sz="1400">
              <a:latin typeface="Times New Roman"/>
              <a:cs typeface="Times New Roman"/>
            </a:endParaRPr>
          </a:p>
          <a:p>
            <a:pPr marL="12700" marR="493395">
              <a:lnSpc>
                <a:spcPts val="1680"/>
              </a:lnSpc>
              <a:spcBef>
                <a:spcPts val="5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От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выстрелов.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Они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ж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детей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убили!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Бандиты</a:t>
            </a:r>
            <a:r>
              <a:rPr sz="1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малышей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не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пожалели... Неужто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всё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забудем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простим?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25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Давайте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мы</a:t>
            </a:r>
            <a:r>
              <a:rPr sz="1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водою</a:t>
            </a:r>
            <a:r>
              <a:rPr sz="1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капелью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Помянем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их,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деревья,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напоив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...</a:t>
            </a:r>
            <a:endParaRPr sz="1400">
              <a:latin typeface="Times New Roman"/>
              <a:cs typeface="Times New Roman"/>
            </a:endParaRPr>
          </a:p>
          <a:p>
            <a:pPr marL="12700" marR="208915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Беслан,</a:t>
            </a:r>
            <a:r>
              <a:rPr sz="1400" spc="3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Беслан...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какой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жестокий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рок!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страшная,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трагическая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дата!</a:t>
            </a:r>
            <a:endParaRPr sz="1400">
              <a:latin typeface="Times New Roman"/>
              <a:cs typeface="Times New Roman"/>
            </a:endParaRPr>
          </a:p>
          <a:p>
            <a:pPr marL="12700" marR="364490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Из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гибели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детей</a:t>
            </a:r>
            <a:r>
              <a:rPr sz="1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мы</a:t>
            </a:r>
            <a:r>
              <a:rPr sz="1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извлечём</a:t>
            </a:r>
            <a:r>
              <a:rPr sz="1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урок...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Простите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нас,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безвинные</a:t>
            </a:r>
            <a:r>
              <a:rPr sz="1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ребята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E494458-B68A-4FA2-A8E3-0594A646D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2732842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СПОСОБЫ ЗАЩИТЫ И ДЕЙСТВИЯ В УСЛОВИЯХ  УГРОЗЫ РАСПРОСТРАНЕНИЯ НА ОБЪЕКТЕ  ОТРАВЛЯЮЩИХ ВЕЩЕСТВ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D3F962-7BAF-4C03-BD28-ED9971CAD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10" y="2218803"/>
            <a:ext cx="4298053" cy="3243353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027D32D-E83B-45F5-BB12-644FC5F0A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867" y="2181185"/>
            <a:ext cx="4239934" cy="346282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311700" y="1249400"/>
            <a:ext cx="8520600" cy="269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l" rtl="0"/>
            <a:r>
              <a:rPr lang="ru" sz="1900" i="1"/>
              <a:t>По действию на организм человека </a:t>
            </a:r>
            <a:br>
              <a:rPr lang="ru" sz="1900" i="1"/>
            </a:br>
            <a:r>
              <a:rPr lang="ru" sz="1900" i="1"/>
              <a:t>ОВ делятся на:</a:t>
            </a:r>
          </a:p>
          <a:p>
            <a:pPr marL="457200" indent="-349250" algn="l" rtl="0">
              <a:buAutoNum type="arabicPeriod"/>
            </a:pPr>
            <a:r>
              <a:rPr lang="ru" sz="1900" b="0"/>
              <a:t>нервно-паралитические, </a:t>
            </a:r>
          </a:p>
          <a:p>
            <a:pPr marL="457200" indent="-349250" algn="l" rtl="0">
              <a:buAutoNum type="arabicPeriod"/>
            </a:pPr>
            <a:r>
              <a:rPr lang="ru" sz="1900" b="0"/>
              <a:t>кожно-нарывные, </a:t>
            </a:r>
          </a:p>
          <a:p>
            <a:pPr marL="457200" indent="-349250" algn="l" rtl="0">
              <a:buAutoNum type="arabicPeriod"/>
            </a:pPr>
            <a:r>
              <a:rPr lang="ru" sz="1900" b="0"/>
              <a:t>удушающие, </a:t>
            </a:r>
          </a:p>
          <a:p>
            <a:pPr marL="457200" indent="-349250" algn="l" rtl="0">
              <a:buAutoNum type="arabicPeriod"/>
            </a:pPr>
            <a:r>
              <a:rPr lang="ru" sz="1900" b="0"/>
              <a:t>общеядовитые, </a:t>
            </a:r>
          </a:p>
          <a:p>
            <a:pPr marL="457200" indent="-349250" algn="l" rtl="0">
              <a:buAutoNum type="arabicPeriod"/>
            </a:pPr>
            <a:r>
              <a:rPr lang="ru" sz="1900" b="0"/>
              <a:t>раздражающие </a:t>
            </a:r>
          </a:p>
          <a:p>
            <a:pPr marL="457200" indent="-349250" algn="l">
              <a:buAutoNum type="arabicPeriod"/>
            </a:pPr>
            <a:r>
              <a:rPr lang="ru" sz="1900" b="0"/>
              <a:t>психохимические</a:t>
            </a:r>
            <a:r>
              <a:rPr lang="ru" sz="1900" i="1"/>
              <a:t>.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311700" y="4747650"/>
            <a:ext cx="8520600" cy="7062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algn="l"/>
            <a:r>
              <a:rPr lang="ru" i="1" u="sng">
                <a:solidFill>
                  <a:srgbClr val="FF0000"/>
                </a:solidFill>
              </a:rPr>
              <a:t>Классификация</a:t>
            </a:r>
          </a:p>
        </p:txBody>
      </p:sp>
      <p:pic>
        <p:nvPicPr>
          <p:cNvPr id="81" name="Shape 81" descr="Oruzhi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3024" y="857250"/>
            <a:ext cx="5050974" cy="336732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472457" y="552046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 sz="2000"/>
              <a:pPr/>
              <a:t>36</a:t>
            </a:fld>
            <a:endParaRPr lang="ru" sz="2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E6CCC-83FA-4888-9DF8-F0B563A78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27184"/>
            <a:ext cx="8686800" cy="1292662"/>
          </a:xfrm>
        </p:spPr>
        <p:txBody>
          <a:bodyPr/>
          <a:lstStyle/>
          <a:p>
            <a:pPr indent="450215" algn="ctr">
              <a:spcAft>
                <a:spcPts val="0"/>
              </a:spcAft>
              <a:tabLst>
                <a:tab pos="469900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персонала при возникновении (угрозе возникновения) террористического акта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сиспользованием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опасных химических веществ.</a:t>
            </a:r>
            <a:endParaRPr lang="ru-RU"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DF7AA16-6DED-4DA4-8613-5DC104106B6A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76200" y="1828800"/>
            <a:ext cx="8991600" cy="4702016"/>
          </a:xfrm>
          <a:solidFill>
            <a:schemeClr val="bg1"/>
          </a:solidFill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Услышав информацию о применении опасных химических веществ: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 -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b="0" dirty="0">
                <a:solidFill>
                  <a:schemeClr val="tx1"/>
                </a:solidFill>
              </a:rPr>
              <a:t>быстро, но без паники выйти в указанном в информации направлении или в сторону, перпендикулярную направлению ветра, желательно на хорошо проветриваемый участок;</a:t>
            </a:r>
          </a:p>
          <a:p>
            <a:pPr marL="285750" indent="-285750"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</a:rPr>
              <a:t>в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ажно помнить, что опасные химические вещества, которые тяжелее воздуха (хлор, </a:t>
            </a:r>
            <a:r>
              <a:rPr lang="ru-RU" sz="2000" b="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фосгени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др.), будут проникать в нижние этажи зданий и подвальные помещения, а опасные химические вещества, которые легче воздуха (аммиак), наоборот, будут заполнять более высокие места;</a:t>
            </a:r>
          </a:p>
          <a:p>
            <a:pPr marL="285750" indent="-285750">
              <a:buFontTx/>
              <a:buChar char="-"/>
            </a:pP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получении незначительных поражений (кашель, тошнота, другие подобные симптомы) должны быть исключены любые физические нагрузки. Необходимо принять обильное тёплое питье (чай, молоко) и обратиться к медицинскому работнику или в ближайшее медицинское учреждение для определения степени поражения и проведения профилактических и лечебных мероприятий</a:t>
            </a:r>
            <a:endParaRPr lang="ru-RU" sz="2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071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65A6A-F078-4317-A843-5658A3709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381000"/>
            <a:ext cx="8763000" cy="1295400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персонала при возникновении (угрозе возникновения) террористического акта с использованием опасных биологических веществ.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F6515F-3110-4B2D-A917-992C4CF6D572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228600" y="1905000"/>
            <a:ext cx="8763000" cy="4739759"/>
          </a:xfrm>
          <a:solidFill>
            <a:schemeClr val="bg1"/>
          </a:solidFill>
        </p:spPr>
        <p:txBody>
          <a:bodyPr/>
          <a:lstStyle/>
          <a:p>
            <a:pPr indent="450215" algn="just">
              <a:spcAft>
                <a:spcPts val="0"/>
              </a:spcAft>
              <a:tabLst>
                <a:tab pos="469900" algn="l"/>
              </a:tabLst>
            </a:pP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Основными видами опасных биологических веществ, которые могут быть применены в террористических целях, являются патогенные микроорганизмы (бактерии, вирусы, грибы) и продукты их жизнедеятельности (токсины). К указанным опасным биологическим веществам относятся возбудители чумы, натуральной оспы, сибирской язвы, холеры, жёлтой лихорадки, ботулизма и другие.</a:t>
            </a:r>
          </a:p>
          <a:p>
            <a:pPr indent="450215" algn="just">
              <a:spcAft>
                <a:spcPts val="0"/>
              </a:spcAft>
              <a:tabLst>
                <a:tab pos="469900" algn="l"/>
              </a:tabLst>
            </a:pPr>
            <a:endParaRPr lang="ru-RU" sz="2000" b="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69900" algn="l"/>
              </a:tabLst>
            </a:pPr>
            <a:r>
              <a:rPr lang="ru-RU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Поражение людей опасными биологическими веществами может происходить при попадании их через органы дыхания, желудочно-кишечный тракт, слизистые оболочки (рта, носа, глаз), повреждённые кожные покровы.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14756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91E1B3-EAA7-4F7B-A724-9E071F894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11" y="124764"/>
            <a:ext cx="8218576" cy="1292662"/>
          </a:xfrm>
        </p:spPr>
        <p:txBody>
          <a:bodyPr/>
          <a:lstStyle/>
          <a:p>
            <a:pPr algn="ctr"/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Действия персонала при возникновении (угрозе возникновения) террористического акта с использованием опасных биологических веществ.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394151-34C1-4229-8D5D-FC0D0B09E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676400"/>
            <a:ext cx="8762999" cy="4876800"/>
          </a:xfrm>
          <a:solidFill>
            <a:schemeClr val="bg1"/>
          </a:solidFill>
        </p:spPr>
        <p:txBody>
          <a:bodyPr/>
          <a:lstStyle/>
          <a:p>
            <a:pPr indent="450215" algn="just">
              <a:spcAft>
                <a:spcPts val="0"/>
              </a:spcAft>
              <a:tabLst>
                <a:tab pos="4699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Меры защиты от поражения опасными биологическими веществами: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защиты органов дыхания необходимо использовать ватно-марлевые повязки, респираторы и противогазы;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защиты желудочно-кишечного тракта необходимо употреблять только кипячёную или бутилированную воду;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соблюдать элементарные правила личной гигиены, пищу необходимо принимать только после термической обработки в местах, где исключено наличие опасных биологических веществ.</a:t>
            </a:r>
          </a:p>
          <a:p>
            <a:pPr lvl="0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появления признаков поражения опасными биологическими веществами (повышение температуры, слабость, расстройство со стороны органов пищеварения, головная боль, появление сыпи на слизистых оболочках и кожном покрове) необходимо немедленно сообщить в ближайшее медицинское учреждение.</a:t>
            </a:r>
          </a:p>
        </p:txBody>
      </p:sp>
    </p:spTree>
    <p:extLst>
      <p:ext uri="{BB962C8B-B14F-4D97-AF65-F5344CB8AC3E}">
        <p14:creationId xmlns:p14="http://schemas.microsoft.com/office/powerpoint/2010/main" val="889630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7487" y="240830"/>
            <a:ext cx="8281034" cy="1216660"/>
            <a:chOff x="467487" y="240830"/>
            <a:chExt cx="8281034" cy="1216660"/>
          </a:xfrm>
        </p:grpSpPr>
        <p:sp>
          <p:nvSpPr>
            <p:cNvPr id="3" name="object 3"/>
            <p:cNvSpPr/>
            <p:nvPr/>
          </p:nvSpPr>
          <p:spPr>
            <a:xfrm>
              <a:off x="467487" y="260603"/>
              <a:ext cx="8281034" cy="1042035"/>
            </a:xfrm>
            <a:custGeom>
              <a:avLst/>
              <a:gdLst/>
              <a:ahLst/>
              <a:cxnLst/>
              <a:rect l="l" t="t" r="r" b="b"/>
              <a:pathLst>
                <a:path w="8281034" h="1042035">
                  <a:moveTo>
                    <a:pt x="8281034" y="0"/>
                  </a:moveTo>
                  <a:lnTo>
                    <a:pt x="0" y="0"/>
                  </a:lnTo>
                  <a:lnTo>
                    <a:pt x="0" y="1041501"/>
                  </a:lnTo>
                  <a:lnTo>
                    <a:pt x="8281034" y="1041501"/>
                  </a:lnTo>
                  <a:lnTo>
                    <a:pt x="828103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0412" y="240830"/>
              <a:ext cx="7307541" cy="7893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9690" y="667511"/>
              <a:ext cx="3674287" cy="78947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3408" y="667511"/>
              <a:ext cx="80810" cy="7086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3977" y="667511"/>
              <a:ext cx="469430" cy="70866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67487" y="260604"/>
            <a:ext cx="8281034" cy="104203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303145" marR="757555" indent="-1539875">
              <a:lnSpc>
                <a:spcPct val="100000"/>
              </a:lnSpc>
              <a:spcBef>
                <a:spcPts val="555"/>
              </a:spcBef>
            </a:pPr>
            <a:r>
              <a:rPr sz="2800" dirty="0">
                <a:solidFill>
                  <a:srgbClr val="FFC000"/>
                </a:solidFill>
                <a:latin typeface="Calibri"/>
                <a:cs typeface="Calibri"/>
              </a:rPr>
              <a:t>Правовую</a:t>
            </a:r>
            <a:r>
              <a:rPr sz="2800" spc="-6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C000"/>
                </a:solidFill>
                <a:latin typeface="Calibri"/>
                <a:cs typeface="Calibri"/>
              </a:rPr>
              <a:t>основу</a:t>
            </a:r>
            <a:r>
              <a:rPr sz="2800" spc="-9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C000"/>
                </a:solidFill>
                <a:latin typeface="Calibri"/>
                <a:cs typeface="Calibri"/>
              </a:rPr>
              <a:t>в</a:t>
            </a:r>
            <a:r>
              <a:rPr sz="2800" spc="-9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C000"/>
                </a:solidFill>
                <a:latin typeface="Calibri"/>
                <a:cs typeface="Calibri"/>
              </a:rPr>
              <a:t>сфере</a:t>
            </a:r>
            <a:r>
              <a:rPr sz="2800" spc="-8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C000"/>
                </a:solidFill>
                <a:latin typeface="Calibri"/>
                <a:cs typeface="Calibri"/>
              </a:rPr>
              <a:t>противодействия терроризму</a:t>
            </a:r>
            <a:r>
              <a:rPr sz="2800" spc="-6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C000"/>
                </a:solidFill>
                <a:latin typeface="Calibri"/>
                <a:cs typeface="Calibri"/>
              </a:rPr>
              <a:t>составляют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863340" y="1376172"/>
            <a:ext cx="5003800" cy="5087620"/>
            <a:chOff x="3863340" y="1376172"/>
            <a:chExt cx="5003800" cy="508762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79074" y="1376172"/>
              <a:ext cx="4387519" cy="4296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78542" y="1456982"/>
              <a:ext cx="275920" cy="29260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09432" y="1796669"/>
              <a:ext cx="457161" cy="466665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78542" y="2225078"/>
              <a:ext cx="457238" cy="42382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26636" y="6357937"/>
              <a:ext cx="4091939" cy="10538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78542" y="1376172"/>
              <a:ext cx="2345436" cy="8081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23978" y="1376172"/>
              <a:ext cx="550240" cy="8081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995928" y="1494358"/>
              <a:ext cx="4752975" cy="4851400"/>
            </a:xfrm>
            <a:custGeom>
              <a:avLst/>
              <a:gdLst/>
              <a:ahLst/>
              <a:cxnLst/>
              <a:rect l="l" t="t" r="r" b="b"/>
              <a:pathLst>
                <a:path w="4752975" h="4851400">
                  <a:moveTo>
                    <a:pt x="4752479" y="0"/>
                  </a:moveTo>
                  <a:lnTo>
                    <a:pt x="0" y="0"/>
                  </a:lnTo>
                  <a:lnTo>
                    <a:pt x="0" y="4850892"/>
                  </a:lnTo>
                  <a:lnTo>
                    <a:pt x="4752479" y="4850892"/>
                  </a:lnTo>
                  <a:lnTo>
                    <a:pt x="4752479" y="0"/>
                  </a:lnTo>
                  <a:close/>
                </a:path>
              </a:pathLst>
            </a:custGeom>
            <a:solidFill>
              <a:srgbClr val="B8CD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83240" y="1481670"/>
              <a:ext cx="4778375" cy="4876800"/>
            </a:xfrm>
            <a:custGeom>
              <a:avLst/>
              <a:gdLst/>
              <a:ahLst/>
              <a:cxnLst/>
              <a:rect l="l" t="t" r="r" b="b"/>
              <a:pathLst>
                <a:path w="4778375" h="4876800">
                  <a:moveTo>
                    <a:pt x="4768481" y="0"/>
                  </a:moveTo>
                  <a:lnTo>
                    <a:pt x="9372" y="0"/>
                  </a:lnTo>
                  <a:lnTo>
                    <a:pt x="6057" y="1371"/>
                  </a:lnTo>
                  <a:lnTo>
                    <a:pt x="3657" y="3657"/>
                  </a:lnTo>
                  <a:lnTo>
                    <a:pt x="1371" y="6057"/>
                  </a:lnTo>
                  <a:lnTo>
                    <a:pt x="0" y="9372"/>
                  </a:lnTo>
                  <a:lnTo>
                    <a:pt x="0" y="4866894"/>
                  </a:lnTo>
                  <a:lnTo>
                    <a:pt x="1371" y="4870208"/>
                  </a:lnTo>
                  <a:lnTo>
                    <a:pt x="6057" y="4874895"/>
                  </a:lnTo>
                  <a:lnTo>
                    <a:pt x="9372" y="4876266"/>
                  </a:lnTo>
                  <a:lnTo>
                    <a:pt x="4768481" y="4876266"/>
                  </a:lnTo>
                  <a:lnTo>
                    <a:pt x="4771796" y="4874895"/>
                  </a:lnTo>
                  <a:lnTo>
                    <a:pt x="4774082" y="4872494"/>
                  </a:lnTo>
                  <a:lnTo>
                    <a:pt x="4776482" y="4870208"/>
                  </a:lnTo>
                  <a:lnTo>
                    <a:pt x="4777854" y="4866894"/>
                  </a:lnTo>
                  <a:lnTo>
                    <a:pt x="4777854" y="4850892"/>
                  </a:lnTo>
                  <a:lnTo>
                    <a:pt x="25374" y="4850892"/>
                  </a:lnTo>
                  <a:lnTo>
                    <a:pt x="25374" y="25374"/>
                  </a:lnTo>
                  <a:lnTo>
                    <a:pt x="4777854" y="25374"/>
                  </a:lnTo>
                  <a:lnTo>
                    <a:pt x="4777854" y="9372"/>
                  </a:lnTo>
                  <a:lnTo>
                    <a:pt x="4776482" y="6057"/>
                  </a:lnTo>
                  <a:lnTo>
                    <a:pt x="4771796" y="1371"/>
                  </a:lnTo>
                  <a:lnTo>
                    <a:pt x="4768481" y="0"/>
                  </a:lnTo>
                  <a:close/>
                </a:path>
                <a:path w="4778375" h="4876800">
                  <a:moveTo>
                    <a:pt x="4777854" y="25374"/>
                  </a:moveTo>
                  <a:lnTo>
                    <a:pt x="4752479" y="25374"/>
                  </a:lnTo>
                  <a:lnTo>
                    <a:pt x="4752479" y="4850892"/>
                  </a:lnTo>
                  <a:lnTo>
                    <a:pt x="4777854" y="4850892"/>
                  </a:lnTo>
                  <a:lnTo>
                    <a:pt x="4777854" y="25374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54462" y="1427949"/>
              <a:ext cx="324612" cy="2987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63340" y="1749590"/>
              <a:ext cx="275805" cy="47548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139146" y="1726730"/>
              <a:ext cx="1662722" cy="51354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54462" y="1726730"/>
              <a:ext cx="324612" cy="15841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39146" y="1749590"/>
              <a:ext cx="86868" cy="47548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54462" y="1749590"/>
              <a:ext cx="71551" cy="13555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95610" y="3076955"/>
              <a:ext cx="2336291" cy="51354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31902" y="3076955"/>
              <a:ext cx="365759" cy="51354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888736" y="3689604"/>
              <a:ext cx="1970532" cy="51354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859268" y="3689604"/>
              <a:ext cx="624878" cy="51354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139146" y="4302251"/>
              <a:ext cx="1869948" cy="51354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09094" y="4302251"/>
              <a:ext cx="374904" cy="51354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383998" y="4302251"/>
              <a:ext cx="365759" cy="51354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818120" y="4639094"/>
              <a:ext cx="752894" cy="51354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139146" y="4913414"/>
              <a:ext cx="1751076" cy="513549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3983861" y="1719910"/>
            <a:ext cx="4728845" cy="464756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590"/>
              </a:spcBef>
              <a:buFont typeface="Times New Roman"/>
              <a:buChar char="-"/>
              <a:tabLst>
                <a:tab pos="298450" algn="l"/>
              </a:tabLst>
            </a:pP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Конституция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Российской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Федерации;</a:t>
            </a:r>
            <a:endParaRPr sz="18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490"/>
              </a:spcBef>
              <a:buChar char="-"/>
              <a:tabLst>
                <a:tab pos="298450" algn="l"/>
              </a:tabLst>
            </a:pPr>
            <a:r>
              <a:rPr sz="1800" spc="-30" dirty="0">
                <a:latin typeface="Times New Roman"/>
                <a:cs typeface="Times New Roman"/>
              </a:rPr>
              <a:t>Уголовный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кодекс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Российской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Федерации;</a:t>
            </a:r>
            <a:endParaRPr sz="18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05"/>
              </a:spcBef>
              <a:buChar char="-"/>
              <a:tabLst>
                <a:tab pos="298450" algn="l"/>
              </a:tabLst>
            </a:pPr>
            <a:r>
              <a:rPr sz="1800" spc="-25" dirty="0">
                <a:latin typeface="Times New Roman"/>
                <a:cs typeface="Times New Roman"/>
              </a:rPr>
              <a:t>Кодекс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Российской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Федерации</a:t>
            </a:r>
            <a:endParaRPr sz="1800">
              <a:latin typeface="Times New Roman"/>
              <a:cs typeface="Times New Roman"/>
            </a:endParaRPr>
          </a:p>
          <a:p>
            <a:pPr marL="297180">
              <a:lnSpc>
                <a:spcPct val="100000"/>
              </a:lnSpc>
              <a:spcBef>
                <a:spcPts val="505"/>
              </a:spcBef>
            </a:pPr>
            <a:r>
              <a:rPr sz="1800" dirty="0">
                <a:latin typeface="Times New Roman"/>
                <a:cs typeface="Times New Roman"/>
              </a:rPr>
              <a:t>об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административных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правонарушениях;</a:t>
            </a:r>
            <a:endParaRPr sz="1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490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Федеральные</a:t>
            </a:r>
            <a:r>
              <a:rPr sz="1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Законы:</a:t>
            </a:r>
            <a:endParaRPr sz="18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05"/>
              </a:spcBef>
              <a:buChar char="-"/>
              <a:tabLst>
                <a:tab pos="298450" algn="l"/>
              </a:tabLst>
            </a:pPr>
            <a:r>
              <a:rPr sz="1800" dirty="0">
                <a:latin typeface="Times New Roman"/>
                <a:cs typeface="Times New Roman"/>
              </a:rPr>
              <a:t>«О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противодействии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экстремисткой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деятельности»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от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25.07.2002</a:t>
            </a:r>
            <a:r>
              <a:rPr sz="18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0" dirty="0">
                <a:solidFill>
                  <a:srgbClr val="006FC0"/>
                </a:solidFill>
                <a:latin typeface="Times New Roman"/>
                <a:cs typeface="Times New Roman"/>
              </a:rPr>
              <a:t>г.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№</a:t>
            </a:r>
            <a:r>
              <a:rPr sz="18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114-ФЗ</a:t>
            </a:r>
            <a:r>
              <a:rPr sz="1800" spc="-25" dirty="0"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05"/>
              </a:spcBef>
              <a:buChar char="-"/>
              <a:tabLst>
                <a:tab pos="298450" algn="l"/>
              </a:tabLst>
            </a:pPr>
            <a:r>
              <a:rPr sz="1800" dirty="0">
                <a:latin typeface="Times New Roman"/>
                <a:cs typeface="Times New Roman"/>
              </a:rPr>
              <a:t>«О </a:t>
            </a:r>
            <a:r>
              <a:rPr sz="1800" spc="-10" dirty="0">
                <a:latin typeface="Times New Roman"/>
                <a:cs typeface="Times New Roman"/>
              </a:rPr>
              <a:t>противодействии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терроризму»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от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06.03.2006</a:t>
            </a:r>
            <a:r>
              <a:rPr sz="18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5" dirty="0">
                <a:solidFill>
                  <a:srgbClr val="006FC0"/>
                </a:solidFill>
                <a:latin typeface="Times New Roman"/>
                <a:cs typeface="Times New Roman"/>
              </a:rPr>
              <a:t>г.</a:t>
            </a:r>
            <a:r>
              <a:rPr sz="18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№</a:t>
            </a:r>
            <a:r>
              <a:rPr sz="18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35-</a:t>
            </a:r>
            <a:r>
              <a:rPr sz="18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ФЗ.</a:t>
            </a:r>
            <a:endParaRPr sz="1800">
              <a:latin typeface="Times New Roman"/>
              <a:cs typeface="Times New Roman"/>
            </a:endParaRPr>
          </a:p>
          <a:p>
            <a:pPr marL="299085" marR="10160" indent="-287020">
              <a:lnSpc>
                <a:spcPct val="100000"/>
              </a:lnSpc>
              <a:spcBef>
                <a:spcPts val="490"/>
              </a:spcBef>
              <a:buChar char="-"/>
              <a:tabLst>
                <a:tab pos="299085" algn="l"/>
              </a:tabLst>
            </a:pPr>
            <a:r>
              <a:rPr sz="1800" dirty="0">
                <a:latin typeface="Times New Roman"/>
                <a:cs typeface="Times New Roman"/>
              </a:rPr>
              <a:t>Постановление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Правительства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РФ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от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7.11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2019</a:t>
            </a:r>
            <a:r>
              <a:rPr sz="1800" b="1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г.</a:t>
            </a:r>
            <a:r>
              <a:rPr sz="1800" b="1" spc="3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N</a:t>
            </a:r>
            <a:r>
              <a:rPr sz="18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6FC0"/>
                </a:solidFill>
                <a:latin typeface="Times New Roman"/>
                <a:cs typeface="Times New Roman"/>
              </a:rPr>
              <a:t>1421</a:t>
            </a:r>
            <a:r>
              <a:rPr sz="1800" b="1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«Об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утверждении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требований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10" dirty="0">
                <a:latin typeface="Times New Roman"/>
                <a:cs typeface="Times New Roman"/>
              </a:rPr>
              <a:t>антитеррористической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защищенности</a:t>
            </a:r>
            <a:endParaRPr sz="1800">
              <a:latin typeface="Times New Roman"/>
              <a:cs typeface="Times New Roman"/>
            </a:endParaRPr>
          </a:p>
          <a:p>
            <a:pPr marL="299085" marR="5080" indent="-63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объектов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(территорий)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Минобрнауки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России, </a:t>
            </a:r>
            <a:r>
              <a:rPr sz="1800" dirty="0">
                <a:latin typeface="Times New Roman"/>
                <a:cs typeface="Times New Roman"/>
              </a:rPr>
              <a:t>формы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паспорта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безопасности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этих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объектов»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67474" y="1494345"/>
            <a:ext cx="3347465" cy="4850891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9B3C3-6BF1-4BDD-9BC7-F1E2EB418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457200"/>
            <a:ext cx="8382000" cy="914400"/>
          </a:xfrm>
        </p:spPr>
        <p:txBody>
          <a:bodyPr/>
          <a:lstStyle/>
          <a:p>
            <a:pPr indent="450215" algn="ctr">
              <a:spcAft>
                <a:spcPts val="0"/>
              </a:spcAft>
              <a:tabLst>
                <a:tab pos="4699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действий при обнаружении почтовых отправлений с неизвестным содержимым.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9226D5-06C6-4F97-A08A-B9083113F371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381000" y="1447800"/>
            <a:ext cx="8610600" cy="5047536"/>
          </a:xfrm>
          <a:solidFill>
            <a:schemeClr val="bg1"/>
          </a:solidFill>
        </p:spPr>
        <p:txBody>
          <a:bodyPr/>
          <a:lstStyle/>
          <a:p>
            <a:pPr indent="450215" algn="just">
              <a:spcAft>
                <a:spcPts val="0"/>
              </a:spcAft>
              <a:tabLst>
                <a:tab pos="46990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Основными характерными признаками «подозрительных» писем (бандеролей), указывающих на угрозу (предпосылки) возникновения террористического акта биологического, радиационного и химического происхождения, являются: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неожиданный для учреждения адресат;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оформление детским почерком почтового отправления с адресатом в государственный орган исполнительной власти;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(бандероль) адресовано сотруднику, уже не работающему в данном учреждении, или имеются еще какие-либо неточности в адресе;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(бандероль) не имеет обратного адреса или имеет неправильный обратный адрес;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почтовая марка на конверте не соответствует городу (государству) в обратном адресе;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(бандероль) помечено ограничениями типа «Лично» и «Конфиденциально»;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конверт (упаковка бандероли) необычен по форме, весу, размеру, неровен по бокам и т.д.;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конверт (упаковка бандероли) имеет странный запах или цвет, в нем прощупываются посторонние вложения;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6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визуальное (при «просвете» письма с использованием яркого источника света: солнечный свет, лампа, пр.) или тактильное (на ощупь без вскрытия конверта) определение наличия в «подозрительном» письме порошкообразного вещества;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9820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C4458-9A1C-4603-8A2B-131A39A85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457200"/>
            <a:ext cx="8458200" cy="914400"/>
          </a:xfrm>
        </p:spPr>
        <p:txBody>
          <a:bodyPr/>
          <a:lstStyle/>
          <a:p>
            <a:pPr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действий при обнаружении почтовых отправлений с неизвестным содержимым.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2E25505-1439-4221-BB44-56C2D77F4E51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304800" y="1371600"/>
            <a:ext cx="8686800" cy="4893647"/>
          </a:xfrm>
          <a:solidFill>
            <a:schemeClr val="bg1"/>
          </a:solidFill>
        </p:spPr>
        <p:txBody>
          <a:bodyPr/>
          <a:lstStyle/>
          <a:p>
            <a:pPr marL="457200" indent="450215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Работник, осуществляющий работу с почтовыми отправлениями, при получении письма (бандероли) с подозрительными признаками должен: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вскрывать конверт (бандероль);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положить его в пластиковый пакет, а в другой пластиковый пакет лежащие в непосредственной близости с письмом (бандеролью) предметы;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повреждении конверта или вскрытии его и просыпании на стол (пол) находящегося в нем порошкообразного вещества положить конверт на просыпанное вещество и накрыть его пластиковым пакетом;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убедиться, что «подозрительная» или поврежденная почта отделена от других писем и бандеролей и ближайшая к ней поверхность ограничена;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вымыть руки водой с мылом и убедиться, что все, кто трогал «подозрительное» письмо (бандероль), также вымыли руки водой с мылом;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незамедлительно доложить о факте получения «подозрительного» письма (бандероли) руководителю образовательного учреждения и в дальнейшем действовать по его указанию.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0481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559723-5A01-4156-9A40-3D661EC4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03" y="225274"/>
            <a:ext cx="8791194" cy="640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91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8739" y="1168488"/>
            <a:ext cx="7447787" cy="5410620"/>
            <a:chOff x="1348739" y="1168488"/>
            <a:chExt cx="7447787" cy="54106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0309" y="1168488"/>
              <a:ext cx="76123" cy="11167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8739" y="1280160"/>
              <a:ext cx="7447787" cy="5298948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420623" y="1066800"/>
            <a:ext cx="8356600" cy="5579745"/>
            <a:chOff x="420623" y="1280160"/>
            <a:chExt cx="8356600" cy="536638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623" y="1280160"/>
              <a:ext cx="928116" cy="4524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0623" y="1723518"/>
              <a:ext cx="443403" cy="492268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4887" y="6579107"/>
              <a:ext cx="7921866" cy="670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8740" y="1280160"/>
              <a:ext cx="6237693" cy="334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2290" y="1313649"/>
              <a:ext cx="856449" cy="44185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17802" y="1313649"/>
              <a:ext cx="758951" cy="44185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2290" y="1746371"/>
              <a:ext cx="440304" cy="483273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37892" y="1746371"/>
              <a:ext cx="438861" cy="483273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3455" y="6511442"/>
              <a:ext cx="7423569" cy="6766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48740" y="1313649"/>
              <a:ext cx="6669062" cy="2708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9546" y="1340739"/>
              <a:ext cx="8208899" cy="517067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34791" y="1335972"/>
              <a:ext cx="8218805" cy="5180330"/>
            </a:xfrm>
            <a:custGeom>
              <a:avLst/>
              <a:gdLst/>
              <a:ahLst/>
              <a:cxnLst/>
              <a:rect l="l" t="t" r="r" b="b"/>
              <a:pathLst>
                <a:path w="8218805" h="5180330">
                  <a:moveTo>
                    <a:pt x="8214906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5" y="5176710"/>
                  </a:lnTo>
                  <a:lnTo>
                    <a:pt x="495" y="5177929"/>
                  </a:lnTo>
                  <a:lnTo>
                    <a:pt x="2273" y="5179695"/>
                  </a:lnTo>
                  <a:lnTo>
                    <a:pt x="3505" y="5180203"/>
                  </a:lnTo>
                  <a:lnTo>
                    <a:pt x="8214906" y="5180203"/>
                  </a:lnTo>
                  <a:lnTo>
                    <a:pt x="8216125" y="5179695"/>
                  </a:lnTo>
                  <a:lnTo>
                    <a:pt x="8217903" y="5177929"/>
                  </a:lnTo>
                  <a:lnTo>
                    <a:pt x="8218411" y="5176710"/>
                  </a:lnTo>
                  <a:lnTo>
                    <a:pt x="8218411" y="5170678"/>
                  </a:lnTo>
                  <a:lnTo>
                    <a:pt x="9512" y="5170678"/>
                  </a:lnTo>
                  <a:lnTo>
                    <a:pt x="9512" y="9537"/>
                  </a:lnTo>
                  <a:lnTo>
                    <a:pt x="8218411" y="9537"/>
                  </a:lnTo>
                  <a:lnTo>
                    <a:pt x="8218411" y="3505"/>
                  </a:lnTo>
                  <a:lnTo>
                    <a:pt x="8217903" y="2286"/>
                  </a:lnTo>
                  <a:lnTo>
                    <a:pt x="8216125" y="508"/>
                  </a:lnTo>
                  <a:lnTo>
                    <a:pt x="8214906" y="0"/>
                  </a:lnTo>
                  <a:close/>
                </a:path>
                <a:path w="8218805" h="5180330">
                  <a:moveTo>
                    <a:pt x="8218411" y="9537"/>
                  </a:moveTo>
                  <a:lnTo>
                    <a:pt x="8208899" y="9537"/>
                  </a:lnTo>
                  <a:lnTo>
                    <a:pt x="8208886" y="5170678"/>
                  </a:lnTo>
                  <a:lnTo>
                    <a:pt x="8218411" y="5170678"/>
                  </a:lnTo>
                  <a:lnTo>
                    <a:pt x="8218411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24372" y="1041888"/>
            <a:ext cx="7889240" cy="5055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0965" indent="434975">
              <a:lnSpc>
                <a:spcPct val="100000"/>
              </a:lnSpc>
              <a:spcBef>
                <a:spcPts val="95"/>
              </a:spcBef>
              <a:buChar char="-"/>
              <a:tabLst>
                <a:tab pos="447675" algn="l"/>
              </a:tabLst>
            </a:pPr>
            <a:r>
              <a:rPr sz="2200" spc="-10" dirty="0">
                <a:latin typeface="Times New Roman"/>
                <a:cs typeface="Times New Roman"/>
              </a:rPr>
              <a:t>сохранять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спокойствие,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допускать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возникновения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паники, </a:t>
            </a:r>
            <a:r>
              <a:rPr sz="2200" dirty="0">
                <a:latin typeface="Times New Roman"/>
                <a:cs typeface="Times New Roman"/>
              </a:rPr>
              <a:t>строго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следовать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инструкциям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персонала,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покидать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помещения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сторону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эвакуационного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выхода,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строясь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колонну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два </a:t>
            </a:r>
            <a:r>
              <a:rPr sz="2200" spc="-10" dirty="0">
                <a:latin typeface="Times New Roman"/>
                <a:cs typeface="Times New Roman"/>
              </a:rPr>
              <a:t>человека;</a:t>
            </a:r>
            <a:endParaRPr sz="2200" dirty="0">
              <a:latin typeface="Times New Roman"/>
              <a:cs typeface="Times New Roman"/>
            </a:endParaRPr>
          </a:p>
          <a:p>
            <a:pPr marL="12700" marR="692150" indent="434975">
              <a:lnSpc>
                <a:spcPct val="100000"/>
              </a:lnSpc>
              <a:buChar char="-"/>
              <a:tabLst>
                <a:tab pos="447675" algn="l"/>
              </a:tabLst>
            </a:pPr>
            <a:r>
              <a:rPr sz="2200" spc="-25" dirty="0">
                <a:latin typeface="Times New Roman"/>
                <a:cs typeface="Times New Roman"/>
              </a:rPr>
              <a:t>соблюдать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осторожность,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толкать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впереди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идущих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spc="-10" dirty="0">
                <a:latin typeface="Times New Roman"/>
                <a:cs typeface="Times New Roman"/>
              </a:rPr>
              <a:t>лестнице;</a:t>
            </a:r>
            <a:endParaRPr sz="2200" dirty="0">
              <a:latin typeface="Times New Roman"/>
              <a:cs typeface="Times New Roman"/>
            </a:endParaRPr>
          </a:p>
          <a:p>
            <a:pPr marL="285115" indent="-272415" algn="just">
              <a:lnSpc>
                <a:spcPct val="100000"/>
              </a:lnSpc>
              <a:spcBef>
                <a:spcPts val="5"/>
              </a:spcBef>
              <a:buChar char="-"/>
              <a:tabLst>
                <a:tab pos="285115" algn="l"/>
              </a:tabLst>
            </a:pPr>
            <a:r>
              <a:rPr sz="2200" dirty="0">
                <a:latin typeface="Times New Roman"/>
                <a:cs typeface="Times New Roman"/>
              </a:rPr>
              <a:t>выйдя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лестнице,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обучающиеся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одной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группы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должны</a:t>
            </a:r>
            <a:endParaRPr sz="2200" dirty="0">
              <a:latin typeface="Times New Roman"/>
              <a:cs typeface="Times New Roman"/>
            </a:endParaRPr>
          </a:p>
          <a:p>
            <a:pPr marL="12700" marR="171450" algn="just">
              <a:lnSpc>
                <a:spcPct val="100000"/>
              </a:lnSpc>
            </a:pPr>
            <a:r>
              <a:rPr sz="2200" spc="-10" dirty="0">
                <a:latin typeface="Times New Roman"/>
                <a:cs typeface="Times New Roman"/>
              </a:rPr>
              <a:t>держаться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вместе,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бежать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толпой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организованно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спускаться </a:t>
            </a:r>
            <a:r>
              <a:rPr sz="2200" spc="-25" dirty="0">
                <a:latin typeface="Times New Roman"/>
                <a:cs typeface="Times New Roman"/>
              </a:rPr>
              <a:t>только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одной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стороны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лестницы,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оставляя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другую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сторону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для </a:t>
            </a:r>
            <a:r>
              <a:rPr sz="2200" spc="-10" dirty="0">
                <a:latin typeface="Times New Roman"/>
                <a:cs typeface="Times New Roman"/>
              </a:rPr>
              <a:t>прохода;</a:t>
            </a:r>
            <a:endParaRPr sz="2200" dirty="0">
              <a:latin typeface="Times New Roman"/>
              <a:cs typeface="Times New Roman"/>
            </a:endParaRPr>
          </a:p>
          <a:p>
            <a:pPr marL="285115" indent="-272415" algn="just">
              <a:lnSpc>
                <a:spcPct val="100000"/>
              </a:lnSpc>
              <a:buChar char="-"/>
              <a:tabLst>
                <a:tab pos="285115" algn="l"/>
              </a:tabLst>
            </a:pPr>
            <a:r>
              <a:rPr sz="2200" dirty="0">
                <a:latin typeface="Times New Roman"/>
                <a:cs typeface="Times New Roman"/>
              </a:rPr>
              <a:t>все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обучающиеся,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которые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присутствуют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аудитории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во</a:t>
            </a:r>
            <a:endParaRPr sz="2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время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сигнала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тревоги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(находятся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туалете,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коридоре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т.п.)</a:t>
            </a:r>
            <a:endParaRPr sz="22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должны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немедленно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вернуться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аудиторию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либо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присоединиться </a:t>
            </a:r>
            <a:r>
              <a:rPr sz="2200" dirty="0">
                <a:latin typeface="Times New Roman"/>
                <a:cs typeface="Times New Roman"/>
              </a:rPr>
              <a:t>к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группе,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начавшей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эвакуацию,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покинув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здание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образовательной </a:t>
            </a:r>
            <a:r>
              <a:rPr sz="2200" dirty="0">
                <a:latin typeface="Times New Roman"/>
                <a:cs typeface="Times New Roman"/>
              </a:rPr>
              <a:t>организации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обязательно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присоединиться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своей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группе.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7E627AC-02F7-4B4E-B1BF-9E9EDC7F569C}"/>
              </a:ext>
            </a:extLst>
          </p:cNvPr>
          <p:cNvSpPr/>
          <p:nvPr/>
        </p:nvSpPr>
        <p:spPr>
          <a:xfrm>
            <a:off x="534791" y="308207"/>
            <a:ext cx="82136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-1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Алгоритм</a:t>
            </a:r>
            <a:r>
              <a:rPr lang="ru-RU" sz="2400" b="1" spc="-10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действий</a:t>
            </a:r>
            <a:r>
              <a:rPr lang="ru-RU" sz="2400" b="1" spc="-95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сотрудников и </a:t>
            </a:r>
            <a:r>
              <a:rPr lang="ru-RU" sz="2400" b="1" spc="-1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обучающихся</a:t>
            </a:r>
            <a:r>
              <a:rPr lang="ru-RU" sz="2400" b="1" spc="-105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при</a:t>
            </a:r>
            <a:r>
              <a:rPr lang="ru-RU" sz="2400" b="1" spc="-9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2400" b="1" spc="-1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атаке беспилотным</a:t>
            </a:r>
            <a:r>
              <a:rPr lang="ru-RU" sz="2400" b="1" spc="-65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2400" b="1" spc="-1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летательным</a:t>
            </a:r>
            <a:r>
              <a:rPr lang="ru-RU" sz="2400" b="1" spc="-75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</a:t>
            </a:r>
            <a:r>
              <a:rPr lang="ru-RU" sz="2400" b="1" spc="-10" dirty="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аппаратом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object 23"/>
          <p:cNvGrpSpPr/>
          <p:nvPr/>
        </p:nvGrpSpPr>
        <p:grpSpPr>
          <a:xfrm>
            <a:off x="473430" y="948294"/>
            <a:ext cx="8594370" cy="5604906"/>
            <a:chOff x="559269" y="1277073"/>
            <a:chExt cx="8316595" cy="4904740"/>
          </a:xfrm>
        </p:grpSpPr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9269" y="1277073"/>
              <a:ext cx="489204" cy="45252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94510" y="1277073"/>
              <a:ext cx="681227" cy="45252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9269" y="1720458"/>
              <a:ext cx="443521" cy="446088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32291" y="1720458"/>
              <a:ext cx="443445" cy="446088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3647" y="6102134"/>
              <a:ext cx="7447787" cy="7920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8473" y="1277073"/>
              <a:ext cx="7146035" cy="3657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8594" y="1313649"/>
              <a:ext cx="8084781" cy="43879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594" y="1743316"/>
              <a:ext cx="451065" cy="435881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72271" y="1743316"/>
              <a:ext cx="451103" cy="435881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80515" y="6034354"/>
              <a:ext cx="7200899" cy="677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8473" y="1313649"/>
              <a:ext cx="7146035" cy="16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6015" y="1340815"/>
              <a:ext cx="7990458" cy="469353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81254" y="1336052"/>
              <a:ext cx="8000365" cy="4703445"/>
            </a:xfrm>
            <a:custGeom>
              <a:avLst/>
              <a:gdLst/>
              <a:ahLst/>
              <a:cxnLst/>
              <a:rect l="l" t="t" r="r" b="b"/>
              <a:pathLst>
                <a:path w="8000365" h="4703445">
                  <a:moveTo>
                    <a:pt x="7996466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507" y="2286"/>
                  </a:lnTo>
                  <a:lnTo>
                    <a:pt x="0" y="3505"/>
                  </a:lnTo>
                  <a:lnTo>
                    <a:pt x="0" y="4699558"/>
                  </a:lnTo>
                  <a:lnTo>
                    <a:pt x="507" y="4700778"/>
                  </a:lnTo>
                  <a:lnTo>
                    <a:pt x="2286" y="4702556"/>
                  </a:lnTo>
                  <a:lnTo>
                    <a:pt x="3505" y="4703064"/>
                  </a:lnTo>
                  <a:lnTo>
                    <a:pt x="7996466" y="4703064"/>
                  </a:lnTo>
                  <a:lnTo>
                    <a:pt x="7997698" y="4702556"/>
                  </a:lnTo>
                  <a:lnTo>
                    <a:pt x="7999476" y="4700778"/>
                  </a:lnTo>
                  <a:lnTo>
                    <a:pt x="7999983" y="4699558"/>
                  </a:lnTo>
                  <a:lnTo>
                    <a:pt x="7999983" y="4693539"/>
                  </a:lnTo>
                  <a:lnTo>
                    <a:pt x="9525" y="4693539"/>
                  </a:lnTo>
                  <a:lnTo>
                    <a:pt x="9525" y="9525"/>
                  </a:lnTo>
                  <a:lnTo>
                    <a:pt x="7999983" y="9525"/>
                  </a:lnTo>
                  <a:lnTo>
                    <a:pt x="7999983" y="3505"/>
                  </a:lnTo>
                  <a:lnTo>
                    <a:pt x="7999476" y="2286"/>
                  </a:lnTo>
                  <a:lnTo>
                    <a:pt x="7997698" y="508"/>
                  </a:lnTo>
                  <a:lnTo>
                    <a:pt x="7996466" y="0"/>
                  </a:lnTo>
                  <a:close/>
                </a:path>
                <a:path w="8000365" h="4703445">
                  <a:moveTo>
                    <a:pt x="7999983" y="9525"/>
                  </a:moveTo>
                  <a:lnTo>
                    <a:pt x="7990458" y="9525"/>
                  </a:lnTo>
                  <a:lnTo>
                    <a:pt x="7990458" y="4693539"/>
                  </a:lnTo>
                  <a:lnTo>
                    <a:pt x="7999983" y="4693539"/>
                  </a:lnTo>
                  <a:lnTo>
                    <a:pt x="7999983" y="9525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751394" y="1100884"/>
            <a:ext cx="7907020" cy="4584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90245" indent="-32258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690245" algn="l"/>
              </a:tabLst>
            </a:pPr>
            <a:r>
              <a:rPr sz="2300" dirty="0">
                <a:latin typeface="Times New Roman"/>
                <a:cs typeface="Times New Roman"/>
              </a:rPr>
              <a:t>Строго</a:t>
            </a:r>
            <a:r>
              <a:rPr sz="2300" spc="13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соблюдать</a:t>
            </a:r>
            <a:r>
              <a:rPr sz="2300" spc="14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Правила</a:t>
            </a:r>
            <a:r>
              <a:rPr sz="2300" spc="1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внутреннего</a:t>
            </a:r>
            <a:r>
              <a:rPr sz="2300" spc="1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распорядка</a:t>
            </a:r>
            <a:r>
              <a:rPr sz="2300" spc="13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для</a:t>
            </a:r>
            <a:endParaRPr sz="2300" dirty="0">
              <a:latin typeface="Times New Roman"/>
              <a:cs typeface="Times New Roman"/>
            </a:endParaRPr>
          </a:p>
          <a:p>
            <a:pPr marL="12700" marR="1007744" algn="just">
              <a:lnSpc>
                <a:spcPct val="100000"/>
              </a:lnSpc>
            </a:pPr>
            <a:r>
              <a:rPr sz="2300" dirty="0">
                <a:latin typeface="Times New Roman"/>
                <a:cs typeface="Times New Roman"/>
              </a:rPr>
              <a:t>сотрудников,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и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посетителей,</a:t>
            </a:r>
            <a:r>
              <a:rPr sz="2300" spc="-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Положение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о</a:t>
            </a:r>
            <a:r>
              <a:rPr sz="2300" spc="-2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пропускном </a:t>
            </a:r>
            <a:r>
              <a:rPr sz="2300" dirty="0">
                <a:latin typeface="Times New Roman"/>
                <a:cs typeface="Times New Roman"/>
              </a:rPr>
              <a:t>режиме и др. </a:t>
            </a:r>
            <a:r>
              <a:rPr sz="2300" spc="-10" dirty="0">
                <a:latin typeface="Times New Roman"/>
                <a:cs typeface="Times New Roman"/>
              </a:rPr>
              <a:t>документы.</a:t>
            </a:r>
            <a:endParaRPr sz="2300" dirty="0">
              <a:latin typeface="Times New Roman"/>
              <a:cs typeface="Times New Roman"/>
            </a:endParaRPr>
          </a:p>
          <a:p>
            <a:pPr marL="12700" marR="5080" indent="689610" algn="just">
              <a:lnSpc>
                <a:spcPct val="100000"/>
              </a:lnSpc>
              <a:buAutoNum type="arabicPeriod" startAt="2"/>
              <a:tabLst>
                <a:tab pos="702310" algn="l"/>
              </a:tabLst>
            </a:pPr>
            <a:r>
              <a:rPr sz="2300" dirty="0">
                <a:latin typeface="Times New Roman"/>
                <a:cs typeface="Times New Roman"/>
              </a:rPr>
              <a:t>Выполнять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требования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пропускного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режима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на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объектах </a:t>
            </a:r>
            <a:r>
              <a:rPr sz="2300" dirty="0">
                <a:latin typeface="Times New Roman"/>
                <a:cs typeface="Times New Roman"/>
              </a:rPr>
              <a:t>хозпостройках</a:t>
            </a:r>
            <a:r>
              <a:rPr sz="2300" spc="4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организации</a:t>
            </a:r>
            <a:r>
              <a:rPr sz="2300" spc="4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(иметь</a:t>
            </a:r>
            <a:r>
              <a:rPr sz="2300" spc="4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исправный</a:t>
            </a:r>
            <a:r>
              <a:rPr sz="2300" spc="50" dirty="0">
                <a:latin typeface="Times New Roman"/>
                <a:cs typeface="Times New Roman"/>
              </a:rPr>
              <a:t>  </a:t>
            </a:r>
            <a:r>
              <a:rPr sz="2300" spc="-10" dirty="0">
                <a:latin typeface="Times New Roman"/>
                <a:cs typeface="Times New Roman"/>
              </a:rPr>
              <a:t>электронный </a:t>
            </a:r>
            <a:r>
              <a:rPr sz="2300" dirty="0">
                <a:latin typeface="Times New Roman"/>
                <a:cs typeface="Times New Roman"/>
              </a:rPr>
              <a:t>пропуск</a:t>
            </a:r>
            <a:r>
              <a:rPr sz="2300" spc="47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-</a:t>
            </a:r>
            <a:r>
              <a:rPr sz="2300" spc="47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без</a:t>
            </a:r>
            <a:r>
              <a:rPr sz="2300" spc="45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права</a:t>
            </a:r>
            <a:r>
              <a:rPr sz="2300" spc="484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передачи</a:t>
            </a:r>
            <a:r>
              <a:rPr sz="2300" spc="484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другим</a:t>
            </a:r>
            <a:r>
              <a:rPr sz="2300" spc="47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лицам!),</a:t>
            </a:r>
            <a:r>
              <a:rPr sz="2300" spc="484" dirty="0">
                <a:latin typeface="Times New Roman"/>
                <a:cs typeface="Times New Roman"/>
              </a:rPr>
              <a:t>  </a:t>
            </a:r>
            <a:r>
              <a:rPr sz="2300" spc="-10" dirty="0">
                <a:latin typeface="Times New Roman"/>
                <a:cs typeface="Times New Roman"/>
              </a:rPr>
              <a:t>нести </a:t>
            </a:r>
            <a:r>
              <a:rPr sz="2300" dirty="0">
                <a:latin typeface="Times New Roman"/>
                <a:cs typeface="Times New Roman"/>
              </a:rPr>
              <a:t>ответственность</a:t>
            </a:r>
            <a:r>
              <a:rPr sz="2300" spc="39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за</a:t>
            </a:r>
            <a:r>
              <a:rPr sz="2300" spc="40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приём</a:t>
            </a:r>
            <a:r>
              <a:rPr sz="2300" spc="39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и</a:t>
            </a:r>
            <a:r>
              <a:rPr sz="2300" spc="39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нахождение</a:t>
            </a:r>
            <a:r>
              <a:rPr sz="2300" spc="39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приглашенных</a:t>
            </a:r>
            <a:r>
              <a:rPr sz="2300" spc="395" dirty="0">
                <a:latin typeface="Times New Roman"/>
                <a:cs typeface="Times New Roman"/>
              </a:rPr>
              <a:t> </a:t>
            </a:r>
            <a:r>
              <a:rPr sz="2300" spc="-20" dirty="0">
                <a:latin typeface="Times New Roman"/>
                <a:cs typeface="Times New Roman"/>
              </a:rPr>
              <a:t>лиц, </a:t>
            </a:r>
            <a:r>
              <a:rPr sz="2300" dirty="0">
                <a:latin typeface="Times New Roman"/>
                <a:cs typeface="Times New Roman"/>
              </a:rPr>
              <a:t>не</a:t>
            </a:r>
            <a:r>
              <a:rPr sz="2300" spc="14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пытаться</a:t>
            </a:r>
            <a:r>
              <a:rPr sz="2300" spc="15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пройти</a:t>
            </a:r>
            <a:r>
              <a:rPr sz="2300" spc="14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самому</a:t>
            </a:r>
            <a:r>
              <a:rPr sz="2300" spc="15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(или</a:t>
            </a:r>
            <a:r>
              <a:rPr sz="2300" spc="15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выйти)</a:t>
            </a:r>
            <a:r>
              <a:rPr sz="2300" spc="14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и</a:t>
            </a:r>
            <a:r>
              <a:rPr sz="2300" spc="15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не</a:t>
            </a:r>
            <a:r>
              <a:rPr sz="2300" spc="160" dirty="0">
                <a:latin typeface="Times New Roman"/>
                <a:cs typeface="Times New Roman"/>
              </a:rPr>
              <a:t>  </a:t>
            </a:r>
            <a:r>
              <a:rPr sz="2300" spc="-10" dirty="0">
                <a:latin typeface="Times New Roman"/>
                <a:cs typeface="Times New Roman"/>
              </a:rPr>
              <a:t>проводить </a:t>
            </a:r>
            <a:r>
              <a:rPr sz="2300" dirty="0">
                <a:latin typeface="Times New Roman"/>
                <a:cs typeface="Times New Roman"/>
              </a:rPr>
              <a:t>посторонних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лиц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на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объекты.</a:t>
            </a:r>
            <a:endParaRPr sz="2300" dirty="0">
              <a:latin typeface="Times New Roman"/>
              <a:cs typeface="Times New Roman"/>
            </a:endParaRPr>
          </a:p>
          <a:p>
            <a:pPr marL="12700" marR="75565" indent="715645" algn="just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728345" algn="l"/>
              </a:tabLst>
            </a:pPr>
            <a:r>
              <a:rPr sz="2300" dirty="0">
                <a:latin typeface="Times New Roman"/>
                <a:cs typeface="Times New Roman"/>
              </a:rPr>
              <a:t>Бережно</a:t>
            </a:r>
            <a:r>
              <a:rPr sz="2300" spc="47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относиться</a:t>
            </a:r>
            <a:r>
              <a:rPr sz="2300" spc="484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к</a:t>
            </a:r>
            <a:r>
              <a:rPr sz="2300" spc="46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техническим</a:t>
            </a:r>
            <a:r>
              <a:rPr sz="2300" spc="484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средствам</a:t>
            </a:r>
            <a:r>
              <a:rPr sz="2300" spc="484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охраны </a:t>
            </a:r>
            <a:r>
              <a:rPr sz="2300" dirty="0">
                <a:latin typeface="Times New Roman"/>
                <a:cs typeface="Times New Roman"/>
              </a:rPr>
              <a:t>(СКУД</a:t>
            </a:r>
            <a:r>
              <a:rPr sz="2300" spc="3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-</a:t>
            </a:r>
            <a:r>
              <a:rPr sz="2300" spc="3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турникеты,</a:t>
            </a:r>
            <a:r>
              <a:rPr sz="2300" spc="3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видеокамеры,</a:t>
            </a:r>
            <a:r>
              <a:rPr sz="2300" spc="3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видеодомофоны,</a:t>
            </a:r>
            <a:r>
              <a:rPr sz="2300" spc="32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датчики </a:t>
            </a:r>
            <a:r>
              <a:rPr sz="2300" spc="-20" dirty="0">
                <a:latin typeface="Times New Roman"/>
                <a:cs typeface="Times New Roman"/>
              </a:rPr>
              <a:t>охранно-</a:t>
            </a:r>
            <a:r>
              <a:rPr sz="2300" dirty="0">
                <a:latin typeface="Times New Roman"/>
                <a:cs typeface="Times New Roman"/>
              </a:rPr>
              <a:t>пожарной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сигнализации, </a:t>
            </a:r>
            <a:r>
              <a:rPr sz="2300" spc="-10" dirty="0">
                <a:latin typeface="Times New Roman"/>
                <a:cs typeface="Times New Roman"/>
              </a:rPr>
              <a:t>автоматические</a:t>
            </a:r>
            <a:r>
              <a:rPr sz="2300" spc="1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шлагбаумы, электромагнитные</a:t>
            </a:r>
            <a:r>
              <a:rPr sz="2300" spc="-65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замки).</a:t>
            </a:r>
            <a:endParaRPr sz="2300" dirty="0">
              <a:latin typeface="Times New Roman"/>
              <a:cs typeface="Times New Roman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97B5C6F-E36C-49E6-A934-6FF36EB81CCE}"/>
              </a:ext>
            </a:extLst>
          </p:cNvPr>
          <p:cNvSpPr/>
          <p:nvPr/>
        </p:nvSpPr>
        <p:spPr>
          <a:xfrm>
            <a:off x="457200" y="152563"/>
            <a:ext cx="8280170" cy="836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algn="ctr">
              <a:lnSpc>
                <a:spcPts val="2850"/>
              </a:lnSpc>
              <a:spcBef>
                <a:spcPts val="100"/>
              </a:spcBef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</a:t>
            </a:r>
            <a:r>
              <a:rPr lang="ru-RU" sz="2800" b="1" spc="-7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сотрудников и </a:t>
            </a:r>
            <a:r>
              <a:rPr lang="ru-RU" sz="2800" b="1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2800" b="1" spc="-7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800" b="1" spc="-8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соблюдению</a:t>
            </a:r>
            <a:r>
              <a:rPr lang="ru-RU" sz="2800" b="1" spc="-7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</a:t>
            </a:r>
            <a:r>
              <a:rPr lang="ru-RU" sz="2800" b="1" spc="-5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524000" y="304800"/>
            <a:ext cx="5715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solidFill>
                  <a:schemeClr val="bg1"/>
                </a:solidFill>
              </a:rPr>
              <a:t>Уголовная</a:t>
            </a:r>
            <a:r>
              <a:rPr spc="-90" dirty="0">
                <a:solidFill>
                  <a:schemeClr val="bg1"/>
                </a:solidFill>
              </a:rPr>
              <a:t> </a:t>
            </a:r>
            <a:r>
              <a:rPr spc="-10" dirty="0">
                <a:solidFill>
                  <a:schemeClr val="bg1"/>
                </a:solidFill>
              </a:rPr>
              <a:t>ответственность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0" y="695960"/>
            <a:ext cx="9144000" cy="6120564"/>
            <a:chOff x="147789" y="854963"/>
            <a:chExt cx="8966200" cy="580072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789" y="854963"/>
              <a:ext cx="8965692" cy="45250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789" y="1298333"/>
              <a:ext cx="8965692" cy="53570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68880" y="854963"/>
              <a:ext cx="4447070" cy="228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54" y="880910"/>
              <a:ext cx="8807157" cy="44484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254" y="1316614"/>
              <a:ext cx="441921" cy="52914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69451" y="1316614"/>
              <a:ext cx="441959" cy="529141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7032" y="6541045"/>
              <a:ext cx="7941563" cy="6697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1523" y="908710"/>
              <a:ext cx="8712949" cy="563232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46766" y="903952"/>
              <a:ext cx="8722995" cy="5641975"/>
            </a:xfrm>
            <a:custGeom>
              <a:avLst/>
              <a:gdLst/>
              <a:ahLst/>
              <a:cxnLst/>
              <a:rect l="l" t="t" r="r" b="b"/>
              <a:pathLst>
                <a:path w="8722995" h="5641975">
                  <a:moveTo>
                    <a:pt x="8718969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73"/>
                  </a:lnTo>
                  <a:lnTo>
                    <a:pt x="0" y="3505"/>
                  </a:lnTo>
                  <a:lnTo>
                    <a:pt x="0" y="5638342"/>
                  </a:lnTo>
                  <a:lnTo>
                    <a:pt x="495" y="5639562"/>
                  </a:lnTo>
                  <a:lnTo>
                    <a:pt x="2273" y="5641327"/>
                  </a:lnTo>
                  <a:lnTo>
                    <a:pt x="3505" y="5641848"/>
                  </a:lnTo>
                  <a:lnTo>
                    <a:pt x="8718969" y="5641848"/>
                  </a:lnTo>
                  <a:lnTo>
                    <a:pt x="8720188" y="5641327"/>
                  </a:lnTo>
                  <a:lnTo>
                    <a:pt x="8721979" y="5639562"/>
                  </a:lnTo>
                  <a:lnTo>
                    <a:pt x="8722474" y="5638342"/>
                  </a:lnTo>
                  <a:lnTo>
                    <a:pt x="8722474" y="5632323"/>
                  </a:lnTo>
                  <a:lnTo>
                    <a:pt x="9512" y="5632323"/>
                  </a:lnTo>
                  <a:lnTo>
                    <a:pt x="9512" y="9525"/>
                  </a:lnTo>
                  <a:lnTo>
                    <a:pt x="8722474" y="9525"/>
                  </a:lnTo>
                  <a:lnTo>
                    <a:pt x="8722474" y="3505"/>
                  </a:lnTo>
                  <a:lnTo>
                    <a:pt x="8721979" y="2273"/>
                  </a:lnTo>
                  <a:lnTo>
                    <a:pt x="8720188" y="508"/>
                  </a:lnTo>
                  <a:lnTo>
                    <a:pt x="8718969" y="0"/>
                  </a:lnTo>
                  <a:close/>
                </a:path>
                <a:path w="8722995" h="5641975">
                  <a:moveTo>
                    <a:pt x="8722474" y="9525"/>
                  </a:moveTo>
                  <a:lnTo>
                    <a:pt x="8712949" y="9525"/>
                  </a:lnTo>
                  <a:lnTo>
                    <a:pt x="8712949" y="5632323"/>
                  </a:lnTo>
                  <a:lnTo>
                    <a:pt x="8722474" y="5632323"/>
                  </a:lnTo>
                  <a:lnTo>
                    <a:pt x="8722474" y="9525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47088" y="970259"/>
            <a:ext cx="8768312" cy="524566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91440" indent="2540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66700" algn="l"/>
              </a:tabLst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Заведомо</a:t>
            </a:r>
            <a:r>
              <a:rPr sz="20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ложное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сообщение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акте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терроризма</a:t>
            </a:r>
            <a:r>
              <a:rPr sz="2000" b="1" dirty="0">
                <a:latin typeface="Times New Roman"/>
                <a:cs typeface="Times New Roman"/>
              </a:rPr>
              <a:t>,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совершённое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из </a:t>
            </a:r>
            <a:r>
              <a:rPr sz="2000" spc="-20" dirty="0">
                <a:latin typeface="Times New Roman"/>
                <a:cs typeface="Times New Roman"/>
              </a:rPr>
              <a:t>хулиганских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побуждений,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наказывается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штрафом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размере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200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000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500 </a:t>
            </a:r>
            <a:r>
              <a:rPr sz="2000" dirty="0">
                <a:latin typeface="Times New Roman"/>
                <a:cs typeface="Times New Roman"/>
              </a:rPr>
              <a:t>000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тысяч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рублей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размере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заработной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платы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иного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дохода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осужденного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период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года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1,5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лет;</a:t>
            </a:r>
            <a:endParaRPr sz="2000" dirty="0">
              <a:latin typeface="Times New Roman"/>
              <a:cs typeface="Times New Roman"/>
            </a:endParaRPr>
          </a:p>
          <a:p>
            <a:pPr marL="160020" lvl="1" indent="-147320">
              <a:lnSpc>
                <a:spcPct val="100000"/>
              </a:lnSpc>
              <a:buChar char="-"/>
              <a:tabLst>
                <a:tab pos="160020" algn="l"/>
              </a:tabLst>
            </a:pPr>
            <a:r>
              <a:rPr sz="2000" dirty="0">
                <a:latin typeface="Times New Roman"/>
                <a:cs typeface="Times New Roman"/>
              </a:rPr>
              <a:t>если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же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данное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совершено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дестабилизации</a:t>
            </a:r>
            <a:r>
              <a:rPr sz="2000" spc="-10" dirty="0">
                <a:latin typeface="Times New Roman"/>
                <a:cs typeface="Times New Roman"/>
              </a:rPr>
              <a:t> деятельности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органов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власти,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наказание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предусматривает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прочего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лишение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свободы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срок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лет.</a:t>
            </a:r>
            <a:endParaRPr sz="2000" dirty="0">
              <a:latin typeface="Times New Roman"/>
              <a:cs typeface="Times New Roman"/>
            </a:endParaRPr>
          </a:p>
          <a:p>
            <a:pPr marL="12700" marR="121285" lvl="1" indent="147320">
              <a:lnSpc>
                <a:spcPct val="100000"/>
              </a:lnSpc>
              <a:buChar char="-"/>
              <a:tabLst>
                <a:tab pos="160020" algn="l"/>
              </a:tabLst>
            </a:pPr>
            <a:r>
              <a:rPr sz="2000" dirty="0">
                <a:latin typeface="Times New Roman"/>
                <a:cs typeface="Times New Roman"/>
              </a:rPr>
              <a:t>если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указанные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деяния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повлекли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неосторожности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смерть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человека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или </a:t>
            </a:r>
            <a:r>
              <a:rPr sz="2000" dirty="0">
                <a:latin typeface="Times New Roman"/>
                <a:cs typeface="Times New Roman"/>
              </a:rPr>
              <a:t>иные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тяжкие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последствия,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срок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лишения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свободы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может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составить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до 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лет.</a:t>
            </a:r>
            <a:endParaRPr sz="2000" dirty="0">
              <a:latin typeface="Times New Roman"/>
              <a:cs typeface="Times New Roman"/>
            </a:endParaRPr>
          </a:p>
          <a:p>
            <a:pPr marL="12700" marR="50800" lvl="1" indent="147320">
              <a:lnSpc>
                <a:spcPct val="100000"/>
              </a:lnSpc>
              <a:buChar char="-"/>
              <a:tabLst>
                <a:tab pos="160020" algn="l"/>
              </a:tabLst>
            </a:pPr>
            <a:r>
              <a:rPr sz="2000" dirty="0">
                <a:latin typeface="Times New Roman"/>
                <a:cs typeface="Times New Roman"/>
              </a:rPr>
              <a:t>ложное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сообщение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теракте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влечёт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дезорганизацию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образовательного </a:t>
            </a:r>
            <a:r>
              <a:rPr sz="2000" dirty="0">
                <a:latin typeface="Times New Roman"/>
                <a:cs typeface="Times New Roman"/>
              </a:rPr>
              <a:t>процесса,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что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квалифицируется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как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грубое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нарушение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обучающийся может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быть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исключён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образовательного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10" dirty="0" err="1">
                <a:latin typeface="Times New Roman"/>
                <a:cs typeface="Times New Roman"/>
              </a:rPr>
              <a:t>учреждения</a:t>
            </a:r>
            <a:r>
              <a:rPr sz="2000" spc="-10" dirty="0">
                <a:latin typeface="Times New Roman"/>
                <a:cs typeface="Times New Roman"/>
              </a:rPr>
              <a:t>;</a:t>
            </a:r>
            <a:endParaRPr sz="2000" dirty="0">
              <a:latin typeface="Times New Roman"/>
              <a:cs typeface="Times New Roman"/>
            </a:endParaRPr>
          </a:p>
          <a:p>
            <a:pPr marL="12700" marR="37465" algn="just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3а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разжигание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вражды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ненависти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почве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расовой,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межнациональной, этнической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ненависти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экстремистские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проявления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предусмотрено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лишение свободы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до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лет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соответствии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Уголовным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кодексом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Российской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Times New Roman"/>
                <a:cs typeface="Times New Roman"/>
              </a:rPr>
              <a:t>Федерации.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4" y="1077927"/>
            <a:ext cx="8748522" cy="508737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52777" y="6050381"/>
            <a:ext cx="62718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84755" algn="l"/>
              </a:tabLst>
            </a:pPr>
            <a:r>
              <a:rPr sz="4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Спасибо</a:t>
            </a:r>
            <a:r>
              <a:rPr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	за</a:t>
            </a:r>
            <a:r>
              <a:rPr sz="4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внимание</a:t>
            </a:r>
            <a:r>
              <a:rPr sz="4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!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8469" y="19304"/>
            <a:ext cx="8209915" cy="10586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400" dirty="0">
                <a:solidFill>
                  <a:srgbClr val="FFFFFF"/>
                </a:solidFill>
              </a:rPr>
              <a:t>Помните,</a:t>
            </a:r>
            <a:r>
              <a:rPr sz="3400" spc="-90" dirty="0">
                <a:solidFill>
                  <a:srgbClr val="FFFFFF"/>
                </a:solidFill>
              </a:rPr>
              <a:t> </a:t>
            </a:r>
            <a:r>
              <a:rPr sz="3400" dirty="0">
                <a:solidFill>
                  <a:srgbClr val="FFFFFF"/>
                </a:solidFill>
              </a:rPr>
              <a:t>что</a:t>
            </a:r>
            <a:r>
              <a:rPr sz="3400" spc="-100" dirty="0">
                <a:solidFill>
                  <a:srgbClr val="FFFFFF"/>
                </a:solidFill>
              </a:rPr>
              <a:t> </a:t>
            </a:r>
            <a:r>
              <a:rPr sz="3400" dirty="0">
                <a:solidFill>
                  <a:srgbClr val="FFFFFF"/>
                </a:solidFill>
              </a:rPr>
              <a:t>ваша</a:t>
            </a:r>
            <a:r>
              <a:rPr sz="3400" spc="-95" dirty="0">
                <a:solidFill>
                  <a:srgbClr val="FFFFFF"/>
                </a:solidFill>
              </a:rPr>
              <a:t> </a:t>
            </a:r>
            <a:r>
              <a:rPr sz="3400" dirty="0">
                <a:solidFill>
                  <a:srgbClr val="FFFFFF"/>
                </a:solidFill>
              </a:rPr>
              <a:t>жизнь</a:t>
            </a:r>
            <a:r>
              <a:rPr sz="3400" spc="-105" dirty="0">
                <a:solidFill>
                  <a:srgbClr val="FFFFFF"/>
                </a:solidFill>
              </a:rPr>
              <a:t> </a:t>
            </a:r>
            <a:r>
              <a:rPr sz="3400" dirty="0">
                <a:solidFill>
                  <a:srgbClr val="FFFFFF"/>
                </a:solidFill>
              </a:rPr>
              <a:t>в</a:t>
            </a:r>
            <a:r>
              <a:rPr sz="3400" spc="-90" dirty="0">
                <a:solidFill>
                  <a:srgbClr val="FFFFFF"/>
                </a:solidFill>
              </a:rPr>
              <a:t> </a:t>
            </a:r>
            <a:r>
              <a:rPr sz="3400" dirty="0">
                <a:solidFill>
                  <a:srgbClr val="FFFFFF"/>
                </a:solidFill>
              </a:rPr>
              <a:t>ваших</a:t>
            </a:r>
            <a:r>
              <a:rPr sz="3400" spc="-85" dirty="0">
                <a:solidFill>
                  <a:srgbClr val="FFFFFF"/>
                </a:solidFill>
              </a:rPr>
              <a:t> </a:t>
            </a:r>
            <a:r>
              <a:rPr sz="3400" spc="-10" dirty="0">
                <a:solidFill>
                  <a:srgbClr val="FFFFFF"/>
                </a:solidFill>
              </a:rPr>
              <a:t>руках!</a:t>
            </a:r>
            <a:endParaRPr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585" y="219456"/>
            <a:ext cx="7720622" cy="3634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771" y="1306906"/>
            <a:ext cx="59435" cy="14390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62686" y="240830"/>
            <a:ext cx="8291195" cy="1277620"/>
            <a:chOff x="462686" y="240830"/>
            <a:chExt cx="8291195" cy="127762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1585" y="1306906"/>
              <a:ext cx="3025178" cy="2109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62686" y="255803"/>
              <a:ext cx="8291195" cy="1051560"/>
            </a:xfrm>
            <a:custGeom>
              <a:avLst/>
              <a:gdLst/>
              <a:ahLst/>
              <a:cxnLst/>
              <a:rect l="l" t="t" r="r" b="b"/>
              <a:pathLst>
                <a:path w="8291195" h="1051560">
                  <a:moveTo>
                    <a:pt x="8287092" y="0"/>
                  </a:moveTo>
                  <a:lnTo>
                    <a:pt x="3543" y="0"/>
                  </a:lnTo>
                  <a:lnTo>
                    <a:pt x="2286" y="571"/>
                  </a:lnTo>
                  <a:lnTo>
                    <a:pt x="571" y="2286"/>
                  </a:lnTo>
                  <a:lnTo>
                    <a:pt x="0" y="3543"/>
                  </a:lnTo>
                  <a:lnTo>
                    <a:pt x="0" y="1047559"/>
                  </a:lnTo>
                  <a:lnTo>
                    <a:pt x="571" y="1048816"/>
                  </a:lnTo>
                  <a:lnTo>
                    <a:pt x="1371" y="1049731"/>
                  </a:lnTo>
                  <a:lnTo>
                    <a:pt x="2286" y="1050531"/>
                  </a:lnTo>
                  <a:lnTo>
                    <a:pt x="3543" y="1051102"/>
                  </a:lnTo>
                  <a:lnTo>
                    <a:pt x="8287092" y="1051102"/>
                  </a:lnTo>
                  <a:lnTo>
                    <a:pt x="8288350" y="1050531"/>
                  </a:lnTo>
                  <a:lnTo>
                    <a:pt x="8290064" y="1048816"/>
                  </a:lnTo>
                  <a:lnTo>
                    <a:pt x="8290636" y="1047559"/>
                  </a:lnTo>
                  <a:lnTo>
                    <a:pt x="8290636" y="1041615"/>
                  </a:lnTo>
                  <a:lnTo>
                    <a:pt x="9601" y="1041615"/>
                  </a:lnTo>
                  <a:lnTo>
                    <a:pt x="9601" y="9601"/>
                  </a:lnTo>
                  <a:lnTo>
                    <a:pt x="8290636" y="9601"/>
                  </a:lnTo>
                  <a:lnTo>
                    <a:pt x="8290636" y="3543"/>
                  </a:lnTo>
                  <a:lnTo>
                    <a:pt x="8290064" y="2286"/>
                  </a:lnTo>
                  <a:lnTo>
                    <a:pt x="8289150" y="1485"/>
                  </a:lnTo>
                  <a:lnTo>
                    <a:pt x="8288350" y="571"/>
                  </a:lnTo>
                  <a:lnTo>
                    <a:pt x="8287092" y="0"/>
                  </a:lnTo>
                  <a:close/>
                </a:path>
                <a:path w="8291195" h="1051560">
                  <a:moveTo>
                    <a:pt x="8290636" y="9601"/>
                  </a:moveTo>
                  <a:lnTo>
                    <a:pt x="8281035" y="9601"/>
                  </a:lnTo>
                  <a:lnTo>
                    <a:pt x="8281035" y="1041615"/>
                  </a:lnTo>
                  <a:lnTo>
                    <a:pt x="8290636" y="1041615"/>
                  </a:lnTo>
                  <a:lnTo>
                    <a:pt x="8290636" y="9601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2733" y="240830"/>
              <a:ext cx="7638326" cy="245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2622" y="1297419"/>
              <a:ext cx="7050024" cy="15956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1961" y="1297419"/>
              <a:ext cx="80810" cy="1533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12646" y="1297419"/>
              <a:ext cx="469315" cy="15339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39050" y="1934845"/>
            <a:ext cx="2641600" cy="782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2655"/>
              </a:lnSpc>
            </a:pPr>
            <a:r>
              <a:rPr sz="2800" b="1" spc="-10" dirty="0">
                <a:latin typeface="Calibri"/>
                <a:cs typeface="Calibri"/>
              </a:rPr>
              <a:t>Действующие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но</a:t>
            </a:r>
            <a:endParaRPr sz="2800">
              <a:latin typeface="Calibri"/>
              <a:cs typeface="Calibri"/>
            </a:endParaRPr>
          </a:p>
          <a:p>
            <a:pPr algn="r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сфере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проти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826764" y="1450809"/>
            <a:ext cx="5083175" cy="5407660"/>
            <a:chOff x="3826764" y="1450809"/>
            <a:chExt cx="5083175" cy="5407660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26764" y="1450809"/>
              <a:ext cx="5082578" cy="4571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26764" y="1898776"/>
              <a:ext cx="429639" cy="495922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79664" y="1898776"/>
              <a:ext cx="429677" cy="495922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47262" y="6664490"/>
              <a:ext cx="4241544" cy="19350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26764" y="1450809"/>
              <a:ext cx="4695444" cy="670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48722" y="1530134"/>
              <a:ext cx="4847805" cy="4326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48722" y="1953628"/>
              <a:ext cx="444800" cy="471086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51687" y="1953628"/>
              <a:ext cx="444840" cy="471086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84383" y="6597396"/>
              <a:ext cx="3976445" cy="670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995928" y="1556854"/>
              <a:ext cx="4752466" cy="504050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991165" y="1552091"/>
              <a:ext cx="4762500" cy="5050155"/>
            </a:xfrm>
            <a:custGeom>
              <a:avLst/>
              <a:gdLst/>
              <a:ahLst/>
              <a:cxnLst/>
              <a:rect l="l" t="t" r="r" b="b"/>
              <a:pathLst>
                <a:path w="4762500" h="5050155">
                  <a:moveTo>
                    <a:pt x="4758486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507" y="2286"/>
                  </a:lnTo>
                  <a:lnTo>
                    <a:pt x="0" y="3505"/>
                  </a:lnTo>
                  <a:lnTo>
                    <a:pt x="0" y="5046510"/>
                  </a:lnTo>
                  <a:lnTo>
                    <a:pt x="507" y="5047754"/>
                  </a:lnTo>
                  <a:lnTo>
                    <a:pt x="2286" y="5049520"/>
                  </a:lnTo>
                  <a:lnTo>
                    <a:pt x="3505" y="5050028"/>
                  </a:lnTo>
                  <a:lnTo>
                    <a:pt x="4758486" y="5050028"/>
                  </a:lnTo>
                  <a:lnTo>
                    <a:pt x="4759706" y="5049520"/>
                  </a:lnTo>
                  <a:lnTo>
                    <a:pt x="4761484" y="5047754"/>
                  </a:lnTo>
                  <a:lnTo>
                    <a:pt x="4761992" y="5046510"/>
                  </a:lnTo>
                  <a:lnTo>
                    <a:pt x="4761992" y="5040503"/>
                  </a:lnTo>
                  <a:lnTo>
                    <a:pt x="9525" y="5040503"/>
                  </a:lnTo>
                  <a:lnTo>
                    <a:pt x="9525" y="9537"/>
                  </a:lnTo>
                  <a:lnTo>
                    <a:pt x="4761992" y="9537"/>
                  </a:lnTo>
                  <a:lnTo>
                    <a:pt x="4761992" y="3505"/>
                  </a:lnTo>
                  <a:lnTo>
                    <a:pt x="4761484" y="2286"/>
                  </a:lnTo>
                  <a:lnTo>
                    <a:pt x="4759706" y="508"/>
                  </a:lnTo>
                  <a:lnTo>
                    <a:pt x="4758486" y="0"/>
                  </a:lnTo>
                  <a:close/>
                </a:path>
                <a:path w="4762500" h="5050155">
                  <a:moveTo>
                    <a:pt x="4761992" y="9537"/>
                  </a:moveTo>
                  <a:lnTo>
                    <a:pt x="4752467" y="9537"/>
                  </a:lnTo>
                  <a:lnTo>
                    <a:pt x="4752467" y="5040503"/>
                  </a:lnTo>
                  <a:lnTo>
                    <a:pt x="4761992" y="5040503"/>
                  </a:lnTo>
                  <a:lnTo>
                    <a:pt x="4761992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695822" y="1535429"/>
            <a:ext cx="4950460" cy="481349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23570" indent="-240665">
              <a:lnSpc>
                <a:spcPts val="2495"/>
              </a:lnSpc>
              <a:spcBef>
                <a:spcPts val="95"/>
              </a:spcBef>
              <a:buSzPct val="72727"/>
              <a:buFont typeface="Arial MT"/>
              <a:buChar char="•"/>
              <a:tabLst>
                <a:tab pos="623570" algn="l"/>
              </a:tabLst>
            </a:pPr>
            <a:r>
              <a:rPr sz="2200" dirty="0">
                <a:latin typeface="Times New Roman"/>
                <a:cs typeface="Times New Roman"/>
              </a:rPr>
              <a:t>Положение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cs typeface="Times New Roman"/>
              </a:rPr>
              <a:t>пропускном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 err="1">
                <a:latin typeface="Times New Roman"/>
                <a:cs typeface="Times New Roman"/>
              </a:rPr>
              <a:t>режиме</a:t>
            </a:r>
            <a:endParaRPr lang="ru-RU" sz="2200" spc="-10" dirty="0">
              <a:latin typeface="Times New Roman"/>
              <a:cs typeface="Times New Roman"/>
            </a:endParaRPr>
          </a:p>
          <a:p>
            <a:pPr marL="382905">
              <a:lnSpc>
                <a:spcPts val="2495"/>
              </a:lnSpc>
              <a:spcBef>
                <a:spcPts val="95"/>
              </a:spcBef>
              <a:buSzPct val="72727"/>
              <a:tabLst>
                <a:tab pos="623570" algn="l"/>
              </a:tabLst>
            </a:pPr>
            <a:r>
              <a:rPr lang="ru-RU" sz="2200" spc="-10" dirty="0">
                <a:latin typeface="Times New Roman"/>
                <a:cs typeface="Times New Roman"/>
              </a:rPr>
              <a:t> на объектах</a:t>
            </a:r>
          </a:p>
          <a:p>
            <a:pPr marL="643255" indent="-260350">
              <a:lnSpc>
                <a:spcPts val="2320"/>
              </a:lnSpc>
              <a:buFont typeface="Arial MT"/>
              <a:buChar char="•"/>
              <a:tabLst>
                <a:tab pos="643255" algn="l"/>
              </a:tabLst>
            </a:pPr>
            <a:r>
              <a:rPr sz="2200" dirty="0" err="1">
                <a:latin typeface="Times New Roman"/>
                <a:cs typeface="Times New Roman"/>
              </a:rPr>
              <a:t>Приказы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распоряжения</a:t>
            </a:r>
            <a:endParaRPr sz="2200" dirty="0">
              <a:latin typeface="Times New Roman"/>
              <a:cs typeface="Times New Roman"/>
            </a:endParaRPr>
          </a:p>
          <a:p>
            <a:pPr marL="382905" marR="1308100" indent="69215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руководителя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вопросам антитеррористической защищенности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объектов.</a:t>
            </a:r>
            <a:endParaRPr sz="2200" dirty="0">
              <a:latin typeface="Times New Roman"/>
              <a:cs typeface="Times New Roman"/>
            </a:endParaRPr>
          </a:p>
          <a:p>
            <a:pPr marL="382905" marR="17780" indent="189865">
              <a:lnSpc>
                <a:spcPct val="100000"/>
              </a:lnSpc>
              <a:spcBef>
                <a:spcPts val="490"/>
              </a:spcBef>
              <a:buFont typeface="Arial MT"/>
              <a:buChar char="•"/>
              <a:tabLst>
                <a:tab pos="572770" algn="l"/>
              </a:tabLst>
            </a:pPr>
            <a:r>
              <a:rPr sz="2200" spc="-25" dirty="0">
                <a:latin typeface="Times New Roman"/>
                <a:cs typeface="Times New Roman"/>
              </a:rPr>
              <a:t>Рекомендации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spc="-10" dirty="0">
                <a:latin typeface="Times New Roman"/>
                <a:cs typeface="Times New Roman"/>
              </a:rPr>
              <a:t>антитеррористической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защищенности объектов.</a:t>
            </a:r>
            <a:endParaRPr sz="2200" dirty="0">
              <a:latin typeface="Times New Roman"/>
              <a:cs typeface="Times New Roman"/>
            </a:endParaRPr>
          </a:p>
          <a:p>
            <a:pPr marL="572770" indent="-189865">
              <a:lnSpc>
                <a:spcPct val="100000"/>
              </a:lnSpc>
              <a:spcBef>
                <a:spcPts val="509"/>
              </a:spcBef>
              <a:buFont typeface="Arial MT"/>
              <a:buChar char="•"/>
              <a:tabLst>
                <a:tab pos="572770" algn="l"/>
              </a:tabLst>
            </a:pPr>
            <a:r>
              <a:rPr sz="2200" dirty="0">
                <a:latin typeface="Times New Roman"/>
                <a:cs typeface="Times New Roman"/>
              </a:rPr>
              <a:t>«Памятка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сотрудникам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и</a:t>
            </a:r>
            <a:endParaRPr sz="2200" dirty="0">
              <a:latin typeface="Times New Roman"/>
              <a:cs typeface="Times New Roman"/>
            </a:endParaRPr>
          </a:p>
          <a:p>
            <a:pPr marL="382905" marR="179070">
              <a:lnSpc>
                <a:spcPct val="100000"/>
              </a:lnSpc>
            </a:pPr>
            <a:r>
              <a:rPr sz="2200" spc="-10" dirty="0">
                <a:latin typeface="Times New Roman"/>
                <a:cs typeface="Times New Roman"/>
              </a:rPr>
              <a:t>обучающимся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порядку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действий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угрозе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 err="1">
                <a:latin typeface="Times New Roman"/>
                <a:cs typeface="Times New Roman"/>
              </a:rPr>
              <a:t>террористического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 err="1">
                <a:latin typeface="Times New Roman"/>
                <a:cs typeface="Times New Roman"/>
              </a:rPr>
              <a:t>акта</a:t>
            </a:r>
            <a:r>
              <a:rPr lang="ru-RU" sz="2200" spc="-10" dirty="0">
                <a:latin typeface="Times New Roman"/>
                <a:cs typeface="Times New Roman"/>
              </a:rPr>
              <a:t> с применением оружия, взрывчатых  и отравляющих веществ</a:t>
            </a:r>
            <a:r>
              <a:rPr sz="2200" spc="-10" dirty="0">
                <a:latin typeface="Times New Roman"/>
                <a:cs typeface="Times New Roman"/>
              </a:rPr>
              <a:t>».</a:t>
            </a:r>
            <a:endParaRPr sz="2200" dirty="0">
              <a:latin typeface="Times New Roman"/>
              <a:cs typeface="Times New Roman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67474" y="1494345"/>
            <a:ext cx="3347465" cy="4850891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3175" marR="5080" indent="-1129665">
              <a:lnSpc>
                <a:spcPct val="100000"/>
              </a:lnSpc>
              <a:spcBef>
                <a:spcPts val="100"/>
              </a:spcBef>
            </a:pPr>
            <a:r>
              <a:rPr sz="3600" b="0" spc="-35" dirty="0">
                <a:solidFill>
                  <a:srgbClr val="FFFFFF"/>
                </a:solidFill>
                <a:latin typeface="Times New Roman"/>
                <a:cs typeface="Times New Roman"/>
              </a:rPr>
              <a:t>Действующие</a:t>
            </a:r>
            <a:r>
              <a:rPr sz="3600" b="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нормативные</a:t>
            </a:r>
            <a:r>
              <a:rPr sz="3600" b="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акты</a:t>
            </a:r>
            <a:r>
              <a:rPr sz="3600" b="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в</a:t>
            </a:r>
            <a:r>
              <a:rPr sz="3600" b="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сфере </a:t>
            </a:r>
            <a:r>
              <a:rPr sz="3600" b="0" dirty="0">
                <a:solidFill>
                  <a:srgbClr val="FFFFFF"/>
                </a:solidFill>
                <a:latin typeface="Times New Roman"/>
                <a:cs typeface="Times New Roman"/>
              </a:rPr>
              <a:t>противодействия</a:t>
            </a:r>
            <a:r>
              <a:rPr sz="3600" b="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FFFFFF"/>
                </a:solidFill>
                <a:latin typeface="Times New Roman"/>
                <a:cs typeface="Times New Roman"/>
              </a:rPr>
              <a:t>терроризму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object 17"/>
          <p:cNvGrpSpPr/>
          <p:nvPr/>
        </p:nvGrpSpPr>
        <p:grpSpPr>
          <a:xfrm>
            <a:off x="83781" y="228600"/>
            <a:ext cx="9060815" cy="6629615"/>
            <a:chOff x="83781" y="1464525"/>
            <a:chExt cx="9060815" cy="539369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781" y="1464525"/>
              <a:ext cx="9060218" cy="45253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781" y="1907921"/>
              <a:ext cx="120472" cy="495007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1412" y="1907921"/>
              <a:ext cx="132588" cy="495007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54" y="1530134"/>
              <a:ext cx="8807157" cy="44634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4254" y="1967344"/>
              <a:ext cx="8807157" cy="489065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523" y="1556766"/>
              <a:ext cx="8712949" cy="526300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46766" y="1551999"/>
              <a:ext cx="8722995" cy="5273040"/>
            </a:xfrm>
            <a:custGeom>
              <a:avLst/>
              <a:gdLst/>
              <a:ahLst/>
              <a:cxnLst/>
              <a:rect l="l" t="t" r="r" b="b"/>
              <a:pathLst>
                <a:path w="8722995" h="5273040">
                  <a:moveTo>
                    <a:pt x="8718969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269026"/>
                  </a:lnTo>
                  <a:lnTo>
                    <a:pt x="495" y="5270258"/>
                  </a:lnTo>
                  <a:lnTo>
                    <a:pt x="2286" y="5272024"/>
                  </a:lnTo>
                  <a:lnTo>
                    <a:pt x="3505" y="5272532"/>
                  </a:lnTo>
                  <a:lnTo>
                    <a:pt x="8718969" y="5272532"/>
                  </a:lnTo>
                  <a:lnTo>
                    <a:pt x="8720188" y="5272024"/>
                  </a:lnTo>
                  <a:lnTo>
                    <a:pt x="8721979" y="5270258"/>
                  </a:lnTo>
                  <a:lnTo>
                    <a:pt x="8722474" y="5269026"/>
                  </a:lnTo>
                  <a:lnTo>
                    <a:pt x="8722474" y="5263019"/>
                  </a:lnTo>
                  <a:lnTo>
                    <a:pt x="9512" y="5263019"/>
                  </a:lnTo>
                  <a:lnTo>
                    <a:pt x="9512" y="9537"/>
                  </a:lnTo>
                  <a:lnTo>
                    <a:pt x="8722474" y="9537"/>
                  </a:lnTo>
                  <a:lnTo>
                    <a:pt x="8722474" y="3505"/>
                  </a:lnTo>
                  <a:lnTo>
                    <a:pt x="8721979" y="2286"/>
                  </a:lnTo>
                  <a:lnTo>
                    <a:pt x="8720188" y="508"/>
                  </a:lnTo>
                  <a:lnTo>
                    <a:pt x="8718969" y="0"/>
                  </a:lnTo>
                  <a:close/>
                </a:path>
                <a:path w="8722995" h="5273040">
                  <a:moveTo>
                    <a:pt x="8722474" y="9537"/>
                  </a:moveTo>
                  <a:lnTo>
                    <a:pt x="8712949" y="9537"/>
                  </a:lnTo>
                  <a:lnTo>
                    <a:pt x="8712949" y="5263019"/>
                  </a:lnTo>
                  <a:lnTo>
                    <a:pt x="8722474" y="5263019"/>
                  </a:lnTo>
                  <a:lnTo>
                    <a:pt x="8722474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73709" y="482140"/>
            <a:ext cx="8549640" cy="6057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06955" marR="346710" indent="-1950085"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Основные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0" dirty="0" err="1">
                <a:latin typeface="Times New Roman"/>
                <a:cs typeface="Times New Roman"/>
              </a:rPr>
              <a:t>требования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endParaRPr lang="ru-RU" sz="2800" dirty="0">
              <a:latin typeface="Times New Roman"/>
              <a:cs typeface="Times New Roman"/>
            </a:endParaRPr>
          </a:p>
          <a:p>
            <a:pPr marL="12700" marR="9525" indent="435609">
              <a:lnSpc>
                <a:spcPct val="100899"/>
              </a:lnSpc>
              <a:buFont typeface="Calibri"/>
              <a:buChar char="-"/>
              <a:tabLst>
                <a:tab pos="448309" algn="l"/>
              </a:tabLst>
            </a:pPr>
            <a:r>
              <a:rPr sz="2800" spc="-10" dirty="0" err="1">
                <a:latin typeface="Times New Roman"/>
                <a:cs typeface="Times New Roman"/>
              </a:rPr>
              <a:t>проведение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работы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профилактике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экстремистских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террористических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проявлений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среде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сотрудников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и </a:t>
            </a:r>
            <a:r>
              <a:rPr sz="2800" spc="-10" dirty="0">
                <a:latin typeface="Times New Roman"/>
                <a:cs typeface="Times New Roman"/>
              </a:rPr>
              <a:t>обучающихся;</a:t>
            </a:r>
            <a:endParaRPr sz="2800" dirty="0">
              <a:latin typeface="Times New Roman"/>
              <a:cs typeface="Times New Roman"/>
            </a:endParaRPr>
          </a:p>
          <a:p>
            <a:pPr marL="12700" marR="1649730" indent="443230">
              <a:lnSpc>
                <a:spcPct val="100000"/>
              </a:lnSpc>
              <a:buChar char="-"/>
              <a:tabLst>
                <a:tab pos="455930" algn="l"/>
              </a:tabLst>
            </a:pPr>
            <a:r>
              <a:rPr sz="2800" dirty="0">
                <a:latin typeface="Times New Roman"/>
                <a:cs typeface="Times New Roman"/>
              </a:rPr>
              <a:t>организация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обеспечение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пропускного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и </a:t>
            </a:r>
            <a:r>
              <a:rPr sz="2800" spc="-25" dirty="0">
                <a:latin typeface="Times New Roman"/>
                <a:cs typeface="Times New Roman"/>
              </a:rPr>
              <a:t>внутриобъектового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режима,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контроль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их </a:t>
            </a:r>
            <a:r>
              <a:rPr sz="2800" spc="-10" dirty="0">
                <a:latin typeface="Times New Roman"/>
                <a:cs typeface="Times New Roman"/>
              </a:rPr>
              <a:t>функционированием;</a:t>
            </a:r>
            <a:endParaRPr sz="2800" dirty="0">
              <a:latin typeface="Times New Roman"/>
              <a:cs typeface="Times New Roman"/>
            </a:endParaRPr>
          </a:p>
          <a:p>
            <a:pPr marL="455930" indent="-443230">
              <a:lnSpc>
                <a:spcPct val="100000"/>
              </a:lnSpc>
              <a:spcBef>
                <a:spcPts val="5"/>
              </a:spcBef>
              <a:buChar char="-"/>
              <a:tabLst>
                <a:tab pos="455930" algn="l"/>
              </a:tabLst>
            </a:pPr>
            <a:r>
              <a:rPr sz="2800" dirty="0">
                <a:latin typeface="Times New Roman"/>
                <a:cs typeface="Times New Roman"/>
              </a:rPr>
              <a:t>своевременное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выявления,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предупреждения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и</a:t>
            </a:r>
            <a:endParaRPr sz="28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пресечения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действий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лиц,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направленных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совершение террористического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акта;</a:t>
            </a:r>
            <a:endParaRPr sz="2800" dirty="0">
              <a:latin typeface="Times New Roman"/>
              <a:cs typeface="Times New Roman"/>
            </a:endParaRPr>
          </a:p>
          <a:p>
            <a:pPr marL="12700" marR="331470" indent="354965">
              <a:lnSpc>
                <a:spcPct val="100000"/>
              </a:lnSpc>
              <a:tabLst>
                <a:tab pos="6078220" algn="l"/>
              </a:tabLst>
            </a:pPr>
            <a:r>
              <a:rPr sz="2800" dirty="0">
                <a:latin typeface="Times New Roman"/>
                <a:cs typeface="Times New Roman"/>
              </a:rPr>
              <a:t>-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ежедневная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проверка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(обхода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осмотра)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зданий,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а </a:t>
            </a:r>
            <a:r>
              <a:rPr sz="2800" dirty="0">
                <a:latin typeface="Times New Roman"/>
                <a:cs typeface="Times New Roman"/>
              </a:rPr>
              <a:t>также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потенциально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опасных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участков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объекта (территории),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стоянок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 err="1">
                <a:latin typeface="Times New Roman"/>
                <a:cs typeface="Times New Roman"/>
              </a:rPr>
              <a:t>автотранспорта</a:t>
            </a:r>
            <a:r>
              <a:rPr sz="2800" spc="-10" dirty="0">
                <a:latin typeface="Times New Roman"/>
                <a:cs typeface="Times New Roman"/>
              </a:rPr>
              <a:t>;</a:t>
            </a:r>
            <a:endParaRPr lang="ru-RU" sz="2800" spc="-10" dirty="0">
              <a:latin typeface="Times New Roman"/>
              <a:cs typeface="Times New Roman"/>
            </a:endParaRPr>
          </a:p>
          <a:p>
            <a:pPr marL="12700" marR="331470" indent="354965">
              <a:lnSpc>
                <a:spcPct val="100000"/>
              </a:lnSpc>
              <a:tabLst>
                <a:tab pos="6078220" algn="l"/>
              </a:tabLst>
            </a:pPr>
            <a:r>
              <a:rPr lang="ru-RU" sz="2800" spc="-10" dirty="0">
                <a:latin typeface="Times New Roman"/>
                <a:cs typeface="Times New Roman"/>
              </a:rPr>
              <a:t>- обращение внимания на подозрительных лиц;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object 17"/>
          <p:cNvGrpSpPr/>
          <p:nvPr/>
        </p:nvGrpSpPr>
        <p:grpSpPr>
          <a:xfrm>
            <a:off x="45913" y="87522"/>
            <a:ext cx="9113520" cy="6782053"/>
            <a:chOff x="0" y="1472183"/>
            <a:chExt cx="9113520" cy="538607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472183"/>
              <a:ext cx="9113481" cy="538581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11411" y="1915668"/>
              <a:ext cx="102069" cy="49423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35" y="1530134"/>
              <a:ext cx="8951976" cy="44801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35" y="1972056"/>
              <a:ext cx="8951976" cy="488594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505" y="1556765"/>
              <a:ext cx="8856967" cy="526300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2748" y="1551999"/>
              <a:ext cx="8866505" cy="5273040"/>
            </a:xfrm>
            <a:custGeom>
              <a:avLst/>
              <a:gdLst/>
              <a:ahLst/>
              <a:cxnLst/>
              <a:rect l="l" t="t" r="r" b="b"/>
              <a:pathLst>
                <a:path w="8866505" h="5273040">
                  <a:moveTo>
                    <a:pt x="8862987" y="0"/>
                  </a:moveTo>
                  <a:lnTo>
                    <a:pt x="3505" y="0"/>
                  </a:lnTo>
                  <a:lnTo>
                    <a:pt x="2273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5269026"/>
                  </a:lnTo>
                  <a:lnTo>
                    <a:pt x="495" y="5270258"/>
                  </a:lnTo>
                  <a:lnTo>
                    <a:pt x="1396" y="5271135"/>
                  </a:lnTo>
                  <a:lnTo>
                    <a:pt x="2273" y="5272024"/>
                  </a:lnTo>
                  <a:lnTo>
                    <a:pt x="3505" y="5272532"/>
                  </a:lnTo>
                  <a:lnTo>
                    <a:pt x="8862987" y="5272532"/>
                  </a:lnTo>
                  <a:lnTo>
                    <a:pt x="8864206" y="5272024"/>
                  </a:lnTo>
                  <a:lnTo>
                    <a:pt x="8865997" y="5270258"/>
                  </a:lnTo>
                  <a:lnTo>
                    <a:pt x="8866492" y="5269026"/>
                  </a:lnTo>
                  <a:lnTo>
                    <a:pt x="8866492" y="5263019"/>
                  </a:lnTo>
                  <a:lnTo>
                    <a:pt x="9512" y="5263019"/>
                  </a:lnTo>
                  <a:lnTo>
                    <a:pt x="9512" y="9537"/>
                  </a:lnTo>
                  <a:lnTo>
                    <a:pt x="8866492" y="9537"/>
                  </a:lnTo>
                  <a:lnTo>
                    <a:pt x="8866492" y="3505"/>
                  </a:lnTo>
                  <a:lnTo>
                    <a:pt x="8865997" y="2286"/>
                  </a:lnTo>
                  <a:lnTo>
                    <a:pt x="8864206" y="508"/>
                  </a:lnTo>
                  <a:lnTo>
                    <a:pt x="8862987" y="0"/>
                  </a:lnTo>
                  <a:close/>
                </a:path>
                <a:path w="8866505" h="5273040">
                  <a:moveTo>
                    <a:pt x="8866492" y="9537"/>
                  </a:moveTo>
                  <a:lnTo>
                    <a:pt x="8856967" y="9537"/>
                  </a:lnTo>
                  <a:lnTo>
                    <a:pt x="8856967" y="5263019"/>
                  </a:lnTo>
                  <a:lnTo>
                    <a:pt x="8866492" y="5263019"/>
                  </a:lnTo>
                  <a:lnTo>
                    <a:pt x="8866492" y="9537"/>
                  </a:lnTo>
                  <a:close/>
                </a:path>
              </a:pathLst>
            </a:custGeom>
            <a:solidFill>
              <a:srgbClr val="497D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81082" y="414186"/>
            <a:ext cx="8341377" cy="5182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35"/>
              </a:spcBef>
            </a:pPr>
            <a:r>
              <a:rPr lang="ru-RU" sz="2800" b="1" dirty="0">
                <a:latin typeface="Times New Roman"/>
                <a:cs typeface="Times New Roman"/>
              </a:rPr>
              <a:t>Основные требования</a:t>
            </a:r>
            <a:endParaRPr sz="2800" b="1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55930" algn="l"/>
              </a:tabLst>
            </a:pPr>
            <a:r>
              <a:rPr sz="2800" spc="-50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исключения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бесконтрольного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пребывания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на</a:t>
            </a:r>
            <a:endParaRPr sz="2800" dirty="0">
              <a:latin typeface="Times New Roman"/>
              <a:cs typeface="Times New Roman"/>
            </a:endParaRPr>
          </a:p>
          <a:p>
            <a:pPr marL="12700" marR="11557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объектах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(территориях)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посторонних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лиц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нахождения </a:t>
            </a:r>
            <a:r>
              <a:rPr sz="2800" dirty="0">
                <a:latin typeface="Times New Roman"/>
                <a:cs typeface="Times New Roman"/>
              </a:rPr>
              <a:t>транспортных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средств;</a:t>
            </a:r>
            <a:endParaRPr sz="2800" dirty="0">
              <a:latin typeface="Times New Roman"/>
              <a:cs typeface="Times New Roman"/>
            </a:endParaRPr>
          </a:p>
          <a:p>
            <a:pPr marL="12700" marR="5080" indent="44323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-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дооборудование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объектов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инженерно-</a:t>
            </a:r>
            <a:r>
              <a:rPr sz="2800" spc="-10" dirty="0">
                <a:latin typeface="Times New Roman"/>
                <a:cs typeface="Times New Roman"/>
              </a:rPr>
              <a:t>техническими средствами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системами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охраны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поддержания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их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в </a:t>
            </a:r>
            <a:r>
              <a:rPr sz="2800" dirty="0">
                <a:latin typeface="Times New Roman"/>
                <a:cs typeface="Times New Roman"/>
              </a:rPr>
              <a:t>исправном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состоянии;</a:t>
            </a:r>
            <a:endParaRPr sz="2800" dirty="0">
              <a:latin typeface="Times New Roman"/>
              <a:cs typeface="Times New Roman"/>
            </a:endParaRPr>
          </a:p>
          <a:p>
            <a:pPr marL="12700" marR="486409" indent="561975">
              <a:lnSpc>
                <a:spcPct val="100000"/>
              </a:lnSpc>
              <a:buChar char="-"/>
              <a:tabLst>
                <a:tab pos="574675" algn="l"/>
              </a:tabLst>
            </a:pPr>
            <a:r>
              <a:rPr sz="2800" spc="-10" dirty="0">
                <a:latin typeface="Times New Roman"/>
                <a:cs typeface="Times New Roman"/>
              </a:rPr>
              <a:t>обучение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работников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объекта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способам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защиты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и </a:t>
            </a:r>
            <a:r>
              <a:rPr sz="2800" dirty="0">
                <a:latin typeface="Times New Roman"/>
                <a:cs typeface="Times New Roman"/>
              </a:rPr>
              <a:t>действиям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условиях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угрозы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совершения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при </a:t>
            </a:r>
            <a:r>
              <a:rPr sz="2800" dirty="0">
                <a:latin typeface="Times New Roman"/>
                <a:cs typeface="Times New Roman"/>
              </a:rPr>
              <a:t>совершении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террористического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акта;</a:t>
            </a:r>
            <a:endParaRPr sz="2800" dirty="0">
              <a:latin typeface="Times New Roman"/>
              <a:cs typeface="Times New Roman"/>
            </a:endParaRPr>
          </a:p>
          <a:p>
            <a:pPr marL="12700" marR="626110" indent="561975">
              <a:lnSpc>
                <a:spcPct val="100000"/>
              </a:lnSpc>
              <a:spcBef>
                <a:spcPts val="5"/>
              </a:spcBef>
              <a:buChar char="-"/>
              <a:tabLst>
                <a:tab pos="574675" algn="l"/>
              </a:tabLst>
            </a:pPr>
            <a:r>
              <a:rPr sz="2800" spc="-10" dirty="0">
                <a:latin typeface="Times New Roman"/>
                <a:cs typeface="Times New Roman"/>
              </a:rPr>
              <a:t>проведение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учений,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тренировок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безопасной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и </a:t>
            </a:r>
            <a:r>
              <a:rPr sz="2800" dirty="0">
                <a:latin typeface="Times New Roman"/>
                <a:cs typeface="Times New Roman"/>
              </a:rPr>
              <a:t>своевременной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эвакуации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работников.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8ECC-CE38-4D08-BE19-04C6DE3B0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7328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Организация санкционированного допуска на объект (территорию) образовательного учреждения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CBE404-EDC7-41CB-A759-EDB3E5145776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381000" y="1981200"/>
            <a:ext cx="8458200" cy="4124618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dirty="0"/>
              <a:t>Средства</a:t>
            </a:r>
            <a:r>
              <a:rPr lang="ru-RU" spc="-60" dirty="0"/>
              <a:t> </a:t>
            </a:r>
            <a:r>
              <a:rPr lang="ru-RU" dirty="0"/>
              <a:t>и</a:t>
            </a:r>
            <a:r>
              <a:rPr lang="ru-RU" spc="-45" dirty="0"/>
              <a:t> </a:t>
            </a:r>
            <a:r>
              <a:rPr lang="ru-RU" spc="-10" dirty="0"/>
              <a:t>сооружения</a:t>
            </a:r>
            <a:r>
              <a:rPr lang="ru-RU" spc="-60" dirty="0"/>
              <a:t> </a:t>
            </a:r>
            <a:r>
              <a:rPr lang="ru-RU" spc="-10" dirty="0"/>
              <a:t>инженерно- </a:t>
            </a:r>
            <a:r>
              <a:rPr lang="ru-RU" dirty="0"/>
              <a:t>технической</a:t>
            </a:r>
            <a:r>
              <a:rPr lang="ru-RU" spc="-125" dirty="0"/>
              <a:t> </a:t>
            </a:r>
            <a:r>
              <a:rPr lang="ru-RU" spc="-10" dirty="0"/>
              <a:t>укрепленности.</a:t>
            </a:r>
          </a:p>
          <a:p>
            <a:endParaRPr lang="ru-RU" spc="-10" dirty="0"/>
          </a:p>
          <a:p>
            <a:pPr marL="571500" marR="0" lvl="0" indent="-381000" defTabSz="914400" eaLnBrk="1" fontAlgn="auto" latinLnBrk="0" hangingPunct="1">
              <a:lnSpc>
                <a:spcPts val="342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>
                <a:tab pos="571500" algn="l"/>
              </a:tabLst>
              <a:defRPr/>
            </a:pPr>
            <a:r>
              <a:rPr lang="ru-RU" sz="3000" spc="-10" dirty="0"/>
              <a:t>Технические</a:t>
            </a:r>
            <a:r>
              <a:rPr lang="ru-RU" sz="3000" spc="-130" dirty="0"/>
              <a:t> </a:t>
            </a:r>
            <a:r>
              <a:rPr lang="ru-RU" sz="3000" dirty="0"/>
              <a:t>средства</a:t>
            </a:r>
            <a:r>
              <a:rPr lang="ru-RU" sz="3000" spc="-120" dirty="0"/>
              <a:t> </a:t>
            </a:r>
            <a:r>
              <a:rPr lang="ru-RU" sz="3000" spc="-10" dirty="0"/>
              <a:t>охраны:</a:t>
            </a:r>
            <a:endParaRPr lang="ru-RU" sz="3000" b="0" dirty="0"/>
          </a:p>
          <a:p>
            <a:pPr marL="1237615" marR="0" lvl="1" indent="-665480" defTabSz="914400" eaLnBrk="1" fontAlgn="auto" latinLnBrk="0" hangingPunct="1">
              <a:lnSpc>
                <a:spcPts val="3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237615" algn="l"/>
              </a:tabLst>
              <a:defRPr/>
            </a:pPr>
            <a:r>
              <a:rPr lang="ru-RU" sz="3000" dirty="0">
                <a:solidFill>
                  <a:schemeClr val="bg1"/>
                </a:solidFill>
                <a:latin typeface="Times New Roman"/>
                <a:cs typeface="Times New Roman"/>
              </a:rPr>
              <a:t>Система</a:t>
            </a:r>
            <a:r>
              <a:rPr lang="ru-RU" sz="30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chemeClr val="bg1"/>
                </a:solidFill>
                <a:latin typeface="Times New Roman"/>
                <a:cs typeface="Times New Roman"/>
              </a:rPr>
              <a:t>контроля</a:t>
            </a:r>
            <a:r>
              <a:rPr lang="ru-RU" sz="3000" spc="-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chemeClr val="bg1"/>
                </a:solidFill>
                <a:latin typeface="Times New Roman"/>
                <a:cs typeface="Times New Roman"/>
              </a:rPr>
              <a:t>и</a:t>
            </a:r>
            <a:r>
              <a:rPr lang="ru-RU" sz="30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chemeClr val="bg1"/>
                </a:solidFill>
                <a:latin typeface="Times New Roman"/>
                <a:cs typeface="Times New Roman"/>
              </a:rPr>
              <a:t>управления</a:t>
            </a:r>
            <a:r>
              <a:rPr lang="ru-RU" sz="3000" spc="-8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chemeClr val="bg1"/>
                </a:solidFill>
                <a:latin typeface="Times New Roman"/>
                <a:cs typeface="Times New Roman"/>
              </a:rPr>
              <a:t>доступом.</a:t>
            </a:r>
          </a:p>
          <a:p>
            <a:pPr marL="1237615" marR="0" lvl="1" indent="-665480" defTabSz="914400" eaLnBrk="1" fontAlgn="auto" latinLnBrk="0" hangingPunct="1">
              <a:lnSpc>
                <a:spcPts val="3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237615" algn="l"/>
              </a:tabLst>
              <a:defRPr/>
            </a:pPr>
            <a:r>
              <a:rPr lang="ru-RU" sz="3000" spc="-10" dirty="0">
                <a:solidFill>
                  <a:schemeClr val="bg1"/>
                </a:solidFill>
                <a:latin typeface="Times New Roman"/>
                <a:cs typeface="Times New Roman"/>
              </a:rPr>
              <a:t>Система охранной и тревожной сигнализации.</a:t>
            </a:r>
            <a:endParaRPr lang="ru-RU" sz="3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37615" marR="0" lvl="1" indent="-665480" defTabSz="914400" eaLnBrk="1" fontAlgn="auto" latinLnBrk="0" hangingPunct="1">
              <a:lnSpc>
                <a:spcPts val="30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237615" algn="l"/>
              </a:tabLst>
              <a:defRPr/>
            </a:pPr>
            <a:r>
              <a:rPr lang="ru-RU" sz="3000" dirty="0">
                <a:solidFill>
                  <a:schemeClr val="bg1"/>
                </a:solidFill>
                <a:latin typeface="Times New Roman"/>
                <a:cs typeface="Times New Roman"/>
              </a:rPr>
              <a:t>Система</a:t>
            </a:r>
            <a:r>
              <a:rPr lang="ru-RU" sz="3000" spc="-12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chemeClr val="bg1"/>
                </a:solidFill>
                <a:latin typeface="Times New Roman"/>
                <a:cs typeface="Times New Roman"/>
              </a:rPr>
              <a:t>видеонаблюдения.</a:t>
            </a:r>
            <a:endParaRPr lang="ru-RU" sz="3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37615" marR="0" lvl="1" indent="-665480" defTabSz="914400" eaLnBrk="1" fontAlgn="auto" latinLnBrk="0" hangingPunct="1">
              <a:lnSpc>
                <a:spcPts val="3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237615" algn="l"/>
              </a:tabLst>
              <a:defRPr/>
            </a:pPr>
            <a:r>
              <a:rPr lang="ru-RU" sz="3000" dirty="0">
                <a:solidFill>
                  <a:schemeClr val="bg1"/>
                </a:solidFill>
                <a:latin typeface="Times New Roman"/>
                <a:cs typeface="Times New Roman"/>
              </a:rPr>
              <a:t>Система</a:t>
            </a:r>
            <a:r>
              <a:rPr lang="ru-RU" sz="3000" spc="-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chemeClr val="bg1"/>
                </a:solidFill>
                <a:latin typeface="Times New Roman"/>
                <a:cs typeface="Times New Roman"/>
              </a:rPr>
              <a:t>охранного</a:t>
            </a:r>
            <a:r>
              <a:rPr lang="ru-RU" sz="3000" spc="-8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chemeClr val="bg1"/>
                </a:solidFill>
                <a:latin typeface="Times New Roman"/>
                <a:cs typeface="Times New Roman"/>
              </a:rPr>
              <a:t>освещения.</a:t>
            </a:r>
          </a:p>
          <a:p>
            <a:pPr marL="1237615" marR="0" lvl="1" indent="-665480" defTabSz="914400" eaLnBrk="1" fontAlgn="auto" latinLnBrk="0" hangingPunct="1">
              <a:lnSpc>
                <a:spcPts val="34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1237615" algn="l"/>
              </a:tabLst>
              <a:defRPr/>
            </a:pPr>
            <a:r>
              <a:rPr lang="ru-RU" sz="3000" dirty="0">
                <a:solidFill>
                  <a:schemeClr val="bg1"/>
                </a:solidFill>
                <a:latin typeface="Times New Roman"/>
                <a:cs typeface="Times New Roman"/>
              </a:rPr>
              <a:t>Система</a:t>
            </a:r>
            <a:r>
              <a:rPr lang="ru-RU" sz="3000" spc="-114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dirty="0">
                <a:solidFill>
                  <a:schemeClr val="bg1"/>
                </a:solidFill>
                <a:latin typeface="Times New Roman"/>
                <a:cs typeface="Times New Roman"/>
              </a:rPr>
              <a:t>экстренной</a:t>
            </a:r>
            <a:r>
              <a:rPr lang="ru-RU" sz="3000" spc="-114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000" spc="-10" dirty="0">
                <a:solidFill>
                  <a:schemeClr val="bg1"/>
                </a:solidFill>
                <a:latin typeface="Times New Roman"/>
                <a:cs typeface="Times New Roman"/>
              </a:rPr>
              <a:t>связи.</a:t>
            </a:r>
            <a:endParaRPr lang="ru-RU" sz="3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11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254" y="161505"/>
              <a:ext cx="868680" cy="3317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2731" y="161505"/>
              <a:ext cx="868679" cy="3317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254" y="487174"/>
              <a:ext cx="441998" cy="65731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69376" y="487174"/>
              <a:ext cx="442036" cy="65731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0156" y="1077163"/>
              <a:ext cx="432777" cy="673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42731" y="1077163"/>
              <a:ext cx="432739" cy="673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2934" y="36576"/>
              <a:ext cx="7069797" cy="1520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2934" y="1077163"/>
              <a:ext cx="7069797" cy="21065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1523" y="188607"/>
              <a:ext cx="8712949" cy="88860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46766" y="183840"/>
              <a:ext cx="8722995" cy="898525"/>
            </a:xfrm>
            <a:custGeom>
              <a:avLst/>
              <a:gdLst/>
              <a:ahLst/>
              <a:cxnLst/>
              <a:rect l="l" t="t" r="r" b="b"/>
              <a:pathLst>
                <a:path w="8722995" h="898525">
                  <a:moveTo>
                    <a:pt x="8718969" y="0"/>
                  </a:moveTo>
                  <a:lnTo>
                    <a:pt x="3505" y="0"/>
                  </a:lnTo>
                  <a:lnTo>
                    <a:pt x="2286" y="508"/>
                  </a:lnTo>
                  <a:lnTo>
                    <a:pt x="495" y="2286"/>
                  </a:lnTo>
                  <a:lnTo>
                    <a:pt x="0" y="3505"/>
                  </a:lnTo>
                  <a:lnTo>
                    <a:pt x="0" y="894626"/>
                  </a:lnTo>
                  <a:lnTo>
                    <a:pt x="495" y="895858"/>
                  </a:lnTo>
                  <a:lnTo>
                    <a:pt x="2273" y="897636"/>
                  </a:lnTo>
                  <a:lnTo>
                    <a:pt x="3505" y="898131"/>
                  </a:lnTo>
                  <a:lnTo>
                    <a:pt x="8718969" y="898131"/>
                  </a:lnTo>
                  <a:lnTo>
                    <a:pt x="8720188" y="897636"/>
                  </a:lnTo>
                  <a:lnTo>
                    <a:pt x="8721979" y="895858"/>
                  </a:lnTo>
                  <a:lnTo>
                    <a:pt x="8722474" y="894626"/>
                  </a:lnTo>
                  <a:lnTo>
                    <a:pt x="8722474" y="888619"/>
                  </a:lnTo>
                  <a:lnTo>
                    <a:pt x="9512" y="888619"/>
                  </a:lnTo>
                  <a:lnTo>
                    <a:pt x="9512" y="9537"/>
                  </a:lnTo>
                  <a:lnTo>
                    <a:pt x="8722474" y="9537"/>
                  </a:lnTo>
                  <a:lnTo>
                    <a:pt x="8722474" y="3505"/>
                  </a:lnTo>
                  <a:lnTo>
                    <a:pt x="8721979" y="2286"/>
                  </a:lnTo>
                  <a:lnTo>
                    <a:pt x="8720188" y="508"/>
                  </a:lnTo>
                  <a:lnTo>
                    <a:pt x="8718969" y="0"/>
                  </a:lnTo>
                  <a:close/>
                </a:path>
                <a:path w="8722995" h="898525">
                  <a:moveTo>
                    <a:pt x="8722474" y="9537"/>
                  </a:moveTo>
                  <a:lnTo>
                    <a:pt x="8712949" y="9537"/>
                  </a:lnTo>
                  <a:lnTo>
                    <a:pt x="8712949" y="888619"/>
                  </a:lnTo>
                  <a:lnTo>
                    <a:pt x="8722474" y="888619"/>
                  </a:lnTo>
                  <a:lnTo>
                    <a:pt x="8722474" y="9537"/>
                  </a:lnTo>
                  <a:close/>
                </a:path>
              </a:pathLst>
            </a:custGeom>
            <a:solidFill>
              <a:srgbClr val="97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718310" marR="5080" indent="-837565">
              <a:lnSpc>
                <a:spcPts val="2880"/>
              </a:lnSpc>
              <a:spcBef>
                <a:spcPts val="795"/>
              </a:spcBef>
            </a:pPr>
            <a:r>
              <a:rPr sz="3000" dirty="0">
                <a:solidFill>
                  <a:srgbClr val="C00000"/>
                </a:solidFill>
              </a:rPr>
              <a:t>1.</a:t>
            </a:r>
            <a:r>
              <a:rPr sz="3000" spc="-55" dirty="0">
                <a:solidFill>
                  <a:srgbClr val="C00000"/>
                </a:solidFill>
              </a:rPr>
              <a:t> </a:t>
            </a:r>
            <a:r>
              <a:rPr sz="3000" dirty="0">
                <a:solidFill>
                  <a:srgbClr val="C00000"/>
                </a:solidFill>
              </a:rPr>
              <a:t>Средства</a:t>
            </a:r>
            <a:r>
              <a:rPr sz="3000" spc="-55" dirty="0">
                <a:solidFill>
                  <a:srgbClr val="C00000"/>
                </a:solidFill>
              </a:rPr>
              <a:t> </a:t>
            </a:r>
            <a:r>
              <a:rPr sz="3000" dirty="0">
                <a:solidFill>
                  <a:srgbClr val="C00000"/>
                </a:solidFill>
              </a:rPr>
              <a:t>и</a:t>
            </a:r>
            <a:r>
              <a:rPr sz="3000" spc="-55" dirty="0">
                <a:solidFill>
                  <a:srgbClr val="C00000"/>
                </a:solidFill>
              </a:rPr>
              <a:t> </a:t>
            </a:r>
            <a:r>
              <a:rPr sz="3000" spc="-10" dirty="0">
                <a:solidFill>
                  <a:srgbClr val="C00000"/>
                </a:solidFill>
              </a:rPr>
              <a:t>сооружения</a:t>
            </a:r>
            <a:r>
              <a:rPr sz="3000" spc="-60" dirty="0">
                <a:solidFill>
                  <a:srgbClr val="C00000"/>
                </a:solidFill>
              </a:rPr>
              <a:t> </a:t>
            </a:r>
            <a:r>
              <a:rPr sz="3000" spc="-10" dirty="0">
                <a:solidFill>
                  <a:srgbClr val="C00000"/>
                </a:solidFill>
              </a:rPr>
              <a:t>инженерно- </a:t>
            </a:r>
            <a:r>
              <a:rPr sz="3000" dirty="0">
                <a:solidFill>
                  <a:srgbClr val="C00000"/>
                </a:solidFill>
              </a:rPr>
              <a:t>технической</a:t>
            </a:r>
            <a:r>
              <a:rPr sz="3000" spc="-145" dirty="0">
                <a:solidFill>
                  <a:srgbClr val="C00000"/>
                </a:solidFill>
              </a:rPr>
              <a:t> </a:t>
            </a:r>
            <a:r>
              <a:rPr sz="3000" spc="-10" dirty="0">
                <a:solidFill>
                  <a:srgbClr val="C00000"/>
                </a:solidFill>
              </a:rPr>
              <a:t>укрепленности</a:t>
            </a:r>
            <a:endParaRPr sz="3000"/>
          </a:p>
        </p:txBody>
      </p:sp>
      <p:grpSp>
        <p:nvGrpSpPr>
          <p:cNvPr id="15" name="object 15"/>
          <p:cNvGrpSpPr/>
          <p:nvPr/>
        </p:nvGrpSpPr>
        <p:grpSpPr>
          <a:xfrm>
            <a:off x="213424" y="1230633"/>
            <a:ext cx="8782050" cy="5378450"/>
            <a:chOff x="213424" y="1230633"/>
            <a:chExt cx="8782050" cy="5378450"/>
          </a:xfrm>
        </p:grpSpPr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1523" y="1268729"/>
              <a:ext cx="4817351" cy="280835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13424" y="1230633"/>
              <a:ext cx="4893945" cy="2884805"/>
            </a:xfrm>
            <a:custGeom>
              <a:avLst/>
              <a:gdLst/>
              <a:ahLst/>
              <a:cxnLst/>
              <a:rect l="l" t="t" r="r" b="b"/>
              <a:pathLst>
                <a:path w="4893945" h="2884804">
                  <a:moveTo>
                    <a:pt x="4879530" y="0"/>
                  </a:moveTo>
                  <a:lnTo>
                    <a:pt x="14033" y="0"/>
                  </a:lnTo>
                  <a:lnTo>
                    <a:pt x="9131" y="2019"/>
                  </a:lnTo>
                  <a:lnTo>
                    <a:pt x="2031" y="9118"/>
                  </a:lnTo>
                  <a:lnTo>
                    <a:pt x="0" y="14020"/>
                  </a:lnTo>
                  <a:lnTo>
                    <a:pt x="0" y="2870517"/>
                  </a:lnTo>
                  <a:lnTo>
                    <a:pt x="2031" y="2875419"/>
                  </a:lnTo>
                  <a:lnTo>
                    <a:pt x="9131" y="2882519"/>
                  </a:lnTo>
                  <a:lnTo>
                    <a:pt x="14033" y="2884538"/>
                  </a:lnTo>
                  <a:lnTo>
                    <a:pt x="4879530" y="2884538"/>
                  </a:lnTo>
                  <a:lnTo>
                    <a:pt x="4884432" y="2882519"/>
                  </a:lnTo>
                  <a:lnTo>
                    <a:pt x="4891532" y="2875419"/>
                  </a:lnTo>
                  <a:lnTo>
                    <a:pt x="4893564" y="2870517"/>
                  </a:lnTo>
                  <a:lnTo>
                    <a:pt x="4893564" y="2846451"/>
                  </a:lnTo>
                  <a:lnTo>
                    <a:pt x="38100" y="2846451"/>
                  </a:lnTo>
                  <a:lnTo>
                    <a:pt x="38100" y="38100"/>
                  </a:lnTo>
                  <a:lnTo>
                    <a:pt x="4893564" y="38100"/>
                  </a:lnTo>
                  <a:lnTo>
                    <a:pt x="4893564" y="14020"/>
                  </a:lnTo>
                  <a:lnTo>
                    <a:pt x="4891532" y="9118"/>
                  </a:lnTo>
                  <a:lnTo>
                    <a:pt x="4884432" y="2019"/>
                  </a:lnTo>
                  <a:lnTo>
                    <a:pt x="4879530" y="0"/>
                  </a:lnTo>
                  <a:close/>
                </a:path>
                <a:path w="4893945" h="2884804">
                  <a:moveTo>
                    <a:pt x="4893564" y="38100"/>
                  </a:moveTo>
                  <a:lnTo>
                    <a:pt x="4855451" y="38100"/>
                  </a:lnTo>
                  <a:lnTo>
                    <a:pt x="4855451" y="2846451"/>
                  </a:lnTo>
                  <a:lnTo>
                    <a:pt x="4893564" y="2846451"/>
                  </a:lnTo>
                  <a:lnTo>
                    <a:pt x="4893564" y="381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39945" y="3212947"/>
              <a:ext cx="4817363" cy="335787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101854" y="3174842"/>
              <a:ext cx="4893945" cy="3434079"/>
            </a:xfrm>
            <a:custGeom>
              <a:avLst/>
              <a:gdLst/>
              <a:ahLst/>
              <a:cxnLst/>
              <a:rect l="l" t="t" r="r" b="b"/>
              <a:pathLst>
                <a:path w="4893945" h="3434079">
                  <a:moveTo>
                    <a:pt x="4879517" y="0"/>
                  </a:moveTo>
                  <a:lnTo>
                    <a:pt x="14020" y="0"/>
                  </a:lnTo>
                  <a:lnTo>
                    <a:pt x="9118" y="2032"/>
                  </a:lnTo>
                  <a:lnTo>
                    <a:pt x="2019" y="9131"/>
                  </a:lnTo>
                  <a:lnTo>
                    <a:pt x="0" y="14033"/>
                  </a:lnTo>
                  <a:lnTo>
                    <a:pt x="0" y="3420046"/>
                  </a:lnTo>
                  <a:lnTo>
                    <a:pt x="2019" y="3424948"/>
                  </a:lnTo>
                  <a:lnTo>
                    <a:pt x="9118" y="3432048"/>
                  </a:lnTo>
                  <a:lnTo>
                    <a:pt x="14020" y="3434079"/>
                  </a:lnTo>
                  <a:lnTo>
                    <a:pt x="4879517" y="3434079"/>
                  </a:lnTo>
                  <a:lnTo>
                    <a:pt x="4884420" y="3432048"/>
                  </a:lnTo>
                  <a:lnTo>
                    <a:pt x="4891519" y="3424948"/>
                  </a:lnTo>
                  <a:lnTo>
                    <a:pt x="4893551" y="3420046"/>
                  </a:lnTo>
                  <a:lnTo>
                    <a:pt x="4893551" y="3395992"/>
                  </a:lnTo>
                  <a:lnTo>
                    <a:pt x="38087" y="3395992"/>
                  </a:lnTo>
                  <a:lnTo>
                    <a:pt x="38087" y="38112"/>
                  </a:lnTo>
                  <a:lnTo>
                    <a:pt x="4893551" y="38112"/>
                  </a:lnTo>
                  <a:lnTo>
                    <a:pt x="4893551" y="14033"/>
                  </a:lnTo>
                  <a:lnTo>
                    <a:pt x="4891519" y="9131"/>
                  </a:lnTo>
                  <a:lnTo>
                    <a:pt x="4884420" y="2032"/>
                  </a:lnTo>
                  <a:lnTo>
                    <a:pt x="4879517" y="0"/>
                  </a:lnTo>
                  <a:close/>
                </a:path>
                <a:path w="4893945" h="3434079">
                  <a:moveTo>
                    <a:pt x="4893551" y="38112"/>
                  </a:moveTo>
                  <a:lnTo>
                    <a:pt x="4855451" y="38112"/>
                  </a:lnTo>
                  <a:lnTo>
                    <a:pt x="4855451" y="3395992"/>
                  </a:lnTo>
                  <a:lnTo>
                    <a:pt x="4893551" y="3395992"/>
                  </a:lnTo>
                  <a:lnTo>
                    <a:pt x="4893551" y="3811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3285</Words>
  <Application>Microsoft Office PowerPoint</Application>
  <PresentationFormat>Экран (4:3)</PresentationFormat>
  <Paragraphs>321</Paragraphs>
  <Slides>46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2" baseType="lpstr">
      <vt:lpstr>Arial MT</vt:lpstr>
      <vt:lpstr>Calibri</vt:lpstr>
      <vt:lpstr>Symbol</vt:lpstr>
      <vt:lpstr>Times New Roman</vt:lpstr>
      <vt:lpstr>Wingdings</vt:lpstr>
      <vt:lpstr>Office Theme</vt:lpstr>
      <vt:lpstr>Повышение квалификации по программе  «Подготовка должностных лиц по вопросам выявления и предупреждения применения на объекте (территории) токсичных химикатов, отравляющих патогенных биологических агентов, в том числе при их получении посредством почтовых отправлений несанкционированного вноса (ввоза) проноса (провоза) запрещенных предметов (взрывчатых, отравляющих веществ, токсичных химикатов, патогенных биологических агентов, оружия наркотических средств и других опасных предметов и веществ) на объектах (территориях) в организациях»</vt:lpstr>
      <vt:lpstr>        </vt:lpstr>
      <vt:lpstr>Терроризм – угроза обществу</vt:lpstr>
      <vt:lpstr>Правовую основу в сфере противодействия терроризму составляют</vt:lpstr>
      <vt:lpstr>Действующие нормативные акты в сфере противодействия терроризму</vt:lpstr>
      <vt:lpstr>Презентация PowerPoint</vt:lpstr>
      <vt:lpstr>Презентация PowerPoint</vt:lpstr>
      <vt:lpstr>Организация санкционированного допуска на объект (территорию) образовательного учреждения</vt:lpstr>
      <vt:lpstr>1. Средства и сооружения инженерно- технической укрепленности</vt:lpstr>
      <vt:lpstr>1. Средства и сооружения инженерно-технической укрепленности</vt:lpstr>
      <vt:lpstr>2.1.Система контроля и управления доступом</vt:lpstr>
      <vt:lpstr>2.1.Система контроля и управления доступом (СКУД)</vt:lpstr>
      <vt:lpstr>2.2.Система охранной и тревожной сигнализации</vt:lpstr>
      <vt:lpstr>2.3.Система охранной и тревожной сигнализации</vt:lpstr>
      <vt:lpstr>2.4.Система видеонаблюдения</vt:lpstr>
      <vt:lpstr>2.4.Система видеонаблюдения</vt:lpstr>
      <vt:lpstr>Организация пропускного режима</vt:lpstr>
      <vt:lpstr>Презентация PowerPoint</vt:lpstr>
      <vt:lpstr>Презентация PowerPoint</vt:lpstr>
      <vt:lpstr>Презентация PowerPoint</vt:lpstr>
      <vt:lpstr>Первые признаки отнесения подозрительных предметов и отравляющих веществ</vt:lpstr>
      <vt:lpstr>Презентация PowerPoint</vt:lpstr>
      <vt:lpstr>Алгоритм действий обучающихся при подрыве или распространении отравляющего вещества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Казань</vt:lpstr>
      <vt:lpstr>Пермь</vt:lpstr>
      <vt:lpstr>Презентация PowerPoint</vt:lpstr>
      <vt:lpstr>Ижевск</vt:lpstr>
      <vt:lpstr>Беслан</vt:lpstr>
      <vt:lpstr>Памяти детей, погибших при захвате террористами школы в г. Беслан</vt:lpstr>
      <vt:lpstr>СПОСОБЫ ЗАЩИТЫ И ДЕЙСТВИЯ В УСЛОВИЯХ  УГРОЗЫ РАСПРОСТРАНЕНИЯ НА ОБЪЕКТЕ  ОТРАВЛЯЮЩИХ ВЕЩЕСТВ</vt:lpstr>
      <vt:lpstr>По действию на организм человека  ОВ делятся на: нервно-паралитические,  кожно-нарывные,  удушающие,  общеядовитые,  раздражающие  психохимические.</vt:lpstr>
      <vt:lpstr>Действия персонала при возникновении (угрозе возникновения) террористического акта сиспользованием опасных химических веществ.</vt:lpstr>
      <vt:lpstr>Действия персонала при возникновении (угрозе возникновения) террористического акта с использованием опасных биологических веществ.</vt:lpstr>
      <vt:lpstr>Действия персонала при возникновении (угрозе возникновения) террористического акта с использованием опасных биологических веществ.</vt:lpstr>
      <vt:lpstr>Порядок действий при обнаружении почтовых отправлений с неизвестным содержимым. </vt:lpstr>
      <vt:lpstr>Порядок действий при обнаружении почтовых отправлений с неизвестным содержимым. </vt:lpstr>
      <vt:lpstr>Презентация PowerPoint</vt:lpstr>
      <vt:lpstr>Презентация PowerPoint</vt:lpstr>
      <vt:lpstr>Презентация PowerPoint</vt:lpstr>
      <vt:lpstr>Уголовная ответственность</vt:lpstr>
      <vt:lpstr>Помните, что ваша жизнь в ваших руках!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Антитеррористическая защищенность объектов по защите от антитеррористических угроз и иных экстремистических проявлений</dc:title>
  <dc:creator>DIMAPC</dc:creator>
  <cp:lastModifiedBy>Dell</cp:lastModifiedBy>
  <cp:revision>43</cp:revision>
  <dcterms:created xsi:type="dcterms:W3CDTF">2024-12-28T05:04:29Z</dcterms:created>
  <dcterms:modified xsi:type="dcterms:W3CDTF">2025-01-05T07:18:11Z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2024-12-28T00:00:00Z</vt:filetime>
  </property>
  <property fmtid="{D5CDD505-2E9C-101B-9397-08002B2CF9AE}" pid="5" name="Producer">
    <vt:lpwstr>Microsoft® PowerPoint® 2010</vt:lpwstr>
  </property>
</Properties>
</file>