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70" r:id="rId4"/>
    <p:sldId id="269" r:id="rId5"/>
    <p:sldId id="271" r:id="rId6"/>
    <p:sldId id="272" r:id="rId7"/>
    <p:sldId id="273" r:id="rId8"/>
    <p:sldId id="274" r:id="rId9"/>
    <p:sldId id="275" r:id="rId10"/>
    <p:sldId id="276" r:id="rId11"/>
    <p:sldId id="277" r:id="rId12"/>
    <p:sldId id="278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69C7853C-536D-4A76-A0AE-DD22124D55A5}" styleName="Стиль из темы 1 - акцент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3" d="100"/>
          <a:sy n="73" d="100"/>
        </p:scale>
        <p:origin x="-1008" y="-19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 rot="19140000">
            <a:off x="817112" y="1730403"/>
            <a:ext cx="5648623" cy="1204306"/>
          </a:xfrm>
        </p:spPr>
        <p:txBody>
          <a:bodyPr bIns="9144"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 rot="19140000">
            <a:off x="1212277" y="2470925"/>
            <a:ext cx="6511131" cy="329259"/>
          </a:xfrm>
        </p:spPr>
        <p:txBody>
          <a:bodyPr tIns="9144">
            <a:normAutofit/>
          </a:bodyPr>
          <a:lstStyle>
            <a:lvl1pPr marL="0" indent="0" algn="l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2057400" cy="4678362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9"/>
            <a:ext cx="6019800" cy="4678362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/>
        </p:nvSpPr>
        <p:spPr>
          <a:xfrm>
            <a:off x="-2380" y="-925"/>
            <a:ext cx="9146380" cy="6858925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2002901">
                <a:moveTo>
                  <a:pt x="0" y="2002901"/>
                </a:moveTo>
                <a:lnTo>
                  <a:pt x="2836585" y="0"/>
                </a:lnTo>
                <a:lnTo>
                  <a:pt x="3352800" y="270"/>
                </a:lnTo>
                <a:lnTo>
                  <a:pt x="3352800" y="2002901"/>
                </a:lnTo>
                <a:lnTo>
                  <a:pt x="0" y="2002901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ight Triangle 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819399" y="1726737"/>
            <a:ext cx="5650992" cy="1207509"/>
          </a:xfrm>
        </p:spPr>
        <p:txBody>
          <a:bodyPr bIns="9144" anchor="b"/>
          <a:lstStyle>
            <a:lvl1pPr algn="l">
              <a:defRPr kumimoji="0" lang="en-US" sz="3200" b="0" i="0" u="none" strike="noStrike" kern="1200" cap="all" spc="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 rot="19140000">
            <a:off x="1216152" y="2468304"/>
            <a:ext cx="6510528" cy="329184"/>
          </a:xfrm>
        </p:spPr>
        <p:txBody>
          <a:bodyPr anchor="t">
            <a:normAutofit/>
          </a:bodyPr>
          <a:lstStyle>
            <a:lvl1pPr marL="0" indent="0">
              <a:buNone/>
              <a:defRPr kumimoji="0" lang="en-US" sz="1400" b="0" i="0" u="none" strike="noStrike" kern="1200" cap="all" spc="400" normalizeH="0" baseline="0" noProof="0" dirty="0" smtClean="0">
                <a:ln>
                  <a:noFill/>
                </a:ln>
                <a:solidFill>
                  <a:schemeClr val="tx1"/>
                </a:solidFill>
                <a:effectLst/>
                <a:uLnTx/>
                <a:uFillTx/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2960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700016" y="1097280"/>
            <a:ext cx="3200400" cy="3712464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19150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700016" y="1097280"/>
            <a:ext cx="3200400" cy="548640"/>
          </a:xfrm>
        </p:spPr>
        <p:txBody>
          <a:bodyPr anchor="b">
            <a:normAutofit/>
          </a:bodyPr>
          <a:lstStyle>
            <a:lvl1pPr marL="0" indent="0">
              <a:buNone/>
              <a:defRPr lang="en-US" sz="1400" b="0" kern="1200" cap="all" spc="400" baseline="0" dirty="0" smtClean="0">
                <a:solidFill>
                  <a:schemeClr val="tx1"/>
                </a:solidFill>
                <a:latin typeface="+mn-lt"/>
                <a:ea typeface="+mj-ea"/>
                <a:cs typeface="Tunga" pitchFamily="2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l" defTabSz="914400" rtl="0" eaLnBrk="1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Font typeface="Arial" pitchFamily="34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700016" y="1701848"/>
            <a:ext cx="3200400" cy="310896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ight Triangle 16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ight Triangle 17"/>
          <p:cNvSpPr/>
          <p:nvPr/>
        </p:nvSpPr>
        <p:spPr>
          <a:xfrm rot="5400000">
            <a:off x="433389" y="-433387"/>
            <a:ext cx="6858000" cy="7724778"/>
          </a:xfrm>
          <a:prstGeom prst="rtTriangle">
            <a:avLst/>
          </a:pr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784930" y="1576103"/>
            <a:ext cx="5212080" cy="1089427"/>
          </a:xfrm>
        </p:spPr>
        <p:txBody>
          <a:bodyPr bIns="0" anchor="b"/>
          <a:lstStyle>
            <a:lvl1pPr algn="l">
              <a:defRPr kumimoji="0" lang="en-US" sz="2800" b="0" i="0" u="none" strike="noStrike" kern="1200" cap="all" spc="0" normalizeH="0" baseline="0" noProof="0" dirty="0" smtClean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49552" y="2618912"/>
            <a:ext cx="3807779" cy="3324687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297954" y="2253385"/>
            <a:ext cx="5794760" cy="623314"/>
          </a:xfrm>
        </p:spPr>
        <p:txBody>
          <a:bodyPr>
            <a:normAutofit/>
          </a:bodyPr>
          <a:lstStyle>
            <a:lvl1pPr marL="0" indent="0">
              <a:buNone/>
              <a:defRPr lang="en-US" sz="1400" b="1" kern="1200" dirty="0" smtClean="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300"/>
              </a:spcBef>
              <a:spcAft>
                <a:spcPts val="0"/>
              </a:spcAft>
              <a:buClr>
                <a:schemeClr val="accent1"/>
              </a:buClr>
              <a:buSzPct val="100000"/>
              <a:buFont typeface="Arial" pitchFamily="34" charset="0"/>
              <a:buNone/>
              <a:tabLst/>
              <a:defRPr/>
            </a:pPr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solidFill>
              <a:schemeClr val="tx2"/>
            </a:solidFill>
          </a:ln>
        </p:spPr>
        <p:txBody>
          <a:bodyPr/>
          <a:lstStyle>
            <a:lvl1pPr>
              <a:defRPr>
                <a:solidFill>
                  <a:schemeClr val="tx2"/>
                </a:solidFill>
              </a:defRPr>
            </a:lvl1pPr>
          </a:lstStyle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Picture Placeholder 10"/>
          <p:cNvSpPr>
            <a:spLocks noGrp="1"/>
          </p:cNvSpPr>
          <p:nvPr>
            <p:ph type="pic" sz="quarter" idx="14"/>
          </p:nvPr>
        </p:nvSpPr>
        <p:spPr>
          <a:xfrm>
            <a:off x="2028825" y="0"/>
            <a:ext cx="7115175" cy="6858000"/>
          </a:xfrm>
          <a:custGeom>
            <a:avLst/>
            <a:gdLst>
              <a:gd name="connsiteX0" fmla="*/ 0 w 7104888"/>
              <a:gd name="connsiteY0" fmla="*/ 0 h 6858000"/>
              <a:gd name="connsiteX1" fmla="*/ 7104888 w 7104888"/>
              <a:gd name="connsiteY1" fmla="*/ 0 h 6858000"/>
              <a:gd name="connsiteX2" fmla="*/ 7104888 w 7104888"/>
              <a:gd name="connsiteY2" fmla="*/ 6858000 h 6858000"/>
              <a:gd name="connsiteX3" fmla="*/ 0 w 7104888"/>
              <a:gd name="connsiteY3" fmla="*/ 6858000 h 6858000"/>
              <a:gd name="connsiteX4" fmla="*/ 0 w 7104888"/>
              <a:gd name="connsiteY4" fmla="*/ 0 h 6858000"/>
              <a:gd name="connsiteX0" fmla="*/ 0 w 7104888"/>
              <a:gd name="connsiteY0" fmla="*/ 0 h 6858000"/>
              <a:gd name="connsiteX1" fmla="*/ 5695188 w 7104888"/>
              <a:gd name="connsiteY1" fmla="*/ 0 h 6858000"/>
              <a:gd name="connsiteX2" fmla="*/ 7104888 w 7104888"/>
              <a:gd name="connsiteY2" fmla="*/ 0 h 6858000"/>
              <a:gd name="connsiteX3" fmla="*/ 7104888 w 7104888"/>
              <a:gd name="connsiteY3" fmla="*/ 6858000 h 6858000"/>
              <a:gd name="connsiteX4" fmla="*/ 0 w 7104888"/>
              <a:gd name="connsiteY4" fmla="*/ 6858000 h 6858000"/>
              <a:gd name="connsiteX5" fmla="*/ 0 w 7104888"/>
              <a:gd name="connsiteY5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0287 w 7115175"/>
              <a:gd name="connsiteY4" fmla="*/ 6858000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10287 w 7115175"/>
              <a:gd name="connsiteY5" fmla="*/ 6858000 h 6858000"/>
              <a:gd name="connsiteX6" fmla="*/ 0 w 7115175"/>
              <a:gd name="connsiteY6" fmla="*/ 5048250 h 6858000"/>
              <a:gd name="connsiteX7" fmla="*/ 10287 w 7115175"/>
              <a:gd name="connsiteY7" fmla="*/ 0 h 6858000"/>
              <a:gd name="connsiteX0" fmla="*/ 10287 w 7115175"/>
              <a:gd name="connsiteY0" fmla="*/ 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  <a:gd name="connsiteX6" fmla="*/ 10287 w 7115175"/>
              <a:gd name="connsiteY6" fmla="*/ 0 h 6858000"/>
              <a:gd name="connsiteX0" fmla="*/ 0 w 7115175"/>
              <a:gd name="connsiteY0" fmla="*/ 5048250 h 6858000"/>
              <a:gd name="connsiteX1" fmla="*/ 5705475 w 7115175"/>
              <a:gd name="connsiteY1" fmla="*/ 0 h 6858000"/>
              <a:gd name="connsiteX2" fmla="*/ 7115175 w 7115175"/>
              <a:gd name="connsiteY2" fmla="*/ 0 h 6858000"/>
              <a:gd name="connsiteX3" fmla="*/ 7115175 w 7115175"/>
              <a:gd name="connsiteY3" fmla="*/ 6858000 h 6858000"/>
              <a:gd name="connsiteX4" fmla="*/ 1533526 w 7115175"/>
              <a:gd name="connsiteY4" fmla="*/ 6848475 h 6858000"/>
              <a:gd name="connsiteX5" fmla="*/ 0 w 7115175"/>
              <a:gd name="connsiteY5" fmla="*/ 504825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7115175" h="6858000">
                <a:moveTo>
                  <a:pt x="0" y="5048250"/>
                </a:moveTo>
                <a:lnTo>
                  <a:pt x="5705475" y="0"/>
                </a:lnTo>
                <a:lnTo>
                  <a:pt x="7115175" y="0"/>
                </a:lnTo>
                <a:lnTo>
                  <a:pt x="7115175" y="6858000"/>
                </a:lnTo>
                <a:lnTo>
                  <a:pt x="1533526" y="6848475"/>
                </a:lnTo>
                <a:lnTo>
                  <a:pt x="0" y="50482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</p:spPr>
        <p:txBody>
          <a:bodyPr rIns="182880" anchor="ctr"/>
          <a:lstStyle>
            <a:lvl1pPr algn="r">
              <a:defRPr/>
            </a:lvl1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9" name="Right Triangle 8"/>
          <p:cNvSpPr/>
          <p:nvPr/>
        </p:nvSpPr>
        <p:spPr>
          <a:xfrm>
            <a:off x="0" y="2647950"/>
            <a:ext cx="3571875" cy="4210050"/>
          </a:xfrm>
          <a:prstGeom prst="rtTriangl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 9"/>
          <p:cNvSpPr/>
          <p:nvPr/>
        </p:nvSpPr>
        <p:spPr>
          <a:xfrm>
            <a:off x="0" y="5048250"/>
            <a:ext cx="3571875" cy="1809750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1809750 h 1809750"/>
              <a:gd name="connsiteX1" fmla="*/ 1895475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  <a:gd name="connsiteX0" fmla="*/ 0 w 3571875"/>
              <a:gd name="connsiteY0" fmla="*/ 1809750 h 1809750"/>
              <a:gd name="connsiteX1" fmla="*/ 2038350 w 3571875"/>
              <a:gd name="connsiteY1" fmla="*/ 0 h 1809750"/>
              <a:gd name="connsiteX2" fmla="*/ 3571875 w 3571875"/>
              <a:gd name="connsiteY2" fmla="*/ 1809750 h 1809750"/>
              <a:gd name="connsiteX3" fmla="*/ 0 w 3571875"/>
              <a:gd name="connsiteY3" fmla="*/ 1809750 h 18097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</a:cxnLst>
            <a:rect l="l" t="t" r="r" b="b"/>
            <a:pathLst>
              <a:path w="3571875" h="1809750">
                <a:moveTo>
                  <a:pt x="0" y="1809750"/>
                </a:moveTo>
                <a:lnTo>
                  <a:pt x="2038350" y="0"/>
                </a:lnTo>
                <a:lnTo>
                  <a:pt x="3571875" y="1809750"/>
                </a:lnTo>
                <a:lnTo>
                  <a:pt x="0" y="1809750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19140000">
            <a:off x="671197" y="1717501"/>
            <a:ext cx="5486400" cy="867444"/>
          </a:xfrm>
        </p:spPr>
        <p:txBody>
          <a:bodyPr anchor="b"/>
          <a:lstStyle>
            <a:lvl1pPr algn="l">
              <a:defRPr sz="2800" b="0"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 rot="19140000">
            <a:off x="1143479" y="2180529"/>
            <a:ext cx="6096545" cy="740664"/>
          </a:xfrm>
        </p:spPr>
        <p:txBody>
          <a:bodyPr/>
          <a:lstStyle>
            <a:lvl1pPr marL="0" indent="0">
              <a:buNone/>
              <a:defRPr sz="1400">
                <a:solidFill>
                  <a:schemeClr val="tx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/>
          <p:nvPr/>
        </p:nvSpPr>
        <p:spPr>
          <a:xfrm>
            <a:off x="-2382" y="5050633"/>
            <a:ext cx="3574257" cy="1807368"/>
          </a:xfrm>
          <a:custGeom>
            <a:avLst/>
            <a:gdLst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3571875 w 3571875"/>
              <a:gd name="connsiteY2" fmla="*/ 4210050 h 4210050"/>
              <a:gd name="connsiteX3" fmla="*/ 0 w 3571875"/>
              <a:gd name="connsiteY3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883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050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281238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28825 w 3571875"/>
              <a:gd name="connsiteY2" fmla="*/ 2393157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76450 w 3571875"/>
              <a:gd name="connsiteY2" fmla="*/ 2274094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245519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4210050 h 4210050"/>
              <a:gd name="connsiteX1" fmla="*/ 0 w 3571875"/>
              <a:gd name="connsiteY1" fmla="*/ 0 h 4210050"/>
              <a:gd name="connsiteX2" fmla="*/ 2038350 w 3571875"/>
              <a:gd name="connsiteY2" fmla="*/ 2405063 h 4210050"/>
              <a:gd name="connsiteX3" fmla="*/ 3571875 w 3571875"/>
              <a:gd name="connsiteY3" fmla="*/ 4210050 h 4210050"/>
              <a:gd name="connsiteX4" fmla="*/ 0 w 3571875"/>
              <a:gd name="connsiteY4" fmla="*/ 4210050 h 4210050"/>
              <a:gd name="connsiteX0" fmla="*/ 0 w 3571875"/>
              <a:gd name="connsiteY0" fmla="*/ 2433637 h 2433637"/>
              <a:gd name="connsiteX1" fmla="*/ 257175 w 3571875"/>
              <a:gd name="connsiteY1" fmla="*/ 0 h 2433637"/>
              <a:gd name="connsiteX2" fmla="*/ 2038350 w 3571875"/>
              <a:gd name="connsiteY2" fmla="*/ 628650 h 2433637"/>
              <a:gd name="connsiteX3" fmla="*/ 3571875 w 3571875"/>
              <a:gd name="connsiteY3" fmla="*/ 2433637 h 2433637"/>
              <a:gd name="connsiteX4" fmla="*/ 0 w 3571875"/>
              <a:gd name="connsiteY4" fmla="*/ 2433637 h 2433637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24051 w 3574257"/>
              <a:gd name="connsiteY2" fmla="*/ 30718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40682 w 3574257"/>
              <a:gd name="connsiteY2" fmla="*/ 450057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9749 h 1809749"/>
              <a:gd name="connsiteX1" fmla="*/ 0 w 3574257"/>
              <a:gd name="connsiteY1" fmla="*/ 2381 h 1809749"/>
              <a:gd name="connsiteX2" fmla="*/ 2038351 w 3574257"/>
              <a:gd name="connsiteY2" fmla="*/ 0 h 1809749"/>
              <a:gd name="connsiteX3" fmla="*/ 3574257 w 3574257"/>
              <a:gd name="connsiteY3" fmla="*/ 1809749 h 1809749"/>
              <a:gd name="connsiteX4" fmla="*/ 2382 w 3574257"/>
              <a:gd name="connsiteY4" fmla="*/ 1809749 h 1809749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657351 w 3574257"/>
              <a:gd name="connsiteY2" fmla="*/ 2309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0732 w 3574257"/>
              <a:gd name="connsiteY2" fmla="*/ 238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774032 w 3574257"/>
              <a:gd name="connsiteY2" fmla="*/ 161925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969294 w 3574257"/>
              <a:gd name="connsiteY2" fmla="*/ 21432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1819275 w 3574257"/>
              <a:gd name="connsiteY2" fmla="*/ 200026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  <a:gd name="connsiteX0" fmla="*/ 2382 w 3574257"/>
              <a:gd name="connsiteY0" fmla="*/ 1807368 h 1807368"/>
              <a:gd name="connsiteX1" fmla="*/ 0 w 3574257"/>
              <a:gd name="connsiteY1" fmla="*/ 0 h 1807368"/>
              <a:gd name="connsiteX2" fmla="*/ 2045494 w 3574257"/>
              <a:gd name="connsiteY2" fmla="*/ 1 h 1807368"/>
              <a:gd name="connsiteX3" fmla="*/ 3574257 w 3574257"/>
              <a:gd name="connsiteY3" fmla="*/ 1807368 h 1807368"/>
              <a:gd name="connsiteX4" fmla="*/ 2382 w 3574257"/>
              <a:gd name="connsiteY4" fmla="*/ 1807368 h 180736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574257" h="1807368">
                <a:moveTo>
                  <a:pt x="2382" y="1807368"/>
                </a:moveTo>
                <a:lnTo>
                  <a:pt x="0" y="0"/>
                </a:lnTo>
                <a:lnTo>
                  <a:pt x="2045494" y="1"/>
                </a:lnTo>
                <a:lnTo>
                  <a:pt x="3574257" y="1807368"/>
                </a:lnTo>
                <a:lnTo>
                  <a:pt x="2382" y="1807368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Freeform 7"/>
          <p:cNvSpPr/>
          <p:nvPr/>
        </p:nvSpPr>
        <p:spPr>
          <a:xfrm>
            <a:off x="-2380" y="5051292"/>
            <a:ext cx="9146380" cy="1806709"/>
          </a:xfrm>
          <a:custGeom>
            <a:avLst/>
            <a:gdLst>
              <a:gd name="connsiteX0" fmla="*/ 0 w 3350419"/>
              <a:gd name="connsiteY0" fmla="*/ 2081213 h 2083594"/>
              <a:gd name="connsiteX1" fmla="*/ 3031331 w 3350419"/>
              <a:gd name="connsiteY1" fmla="*/ 0 h 2083594"/>
              <a:gd name="connsiteX2" fmla="*/ 3350419 w 3350419"/>
              <a:gd name="connsiteY2" fmla="*/ 80963 h 2083594"/>
              <a:gd name="connsiteX3" fmla="*/ 3350419 w 3350419"/>
              <a:gd name="connsiteY3" fmla="*/ 2083594 h 2083594"/>
              <a:gd name="connsiteX4" fmla="*/ 0 w 3350419"/>
              <a:gd name="connsiteY4" fmla="*/ 2081213 h 2083594"/>
              <a:gd name="connsiteX0" fmla="*/ 0 w 3112294"/>
              <a:gd name="connsiteY0" fmla="*/ 2019301 h 2083594"/>
              <a:gd name="connsiteX1" fmla="*/ 2793206 w 3112294"/>
              <a:gd name="connsiteY1" fmla="*/ 0 h 2083594"/>
              <a:gd name="connsiteX2" fmla="*/ 3112294 w 3112294"/>
              <a:gd name="connsiteY2" fmla="*/ 80963 h 2083594"/>
              <a:gd name="connsiteX3" fmla="*/ 3112294 w 3112294"/>
              <a:gd name="connsiteY3" fmla="*/ 2083594 h 2083594"/>
              <a:gd name="connsiteX4" fmla="*/ 0 w 3112294"/>
              <a:gd name="connsiteY4" fmla="*/ 2019301 h 2083594"/>
              <a:gd name="connsiteX0" fmla="*/ 0 w 3345656"/>
              <a:gd name="connsiteY0" fmla="*/ 2097882 h 2097882"/>
              <a:gd name="connsiteX1" fmla="*/ 3026568 w 3345656"/>
              <a:gd name="connsiteY1" fmla="*/ 0 h 2097882"/>
              <a:gd name="connsiteX2" fmla="*/ 3345656 w 3345656"/>
              <a:gd name="connsiteY2" fmla="*/ 80963 h 2097882"/>
              <a:gd name="connsiteX3" fmla="*/ 3345656 w 3345656"/>
              <a:gd name="connsiteY3" fmla="*/ 2083594 h 2097882"/>
              <a:gd name="connsiteX4" fmla="*/ 0 w 3345656"/>
              <a:gd name="connsiteY4" fmla="*/ 2097882 h 2097882"/>
              <a:gd name="connsiteX0" fmla="*/ 0 w 2800350"/>
              <a:gd name="connsiteY0" fmla="*/ 1935957 h 2083594"/>
              <a:gd name="connsiteX1" fmla="*/ 2481262 w 2800350"/>
              <a:gd name="connsiteY1" fmla="*/ 0 h 2083594"/>
              <a:gd name="connsiteX2" fmla="*/ 2800350 w 2800350"/>
              <a:gd name="connsiteY2" fmla="*/ 80963 h 2083594"/>
              <a:gd name="connsiteX3" fmla="*/ 2800350 w 2800350"/>
              <a:gd name="connsiteY3" fmla="*/ 2083594 h 2083594"/>
              <a:gd name="connsiteX4" fmla="*/ 0 w 2800350"/>
              <a:gd name="connsiteY4" fmla="*/ 1935957 h 2083594"/>
              <a:gd name="connsiteX0" fmla="*/ 0 w 3352800"/>
              <a:gd name="connsiteY0" fmla="*/ 2083594 h 2083594"/>
              <a:gd name="connsiteX1" fmla="*/ 3033712 w 3352800"/>
              <a:gd name="connsiteY1" fmla="*/ 0 h 2083594"/>
              <a:gd name="connsiteX2" fmla="*/ 3352800 w 3352800"/>
              <a:gd name="connsiteY2" fmla="*/ 80963 h 2083594"/>
              <a:gd name="connsiteX3" fmla="*/ 3352800 w 3352800"/>
              <a:gd name="connsiteY3" fmla="*/ 2083594 h 2083594"/>
              <a:gd name="connsiteX4" fmla="*/ 0 w 3352800"/>
              <a:gd name="connsiteY4" fmla="*/ 2083594 h 2083594"/>
              <a:gd name="connsiteX0" fmla="*/ 0 w 3352800"/>
              <a:gd name="connsiteY0" fmla="*/ 2002631 h 2002631"/>
              <a:gd name="connsiteX1" fmla="*/ 3033712 w 3352800"/>
              <a:gd name="connsiteY1" fmla="*/ 15716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988469 w 3352800"/>
              <a:gd name="connsiteY1" fmla="*/ 59530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3966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45314 w 3352800"/>
              <a:gd name="connsiteY1" fmla="*/ 1224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34839 w 3352800"/>
              <a:gd name="connsiteY1" fmla="*/ 425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631 h 2002631"/>
              <a:gd name="connsiteX1" fmla="*/ 2875865 w 3352800"/>
              <a:gd name="connsiteY1" fmla="*/ 81782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2002901 h 2002901"/>
              <a:gd name="connsiteX1" fmla="*/ 2836585 w 3352800"/>
              <a:gd name="connsiteY1" fmla="*/ 0 h 2002901"/>
              <a:gd name="connsiteX2" fmla="*/ 3352800 w 3352800"/>
              <a:gd name="connsiteY2" fmla="*/ 270 h 2002901"/>
              <a:gd name="connsiteX3" fmla="*/ 3352800 w 3352800"/>
              <a:gd name="connsiteY3" fmla="*/ 2002901 h 2002901"/>
              <a:gd name="connsiteX4" fmla="*/ 0 w 3352800"/>
              <a:gd name="connsiteY4" fmla="*/ 2002901 h 2002901"/>
              <a:gd name="connsiteX0" fmla="*/ 0 w 3352800"/>
              <a:gd name="connsiteY0" fmla="*/ 2002631 h 2002631"/>
              <a:gd name="connsiteX1" fmla="*/ 754045 w 3352800"/>
              <a:gd name="connsiteY1" fmla="*/ 1468326 h 2002631"/>
              <a:gd name="connsiteX2" fmla="*/ 3352800 w 3352800"/>
              <a:gd name="connsiteY2" fmla="*/ 0 h 2002631"/>
              <a:gd name="connsiteX3" fmla="*/ 3352800 w 3352800"/>
              <a:gd name="connsiteY3" fmla="*/ 2002631 h 2002631"/>
              <a:gd name="connsiteX4" fmla="*/ 0 w 3352800"/>
              <a:gd name="connsiteY4" fmla="*/ 2002631 h 2002631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34305 h 534305"/>
              <a:gd name="connsiteX1" fmla="*/ 754045 w 3352800"/>
              <a:gd name="connsiteY1" fmla="*/ 0 h 534305"/>
              <a:gd name="connsiteX2" fmla="*/ 3352800 w 3352800"/>
              <a:gd name="connsiteY2" fmla="*/ 7687 h 534305"/>
              <a:gd name="connsiteX3" fmla="*/ 3352800 w 3352800"/>
              <a:gd name="connsiteY3" fmla="*/ 534305 h 534305"/>
              <a:gd name="connsiteX4" fmla="*/ 0 w 3352800"/>
              <a:gd name="connsiteY4" fmla="*/ 534305 h 534305"/>
              <a:gd name="connsiteX0" fmla="*/ 0 w 3352800"/>
              <a:gd name="connsiteY0" fmla="*/ 526618 h 526618"/>
              <a:gd name="connsiteX1" fmla="*/ 980611 w 3352800"/>
              <a:gd name="connsiteY1" fmla="*/ 9368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6888 h 526888"/>
              <a:gd name="connsiteX1" fmla="*/ 744735 w 3352800"/>
              <a:gd name="connsiteY1" fmla="*/ 0 h 526888"/>
              <a:gd name="connsiteX2" fmla="*/ 3352800 w 3352800"/>
              <a:gd name="connsiteY2" fmla="*/ 270 h 526888"/>
              <a:gd name="connsiteX3" fmla="*/ 3352800 w 3352800"/>
              <a:gd name="connsiteY3" fmla="*/ 526888 h 526888"/>
              <a:gd name="connsiteX4" fmla="*/ 0 w 3352800"/>
              <a:gd name="connsiteY4" fmla="*/ 526888 h 526888"/>
              <a:gd name="connsiteX0" fmla="*/ 0 w 3352800"/>
              <a:gd name="connsiteY0" fmla="*/ 526618 h 526618"/>
              <a:gd name="connsiteX1" fmla="*/ 811948 w 3352800"/>
              <a:gd name="connsiteY1" fmla="*/ 60921 h 526618"/>
              <a:gd name="connsiteX2" fmla="*/ 3352800 w 3352800"/>
              <a:gd name="connsiteY2" fmla="*/ 0 h 526618"/>
              <a:gd name="connsiteX3" fmla="*/ 3352800 w 3352800"/>
              <a:gd name="connsiteY3" fmla="*/ 526618 h 526618"/>
              <a:gd name="connsiteX4" fmla="*/ 0 w 3352800"/>
              <a:gd name="connsiteY4" fmla="*/ 526618 h 526618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966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241069 w 3352800"/>
              <a:gd name="connsiteY2" fmla="*/ 94144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584 h 527584"/>
              <a:gd name="connsiteX1" fmla="*/ 751718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  <a:gd name="connsiteX0" fmla="*/ 0 w 3352800"/>
              <a:gd name="connsiteY0" fmla="*/ 527313 h 527313"/>
              <a:gd name="connsiteX1" fmla="*/ 900984 w 3352800"/>
              <a:gd name="connsiteY1" fmla="*/ 97774 h 527313"/>
              <a:gd name="connsiteX2" fmla="*/ 3352800 w 3352800"/>
              <a:gd name="connsiteY2" fmla="*/ 0 h 527313"/>
              <a:gd name="connsiteX3" fmla="*/ 3352800 w 3352800"/>
              <a:gd name="connsiteY3" fmla="*/ 527313 h 527313"/>
              <a:gd name="connsiteX4" fmla="*/ 0 w 3352800"/>
              <a:gd name="connsiteY4" fmla="*/ 527313 h 527313"/>
              <a:gd name="connsiteX0" fmla="*/ 0 w 3352800"/>
              <a:gd name="connsiteY0" fmla="*/ 527584 h 527584"/>
              <a:gd name="connsiteX1" fmla="*/ 748227 w 3352800"/>
              <a:gd name="connsiteY1" fmla="*/ 0 h 527584"/>
              <a:gd name="connsiteX2" fmla="*/ 3352800 w 3352800"/>
              <a:gd name="connsiteY2" fmla="*/ 271 h 527584"/>
              <a:gd name="connsiteX3" fmla="*/ 3352800 w 3352800"/>
              <a:gd name="connsiteY3" fmla="*/ 527584 h 527584"/>
              <a:gd name="connsiteX4" fmla="*/ 0 w 3352800"/>
              <a:gd name="connsiteY4" fmla="*/ 527584 h 52758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352800" h="527584">
                <a:moveTo>
                  <a:pt x="0" y="527584"/>
                </a:moveTo>
                <a:lnTo>
                  <a:pt x="748227" y="0"/>
                </a:lnTo>
                <a:lnTo>
                  <a:pt x="3352800" y="271"/>
                </a:lnTo>
                <a:lnTo>
                  <a:pt x="3352800" y="527584"/>
                </a:lnTo>
                <a:lnTo>
                  <a:pt x="0" y="527584"/>
                </a:lnTo>
                <a:close/>
              </a:path>
            </a:pathLst>
          </a:custGeom>
          <a:solidFill>
            <a:schemeClr val="accent3">
              <a:alpha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22960" y="365760"/>
            <a:ext cx="7520940" cy="548640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2960" y="1100628"/>
            <a:ext cx="7520940" cy="3579849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19140000">
            <a:off x="201168" y="5870448"/>
            <a:ext cx="2176272" cy="201168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FFFFF"/>
                </a:solidFill>
              </a:defRPr>
            </a:lvl1pPr>
          </a:lstStyle>
          <a:p>
            <a:fld id="{3A9A437A-1A1E-4B35-A093-77401BA836A2}" type="datetimeFigureOut">
              <a:rPr lang="ru-RU" smtClean="0"/>
              <a:t>05.02.2023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17514" y="6285122"/>
            <a:ext cx="47244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cap="all" spc="200" baseline="0">
                <a:solidFill>
                  <a:srgbClr val="FFFFFF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401038" y="6170822"/>
            <a:ext cx="502920" cy="502920"/>
          </a:xfrm>
          <a:prstGeom prst="ellipse">
            <a:avLst/>
          </a:prstGeom>
          <a:ln w="19050">
            <a:solidFill>
              <a:srgbClr val="FFFFFF"/>
            </a:solidFill>
          </a:ln>
        </p:spPr>
        <p:txBody>
          <a:bodyPr vert="horz" lIns="9144" tIns="9144" rIns="9144" bIns="9144" rtlCol="0" anchor="ctr">
            <a:normAutofit/>
          </a:bodyPr>
          <a:lstStyle>
            <a:lvl1pPr algn="ctr">
              <a:defRPr sz="1650">
                <a:solidFill>
                  <a:srgbClr val="FFFFFF"/>
                </a:solidFill>
              </a:defRPr>
            </a:lvl1pPr>
          </a:lstStyle>
          <a:p>
            <a:fld id="{D9A36252-54A4-48E6-8361-A90CBD368145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28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ts val="800"/>
        </a:spcBef>
        <a:buFont typeface="Arial" pitchFamily="34" charset="0"/>
        <a:buNone/>
        <a:defRPr sz="1600" b="1" kern="1200">
          <a:solidFill>
            <a:schemeClr val="tx1"/>
          </a:solidFill>
          <a:latin typeface="+mn-lt"/>
          <a:ea typeface="+mn-ea"/>
          <a:cs typeface="+mn-cs"/>
        </a:defRPr>
      </a:lvl1pPr>
      <a:lvl2pPr marL="1737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2pPr>
      <a:lvl3pPr marL="4023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3pPr>
      <a:lvl4pPr marL="630936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859536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097280" indent="-173736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13533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1581912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1792224" indent="-164592" algn="l" defTabSz="914400" rtl="0" eaLnBrk="1" latinLnBrk="0" hangingPunct="1">
        <a:spcBef>
          <a:spcPts val="300"/>
        </a:spcBef>
        <a:buClr>
          <a:schemeClr val="accent2"/>
        </a:buClr>
        <a:buFont typeface="Wingdings" pitchFamily="2" charset="2"/>
        <a:buChar char="§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707904" y="5301207"/>
            <a:ext cx="49320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rgbClr val="002060"/>
                </a:solidFill>
                <a:latin typeface="Calibri" pitchFamily="34" charset="0"/>
              </a:rPr>
              <a:t>ПОЖАРНОЯ БЕЗОПАСНОСТЬ ДЛЯ ЛИЦ, НА КОТОРЫХ ВОЗЛОЖЕНА ТРУДОВАЯ ФУНКЦИЯ ПО ПРОВЕДЕНИЮ ПРОТИВОПОЖАРНОГО ИНСТРУКТАЖА</a:t>
            </a:r>
            <a:endParaRPr lang="ru-RU" sz="1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319808" y="260648"/>
            <a:ext cx="6852592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МОДУЛЬ </a:t>
            </a:r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8. </a:t>
            </a:r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ТРЕБОВАНИЯ ПОЖАРНОЙ БЕЗОПАСНОСТИ ДЛЯ ПРОИЗВОДСТВЕННЫХ ОБЪЕКТОВ (Ф5)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76346" y="1052736"/>
            <a:ext cx="6330280" cy="39604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2665860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77078" y="188640"/>
            <a:ext cx="85689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  м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поддоны под маслонаполненным оборудованием для сбора возможных протечек масла должны находиться в исправном состоянии, проходимость трубопроводов организованного отвода масла в сборный бак должна проверяться в период ремонтов. Запрещается для сбора протечек масла из уплотнений и сальников на оборудовании укладывать тряпки и ветошь, а также использовать временные лотки и противни.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В кабельных сооружениях: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 а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не реже чем через 60 метров устанавливаются указатели ближайшего выхода;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 б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на дверях секционных перегородок наносятся указатели (схема) движения до ближайшего выхода. У выходных люков из кабельных сооружений устанавливаются лестницы так, чтобы они не мешали проходу по тоннелю (этажу);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в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запрещается прокладка бронированных кабелей внутри помещений без снятия горючего джутового покрова;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г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при эксплуатации кабельных сооружений двери секционных перегородок фиксируются в закрытом положении;</a:t>
            </a:r>
          </a:p>
          <a:p>
            <a:pPr algn="just"/>
            <a:r>
              <a:rPr lang="ru-RU" sz="1400" dirty="0" smtClean="0">
                <a:latin typeface="Calibri"/>
                <a:ea typeface="Times New Roman"/>
                <a:cs typeface="Calibri"/>
              </a:rPr>
              <a:t>      д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запрещается при проведении реконструкции или ремонта применять кабели с горючей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изоляцией;</a:t>
            </a:r>
          </a:p>
          <a:p>
            <a:pPr algn="just"/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е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запрещается в помещениях подпитывающих устройств маслонаполненных кабелей хранить горючие и другие материалы, не относящиеся к этой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установке;</a:t>
            </a:r>
          </a:p>
          <a:p>
            <a:pPr algn="just"/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ж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кабельные каналы и двойные полы в распределительных устройствах и других помещениях необходимо перекрывать съемными плитами из негорючих материалов. Съемные плиты должны иметь приспособления для быстрого их подъема вручную;</a:t>
            </a:r>
          </a:p>
          <a:p>
            <a:r>
              <a:rPr lang="ru-RU" sz="1400" dirty="0">
                <a:latin typeface="Calibri"/>
                <a:ea typeface="Calibri"/>
                <a:cs typeface="Times New Roman"/>
              </a:rPr>
              <a:t>з) при реконструкции и ремонте прокладка через кабельные сооружения каких-либо транзитных коммуникаций и </a:t>
            </a:r>
            <a:r>
              <a:rPr lang="ru-RU" sz="1400" dirty="0" err="1">
                <a:latin typeface="Calibri"/>
                <a:ea typeface="Calibri"/>
                <a:cs typeface="Times New Roman"/>
              </a:rPr>
              <a:t>шинопроводов</a:t>
            </a:r>
            <a:r>
              <a:rPr lang="ru-RU" sz="1400" dirty="0">
                <a:latin typeface="Calibri"/>
                <a:ea typeface="Calibri"/>
                <a:cs typeface="Times New Roman"/>
              </a:rPr>
              <a:t> не разрешается;</a:t>
            </a:r>
            <a:endParaRPr lang="ru-RU" sz="1400" dirty="0">
              <a:effectLst/>
              <a:latin typeface="Calibri"/>
              <a:ea typeface="Times New Roman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79912" y="558924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8.1. ТРЕБОВАНИЯ ПОЖАРНОЙ БЕЗОПАСНОСТИ ДЛЯ ПРОИЗВОДСТВЕННЫХ ОБЪЕКТОВ (Ф5)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7114713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568952" cy="461664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 и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при эксплуатации кабельных сооружений огнезащитные кабельные покрытия и кабельные проходки не должны иметь видимые повреждения (отслоения, вздутия, сколы, растрескивания и др.). При обнаружении таких мест принимаются меры по их ремонту и восстановлению;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к) запрещается эксплуатация кабельных сооружений после прокладки дополнительных кабельных линий без восстановления требуемых нормируемых пределов огнестойкости проходок в местах прохождения кабеля через строительные конструкции.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Маслоприемные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 устройства под трансформаторами и реакторами,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маслоотводы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 (или специальные дренажи) должны содержаться в исправном состоянии для исключения при аварии растекания масла и попадания его в кабельные каналы и другие сооружения.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 В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пределах бортовых ограждений маслоприемника гравийную засыпку необходимо содержать в чистом состоянии.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При образовании на гравийной засыпке сплошного поверхностного слоя пыли и песка, замасливании его более чем на 50 процентов поверхности, а также при образовании на гравийной засыпке твердых отложений от нефтепродуктов толщиной более 3 миллиметров, появлении растительности выше 0,2 метра или невозможности его промывки и очистки осуществляется замена гравия.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Запрещается использовать (приспосабливать) стенки кабельных каналов в качестве бортового ограждения маслоприемников трансформаторов и масляных реакторов. Бортовые ограждения маслоприемников должны быть непрерывны по всему периметру устройства.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В местах установки мобильной пожарной техники оборудуются и обозначаются места заземления, которые определяются специалистами энергетических объектов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.</a:t>
            </a:r>
          </a:p>
          <a:p>
            <a:pPr algn="just">
              <a:spcAft>
                <a:spcPts val="0"/>
              </a:spcAft>
            </a:pPr>
            <a:endParaRPr lang="ru-RU" sz="1400" dirty="0">
              <a:effectLst/>
              <a:latin typeface="Calibri"/>
              <a:ea typeface="Times New Roman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551723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8.1. ТРЕБОВАНИЯ ПОЖАРНОЙ БЕЗОПАСНОСТИ ДЛЯ ПРОИЗВОДСТВЕННЫХ ОБЪЕКТОВ (Ф5)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281932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568952" cy="48936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dirty="0" smtClean="0">
                <a:latin typeface="Calibri"/>
                <a:ea typeface="Times New Roman"/>
                <a:cs typeface="Calibri"/>
              </a:rPr>
              <a:t>    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На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объектах защиты, относящихся к полиграфической промышленности: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а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столы и шкафчики (тумбочки) в отделениях машинного набора покрываются листовой нержавеющей, или оцинкованной сталью, или термостойкой пластмассой;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б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чистка магазинов, матриц и клиньев осуществляется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пожаробезопасными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 растворами. В исключительных случаях допускается чистка магазинов, матриц и клиньев легковоспламеняющейся или горючей жидкостью непосредственно в линотипном отделении в шкафу из негорючих материалов, оборудованном вытяжной вентиляцией.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На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объектах защиты, относящихся к полиграфической промышленности, запрещается: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а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подвешивать на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металлоподаватель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 отливных машин влажные слитки;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б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загружать отливной котел наборными материалами, загрязненными красками и горючими веществами;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в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оставлять на наборных машинах или хранить около них горючие смывочные материалы и масленки с маслом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г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подходить к отливочному аппарату и работать на машине в спецодежде, загрязненной горючей жидкостью;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д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настилать полы из горючих материалов в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гартоплавильных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 отделениях.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Поливать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матричный материал (винипласт, восковую массу, свинец) раствором каучука в бензине и пропитывать фильтровальный картон бакелитовым лаком следует на столах, выполненных из негорючих материалов, оборудованных бортовыми устройствами для удаления жидкости, или в химическом шкафу.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Запрещается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графитировать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 матричный материал открытым способом на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тралере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 пресса или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тралере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 нагревательного устройства, а также сушить его над отопительными и нагревательными приборами.</a:t>
            </a:r>
          </a:p>
          <a:p>
            <a:pPr algn="just">
              <a:spcAft>
                <a:spcPts val="0"/>
              </a:spcAft>
            </a:pPr>
            <a:r>
              <a:rPr lang="ru-RU" sz="1400" dirty="0" err="1">
                <a:latin typeface="Calibri"/>
                <a:ea typeface="Times New Roman"/>
                <a:cs typeface="Calibri"/>
              </a:rPr>
              <a:t>Графитирование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 матричного материала следует производить в специальном закрытом аппарате при включенной вытяжной вентиляции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.</a:t>
            </a:r>
            <a:endParaRPr lang="ru-RU" sz="1400" dirty="0">
              <a:latin typeface="Calibri"/>
              <a:ea typeface="Times New Roman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544522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8.1. ТРЕБОВАНИЯ ПОЖАРНОЙ БЕЗОПАСНОСТИ ДЛЯ ПРОИЗВОДСТВЕННЫХ ОБЪЕКТОВ (Ф5)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76152136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2483768" y="-258762"/>
            <a:ext cx="4248472" cy="1143000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СПАСИБО ЗА ВНИМАНИЕ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6" name="AutoShape 4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9" name="AutoShape 6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0" name="AutoShape 8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1" name="AutoShape 10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2" name="AutoShape 12" descr="https://www.n-vartovsk.ru/upload/iblock/70e/7c4ec0ec30b64d46212cabe97c2333bf.png"/>
          <p:cNvSpPr>
            <a:spLocks noChangeAspect="1" noChangeArrowheads="1"/>
          </p:cNvSpPr>
          <p:nvPr/>
        </p:nvSpPr>
        <p:spPr bwMode="auto">
          <a:xfrm>
            <a:off x="765175" y="4651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Прямоугольник 15"/>
          <p:cNvSpPr/>
          <p:nvPr/>
        </p:nvSpPr>
        <p:spPr>
          <a:xfrm>
            <a:off x="3707904" y="5301207"/>
            <a:ext cx="4932040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/>
            <a:r>
              <a:rPr lang="ru-RU" sz="1400" b="1" dirty="0">
                <a:solidFill>
                  <a:srgbClr val="002060"/>
                </a:solidFill>
                <a:latin typeface="Calibri" pitchFamily="34" charset="0"/>
              </a:rPr>
              <a:t>ПОЖАРНОЯ БЕЗОПАСНОСТЬ ДЛЯ ЛИЦ, НА КОТОРЫХ ВОЗЛОЖЕНА ТРУДОВАЯ ФУНКЦИЯ ПО ПРОВЕДЕНИЮ ПРОТИВОПОЖАРНОГО ИНСТРУКТАЖА</a:t>
            </a:r>
            <a:endParaRPr lang="ru-RU" sz="14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pic>
        <p:nvPicPr>
          <p:cNvPr id="14" name="Рисунок 13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1054" y="472918"/>
            <a:ext cx="6330280" cy="45498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68247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23928" y="5373216"/>
            <a:ext cx="4716016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ТЕМА </a:t>
            </a:r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8.1</a:t>
            </a:r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. </a:t>
            </a:r>
            <a:r>
              <a:rPr lang="ru-RU" sz="2000" b="1" dirty="0" smtClean="0">
                <a:solidFill>
                  <a:srgbClr val="002060"/>
                </a:solidFill>
                <a:latin typeface="Calibri" pitchFamily="34" charset="0"/>
              </a:rPr>
              <a:t>ТРЕБОВАНИЯ ПОЖАРНОЙ БЕЗОПАСНОСТИ ДЛЯ ПРОИЗВОДСТВЕННЫХ ОБЪЕКТОВ (Ф5)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07504" y="110746"/>
            <a:ext cx="8856984" cy="54040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spcAft>
                <a:spcPts val="0"/>
              </a:spcAft>
            </a:pPr>
            <a:r>
              <a:rPr lang="ru-RU" sz="1400" b="1" dirty="0" smtClean="0">
                <a:latin typeface="Calibri"/>
                <a:ea typeface="Times New Roman"/>
                <a:cs typeface="Calibri"/>
              </a:rPr>
              <a:t>Производственные </a:t>
            </a:r>
            <a:r>
              <a:rPr lang="ru-RU" sz="1400" b="1" dirty="0">
                <a:latin typeface="Calibri"/>
                <a:ea typeface="Times New Roman"/>
                <a:cs typeface="Calibri"/>
              </a:rPr>
              <a:t>объекты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 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Технологические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процессы проводятся в соответствии с регламентами, правилами технической эксплуатации и другой утвержденной в установленном порядке технической и эксплуатационной документацией, а оборудование, предназначенное для использования пожароопасных и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пожаровзрывоопасных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 веществ и материалов, должно соответствовать технической документации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изготовителя.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Руководитель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организации обеспечивает при работе с пожароопасными и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пожаровзрывоопасными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 веществами и материалами соблюдение требований маркировки и предупредительных надписей, указанных на упаковках или в сопроводительных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документах.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Запрещается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совместное применение (если это не предусмотрено технологическим регламентом), хранение и транспортировка веществ и материалов, которые при взаимодействии друг с другом способны воспламеняться, взрываться или образовывать горючие и токсичные газы (смеси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).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Рассыпанная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бертолетова соль должна немедленно убираться в специальные емкости с водой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.</a:t>
            </a:r>
            <a:endParaRPr lang="ru-RU" sz="1400" dirty="0">
              <a:latin typeface="Calibri"/>
              <a:ea typeface="Times New Roman"/>
              <a:cs typeface="Calibri"/>
            </a:endParaRP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Руководитель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организации при выполнении планового ремонта или профилактического осмотра технологического оборудования обеспечивает соблюдение необходимых мер пожарной безопасности.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Руководитель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организации в соответствии с технологическим регламентом обеспечивает выполнение работ по очистке вытяжных устройств (шкафов, окрасочных, сушильных камер и др.), аппаратов и трубопроводов от пожароопасных отложений с внесением информации в журнал эксплуатации систем противопожарной защиты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.</a:t>
            </a:r>
          </a:p>
          <a:p>
            <a:pPr indent="342900"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При этом очистка указанных устройств и коммуникаций, расположенных в помещениях производственного и складского назначения, проводится в помещениях категорий А и Б по взрывопожарной и пожарной опасности не реже 1 раза в квартал, в помещениях категорий В1 - В4 по взрывопожарной и пожарной опасности не реже 1 раза в полугодие, в помещениях других категорий по взрывопожарной и пожарной опасности не реже 1 раза в год.</a:t>
            </a:r>
          </a:p>
          <a:p>
            <a:pPr algn="just">
              <a:spcAft>
                <a:spcPts val="0"/>
              </a:spcAft>
            </a:pPr>
            <a:endParaRPr lang="ru-RU" sz="1400" dirty="0">
              <a:latin typeface="Calibri"/>
              <a:ea typeface="Times New Roman"/>
              <a:cs typeface="Calibri"/>
            </a:endParaRPr>
          </a:p>
          <a:p>
            <a:pPr algn="just">
              <a:spcAft>
                <a:spcPts val="0"/>
              </a:spcAft>
            </a:pPr>
            <a:endParaRPr lang="ru-RU" sz="1400" dirty="0">
              <a:effectLst/>
              <a:latin typeface="Calibri"/>
              <a:ea typeface="Times New Roman"/>
              <a:cs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406615107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188640"/>
            <a:ext cx="885698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Руководитель организации обеспечивает исправное состояние искрогасителей, искроуловителей,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огнезадерживающих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,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огнепреграждающих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, пыле- и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металлоулавливающих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 и противовзрывных устройств, систем защиты от статического электричества, а также устройств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молниезащиты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, устанавливаемых на технологическом оборудовании и трубопроводах.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Для мойки и обезжиривания оборудования, изделий и деталей применяются негорючие технические моющие средства, за исключением случаев, когда по условиям технологического процесса для мойки и обезжиривания оборудования, изделий и деталей предусмотрено применение легковоспламеняющихся и горючих жидкостей.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Для разогрева застывшего продукта, ледяных, кристаллогидратных и других пробок в трубопроводах запрещается применять открытый огонь. Разогрев застывшего продукта, ледяных, кристаллогидратных и других пробок в трубопроводах следует производить горячей водой, паром и другими безопасными способами.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Отбор проб легковоспламеняющихся и горючих жидкостей из резервуаров (емкостей) и замер их уровня следует производить в светлое время суток. Запрещается выполнять указанные операции во время грозы, а также во время закачки или откачки продукта.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Запрещается подавать легковоспламеняющиеся и горючие жидкости в резервуары (емкости) падающей струей. Скорость наполнения и опорожнения резервуара не должна превышать суммарную пропускную способность установленных на резервуарах дыхательных клапанов (вентиляционных патрубков).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Руководитель организации обеспечивает своевременное проведение работ по удалению горючих отходов, находящихся в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пылесборных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 камерах и циклонах. Двери и люки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пылесборных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 камер и циклонов при их эксплуатации закрываются.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Запрещается использовать для проживания людей производственные и складские здания и сооружения, расположенные на территориях предприятий.</a:t>
            </a:r>
            <a:endParaRPr lang="ru-RU" sz="1400" dirty="0">
              <a:effectLst/>
              <a:latin typeface="Calibri"/>
              <a:ea typeface="Times New Roman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79912" y="544522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8.1. ТРЕБОВАНИЯ ПОЖАРНОЙ БЕЗОПАСНОСТИ ДЛЯ ПРОИЗВОДСТВЕННЫХ ОБЪЕКТОВ (Ф5)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0952702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9187" y="260648"/>
            <a:ext cx="8712968" cy="49731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Во взрывоопасных зонах участков, цехов и помещений должен применяться инструмент из безыскровых материалов или в соответствующем взрывобезопасном исполнении.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Руководитель организации обеспечивает проведение работ по очистке стен, потолков, пола, конструкций и оборудования помещений от пыли, стружек и горючих отходов.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Периодичность уборки устанавливается руководителем организации. Уборка проводится методами, исключающими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взвихрение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 пыли и образование взрывоопасных пылевоздушных смесей.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Защитные мембраны взрывных предохранительных клапанов на линиях и на адсорберах по виду материала и толщине должны соответствовать требованиям проектной документации.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Руководитель организации устанавливает сроки проведения проверок исправности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огнепреградителей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, очистки их огнегасящей насадки и мембранных клапанов, а также обеспечивает их выполнение.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Запрещается заполнять адсорберы нестандартным активированным углем.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Запрещается при обработке и переработке древесины эксплуатировать лесопильные рамы, круглопильные, фрезерно-пильные и другие станки и агрегаты с неисправностями.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Запрещается для чистки загрузочной воронки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рубительной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 машины применять металлические предметы.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Запрещается выполнять работы по изготовлению древесно-стружечных и иных плит из древесных материалов в случае, если над прессом для горячего прессования, а также над загрузочной и разгрузочной этажерками отсутствует или неисправен вытяжной зонт. Конструкция зонта не должна затруднять обслуживание и очистку пресса и самого зонта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Запрещается эксплуатация барабанных сушилок и бункеров сухой стружки и пыли, не оборудованных системами автоматического пожаротушения и противовзрывными устройствами, или таких сушилок и бункеров с неисправными системами автоматического пожаротушения и противовзрывными устройствами.</a:t>
            </a:r>
          </a:p>
          <a:p>
            <a:pPr algn="just">
              <a:spcAft>
                <a:spcPts val="0"/>
              </a:spcAft>
            </a:pPr>
            <a:endParaRPr lang="ru-RU" sz="1400" dirty="0">
              <a:effectLst/>
              <a:latin typeface="Calibri"/>
              <a:ea typeface="Times New Roman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707904" y="551723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8.1. ТРЕБОВАНИЯ ПОЖАРНОЙ БЕЗОПАСНОСТИ ДЛЯ ПРОИЗВОДСТВЕННЫХ ОБЪЕКТОВ (Ф5)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3791554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60648"/>
            <a:ext cx="854822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Камеры термической обработки древесно-стружечных плит не реже 1 раза в сутки очищаются от остатков летучих смоляных выделений и продуктов пиролиза древесины, пыли и других отходов.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 Производить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термообработку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недопрессованных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 древесно-стружечных плит с рыхлыми кромками не разрешается.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 Древесно-стружечные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, древесно-клееные и иные плиты из древесных материалов перед укладкой в стопы после термообработки охлаждаются на открытых площадках до температуры окружающего воздуха для исключения их самовозгорания.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 После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окончания работы пропиточные ванны для древесно-стружечных плит и иных плит из древесных материалов, а также ванны с охлаждающими горючими жидкостями закрываются крышками.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Запрещается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эксплуатировать пропиточные, закалочные и другие ванны с горючими жидкостями для обработки древесно-стружечных, древесно-клееных и иных плит из древесных материалов, не оборудованные устройствами аварийного слива в подземные емкости, оснащенные системами удаления горючих паров и расположенные вне здания, либо такие ванны с неисправными устройствами аварийного слива в такие емкости.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Сушильные камеры периодического действия и калориферы перед каждой загрузкой очищаются от производственного мусора и пыли.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 Запрещается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эксплуатация сушильных установок с трещинами на поверхности боровов и неработающими искроуловителями.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Топочно-газовые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устройства газовых сушильных камер, работающих на твердом и жидком топливе, очищаются от сажи не реже 2 раз в месяц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.</a:t>
            </a:r>
          </a:p>
          <a:p>
            <a:pPr indent="342900"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Запрещается эксплуатация топочно-сушильного отделения с неисправными приборами для контроля температуры сушильного аппарата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.</a:t>
            </a:r>
            <a:endParaRPr lang="ru-RU" sz="1400" dirty="0">
              <a:latin typeface="Calibri"/>
              <a:ea typeface="Times New Roman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5373216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8.1. ТРЕБОВАНИЯ ПОЖАРНОЙ БЕЗОПАСНОСТИ ДЛЯ ПРОИЗВОДСТВЕННЫХ ОБЪЕКТОВ (Ф5)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995303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188640"/>
            <a:ext cx="8496944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Сушильные камеры для древесно-волокнистых плит и иных плит из древесных материалов следует очищать от древесных отходов не реже 1 раза в сутки.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При остановке конвейера более чем на 10 минут обогрев сушильной камеры прекращается.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  Сушильные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камеры (помещения, шкафы) для сырья, полуфабрикатов и окрашенных готовых изделий оборудуются автоматикой отключения обогрева при повышении температуры свыше нормы.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Перед укладкой древесины в штабели для сушки токами высокой частоты необходимо обеспечить отсутствие в них металлических предметов.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Запрещается в сушильных камерах находиться людям и сушить в них спецодежду и другие предметы, не относящиеся к технологическому процессу.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Запрещается эксплуатация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соломко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-шлифовальных аппаратов, не оборудованных системой пылеудаления, или таких аппаратов с неисправной системой пылеудаления.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При производстве спичек: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 а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в производственных помещениях оборудование и механизмы, а также пол и стены помещения при попадании на них зажигательной массы и парафина необходимо немедленно очищать и промывать водой;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 б)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уборку и промывку пола автоматного цеха необходимо производить не реже 2 раз в смену, отстойник канализационного колодца необходимо очищать после каждой уборки и промывки пола цеха;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 в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запас зажигательной массы, находящейся у автомата, не должен превышать количество, необходимое для одной заливки;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г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очистку массы в макальном корыте от выпавшей спичечной соломки необходимо проводить сетчатыми лопатками из цветного металла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;</a:t>
            </a:r>
          </a:p>
          <a:p>
            <a:pPr lvl="0" algn="just"/>
            <a:r>
              <a:rPr lang="ru-RU" sz="14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      д</a:t>
            </a:r>
            <a:r>
              <a:rPr lang="ru-RU" sz="1400" dirty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) остановку спичечного автомата на выходные дни, профилактический ремонт, а также устранение аварии необходимо проводить при отсутствии в нем спичек</a:t>
            </a:r>
            <a:r>
              <a:rPr lang="ru-RU" sz="14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;</a:t>
            </a:r>
            <a:endParaRPr lang="ru-RU" sz="1400" dirty="0">
              <a:solidFill>
                <a:srgbClr val="000000"/>
              </a:solidFill>
              <a:latin typeface="Calibri"/>
              <a:ea typeface="Times New Roman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5589240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8.1. ТРЕБОВАНИЯ ПОЖАРНОЙ БЕЗОПАСНОСТИ ДЛЯ ПРОИЗВОДСТВЕННЫХ ОБЪЕКТОВ (Ф5)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690276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07504" y="116632"/>
            <a:ext cx="8928992" cy="504753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just"/>
            <a:r>
              <a:rPr lang="ru-RU" sz="14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        е</a:t>
            </a:r>
            <a:r>
              <a:rPr lang="ru-RU" sz="1400" dirty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) при кратковременных остановках автомата макальная плита опускается в макальное корыто;</a:t>
            </a:r>
          </a:p>
          <a:p>
            <a:pPr lvl="0" algn="just"/>
            <a:r>
              <a:rPr lang="ru-RU" sz="14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        ж</a:t>
            </a:r>
            <a:r>
              <a:rPr lang="ru-RU" sz="1400" dirty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) запрещается транспортировать зажигательную массу через места хранения готовой продукции, </a:t>
            </a:r>
            <a:r>
              <a:rPr lang="ru-RU" sz="1400" dirty="0" err="1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намазочное</a:t>
            </a:r>
            <a:r>
              <a:rPr lang="ru-RU" sz="1400" dirty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 отделение и около сушильных устройств, а фосфорную массу - через автоматный цех и помещение для укладки рассыпанных спичек;</a:t>
            </a:r>
          </a:p>
          <a:p>
            <a:pPr lvl="0" algn="just"/>
            <a:r>
              <a:rPr lang="ru-RU" sz="14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        з</a:t>
            </a:r>
            <a:r>
              <a:rPr lang="ru-RU" sz="1400" dirty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) полы размольного отделения необходимо постоянно поддерживать в увлажненном состоянии;</a:t>
            </a:r>
          </a:p>
          <a:p>
            <a:pPr lvl="0" algn="just"/>
            <a:r>
              <a:rPr lang="ru-RU" sz="14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        и</a:t>
            </a:r>
            <a:r>
              <a:rPr lang="ru-RU" sz="1400" dirty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) не разрешается хранить в цехе по приготовлению зажигательной и фосфорной масс запас материалов, превышающих сменную потребность, емкости с запасом материалов должны быть закрыты;</a:t>
            </a:r>
          </a:p>
          <a:p>
            <a:pPr lvl="0" algn="just"/>
            <a:r>
              <a:rPr lang="ru-RU" sz="14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       к</a:t>
            </a:r>
            <a:r>
              <a:rPr lang="ru-RU" sz="1400" dirty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) не допускается применять для приготовления и хранения зажигательной и фосфорной масс посуду вместимостью более 50 килограммов. Посуда изготавливается из цветного металла и должна иметь приспособления (ручки) для ее переноски;</a:t>
            </a:r>
          </a:p>
          <a:p>
            <a:pPr lvl="0" algn="just"/>
            <a:r>
              <a:rPr lang="ru-RU" sz="14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      л</a:t>
            </a:r>
            <a:r>
              <a:rPr lang="ru-RU" sz="1400" dirty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) измельчение в шаровой мельнице бертолетовой соли и серы в сухом виде не разрешается;</a:t>
            </a:r>
          </a:p>
          <a:p>
            <a:pPr lvl="0" algn="just"/>
            <a:r>
              <a:rPr lang="ru-RU" sz="14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      м</a:t>
            </a:r>
            <a:r>
              <a:rPr lang="ru-RU" sz="1400" dirty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) засорение фосфорной и зажигательной масс спичечной соломкой, спичками и различными отходами не допускается;</a:t>
            </a:r>
          </a:p>
          <a:p>
            <a:pPr lvl="0" algn="just"/>
            <a:r>
              <a:rPr lang="ru-RU" sz="14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      н</a:t>
            </a:r>
            <a:r>
              <a:rPr lang="ru-RU" sz="1400" dirty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) развеску химикатов для спичечных масс необходимо проводить в специальных шкафах, оборудованных вытяжной вентиляцией</a:t>
            </a:r>
            <a:r>
              <a:rPr lang="ru-RU" sz="1400" dirty="0" smtClean="0">
                <a:solidFill>
                  <a:srgbClr val="000000"/>
                </a:solidFill>
                <a:latin typeface="Calibri"/>
                <a:ea typeface="Times New Roman"/>
                <a:cs typeface="Calibri"/>
              </a:rPr>
              <a:t>.</a:t>
            </a:r>
          </a:p>
          <a:p>
            <a:pPr lvl="0" algn="just"/>
            <a:r>
              <a:rPr lang="ru-RU" sz="1400" dirty="0" smtClean="0">
                <a:latin typeface="Calibri"/>
                <a:ea typeface="Times New Roman"/>
                <a:cs typeface="Calibri"/>
              </a:rPr>
              <a:t>       Спецодежда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работающих в цехах приготовления спичечных масс и автоматных цехов должна быть пропитана огнезащитным составом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.</a:t>
            </a:r>
          </a:p>
          <a:p>
            <a:pPr lvl="0" algn="just"/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 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В помещениях укладки рассыпанных спичек и у каждого автомата запас спичек, уложенных в кассеты, не должен превышать 10 малых или 5 больших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кассет.</a:t>
            </a:r>
          </a:p>
          <a:p>
            <a:pPr lvl="0" algn="just"/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  Запас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спичек около коробконабивочных машин не должен превышать 3 малых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кассет.</a:t>
            </a:r>
          </a:p>
          <a:p>
            <a:pPr lvl="0" algn="just"/>
            <a:r>
              <a:rPr lang="ru-RU" sz="1400" dirty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       Кассеты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со спичками хранятся на стеллажах и укладываются не более чем в 2 ряда по высоте с прокладками из цветного металла между ними. Запрещается хранить в цехе более 10 малых или 5 больших кассет со спичками в одном месте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.</a:t>
            </a:r>
            <a:endParaRPr lang="ru-RU" sz="1400" dirty="0">
              <a:latin typeface="Calibri"/>
              <a:ea typeface="Times New Roman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544522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8.1. ТРЕБОВАНИЯ ПОЖАРНОЙ БЕЗОПАСНОСТИ ДЛЯ ПРОИЗВОДСТВЕННЫХ ОБЪЕКТОВ (Ф5)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213114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05719" y="261980"/>
            <a:ext cx="8568952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/>
            <a:r>
              <a:rPr lang="ru-RU" sz="1400" dirty="0" smtClean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Запас готовых спичек в зоне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коробконамазочных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 и упаковочных машин не должен превышать 20 ящиков на машину.</a:t>
            </a:r>
          </a:p>
          <a:p>
            <a:pPr indent="342900" algn="just"/>
            <a:r>
              <a:rPr lang="ru-RU" sz="1400" dirty="0">
                <a:latin typeface="Calibri"/>
                <a:ea typeface="Times New Roman"/>
                <a:cs typeface="Calibri"/>
              </a:rPr>
              <a:t>На участке промежуточного хранения количество готовой продукции не должно превышать сменную выработку одного спичечного автомата.</a:t>
            </a:r>
          </a:p>
          <a:p>
            <a:pPr indent="342900" algn="just"/>
            <a:r>
              <a:rPr lang="ru-RU" sz="1400" dirty="0" smtClean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Руководителем организации или иным должностным лицом, уполномоченным руководителем организации, для выполнения работ по сбору, транспортированию и уничтожению отходов спичечных масс разрабатывается и утверждается соответствующая инструкция.</a:t>
            </a:r>
          </a:p>
          <a:p>
            <a:pPr indent="342900" algn="just"/>
            <a:r>
              <a:rPr lang="ru-RU" sz="1400" dirty="0" smtClean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Отходы спичечных масс и деревянная тара утилизируются вне территории предприятия на площадке, имеющей ограждение и твердое покрытие. Отходы спичечных масс доставляются к месту утилизации разведенными водой.</a:t>
            </a:r>
          </a:p>
          <a:p>
            <a:pPr indent="342900" algn="just"/>
            <a:r>
              <a:rPr lang="ru-RU" sz="1400" dirty="0" smtClean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На объектах энергетики в газонепроницаемых стенах, отделяющих помещения с контрольно-измерительными приборами и устройствами управления от газорегуляторных пунктов и газорегуляторных установок, не допускается наличие сквозных отверстий и щелей. Прокладка коммуникаций через такие стены допускается только с применением специальных устройств (сальников).</a:t>
            </a:r>
          </a:p>
          <a:p>
            <a:pPr indent="342900" algn="just"/>
            <a:r>
              <a:rPr lang="ru-RU" sz="1400" dirty="0" smtClean="0">
                <a:latin typeface="Calibri"/>
                <a:ea typeface="Times New Roman"/>
                <a:cs typeface="Calibri"/>
              </a:rPr>
              <a:t>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На электростанциях:</a:t>
            </a:r>
          </a:p>
          <a:p>
            <a:pPr indent="342900" algn="just"/>
            <a:r>
              <a:rPr lang="ru-RU" sz="1400" dirty="0">
                <a:latin typeface="Calibri"/>
                <a:ea typeface="Times New Roman"/>
                <a:cs typeface="Calibri"/>
              </a:rPr>
              <a:t>а) запрещается проводить монтаж или ремонт оборудования в помещении при неработающей вентиляции;</a:t>
            </a:r>
          </a:p>
          <a:p>
            <a:pPr indent="342900" algn="just"/>
            <a:r>
              <a:rPr lang="ru-RU" sz="1400" dirty="0">
                <a:latin typeface="Calibri"/>
                <a:ea typeface="Times New Roman"/>
                <a:cs typeface="Calibri"/>
              </a:rPr>
              <a:t>б) при подаче топлива должны работать все средства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обеспыливания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, находящиеся на тракте топливоподачи, а также устройства по улавливанию металла, щепы и других посторонних включений из топлива;</a:t>
            </a:r>
          </a:p>
          <a:p>
            <a:pPr indent="342900" algn="just"/>
            <a:r>
              <a:rPr lang="ru-RU" sz="1400" dirty="0">
                <a:latin typeface="Calibri"/>
                <a:ea typeface="Times New Roman"/>
                <a:cs typeface="Calibri"/>
              </a:rPr>
              <a:t>в) на тракте топливоподачи регулярно проводится контроль и своевременно выполняется текущий ремонт и техническое обслуживание для предотвращения скопления пыли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;</a:t>
            </a:r>
            <a:endParaRPr lang="ru-RU" sz="1400" dirty="0">
              <a:latin typeface="Calibri"/>
              <a:ea typeface="Times New Roman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923928" y="5445224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8.1. ТРЕБОВАНИЯ ПОЖАРНОЙ БЕЗОПАСНОСТИ ДЛЯ ПРОИЗВОДСТВЕННЫХ ОБЪЕКТОВ (Ф5)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2257272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79512" y="260648"/>
            <a:ext cx="8784976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indent="342900" algn="just">
              <a:spcAft>
                <a:spcPts val="0"/>
              </a:spcAft>
            </a:pPr>
            <a:r>
              <a:rPr lang="ru-RU" sz="1400" dirty="0">
                <a:solidFill>
                  <a:srgbClr val="000000"/>
                </a:solidFill>
                <a:latin typeface="Calibri"/>
                <a:ea typeface="Calibri"/>
                <a:cs typeface="Times New Roman"/>
              </a:rPr>
              <a:t>г) в помещениях тракта топливоподачи необходимо соблюдать чистоту, регулярно проводить уборку с удалением пыли со всех мест ее скопления. Уборка проводится по утвержденному графику в зависимости от типа твердого топлива, его склонности к окислению и 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запыленности помещений. Пыль убирается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гидросмывом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 или механизированным способом. При необходимости в отдельных местах ручной уборки эти работы допускается проводить только после увлажнения пыли распыленной водой;</a:t>
            </a:r>
          </a:p>
          <a:p>
            <a:pPr indent="342900"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д) на кабельных трассах, идущих по тракту топливоподачи, необходимо следить за наличием просвета между кабелями для уменьшения скопления пыли;</a:t>
            </a:r>
          </a:p>
          <a:p>
            <a:pPr indent="342900"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е) при загрузке конвейерных лент не должно быть падения, просыпания топлива, его следует убирать в течение рабочей смены. Не допускается скопление топлива под нижней ниткой конвейерных лент;</a:t>
            </a:r>
          </a:p>
          <a:p>
            <a:pPr indent="342900"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ж) не разрешается, кроме аварийных ситуаций, осуществлять остановку конвейеров, нагруженных топливом. В случае аварийной остановки конвейерные ленты освобождаются (разгружаются) от топлива в возможно короткий срок;</a:t>
            </a:r>
          </a:p>
          <a:p>
            <a:pPr indent="342900"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з) при переходе электростанции на длительное сжигание газа или мазута и перед капитальным ремонтом соответствующего оборудования производится полное опорожнение бункеров сырого топлива;</a:t>
            </a:r>
          </a:p>
          <a:p>
            <a:pPr indent="342900"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и) перед проведением вулканизационных работ на конвейере необходимо очистить от пыли участок не менее 10 метров вдоль ленты (при необходимости выполнить </a:t>
            </a:r>
            <a:r>
              <a:rPr lang="ru-RU" sz="1400" dirty="0" err="1">
                <a:latin typeface="Calibri"/>
                <a:ea typeface="Times New Roman"/>
                <a:cs typeface="Calibri"/>
              </a:rPr>
              <a:t>гидроуборку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), огородить его щитами из негорючих материалов и обеспечить первичными средствами пожаротушения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;</a:t>
            </a:r>
          </a:p>
          <a:p>
            <a:pPr algn="just">
              <a:spcAft>
                <a:spcPts val="0"/>
              </a:spcAft>
            </a:pPr>
            <a:r>
              <a:rPr lang="ru-RU" sz="1400" dirty="0">
                <a:latin typeface="Calibri"/>
                <a:ea typeface="Times New Roman"/>
                <a:cs typeface="Calibri"/>
              </a:rPr>
              <a:t>к) запрещается в помещениях и коридорах закрытых распределительных устройств и подстанций устраивать кладовые, не относящиеся к распределительному устройству, а также хранить электротехническое оборудование, запасные части, емкости с горючими жидкостями и баллоны с различными газами;</a:t>
            </a:r>
          </a:p>
          <a:p>
            <a:pPr algn="just">
              <a:spcAft>
                <a:spcPts val="0"/>
              </a:spcAft>
            </a:pPr>
            <a:r>
              <a:rPr lang="ru-RU" sz="1400" dirty="0" smtClean="0">
                <a:latin typeface="Calibri"/>
                <a:ea typeface="Times New Roman"/>
                <a:cs typeface="Calibri"/>
              </a:rPr>
              <a:t>        л</a:t>
            </a:r>
            <a:r>
              <a:rPr lang="ru-RU" sz="1400" dirty="0">
                <a:latin typeface="Calibri"/>
                <a:ea typeface="Times New Roman"/>
                <a:cs typeface="Calibri"/>
              </a:rPr>
              <a:t>) в случае попадания масла на теплоизоляцию горячих поверхностей необходимо немедленно очистить ее (горячей водой или паром), а в случае глубокой пропитки изоляции следует заменить участок теплоизоляции</a:t>
            </a:r>
            <a:r>
              <a:rPr lang="ru-RU" sz="1400" dirty="0" smtClean="0">
                <a:latin typeface="Calibri"/>
                <a:ea typeface="Times New Roman"/>
                <a:cs typeface="Calibri"/>
              </a:rPr>
              <a:t>;</a:t>
            </a:r>
            <a:endParaRPr lang="ru-RU" sz="1400" dirty="0">
              <a:latin typeface="Calibri"/>
              <a:ea typeface="Times New Roman"/>
              <a:cs typeface="Calibri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3851920" y="5517232"/>
            <a:ext cx="4572000" cy="1015663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/>
            <a:r>
              <a:rPr lang="ru-RU" sz="2000" b="1" dirty="0">
                <a:solidFill>
                  <a:srgbClr val="002060"/>
                </a:solidFill>
                <a:latin typeface="Calibri" pitchFamily="34" charset="0"/>
              </a:rPr>
              <a:t>ТЕМА 8.1. ТРЕБОВАНИЯ ПОЖАРНОЙ БЕЗОПАСНОСТИ ДЛЯ ПРОИЗВОДСТВЕННЫХ ОБЪЕКТОВ (Ф5)</a:t>
            </a:r>
            <a:endParaRPr lang="ru-RU" sz="2000" b="1" dirty="0">
              <a:solidFill>
                <a:srgbClr val="002060"/>
              </a:solidFill>
              <a:latin typeface="Calibri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0915807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Углы">
  <a:themeElements>
    <a:clrScheme name="Главная">
      <a:dk1>
        <a:srgbClr val="000000"/>
      </a:dk1>
      <a:lt1>
        <a:srgbClr val="FFFFFF"/>
      </a:lt1>
      <a:dk2>
        <a:srgbClr val="D1282E"/>
      </a:dk2>
      <a:lt2>
        <a:srgbClr val="C8C8B1"/>
      </a:lt2>
      <a:accent1>
        <a:srgbClr val="7A7A7A"/>
      </a:accent1>
      <a:accent2>
        <a:srgbClr val="F5C201"/>
      </a:accent2>
      <a:accent3>
        <a:srgbClr val="526DB0"/>
      </a:accent3>
      <a:accent4>
        <a:srgbClr val="989AAC"/>
      </a:accent4>
      <a:accent5>
        <a:srgbClr val="DC5924"/>
      </a:accent5>
      <a:accent6>
        <a:srgbClr val="B4B392"/>
      </a:accent6>
      <a:hlink>
        <a:srgbClr val="CC9900"/>
      </a:hlink>
      <a:folHlink>
        <a:srgbClr val="969696"/>
      </a:folHlink>
    </a:clrScheme>
    <a:fontScheme name="Углы">
      <a:majorFont>
        <a:latin typeface="Franklin Gothic Medium"/>
        <a:ea typeface=""/>
        <a:cs typeface=""/>
        <a:font script="Jpan" typeface="HG創英角ｺﾞｼｯｸUB"/>
        <a:font script="Hang" typeface="돋움"/>
        <a:font script="Hans" typeface="微软雅黑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Franklin Gothic Book"/>
        <a:ea typeface=""/>
        <a:cs typeface=""/>
        <a:font script="Jpan" typeface="ＭＳ Ｐゴシック"/>
        <a:font script="Hang" typeface="맑은 고딕"/>
        <a:font script="Hans" typeface="隶书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Углы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20400000"/>
            </a:lightRig>
          </a:scene3d>
          <a:sp3d contourW="6350">
            <a:bevelT w="41275" h="19050" prst="angle"/>
            <a:contourClr>
              <a:schemeClr val="phClr">
                <a:shade val="25000"/>
                <a:satMod val="150000"/>
              </a:schemeClr>
            </a:contourClr>
          </a:sp3d>
        </a:effectStyle>
      </a:effectStyleLst>
      <a:bgFillStyleLst>
        <a:solidFill>
          <a:schemeClr val="phClr"/>
        </a:solidFill>
        <a:blipFill rotWithShape="1">
          <a:blip xmlns:r="http://schemas.openxmlformats.org/officeDocument/2006/relationships" r:embed="rId1">
            <a:duotone>
              <a:schemeClr val="phClr">
                <a:tint val="90000"/>
                <a:shade val="85000"/>
              </a:schemeClr>
              <a:schemeClr val="phClr">
                <a:tint val="95000"/>
                <a:shade val="99000"/>
              </a:schemeClr>
            </a:duotone>
          </a:blip>
          <a:tile tx="0" ty="0" sx="100000" sy="100000" flip="none" algn="tl"/>
        </a:blipFill>
        <a:blipFill rotWithShape="1">
          <a:blip xmlns:r="http://schemas.openxmlformats.org/officeDocument/2006/relationships" r:embed="rId2">
            <a:duotone>
              <a:schemeClr val="phClr">
                <a:tint val="93000"/>
                <a:shade val="85000"/>
              </a:schemeClr>
              <a:schemeClr val="phClr">
                <a:tint val="96000"/>
                <a:shade val="99000"/>
              </a:schemeClr>
            </a:duotone>
          </a:blip>
          <a:tile tx="0" ty="0" sx="90000" sy="9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Angles</Template>
  <TotalTime>684</TotalTime>
  <Words>2600</Words>
  <Application>Microsoft Office PowerPoint</Application>
  <PresentationFormat>Экран (4:3)</PresentationFormat>
  <Paragraphs>119</Paragraphs>
  <Slides>13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4" baseType="lpstr">
      <vt:lpstr>Углы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СПАСИБО ЗА ВНИМАНИЕ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Elena</dc:creator>
  <cp:lastModifiedBy>Пользователь</cp:lastModifiedBy>
  <cp:revision>31</cp:revision>
  <dcterms:created xsi:type="dcterms:W3CDTF">2022-02-02T06:29:48Z</dcterms:created>
  <dcterms:modified xsi:type="dcterms:W3CDTF">2023-02-05T09:04:16Z</dcterms:modified>
</cp:coreProperties>
</file>