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0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19808" y="260648"/>
            <a:ext cx="69966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МОДУЛЬ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7.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ТРЕБОВАНИЯ ПОЖАРНОЙ БЕЗОПАСНОСТИ ДЛЯ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ОБРАЗОВАТЕЛЬНЫХ ОРГАНИЗАЦИЙ, НАУЧНЫХ И ПРОЕКТНЫХ ОРГАНИЗАЦИЙ, ОРГАНОВ УПРАВЛЕНИЯ УЧРЕЖДЕНИЙ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Ф4)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46" y="1276311"/>
            <a:ext cx="6330280" cy="37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58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924808"/>
              </p:ext>
            </p:extLst>
          </p:nvPr>
        </p:nvGraphicFramePr>
        <p:xfrm>
          <a:off x="323528" y="576782"/>
          <a:ext cx="8568952" cy="3644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9"/>
                <a:gridCol w="2511589"/>
                <a:gridCol w="812573"/>
                <a:gridCol w="1179851"/>
                <a:gridCol w="888517"/>
                <a:gridCol w="1034183"/>
              </a:tblGrid>
              <a:tr h="55730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Степень огнестойкости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Класс конструктивной пожарной опасности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Число эвакуируемых, чел., с одного этажа здания при высоте расположения этажа, м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57300">
                <a:tc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9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До 12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Более 12</a:t>
                      </a:r>
                    </a:p>
                    <a:p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9885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I, II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70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40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78677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II</a:t>
                      </a:r>
                    </a:p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III</a:t>
                      </a:r>
                    </a:p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IV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С1</a:t>
                      </a:r>
                    </a:p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С0, С1</a:t>
                      </a:r>
                    </a:p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С0, С1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50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15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5573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IV</a:t>
                      </a:r>
                    </a:p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V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</a:t>
                      </a:r>
                    </a:p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Не нормируется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-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786777">
                <a:tc gridSpan="6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Примечание: знак "-" означает отсутствие нормативных требований ввиду недопустимости сочетаний табличных значений исходных данных. Например, в данном случае в зданиях с классом конструктивной пожарной опасности С2, С3 не допускается предусматривать залы объемом более 5 тыс. м3 .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195736" y="515719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64288" y="260648"/>
            <a:ext cx="10757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alibri" pitchFamily="34" charset="0"/>
              </a:rPr>
              <a:t>Таблица 14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5157192"/>
            <a:ext cx="6353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81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83768" y="-258762"/>
            <a:ext cx="424847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СПАСИБО ЗА ВНИМАНИЕ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AutoShape 4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54" y="472918"/>
            <a:ext cx="6330280" cy="454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9610" y="5226784"/>
            <a:ext cx="6084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ТЕМА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7.1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. ТРЕБОВАНИЯ ПОЖАРНОЙ БЕЗОПАСНОСТИ ДЛЯ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0746"/>
            <a:ext cx="885698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Calibri" pitchFamily="34" charset="0"/>
              </a:rPr>
              <a:t>Требования </a:t>
            </a:r>
            <a:r>
              <a:rPr lang="ru-RU" sz="1400" b="1" dirty="0">
                <a:latin typeface="Calibri" pitchFamily="34" charset="0"/>
              </a:rPr>
              <a:t>к объектам класса функциональной пожарной опасности Ф4 </a:t>
            </a:r>
            <a:endParaRPr lang="ru-RU" sz="1400" b="1" dirty="0" smtClean="0">
              <a:latin typeface="Calibri" pitchFamily="34" charset="0"/>
            </a:endParaRPr>
          </a:p>
          <a:p>
            <a:pPr algn="ctr">
              <a:spcAft>
                <a:spcPts val="0"/>
              </a:spcAft>
            </a:pPr>
            <a:endParaRPr lang="ru-RU" sz="1400" b="1" dirty="0" smtClean="0"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  Требования </a:t>
            </a:r>
            <a:r>
              <a:rPr lang="ru-RU" sz="1400" dirty="0">
                <a:latin typeface="Calibri" pitchFamily="34" charset="0"/>
              </a:rPr>
              <a:t>настоящего подраздела распространяются на объекты класса функциональной пожарной опасности Ф4, помещения которых используются некоторое время в течение суток, и в них находится, как правило, постоянный контингент людей определенного возраста и физического состояния: </a:t>
            </a:r>
            <a:endParaRPr lang="ru-RU" sz="1400" dirty="0" smtClean="0"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  - здания </a:t>
            </a:r>
            <a:r>
              <a:rPr lang="ru-RU" sz="1400" dirty="0">
                <a:latin typeface="Calibri" pitchFamily="34" charset="0"/>
              </a:rPr>
              <a:t>общеобразовательных учреждений, образовательных учреждений дополнительного образования детей, образовательных учреждений начального профессионального и среднего профессионального образования (Ф4.1); </a:t>
            </a:r>
            <a:endParaRPr lang="ru-RU" sz="1400" dirty="0" smtClean="0"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   - </a:t>
            </a:r>
            <a:r>
              <a:rPr lang="ru-RU" sz="1400" dirty="0">
                <a:latin typeface="Calibri" pitchFamily="34" charset="0"/>
              </a:rPr>
              <a:t>здания образовательных учреждений высшего профессионального образования и дополнительного профессионального образования (повышения квалификации) специалистов (Ф4.2</a:t>
            </a:r>
            <a:r>
              <a:rPr lang="ru-RU" sz="1400" dirty="0" smtClean="0">
                <a:latin typeface="Calibri" pitchFamily="34" charset="0"/>
              </a:rPr>
              <a:t>);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   - </a:t>
            </a:r>
            <a:r>
              <a:rPr lang="ru-RU" sz="1400" dirty="0">
                <a:latin typeface="Calibri" pitchFamily="34" charset="0"/>
              </a:rPr>
              <a:t>здания органов управления учреждений, проектно-конструкторских организаций, информационных и редакционно-издательских организаций, научных организаций, банков, контор, офисов и т.п. (Ф4.3). </a:t>
            </a:r>
            <a:endParaRPr lang="ru-RU" sz="1400" dirty="0" smtClean="0"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  Объекты </a:t>
            </a:r>
            <a:r>
              <a:rPr lang="ru-RU" sz="1400" dirty="0">
                <a:latin typeface="Calibri" pitchFamily="34" charset="0"/>
              </a:rPr>
              <a:t>защиты класса функциональной пожарной опасности Ф4.1 должны размещаться в отдельно стоящих зданиях, либо выделяться в самостоятельные пожарные отсеки при размещении в жилых и общественных зданиях иного класса функциональной пожарной опасности. При размещении помещений общеобразовательных учреждений, образовательных учреждений дополнительного образования детей, образовательных учреждений начального профессионального и среднего профессионального образования на первых этажах зданий класса Ф1.3 выделять указанные помещения в самостоятельные пожарные отсеки не требуется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   Помещения </a:t>
            </a:r>
            <a:r>
              <a:rPr lang="ru-RU" sz="1400" dirty="0"/>
              <a:t>со спальными местами (номера, палаты, комнаты и т.п.) на объектах класса функциональной пожарной опасности Ф4.1 </a:t>
            </a:r>
            <a:r>
              <a:rPr lang="ru-RU" sz="1400" dirty="0" err="1"/>
              <a:t>интернатного</a:t>
            </a:r>
            <a:r>
              <a:rPr lang="ru-RU" sz="1400" dirty="0"/>
              <a:t> типа, размещаются в отдельных корпусах, блоках или частях здания, отделенных от других частей здания согласно требованиям подраздела 5.2 для объектов класса Ф1.1. Размещать под актовыми залами, а также в подвальных этажах помещения категорий В1-В3 не допускается.</a:t>
            </a:r>
            <a:endParaRPr lang="ru-RU" sz="1400" dirty="0">
              <a:latin typeface="Calibri" pitchFamily="34" charset="0"/>
              <a:ea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15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/>
              <a:t>           Предусматриваемые </a:t>
            </a:r>
            <a:r>
              <a:rPr lang="ru-RU" sz="1400" dirty="0"/>
              <a:t>в составе объектов Ф;.1, Ф4.2, Ф4.3, пищеблоки выделяются противопожарными перекрытиями и стенами не ниже 2-го типа.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/>
              <a:t> </a:t>
            </a:r>
            <a:r>
              <a:rPr lang="ru-RU" sz="1400" dirty="0" smtClean="0"/>
              <a:t>         Помещения </a:t>
            </a:r>
            <a:r>
              <a:rPr lang="ru-RU" sz="1400" dirty="0"/>
              <a:t>производственного и складского назначения, технические помещения (лабораторные помещения, комнаты для трудового обучения, мастерские, кладовые горючих материалов и материалов в горючей упаковке, книгохранилища библиотек, серверные, </a:t>
            </a:r>
            <a:r>
              <a:rPr lang="ru-RU" sz="1400" dirty="0" err="1"/>
              <a:t>электрощитовые</a:t>
            </a:r>
            <a:r>
              <a:rPr lang="ru-RU" sz="1400" dirty="0"/>
              <a:t> и т.п.) за исключением помещений категорий В4 и Д, выделяются противопожарными перегородками не ниже 1-го типа и перекрытиями не ниже 3-го типа. </a:t>
            </a:r>
            <a:endParaRPr lang="ru-RU" sz="1400" dirty="0" smtClean="0"/>
          </a:p>
          <a:p>
            <a:pPr algn="just">
              <a:spcAft>
                <a:spcPts val="0"/>
              </a:spcAft>
            </a:pPr>
            <a:r>
              <a:rPr lang="ru-RU" sz="1400" dirty="0" smtClean="0"/>
              <a:t>        Окна </a:t>
            </a:r>
            <a:r>
              <a:rPr lang="ru-RU" sz="1400" dirty="0"/>
              <a:t>и отверстия из помещения кинопроекционной, если она предусмотрена при </a:t>
            </a:r>
            <a:r>
              <a:rPr lang="ru-RU" sz="1400" dirty="0" err="1"/>
              <a:t>конференцзале</a:t>
            </a:r>
            <a:r>
              <a:rPr lang="ru-RU" sz="1400" dirty="0"/>
              <a:t>, должны быть защищены согласно требованиям, приведенным в подразделе </a:t>
            </a:r>
            <a:r>
              <a:rPr lang="ru-RU" sz="1400" dirty="0" smtClean="0"/>
              <a:t>5.4 свода </a:t>
            </a:r>
            <a:r>
              <a:rPr lang="ru-RU" sz="1400" dirty="0"/>
              <a:t>правил СП 4.13130.2013 "Системы противопожарной защиты. Ограничение распространения пожара на объектах защиты. Требования к объемно-планировочным и конструктивным </a:t>
            </a:r>
            <a:r>
              <a:rPr lang="ru-RU" sz="1400" dirty="0" smtClean="0"/>
              <a:t>решениям.»</a:t>
            </a:r>
          </a:p>
          <a:p>
            <a:pPr algn="ctr">
              <a:spcAft>
                <a:spcPts val="0"/>
              </a:spcAft>
            </a:pPr>
            <a:endParaRPr lang="ru-RU" sz="1400" dirty="0" smtClean="0"/>
          </a:p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Calibri" pitchFamily="34" charset="0"/>
              </a:rPr>
              <a:t>Школы</a:t>
            </a:r>
            <a:r>
              <a:rPr lang="ru-RU" sz="1400" b="1" dirty="0">
                <a:latin typeface="Calibri" pitchFamily="34" charset="0"/>
              </a:rPr>
              <a:t>, внешкольные учебные заведения, средние специальные учебные заведения, профессионально-технические училища </a:t>
            </a:r>
            <a:endParaRPr lang="ru-RU" sz="1400" b="1" dirty="0" smtClean="0"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 pitchFamily="34" charset="0"/>
              </a:rPr>
              <a:t>        Расстояние </a:t>
            </a:r>
            <a:r>
              <a:rPr lang="ru-RU" sz="1400" dirty="0">
                <a:latin typeface="Calibri" pitchFamily="34" charset="0"/>
              </a:rPr>
              <a:t>по путям эвакуации от дверей наиболее удаленных помещений до выхода наружу или на лестничную клетку (в воздушную зону лестничной клетки типа Н1 или </a:t>
            </a:r>
            <a:r>
              <a:rPr lang="ru-RU" sz="1400" dirty="0" err="1">
                <a:latin typeface="Calibri" pitchFamily="34" charset="0"/>
              </a:rPr>
              <a:t>тамбуршлюз</a:t>
            </a:r>
            <a:r>
              <a:rPr lang="ru-RU" sz="1400" dirty="0">
                <a:latin typeface="Calibri" pitchFamily="34" charset="0"/>
              </a:rPr>
              <a:t> лестничной клетки типа Н3) должно быть не более, указанного в таблице 13. Расстояния для помещений санузлов, душевых и других обслуживающих помещений без постоянных рабочих мест (технических, кладовых площадью не более 20 м2 ) следует принимать в соответствии с графой 2 таблицы 6</a:t>
            </a:r>
            <a:r>
              <a:rPr lang="ru-RU" sz="1400" dirty="0" smtClean="0">
                <a:latin typeface="Calibri" pitchFamily="34" charset="0"/>
              </a:rPr>
              <a:t>. свода правил СП 1.13130 </a:t>
            </a:r>
            <a:r>
              <a:rPr lang="ru-RU" sz="1400" dirty="0">
                <a:latin typeface="Calibri" pitchFamily="34" charset="0"/>
              </a:rPr>
              <a:t>"</a:t>
            </a:r>
            <a:r>
              <a:rPr lang="ru-RU" sz="1400" dirty="0" smtClean="0">
                <a:latin typeface="Calibri" pitchFamily="34" charset="0"/>
              </a:rPr>
              <a:t>Системы противопожарной защиты. Эвакуационные пути и выходы"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5229200"/>
            <a:ext cx="61926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52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930768"/>
              </p:ext>
            </p:extLst>
          </p:nvPr>
        </p:nvGraphicFramePr>
        <p:xfrm>
          <a:off x="395536" y="611857"/>
          <a:ext cx="8424936" cy="2817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4776"/>
                <a:gridCol w="144016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Класс конструктивной пожарной опасности и степень огнестойкости здания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Расстояние, м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74231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А. Из помещений, расположенных между лестничными клетками или наружными выходами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50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3127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С1 и здания III -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IV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степеней огнестойкости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35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199256">
                <a:tc grid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Б. Из помещений с выходами в тупиковый коридор или холл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48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С0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25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377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С1 и здания III - IV степеней огнестойкости 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15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  <a:tr h="29296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С2, С3 и здания V степени огнестойкости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Calibri" pitchFamily="34" charset="0"/>
                        </a:rPr>
                        <a:t>10</a:t>
                      </a:r>
                      <a:endParaRPr lang="ru-RU" sz="1400" dirty="0">
                        <a:latin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9592" y="244702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                                               </a:t>
            </a:r>
            <a:r>
              <a:rPr lang="ru-RU" sz="1400" dirty="0" smtClean="0">
                <a:latin typeface="Calibri" pitchFamily="34" charset="0"/>
              </a:rPr>
              <a:t>Таблица 13 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2453" y="4669770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2453" y="3417672"/>
            <a:ext cx="838801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Наибольшее </a:t>
            </a:r>
            <a:r>
              <a:rPr lang="ru-RU" sz="1400" dirty="0">
                <a:latin typeface="Calibri" pitchFamily="34" charset="0"/>
              </a:rPr>
              <a:t>число людей, одновременно пребывающих на этаже в зданиях школ, школ-интернатов и интернатов при школах, при определении параметров путей эвакуации и эвакуационных выходов необходимо определять исходя из суммарной вместимости учебных помещений, помещений для трудового обучения и спальных помещений, а также спортивного, актового, обеденного, читального залов и лекционных аудиторий, находящихся на данном этаже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r>
              <a:rPr lang="ru-RU" sz="1400" dirty="0" smtClean="0"/>
              <a:t>       Ширина </a:t>
            </a:r>
            <a:r>
              <a:rPr lang="ru-RU" sz="1400" dirty="0"/>
              <a:t>эвакуационных выходов из учебных помещений, с расчетным числом учащихся более 15 человек, должна быть не менее 0,9 м.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5157192"/>
            <a:ext cx="6084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059" y="260648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  Суммарная </a:t>
            </a:r>
            <a:r>
              <a:rPr lang="ru-RU" sz="1400" dirty="0">
                <a:latin typeface="Calibri" pitchFamily="34" charset="0"/>
              </a:rPr>
              <a:t>вместимость помещений, выходящих в тупиковый коридор или холл зданий школ, профессионально-технических и средних специальных учебных заведений I - III степеней огнестойкости высотой не более 4 этажей, должна быть не более 125 человек. При этом расстояние от дверей помещений до второго ближайшего эвакуационного выхода должно составлять не более 100 м, а для зданий школ - не более 80 м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r>
              <a:rPr lang="ru-RU" sz="1400" dirty="0" smtClean="0">
                <a:latin typeface="Calibri" pitchFamily="34" charset="0"/>
              </a:rPr>
              <a:t>        В </a:t>
            </a:r>
            <a:r>
              <a:rPr lang="ru-RU" sz="1400" dirty="0">
                <a:latin typeface="Calibri" pitchFamily="34" charset="0"/>
              </a:rPr>
              <a:t>зданиях школ и школ-интернатов из мастерских по обработке древесины и комбинированной мастерской по обработке металла и древесины, рассчитанных на пребывание более 20 человек, необходимо предусматривать не менее двух эвакуационных выходов.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Каждый </a:t>
            </a:r>
            <a:r>
              <a:rPr lang="ru-RU" sz="1400" dirty="0">
                <a:latin typeface="Calibri" pitchFamily="34" charset="0"/>
              </a:rPr>
              <a:t>этаж здания, за исключением одноэтажных зданий, следует разделять на зоны площадью не более 1300 м2 противопожарными стенами 2-го типа или противопожарными перегородками 1-го типа. Для разделения коридоров допускается использование перегородок из негорючих материалов с ненормируемым пределом огнестойкости и дверями, имеющими устройства </a:t>
            </a:r>
            <a:r>
              <a:rPr lang="ru-RU" sz="1400" dirty="0" err="1">
                <a:latin typeface="Calibri" pitchFamily="34" charset="0"/>
              </a:rPr>
              <a:t>самозакрывания</a:t>
            </a:r>
            <a:r>
              <a:rPr lang="ru-RU" sz="1400" dirty="0">
                <a:latin typeface="Calibri" pitchFamily="34" charset="0"/>
              </a:rPr>
              <a:t> и уплотнения в притворах, при этом, указанные перегородки должны разделять пространство за подвесными потолками и доводиться до перекрытия.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Помещения </a:t>
            </a:r>
            <a:r>
              <a:rPr lang="ru-RU" sz="1400" dirty="0">
                <a:latin typeface="Calibri" pitchFamily="34" charset="0"/>
              </a:rPr>
              <a:t>начальных классов следует размещать не выше 2-го этажа. Группы продленного дня с возможностью организации помещений для сна - не выше 1-го этажа</a:t>
            </a:r>
            <a:r>
              <a:rPr lang="ru-RU" sz="1400" dirty="0" smtClean="0">
                <a:latin typeface="Calibri" pitchFamily="34" charset="0"/>
              </a:rPr>
              <a:t>.</a:t>
            </a:r>
          </a:p>
          <a:p>
            <a:r>
              <a:rPr lang="ru-RU" sz="1400" dirty="0" smtClean="0"/>
              <a:t>       Проектирование </a:t>
            </a:r>
            <a:r>
              <a:rPr lang="ru-RU" sz="1400" dirty="0"/>
              <a:t>помещений для пребывания детей любых возрастных групп в подвальном этаже, а также в цокольном этаже, заглубленном более, чем на 0,5 м, не допускается. </a:t>
            </a:r>
            <a:endParaRPr lang="ru-RU" sz="1400" dirty="0" smtClean="0"/>
          </a:p>
          <a:p>
            <a:r>
              <a:rPr lang="ru-RU" sz="1400" dirty="0" smtClean="0"/>
              <a:t>      Использование </a:t>
            </a:r>
            <a:r>
              <a:rPr lang="ru-RU" sz="1400" dirty="0"/>
              <a:t>кровли в качестве эксплуатируемой для пребывания детей допускается только в зданиях I, II степеней огнестойкости.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229200"/>
            <a:ext cx="63367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22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9" y="260648"/>
            <a:ext cx="86409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На </a:t>
            </a:r>
            <a:r>
              <a:rPr lang="ru-RU" sz="1400" dirty="0">
                <a:latin typeface="Calibri" pitchFamily="34" charset="0"/>
              </a:rPr>
              <a:t>эксплуатируемой кровле допускается размещение спортивных площадок, площадок иного назначения, прогулочных зон при наличии нормативного количества эвакуационных выходов в соответствии с максимальным количеством людей, один из которых следует предусматривать на лестничную клетку, ведущую непосредственно наружу, имеющую световые проемы с размерами остекленной части не менее 1 м x 1,2 м на каждом этаже и изолированную от остальной части здания глухими строительными конструкциями. Допускается использование указанной </a:t>
            </a:r>
            <a:r>
              <a:rPr lang="ru-RU" sz="1400" dirty="0" err="1">
                <a:latin typeface="Calibri" pitchFamily="34" charset="0"/>
              </a:rPr>
              <a:t>лестничнои</a:t>
            </a:r>
            <a:r>
              <a:rPr lang="ru-RU" sz="1400" dirty="0">
                <a:latin typeface="Calibri" pitchFamily="34" charset="0"/>
              </a:rPr>
              <a:t> клетки для эвакуации непосредственно из актового зала в соответствии с требованиями пункта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При </a:t>
            </a:r>
            <a:r>
              <a:rPr lang="ru-RU" sz="1400" dirty="0">
                <a:latin typeface="Calibri" pitchFamily="34" charset="0"/>
              </a:rPr>
              <a:t>этом иные лестничные клетки, предназначенные для эвакуации с эксплуатируемой кровли, не должны размещаться в одной зоне с актовым залом.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Размещение </a:t>
            </a:r>
            <a:r>
              <a:rPr lang="ru-RU" sz="1400" dirty="0">
                <a:latin typeface="Calibri" pitchFamily="34" charset="0"/>
              </a:rPr>
              <a:t>технических помещений следует предусматривать в отдельном блоке, отделенном от остального объема здания противопожарными перегородками 1-го типа. Размещение и конструктивное исполнение отдельных технических, складских помещений и кладовых, а также зон пищеблоков, следует предусматривать в соответствии с требованиями СП 4.13130.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Размещение </a:t>
            </a:r>
            <a:r>
              <a:rPr lang="ru-RU" sz="1400" dirty="0">
                <a:latin typeface="Calibri" pitchFamily="34" charset="0"/>
              </a:rPr>
              <a:t>мастерских, в том числе для учащихся, следует предусматривать в соответствии с требованиями СП 4.13130 в зависимости от их категории по пожарной опасности, как для технических помещений.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Зальные </a:t>
            </a:r>
            <a:r>
              <a:rPr lang="ru-RU" sz="1400" dirty="0">
                <a:latin typeface="Calibri" pitchFamily="34" charset="0"/>
              </a:rPr>
              <a:t>помещения, предназначенные для учащихся начальной школы, а также школьные актовые залы, либо залы иного назначения, используемые для проведения массовых мероприятий, следует размещать как правило, не выше 2-го этажа здания. Размещение указанных помещений, за исключением предназначенных для учащихся начальной школы, допускается на 3- м и вышележащих этажах в зданиях I, II степеней огнестойкости при выполнении следующих условий: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5229200"/>
            <a:ext cx="61280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68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790" y="260648"/>
            <a:ext cx="856895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  наличие </a:t>
            </a:r>
            <a:r>
              <a:rPr lang="ru-RU" sz="1400" dirty="0">
                <a:latin typeface="Calibri" pitchFamily="34" charset="0"/>
              </a:rPr>
              <a:t>дополнительного эвакуационного выхода на лестничную клетку, изолированную от остальной части здания глухими строительными конструкциями, ведущую непосредственно наружу и имеющую световые проемы размером не менее 1 м x 1,2 м на каждом этаже. Допускается использование лестничной клетки, предназначенной для эвакуации с эксплуатируемой кровли здания;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защита </a:t>
            </a:r>
            <a:r>
              <a:rPr lang="ru-RU" sz="1400" dirty="0">
                <a:latin typeface="Calibri" pitchFamily="34" charset="0"/>
              </a:rPr>
              <a:t>зала вытяжной </a:t>
            </a:r>
            <a:r>
              <a:rPr lang="ru-RU" sz="1400" dirty="0" err="1">
                <a:latin typeface="Calibri" pitchFamily="34" charset="0"/>
              </a:rPr>
              <a:t>противодымной</a:t>
            </a:r>
            <a:r>
              <a:rPr lang="ru-RU" sz="1400" dirty="0">
                <a:latin typeface="Calibri" pitchFamily="34" charset="0"/>
              </a:rPr>
              <a:t> вентиляцией и приточной </a:t>
            </a:r>
            <a:r>
              <a:rPr lang="ru-RU" sz="1400" dirty="0" err="1">
                <a:latin typeface="Calibri" pitchFamily="34" charset="0"/>
              </a:rPr>
              <a:t>противодымной</a:t>
            </a:r>
            <a:r>
              <a:rPr lang="ru-RU" sz="1400" dirty="0">
                <a:latin typeface="Calibri" pitchFamily="34" charset="0"/>
              </a:rPr>
              <a:t> вентиляцией для компенсирующей подачи наружного воздуха в нижнюю часть этого зала;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>
                <a:latin typeface="Calibri" pitchFamily="34" charset="0"/>
              </a:rPr>
              <a:t> </a:t>
            </a:r>
            <a:r>
              <a:rPr lang="ru-RU" sz="1400" dirty="0" smtClean="0">
                <a:latin typeface="Calibri" pitchFamily="34" charset="0"/>
              </a:rPr>
              <a:t>         наличие </a:t>
            </a:r>
            <a:r>
              <a:rPr lang="ru-RU" sz="1400" dirty="0">
                <a:latin typeface="Calibri" pitchFamily="34" charset="0"/>
              </a:rPr>
              <a:t>в зале естественного освещения через проемы в стенах для возможности их использования в качестве аварийных выходов. Размеры указанных проемов должны составлять не менее 0,8 x 1,75 м. Количество проемов следует определять исходя из расчета не менее 1 на 50 человек. </a:t>
            </a:r>
            <a:r>
              <a:rPr lang="ru-RU" sz="1400" dirty="0" smtClean="0">
                <a:latin typeface="Calibri" pitchFamily="34" charset="0"/>
              </a:rPr>
              <a:t> </a:t>
            </a:r>
          </a:p>
          <a:p>
            <a:r>
              <a:rPr lang="ru-RU" sz="1400" dirty="0" smtClean="0">
                <a:latin typeface="Calibri" pitchFamily="34" charset="0"/>
              </a:rPr>
              <a:t>          Эвакуационные </a:t>
            </a:r>
            <a:r>
              <a:rPr lang="ru-RU" sz="1400" dirty="0">
                <a:latin typeface="Calibri" pitchFamily="34" charset="0"/>
              </a:rPr>
              <a:t>выходы из залов должны быть предусмотрены в разные части коридоров, разделенные противопожарными перегородками не ниже 2-го типа с соответствующим заполнением проемов. Не допускается предусматривать эвакуационные выходы из залов в тупиковые части коридоров.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Размещение </a:t>
            </a:r>
            <a:r>
              <a:rPr lang="ru-RU" sz="1400" dirty="0">
                <a:latin typeface="Calibri" pitchFamily="34" charset="0"/>
              </a:rPr>
              <a:t>мест для сидения, в том числе трансформируемых, следует определять на стадии проектирования здания. Конструкции рядов для сидений, в том числе трансформируемых, следует предусматривать закрепленными к ограждающим конструкциям помещения.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 </a:t>
            </a:r>
            <a:r>
              <a:rPr lang="ru-RU" sz="1400" dirty="0">
                <a:latin typeface="Calibri" pitchFamily="34" charset="0"/>
              </a:rPr>
              <a:t>Возможность трансформации учебных классов, аудиторий, лабораторных помещений следует предусматривать исходя из требований к путям эвакуации и эвакуационным выходам из каждой части трансформируемых помещений. Конструкции трансформирующих перегородок должны обеспечивать нормативные параметры эвакуационных выходов при любом </a:t>
            </a:r>
            <a:r>
              <a:rPr lang="ru-RU" sz="1400" dirty="0"/>
              <a:t>положении указанных перегородок. </a:t>
            </a:r>
            <a:endParaRPr lang="ru-RU" sz="1400" dirty="0" smtClean="0"/>
          </a:p>
          <a:p>
            <a:r>
              <a:rPr lang="ru-RU" sz="1400" dirty="0" smtClean="0"/>
              <a:t>          На </a:t>
            </a:r>
            <a:r>
              <a:rPr lang="ru-RU" sz="1400" dirty="0"/>
              <a:t>четвертом этаже зданий допускается размещать учебные помещения только для старших классов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          При </a:t>
            </a:r>
            <a:r>
              <a:rPr lang="ru-RU" sz="1400" dirty="0"/>
              <a:t>разделении этажей здания на зоны предпочтительным способом эвакуации следует принять способ поэтапной горизонтальной эвакуации.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5157192"/>
            <a:ext cx="6156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05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969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alibri" pitchFamily="34" charset="0"/>
              </a:rPr>
              <a:t>        Каждая </a:t>
            </a:r>
            <a:r>
              <a:rPr lang="ru-RU" sz="1400" dirty="0">
                <a:latin typeface="Calibri" pitchFamily="34" charset="0"/>
              </a:rPr>
              <a:t>зона должна быть обеспечена не менее чем двумя выходами непосредственно на лестничную клетку, в соседнюю зону или непосредственно наружу. При этом расстояние до ближайшей лестничной клетки или выхода непосредственно наружу следует определять в соответствии с требованиями настоящего подраздела.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Двери </a:t>
            </a:r>
            <a:r>
              <a:rPr lang="ru-RU" sz="1400" dirty="0">
                <a:latin typeface="Calibri" pitchFamily="34" charset="0"/>
              </a:rPr>
              <a:t>эвакуационных выходов из коридоров на лестничные клетки следует предусматривать противопожарными с пределом огнестойкости не менее EI 15.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Дополнительные </a:t>
            </a:r>
            <a:r>
              <a:rPr lang="ru-RU" sz="1400" dirty="0">
                <a:latin typeface="Calibri" pitchFamily="34" charset="0"/>
              </a:rPr>
              <a:t>требования при строительстве и реконструкции пятиэтажных зданий общеобразовательных школ: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- эвакуационные </a:t>
            </a:r>
            <a:r>
              <a:rPr lang="ru-RU" sz="1400" dirty="0">
                <a:latin typeface="Calibri" pitchFamily="34" charset="0"/>
              </a:rPr>
              <a:t>лестничные клетки должны иметь выходы непосредственно наружу;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- двери </a:t>
            </a:r>
            <a:r>
              <a:rPr lang="ru-RU" sz="1400" dirty="0">
                <a:latin typeface="Calibri" pitchFamily="34" charset="0"/>
              </a:rPr>
              <a:t>эвакуационных выходов на лестничные клетки и в соседние зоны следует предусматривать </a:t>
            </a:r>
            <a:r>
              <a:rPr lang="ru-RU" sz="1400" dirty="0" smtClean="0">
                <a:latin typeface="Calibri" pitchFamily="34" charset="0"/>
              </a:rPr>
              <a:t>        противопожарными </a:t>
            </a:r>
            <a:r>
              <a:rPr lang="ru-RU" sz="1400" dirty="0">
                <a:latin typeface="Calibri" pitchFamily="34" charset="0"/>
              </a:rPr>
              <a:t>с пределом огнестойкости не менее EI 30;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- ширину </a:t>
            </a:r>
            <a:r>
              <a:rPr lang="ru-RU" sz="1400" dirty="0">
                <a:latin typeface="Calibri" pitchFamily="34" charset="0"/>
              </a:rPr>
              <a:t>указанных выходов следует определять в соответствии с расчетом, исходя из зависимости не более 115 человек на 1 м эвакуационного выхода, но не менее 1,5 м;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- на </a:t>
            </a:r>
            <a:r>
              <a:rPr lang="ru-RU" sz="1400" dirty="0">
                <a:latin typeface="Calibri" pitchFamily="34" charset="0"/>
              </a:rPr>
              <a:t>пятом этаже допускается размещать только административные помещения и учебные помещения для старших классов.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5229200"/>
            <a:ext cx="6228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80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Calibri" pitchFamily="34" charset="0"/>
              </a:rPr>
              <a:t> </a:t>
            </a:r>
            <a:r>
              <a:rPr lang="ru-RU" sz="1400" b="1" dirty="0">
                <a:latin typeface="Calibri" pitchFamily="34" charset="0"/>
              </a:rPr>
              <a:t>Учреждения органов управления, проектно-конструкторские организации, информационные и редакционно-издательские организации, </a:t>
            </a:r>
            <a:r>
              <a:rPr lang="ru-RU" sz="1400" b="1" dirty="0" err="1">
                <a:latin typeface="Calibri" pitchFamily="34" charset="0"/>
              </a:rPr>
              <a:t>научноисследовательские</a:t>
            </a:r>
            <a:r>
              <a:rPr lang="ru-RU" sz="1400" b="1" dirty="0">
                <a:latin typeface="Calibri" pitchFamily="34" charset="0"/>
              </a:rPr>
              <a:t> организации, банки, конторы, офисы </a:t>
            </a:r>
            <a:endParaRPr lang="ru-RU" sz="1400" b="1" dirty="0" smtClean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В </a:t>
            </a:r>
            <a:r>
              <a:rPr lang="ru-RU" sz="1400" dirty="0">
                <a:latin typeface="Calibri" pitchFamily="34" charset="0"/>
              </a:rPr>
              <a:t>качестве второго эвакуационного выхода с любого этажа многоэтажного здания допускается использовать лестницу 3-го типа, если число эвакуируемых и высота расположения этажа соответствуют требованиям таблицы 14.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Для </a:t>
            </a:r>
            <a:r>
              <a:rPr lang="ru-RU" sz="1400" dirty="0">
                <a:latin typeface="Calibri" pitchFamily="34" charset="0"/>
              </a:rPr>
              <a:t>определения параметров путей эвакуации и эвакуационных выходов число людей, одновременно находящихся в административных помещениях, следует принимать из расчета 6 м2 суммарной площади офисных помещений на одного человека. </a:t>
            </a:r>
            <a:endParaRPr lang="ru-RU" sz="1400" dirty="0" smtClean="0">
              <a:latin typeface="Calibri" pitchFamily="34" charset="0"/>
            </a:endParaRPr>
          </a:p>
          <a:p>
            <a:r>
              <a:rPr lang="ru-RU" sz="1400" dirty="0" smtClean="0">
                <a:latin typeface="Calibri" pitchFamily="34" charset="0"/>
              </a:rPr>
              <a:t>         Операционные </a:t>
            </a:r>
            <a:r>
              <a:rPr lang="ru-RU" sz="1400" dirty="0">
                <a:latin typeface="Calibri" pitchFamily="34" charset="0"/>
              </a:rPr>
              <a:t>залы банковских организаций, предназначенные для обслуживания населения, следует относить к классу функциональной пожарной опасности Ф3.5 и проектировать, </a:t>
            </a:r>
            <a:r>
              <a:rPr lang="ru-RU" sz="1400" dirty="0" smtClean="0"/>
              <a:t>определять параметры </a:t>
            </a:r>
            <a:r>
              <a:rPr lang="ru-RU" sz="1400" dirty="0"/>
              <a:t>путей эвакуации число посетителей предприятий бытового обслуживания, одновременно находящихся в помещении для посетителей, следует принимать из расчета на одного человека 1,35 м2 площади помещения для посетителей, включая площадь, занятую оборудованием. </a:t>
            </a:r>
            <a:endParaRPr lang="ru-RU" sz="1400" dirty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5229200"/>
            <a:ext cx="6156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7.1. ТРЕБОВАНИЯ ПОЖАРНОЙ БЕЗОПАСНОСТИ ДЛЯ ОБРАЗОВАТЕЛЬНЫХ ОРГАНИЗАЦИЙ, НАУЧНЫХ И ПРОЕКТНЫХ ОРГАНИЗАЦИЙ, ОРГАНОВ УПРАВЛЕНИЯ УЧРЕЖДЕНИЙ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8680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784</TotalTime>
  <Words>2034</Words>
  <Application>Microsoft Office PowerPoint</Application>
  <PresentationFormat>Экран (4:3)</PresentationFormat>
  <Paragraphs>112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Пользователь</cp:lastModifiedBy>
  <cp:revision>43</cp:revision>
  <dcterms:created xsi:type="dcterms:W3CDTF">2022-02-02T06:29:48Z</dcterms:created>
  <dcterms:modified xsi:type="dcterms:W3CDTF">2023-02-05T13:45:32Z</dcterms:modified>
</cp:coreProperties>
</file>