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08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7904" y="5301207"/>
            <a:ext cx="4932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ПОЖАРНОЯ БЕЗОПАСНОСТЬ ДЛЯ ЛИЦ, НА КОТОРЫХ ВОЗЛОЖЕНА ТРУДОВАЯ ФУНКЦИЯ ПО ПРОВЕДЕНИЮ ПРОТИВОПОЖАРНОГО ИНСТРУКТАЖА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19808" y="260648"/>
            <a:ext cx="6852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МОДУЛЬ 6. ТРЕБОВАНИЯ ПОЖАРНОЙ БЕЗОПАСНОСТИ ДЛЯ ОРГАНИЗАЦИЙ ПО ОБСЛУЖИВАНИЮ НАСЕЛЕНИЯ (Ф3)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46" y="1276310"/>
            <a:ext cx="6330280" cy="37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58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5689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Calibri" pitchFamily="34" charset="0"/>
              </a:rPr>
              <a:t>Помещения </a:t>
            </a:r>
            <a:r>
              <a:rPr lang="ru-RU" sz="1400" b="1" dirty="0">
                <a:latin typeface="Calibri" pitchFamily="34" charset="0"/>
              </a:rPr>
              <a:t>для посетителей организаций бытового и коммунального обслуживания с нерасчетным числом посадочных мест для посетителей </a:t>
            </a:r>
            <a:endParaRPr lang="ru-RU" sz="1400" b="1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    Для </a:t>
            </a:r>
            <a:r>
              <a:rPr lang="ru-RU" sz="1400" dirty="0">
                <a:latin typeface="Calibri" pitchFamily="34" charset="0"/>
              </a:rPr>
              <a:t>определения параметров путей эвакуации число посетителей предприятий бытового обслуживания, одновременно находящихся в помещении для посетителей, следует принимать из расчета на одного человека 1,35 м2 площади помещения для посетителей, включая площадь, занятую оборудованием</a:t>
            </a:r>
            <a:r>
              <a:rPr lang="ru-RU" sz="1400" dirty="0" smtClean="0">
                <a:latin typeface="Calibri" pitchFamily="34" charset="0"/>
              </a:rPr>
              <a:t>.</a:t>
            </a:r>
          </a:p>
          <a:p>
            <a:pPr algn="ctr"/>
            <a:r>
              <a:rPr lang="ru-RU" sz="1400" b="1" dirty="0" smtClean="0"/>
              <a:t>Физкультурно-оздоровительные </a:t>
            </a:r>
            <a:r>
              <a:rPr lang="ru-RU" sz="1400" b="1" dirty="0"/>
              <a:t>комплексы и спортивно-тренировочные учреждения с помещениями без трибун для зрителей, бытовые помещения, бани </a:t>
            </a:r>
            <a:endParaRPr lang="ru-RU" sz="1400" b="1" dirty="0" smtClean="0"/>
          </a:p>
          <a:p>
            <a:r>
              <a:rPr lang="ru-RU" sz="1400" dirty="0" smtClean="0"/>
              <a:t>         Размещение </a:t>
            </a:r>
            <a:r>
              <a:rPr lang="ru-RU" sz="1400" dirty="0"/>
              <a:t>встроенных бань сухого жара (саун) в подвалах, под трибунами, в спальных корпусах детских оздоровительных лагерей, школ-интернатов, дошкольных учреждений, стационарах больниц, а также под помещениями и смежно с ними, в которых находится более 100 человек, не допускается. </a:t>
            </a:r>
            <a:endParaRPr lang="ru-RU" sz="1400" dirty="0" smtClean="0"/>
          </a:p>
          <a:p>
            <a:r>
              <a:rPr lang="ru-RU" sz="1400" dirty="0" smtClean="0"/>
              <a:t>        Вместимость </a:t>
            </a:r>
            <a:r>
              <a:rPr lang="ru-RU" sz="1400" dirty="0"/>
              <a:t>парильной встроенных саун должна быть не более 10 человек. </a:t>
            </a:r>
            <a:endParaRPr lang="ru-RU" sz="1400" dirty="0" smtClean="0"/>
          </a:p>
          <a:p>
            <a:r>
              <a:rPr lang="ru-RU" sz="1400" dirty="0" smtClean="0"/>
              <a:t>        Из </a:t>
            </a:r>
            <a:r>
              <a:rPr lang="ru-RU" sz="1400" dirty="0"/>
              <a:t>помещений комплекса сауны необходимо устройство обособленных эвакуационных выходов. Сообщение комплекса сауны с вестибюлями, холлами, лестничными клетками, предназначенными для эвакуации людей из здания, не допускается. 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551723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6.1. ТРЕБОВАНИЯ ПОЖАРНОЙ БЕЗОПАСНОСТИ ДЛЯ ОРГАНИЗАЦИЙ ПООБСЛУЖИВАНИЮ НАСЕЛЕНИЯ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576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483768" y="-258762"/>
            <a:ext cx="424847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СПАСИБО ЗА ВНИМАНИЕ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AutoShape 4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707904" y="5301207"/>
            <a:ext cx="4932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ПОЖАРНОЯ БЕЗОПАСНОСТЬ ДЛЯ ЛИЦ, НА КОТОРЫХ ВОЗЛОЖЕНА ТРУДОВАЯ ФУНКЦИЯ ПО ПРОВЕДЕНИЮ ПРОТИВОПОЖАРНОГО ИНСТРУКТАЖА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54" y="472918"/>
            <a:ext cx="6330280" cy="454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2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5373216"/>
            <a:ext cx="4716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ТЕМА 6.1. ТРЕБОВАНИЯ ПОЖАРНОЙ БЕЗОПАСНОСТИ ДЛЯ ОРГАНИЗАЦИЙ ПООБСЛУЖИВАНИЮ НАСЕЛЕНИЯ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0746"/>
            <a:ext cx="88569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latin typeface="Calibri" pitchFamily="34" charset="0"/>
              </a:rPr>
              <a:t>Требования к зданиям объектов класса функциональной пожарной опасности Ф3 </a:t>
            </a:r>
            <a:endParaRPr lang="ru-RU" sz="1400" b="1" dirty="0" smtClean="0">
              <a:latin typeface="Calibri" pitchFamily="34" charset="0"/>
            </a:endParaRPr>
          </a:p>
          <a:p>
            <a:pPr algn="ctr">
              <a:spcAft>
                <a:spcPts val="0"/>
              </a:spcAft>
            </a:pPr>
            <a:endParaRPr lang="ru-RU" sz="1400" b="1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Настоящий </a:t>
            </a:r>
            <a:r>
              <a:rPr lang="ru-RU" sz="1400" dirty="0">
                <a:latin typeface="Calibri" pitchFamily="34" charset="0"/>
              </a:rPr>
              <a:t>подраздел содержит требования к объектам класса функциональной опасности Ф3, которые характеризуются большей численностью посетителей, чем обслуживающего персонала: </a:t>
            </a:r>
            <a:endParaRPr lang="ru-RU" sz="1400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- объекты </a:t>
            </a:r>
            <a:r>
              <a:rPr lang="ru-RU" sz="1400" dirty="0">
                <a:latin typeface="Calibri" pitchFamily="34" charset="0"/>
              </a:rPr>
              <a:t>торговли (Ф3.1) и общественного питания (Ф3.2); </a:t>
            </a:r>
            <a:endParaRPr lang="ru-RU" sz="1400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- </a:t>
            </a:r>
            <a:r>
              <a:rPr lang="ru-RU" sz="1400" dirty="0">
                <a:latin typeface="Calibri" pitchFamily="34" charset="0"/>
              </a:rPr>
              <a:t>поликлиники и амбулатории без стационаров (Ф3.4); </a:t>
            </a:r>
            <a:endParaRPr lang="ru-RU" sz="1400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- организации </a:t>
            </a:r>
            <a:r>
              <a:rPr lang="ru-RU" sz="1400" dirty="0">
                <a:latin typeface="Calibri" pitchFamily="34" charset="0"/>
              </a:rPr>
              <a:t>бытового и коммунального обслуживания населения (Ф3.5); </a:t>
            </a:r>
            <a:endParaRPr lang="ru-RU" sz="1400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- физкультурно-оздоровительные </a:t>
            </a:r>
            <a:r>
              <a:rPr lang="ru-RU" sz="1400" dirty="0">
                <a:latin typeface="Calibri" pitchFamily="34" charset="0"/>
              </a:rPr>
              <a:t>и спортивные учреждения без трибун для зрителей, бани и т. п. (Ф3.6). </a:t>
            </a:r>
            <a:endParaRPr lang="ru-RU" sz="1400" dirty="0" smtClean="0"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Размещаемые </a:t>
            </a:r>
            <a:r>
              <a:rPr lang="ru-RU" sz="1400" dirty="0">
                <a:latin typeface="Calibri" pitchFamily="34" charset="0"/>
              </a:rPr>
              <a:t>на объектах классов Ф3.1 и Ф3.2 помещения производственного, складского и технического назначения (кухни, пекарни, </a:t>
            </a:r>
            <a:r>
              <a:rPr lang="ru-RU" sz="1400" dirty="0" err="1">
                <a:latin typeface="Calibri" pitchFamily="34" charset="0"/>
              </a:rPr>
              <a:t>доготовочные</a:t>
            </a:r>
            <a:r>
              <a:rPr lang="ru-RU" sz="1400" dirty="0">
                <a:latin typeface="Calibri" pitchFamily="34" charset="0"/>
              </a:rPr>
              <a:t>, разделочные, кладовые горючих товаров и товаров в горючей упаковке и т.п.), за исключением помещений категорий В4 и Д, выделяются противопожарными перегородками не ниже 1-го типа и перекрытиями не ниже 3-го типа, и отделять от зала для посетителей площадью 250 и более противопожарными перегородками не ниже 1-го типа. Заполнение проемов для выдачи пищи и приема грязной посуды из зала для посетителей не нормируется</a:t>
            </a:r>
            <a:r>
              <a:rPr lang="ru-RU" sz="1400" dirty="0" smtClean="0">
                <a:latin typeface="Calibri" pitchFamily="34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Специализированные </a:t>
            </a:r>
            <a:r>
              <a:rPr lang="ru-RU" sz="1400" dirty="0">
                <a:latin typeface="Calibri" pitchFamily="34" charset="0"/>
              </a:rPr>
              <a:t>объекты торговли ГГ, ЛВЖ и ГЖ, бытовой химией и строительными материалами с наличием ГГ, ЛВЖ и ГЖ располагаются в отдельно стоящих зданиях и сооружениях, и только в надземных этажах. Данные объекты допускается встраивать и пристраивать только к объектам торговли другими товарами и объектам бытового и коммунального обслуживания при условии отделения их противопожарными стенами и перекрытиями 1-го типа. Полы на указанных объектах должны выполняться из материалов НГ</a:t>
            </a:r>
            <a:r>
              <a:rPr lang="ru-RU" sz="1400" dirty="0" smtClean="0">
                <a:latin typeface="Calibri" pitchFamily="34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 smtClean="0"/>
              <a:t>     На </a:t>
            </a:r>
            <a:r>
              <a:rPr lang="ru-RU" sz="1400" dirty="0"/>
              <a:t>неспециализированных объектах торговли обращение товаров с наличием ГГ и ЛВЖ, допускается только в мелкой расфасовке. Максимальная вместимость потребительской тары для мелкой расфасовки составляет: </a:t>
            </a:r>
            <a:endParaRPr lang="ru-RU" sz="1400" dirty="0" smtClean="0"/>
          </a:p>
          <a:p>
            <a:pPr>
              <a:spcAft>
                <a:spcPts val="0"/>
              </a:spcAft>
            </a:pPr>
            <a:r>
              <a:rPr lang="ru-RU" sz="1400" dirty="0"/>
              <a:t> </a:t>
            </a:r>
            <a:r>
              <a:rPr lang="ru-RU" sz="1400" dirty="0" smtClean="0"/>
              <a:t>   - </a:t>
            </a:r>
            <a:r>
              <a:rPr lang="ru-RU" sz="1400" dirty="0"/>
              <a:t>для ГГ - до 0,12 л, для аэрозольных упаковок с ГГ - до 0,82 л; </a:t>
            </a:r>
            <a:endParaRPr lang="ru-RU" sz="1400" dirty="0">
              <a:latin typeface="Calibri" pitchFamily="34" charset="0"/>
              <a:ea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615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 smtClean="0">
                <a:solidFill>
                  <a:srgbClr val="000000"/>
                </a:solidFill>
              </a:rPr>
              <a:t>- </a:t>
            </a:r>
            <a:r>
              <a:rPr lang="ru-RU" sz="1400" dirty="0">
                <a:solidFill>
                  <a:srgbClr val="000000"/>
                </a:solidFill>
              </a:rPr>
              <a:t>для ЛВЖ с температурой вспышки в закрытом тигле до + 23°С: в стеклянной и полимерной упаковке не более 0,5 л, в металлической упаковке не более 1 л</a:t>
            </a:r>
            <a:r>
              <a:rPr lang="ru-RU" sz="1400" dirty="0" smtClean="0">
                <a:solidFill>
                  <a:srgbClr val="000000"/>
                </a:solidFill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     - </a:t>
            </a:r>
            <a:r>
              <a:rPr lang="ru-RU" sz="1400" dirty="0">
                <a:solidFill>
                  <a:srgbClr val="000000"/>
                </a:solidFill>
              </a:rPr>
              <a:t>для ЛВЖ с температурой вспышки в закрытом тигле от 23 до 61°C - не более 5 л. </a:t>
            </a:r>
            <a:endParaRPr lang="ru-RU" sz="1400" dirty="0" smtClean="0">
              <a:solidFill>
                <a:srgbClr val="000000"/>
              </a:solidFill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smtClean="0">
                <a:solidFill>
                  <a:srgbClr val="000000"/>
                </a:solidFill>
              </a:rPr>
              <a:t>    В </a:t>
            </a:r>
            <a:r>
              <a:rPr lang="ru-RU" sz="1400" dirty="0">
                <a:solidFill>
                  <a:srgbClr val="000000"/>
                </a:solidFill>
              </a:rPr>
              <a:t>торговых залах такие товары необходимо располагать рассредоточено, участками площадью не более 10 и на стеллажах и витринах на высоте не более 1,8 </a:t>
            </a:r>
            <a:r>
              <a:rPr lang="ru-RU" sz="1400" dirty="0" smtClean="0">
                <a:solidFill>
                  <a:srgbClr val="000000"/>
                </a:solidFill>
              </a:rPr>
              <a:t>м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/>
              <a:t>      На </a:t>
            </a:r>
            <a:r>
              <a:rPr lang="ru-RU" sz="1400" dirty="0"/>
              <a:t>объектах торговли, за исключением специализированных магазинов по продаже ГГ и ЛВЖ, общее количество аэрозольной продукции 2 и 3-го уровней пожарной опасности в торговом зале не должно превышать (здесь и далее под количеством продукции подразумевается только масса содержимого баллончиков):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/>
              <a:t> </a:t>
            </a:r>
            <a:r>
              <a:rPr lang="ru-RU" sz="1400" dirty="0" smtClean="0"/>
              <a:t>    - </a:t>
            </a:r>
            <a:r>
              <a:rPr lang="ru-RU" sz="1400" dirty="0"/>
              <a:t>в торговых залах, расположенных в цокольном и на первом этаже здания - 1100 кг;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/>
              <a:t> </a:t>
            </a:r>
            <a:r>
              <a:rPr lang="ru-RU" sz="1400" dirty="0" smtClean="0"/>
              <a:t>    - </a:t>
            </a:r>
            <a:r>
              <a:rPr lang="ru-RU" sz="1400" dirty="0"/>
              <a:t>на этажах выше первого - 450 кг.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/>
              <a:t> </a:t>
            </a:r>
            <a:r>
              <a:rPr lang="ru-RU" sz="1400" dirty="0" smtClean="0"/>
              <a:t>    Хранение </a:t>
            </a:r>
            <a:r>
              <a:rPr lang="ru-RU" sz="1400" dirty="0"/>
              <a:t>продукции в аэрозольных упаковках уровня 2 и 3 по пожарной опасности в магазинах, расположенных в подвальных этажах не допускается</a:t>
            </a:r>
            <a:r>
              <a:rPr lang="ru-RU" sz="1400" dirty="0" smtClean="0"/>
              <a:t>.</a:t>
            </a:r>
          </a:p>
          <a:p>
            <a:pPr algn="just">
              <a:spcAft>
                <a:spcPts val="0"/>
              </a:spcAft>
            </a:pPr>
            <a:r>
              <a:rPr lang="ru-RU" sz="1400" dirty="0"/>
              <a:t> </a:t>
            </a:r>
            <a:r>
              <a:rPr lang="ru-RU" sz="1400" dirty="0" smtClean="0"/>
              <a:t>     </a:t>
            </a:r>
            <a:r>
              <a:rPr lang="ru-RU" sz="1400" dirty="0"/>
              <a:t>Аэрозольную продукцию в торговых залах необходимо извлекать из транспортной тары и надлежит размещать в местах, защищенных от нагрева до температуры выше указанной в документах на продукцию (вдали от отопительных и тепловых приборов, солнечных лучей и т.д.).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/>
              <a:t> </a:t>
            </a:r>
            <a:r>
              <a:rPr lang="ru-RU" sz="1400" dirty="0" smtClean="0"/>
              <a:t>      К </a:t>
            </a:r>
            <a:r>
              <a:rPr lang="ru-RU" sz="1400" dirty="0"/>
              <a:t>аэрозольной продукции 1-го уровня пожарной опасности требования пожарной безопасности по размещению и хранению должны предъявляться как к горючим товарам.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 smtClean="0"/>
              <a:t>        Аптеки </a:t>
            </a:r>
            <a:r>
              <a:rPr lang="ru-RU" sz="1400" dirty="0"/>
              <a:t>и другие предприятия, осуществляющие торговлю готовыми лекарственными формами (без производства) надлежит относить к объектам торговли Ф3.1.</a:t>
            </a:r>
            <a:endParaRPr lang="ru-RU" sz="1400" dirty="0"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54452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6.1. ТРЕБОВАНИЯ ПОЖАРНОЙ БЕЗОПАСНОСТИ ДЛЯ ОРГАНИЗАЦИЙ ПООБСЛУЖИВАНИЮ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400952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     На </a:t>
            </a:r>
            <a:r>
              <a:rPr lang="ru-RU" sz="1400" dirty="0"/>
              <a:t>объектах класса Ф3.4 архивохранилища рентгеновской пленки на нитроцеллюлозной (целлулоидной) основе при </a:t>
            </a:r>
            <a:r>
              <a:rPr lang="ru-RU" sz="1400" dirty="0" err="1"/>
              <a:t>ѐмкости</a:t>
            </a:r>
            <a:r>
              <a:rPr lang="ru-RU" sz="1400" dirty="0"/>
              <a:t> до 300 кг надлежит размещать в помещениях, выгороженных противопожарными стенами и перекрытиями 1-го типа. Указанные архивохранилища </a:t>
            </a:r>
            <a:r>
              <a:rPr lang="ru-RU" sz="1400" dirty="0" err="1"/>
              <a:t>ѐмкостью</a:t>
            </a:r>
            <a:r>
              <a:rPr lang="ru-RU" sz="1400" dirty="0"/>
              <a:t> более 300 кг должны располагаться в отдельно стоящих зданиях, при этом расстояние до соседних зданий должно быть не менее 15 м. В одном пожарном отсеке архивохранилища допускается хранить не более 500 кг пленки.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   Размещаемые </a:t>
            </a:r>
            <a:r>
              <a:rPr lang="ru-RU" sz="1400" dirty="0"/>
              <a:t>в пределах объектов Ф3.4, Ф3.5, Ф3.6 помещения производственного назначения (лаборатории, помещения приготовления лекарств, мастерские и т.п.), а также складские помещения (кладовые лекарств и лекарственных материалов, кладовые инвентаря, горючих товаров и товаров в горючей упаковке и т.п.), технические помещения, за исключением помещений категорий В4 и Д, выделяются противопожарными перегородками не ниже 1-го типа.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  Комплекс </a:t>
            </a:r>
            <a:r>
              <a:rPr lang="ru-RU" sz="1400" dirty="0"/>
              <a:t>помещений встроенных бань (саун) (класс Ф3.6) не допускается размещать под трибунами объектов Ф2, в спальных корпусах объектов класса функциональной пожарной опасности Ф1.1, смежно с помещениями другого функционального назначения, рассчитанными на пребывание более 100 человек, а также в подвалах. </a:t>
            </a:r>
            <a:endParaRPr lang="ru-RU" sz="1400" dirty="0" smtClean="0"/>
          </a:p>
          <a:p>
            <a:pPr lvl="0" algn="just"/>
            <a:r>
              <a:rPr lang="ru-RU" sz="1400" dirty="0"/>
              <a:t> </a:t>
            </a:r>
            <a:r>
              <a:rPr lang="ru-RU" sz="1400" dirty="0" smtClean="0"/>
              <a:t>       Комплекс </a:t>
            </a:r>
            <a:r>
              <a:rPr lang="ru-RU" sz="1400" dirty="0"/>
              <a:t>помещений встроенных бань (саун) должен быть выделен: </a:t>
            </a:r>
            <a:endParaRPr lang="ru-RU" sz="1400" dirty="0" smtClean="0"/>
          </a:p>
          <a:p>
            <a:pPr lvl="0" algn="just"/>
            <a:r>
              <a:rPr lang="ru-RU" sz="1400" dirty="0" smtClean="0"/>
              <a:t>       - в </a:t>
            </a:r>
            <a:r>
              <a:rPr lang="ru-RU" sz="1400" dirty="0"/>
              <a:t>зданиях I, II, III степеней огнестойкости классов конструктивной пожарной опасности С0 и С1 противопожарными перегородками не ниже 1-го типа и перекрытиями 3-го типа</a:t>
            </a:r>
            <a:r>
              <a:rPr lang="ru-RU" sz="1400" dirty="0" smtClean="0"/>
              <a:t>;</a:t>
            </a:r>
          </a:p>
          <a:p>
            <a:pPr lvl="0" algn="just"/>
            <a:r>
              <a:rPr lang="ru-RU" sz="1400" dirty="0" smtClean="0"/>
              <a:t>        - </a:t>
            </a:r>
            <a:r>
              <a:rPr lang="ru-RU" sz="1400" dirty="0"/>
              <a:t>в зданиях IV степени огнестойкости классов С0-С3 - противопожарными перегородками и перекрытиями не менее REI 60.</a:t>
            </a:r>
            <a:endParaRPr lang="ru-RU" sz="1400" dirty="0">
              <a:effectLst/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31231" y="522920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6.1. ТРЕБОВАНИЯ ПОЖАРНОЙ БЕЗОПАСНОСТИ ДЛЯ ОРГАНИЗАЦИЙ ПООБСЛУЖИВАНИЮ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3737915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Calibri" pitchFamily="34" charset="0"/>
              </a:rPr>
              <a:t>Здания </a:t>
            </a:r>
            <a:r>
              <a:rPr lang="ru-RU" sz="1400" b="1" dirty="0">
                <a:latin typeface="Calibri" pitchFamily="34" charset="0"/>
              </a:rPr>
              <a:t>организаций торговли </a:t>
            </a:r>
            <a:endParaRPr lang="ru-RU" sz="1400" b="1" dirty="0" smtClean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В </a:t>
            </a:r>
            <a:r>
              <a:rPr lang="ru-RU" sz="1400" dirty="0">
                <a:latin typeface="Calibri" pitchFamily="34" charset="0"/>
              </a:rPr>
              <a:t>зданиях предприятий торговли I и II степеней огнестойкости лестница с первого до второго или с цокольного до первого этажа может быть открытой при отсутствии вестибюля. При этом эти лестницы или пандусы для предприятий розничной торговли можно учитывать в расчете путей эвакуации только для половины количества покупателей, находящихся в соответствующем торговом зале, а для эвакуации остальных покупателей следует предусматривать не менее двух закрытых лестничных клеток. При определении предельных параметров эвакуационных путей и выходов длину открытой лестницы (или пандуса) следует включать в расстояние от наиболее удаленной точки пола до эвакуационного выхода наружу, а ее площадь не включается в площадь основных эвакуационных проходов.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Наибольшее </a:t>
            </a:r>
            <a:r>
              <a:rPr lang="ru-RU" sz="1400" dirty="0">
                <a:latin typeface="Calibri" pitchFamily="34" charset="0"/>
              </a:rPr>
              <a:t>расстояние от любой точки торговых залов различного объема до ближайшего эвакуационного выхода следует принимать по таблице 11. При объединении основных эвакуационных проходов в общий проход его ширина должна быть не менее суммарной ширины объединяемых проходов.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54452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6.1. ТРЕБОВАНИЯ ПОЖАРНОЙ БЕЗОПАСНОСТИ ДЛЯ ОРГАНИЗАЦИЙ ПООБСЛУЖИВАНИЮ НАСЕЛЕНИЯ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20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347921"/>
              </p:ext>
            </p:extLst>
          </p:nvPr>
        </p:nvGraphicFramePr>
        <p:xfrm>
          <a:off x="323528" y="503151"/>
          <a:ext cx="8568951" cy="3558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5"/>
                <a:gridCol w="3528392"/>
                <a:gridCol w="720080"/>
                <a:gridCol w="1152128"/>
                <a:gridCol w="864096"/>
              </a:tblGrid>
              <a:tr h="693601"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Площадь основных эвакуационных проходов, % площади зала: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Класс конструктивной пожарной опасности и степень огнестойкости здания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Расстояние, м, в залах объемом, тыс. м3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920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св. 5  до 10</a:t>
                      </a:r>
                      <a:endParaRPr lang="ru-RU" sz="1400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св. 10</a:t>
                      </a:r>
                      <a:endParaRPr lang="ru-RU" sz="1400" dirty="0" smtClean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00928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не менее 25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</a:rPr>
                        <a:t>С0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50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65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</a:rPr>
                        <a:t>80 </a:t>
                      </a:r>
                    </a:p>
                  </a:txBody>
                  <a:tcPr/>
                </a:tc>
              </a:tr>
              <a:tr h="256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С1 и здания III - IV степени огнестойкости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35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 45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 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394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С2, С3 и здания V степени огнестойкости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25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22632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менее 25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С0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25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30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35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778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С1 и здания III - IV степени огнестойкости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20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611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С2, С3 и здания V степени огнестойкости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Примечание: знак "-" означает отсутствие нормативных требований ввиду недопустимости сочетаний табличных значений исходных данных. Например, в данном случае в зданиях с классом конструктивной пожарной опасности С2, С3 не допускается предусматривать залы объемом более 5 тыс. м3 .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668344" y="188640"/>
            <a:ext cx="1035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alibri" pitchFamily="34" charset="0"/>
              </a:rPr>
              <a:t>Таблица 11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14908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При </a:t>
            </a:r>
            <a:r>
              <a:rPr lang="ru-RU" sz="1400" dirty="0">
                <a:latin typeface="Calibri" pitchFamily="34" charset="0"/>
              </a:rPr>
              <a:t>наличии помещений с пребыванием более 5 человек, выходящих в эти залы, расстояние, указанное в таблице 11, должно включать в себя максимальную длину пути эвакуации людей из этих помещений.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Ширину </a:t>
            </a:r>
            <a:r>
              <a:rPr lang="ru-RU" sz="1400" dirty="0">
                <a:latin typeface="Calibri" pitchFamily="34" charset="0"/>
              </a:rPr>
              <a:t>эвакуационного выхода (двери) из торговых залов следует определять по числу эвакуирующихся через выход людей согласно таблице 12, но не менее 1,2 м в залах вместимостью 50 и более человек.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551723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6.1. ТРЕБОВАНИЯ ПОЖАРНОЙ БЕЗОПАСНОСТИ ДЛЯ ОРГАНИЗАЦИЙ ПООБСЛУЖИВАНИЮ НАСЕЛЕНИЯ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051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929143"/>
              </p:ext>
            </p:extLst>
          </p:nvPr>
        </p:nvGraphicFramePr>
        <p:xfrm>
          <a:off x="107505" y="332656"/>
          <a:ext cx="9036494" cy="3698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81"/>
                <a:gridCol w="3720910"/>
                <a:gridCol w="759369"/>
                <a:gridCol w="1214991"/>
                <a:gridCol w="911243"/>
              </a:tblGrid>
              <a:tr h="833509"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Площадь основных эвакуационных проходов, % площади зала: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Класс конструктивной пожарной опасности  здания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dirty="0" smtClean="0"/>
                        <a:t>Число человек на 1 м ширины эвакуационного выхода (двери) в залах объемом, тыс. м3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661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св. 5  до 10</a:t>
                      </a:r>
                      <a:endParaRPr lang="ru-RU" sz="1400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св. 10</a:t>
                      </a:r>
                      <a:endParaRPr lang="ru-RU" sz="1400" dirty="0" smtClean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157835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не менее 25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</a:rPr>
                        <a:t>С0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165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220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</a:rPr>
                        <a:t>275</a:t>
                      </a:r>
                    </a:p>
                  </a:txBody>
                  <a:tcPr/>
                </a:tc>
              </a:tr>
              <a:tr h="256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С1 и здания III - IV степени огнестойкости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115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 155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 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19630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С2, С3 и здания V степени огнестойкости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80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22632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менее 25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С0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75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100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125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778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С1 и здания III - IV степени огнестойкости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50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70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611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С2, С3 и здания V степени огнестойкости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40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ru-RU" sz="1400" dirty="0" smtClean="0"/>
                        <a:t>Примечание: знак "-" означает отсутствие нормативных требований ввиду недопустимости сочетаний табличных значений исходных данных. Например, в данном случае в зданиях с классом конструктивной пожарной опасности С2, С3 не допускается предусматривать залы объемом более 5 тыс. м 3 .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524328" y="4745"/>
            <a:ext cx="1093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alibri" pitchFamily="34" charset="0"/>
              </a:rPr>
              <a:t>Таблица 12</a:t>
            </a: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005064"/>
            <a:ext cx="8568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   Ширина </a:t>
            </a:r>
            <a:r>
              <a:rPr lang="ru-RU" sz="1400" dirty="0">
                <a:latin typeface="Calibri" pitchFamily="34" charset="0"/>
              </a:rPr>
              <a:t>основных эвакуационных проходов в торговом зале должна быть не менее, м: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   1,2 </a:t>
            </a:r>
            <a:r>
              <a:rPr lang="ru-RU" sz="1400" dirty="0">
                <a:latin typeface="Calibri" pitchFamily="34" charset="0"/>
              </a:rPr>
              <a:t>- при торговой площади до 100 м2 ;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   1,6 </a:t>
            </a:r>
            <a:r>
              <a:rPr lang="ru-RU" sz="1400" dirty="0">
                <a:latin typeface="Calibri" pitchFamily="34" charset="0"/>
              </a:rPr>
              <a:t>- при торговой площади св. 100 до 150 м2 </a:t>
            </a:r>
            <a:r>
              <a:rPr lang="ru-RU" sz="1400" dirty="0" smtClean="0">
                <a:latin typeface="Calibri" pitchFamily="34" charset="0"/>
              </a:rPr>
              <a:t>;</a:t>
            </a: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   </a:t>
            </a:r>
            <a:r>
              <a:rPr lang="ru-RU" sz="1400" dirty="0">
                <a:latin typeface="Calibri" pitchFamily="34" charset="0"/>
              </a:rPr>
              <a:t>2 - при торговой площади св. 150 до 400 м2 ;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  2,5 </a:t>
            </a:r>
            <a:r>
              <a:rPr lang="ru-RU" sz="1400" dirty="0">
                <a:latin typeface="Calibri" pitchFamily="34" charset="0"/>
              </a:rPr>
              <a:t>- при торговой площади св. 400 м2 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551723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6.1. ТРЕБОВАНИЯ ПОЖАРНОЙ БЕЗОПАСНОСТИ ДЛЯ ОРГАНИЗАЦИЙ ПООБСЛУЖИВАНИЮ НАСЕЛЕНИЯ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248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195" y="116632"/>
            <a:ext cx="871296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    Площадь </a:t>
            </a:r>
            <a:r>
              <a:rPr lang="ru-RU" sz="1400" dirty="0">
                <a:latin typeface="Calibri" pitchFamily="34" charset="0"/>
              </a:rPr>
              <a:t>проходов между турникетами, кабинами контролеров-кассиров и проходов с наружной стороны торгового зала вдоль расчетного узла в площадь основных эвакуационных проходов не включается.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  Для </a:t>
            </a:r>
            <a:r>
              <a:rPr lang="ru-RU" sz="1400" dirty="0">
                <a:latin typeface="Calibri" pitchFamily="34" charset="0"/>
              </a:rPr>
              <a:t>расчета параметров путей эвакуации число покупателей, одновременно находящихся в помещении торгового зала, следует принимать из расчета на одного человека: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     для </a:t>
            </a:r>
            <a:r>
              <a:rPr lang="ru-RU" sz="1400" dirty="0">
                <a:latin typeface="Calibri" pitchFamily="34" charset="0"/>
              </a:rPr>
              <a:t>магазинов - 3 м2 площади торгового зала, включая площадь, занятую оборудованием</a:t>
            </a:r>
            <a:r>
              <a:rPr lang="ru-RU" sz="1400" dirty="0" smtClean="0">
                <a:latin typeface="Calibri" pitchFamily="34" charset="0"/>
              </a:rPr>
              <a:t>;</a:t>
            </a: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     </a:t>
            </a:r>
            <a:r>
              <a:rPr lang="ru-RU" sz="1400" dirty="0">
                <a:latin typeface="Calibri" pitchFamily="34" charset="0"/>
              </a:rPr>
              <a:t>для рынков - 1,6 м2 площади торгового зала рыночной торговли, включая площадь, занятую оборудованием.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  При </a:t>
            </a:r>
            <a:r>
              <a:rPr lang="ru-RU" sz="1400" dirty="0">
                <a:latin typeface="Calibri" pitchFamily="34" charset="0"/>
              </a:rPr>
              <a:t>расчете эвакуационных выходов в зданиях предприятий торговли допускается учитывать служебные лестничные клетки, предназначенные для эвакуации персонала, и выходы из здания, связанные с залом непосредственно или посредством коридора, при условии, что расстояние по путям эвакуации из торгового зала до служебной лестницы или выхода из здания не более указанного в таблице 11.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В </a:t>
            </a:r>
            <a:r>
              <a:rPr lang="ru-RU" sz="1400" dirty="0">
                <a:latin typeface="Calibri" pitchFamily="34" charset="0"/>
              </a:rPr>
              <a:t>одноэтажных зданиях предприятий торговли торговой площадью до 150 м2 , размещаемых в сельских населенных пунктах, допускается использовать в качестве второго выхода из торгового зала выход через неторговые помещения, исключая кладовые.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В </a:t>
            </a:r>
            <a:r>
              <a:rPr lang="ru-RU" sz="1400" dirty="0">
                <a:latin typeface="Calibri" pitchFamily="34" charset="0"/>
              </a:rPr>
              <a:t>зданиях (пожарных отсеках) предприятий торговли, оборудованных системой автоматического пожаротушения, вытяжной </a:t>
            </a:r>
            <a:r>
              <a:rPr lang="ru-RU" sz="1400" dirty="0" err="1">
                <a:latin typeface="Calibri" pitchFamily="34" charset="0"/>
              </a:rPr>
              <a:t>противодымной</a:t>
            </a:r>
            <a:r>
              <a:rPr lang="ru-RU" sz="1400" dirty="0">
                <a:latin typeface="Calibri" pitchFamily="34" charset="0"/>
              </a:rPr>
              <a:t> вентиляцией, системой оповещения и управления эвакуацией людей при пожаре не ниже 3-го типа, в пространстве пассажей и галерей допускается устройство локальных участков торговли, с ограничением расчетной величины пожарной нагрузки не более 50 МДж/м2 . При этом ширина проходов вдоль таких зон не должна снижать нормативную ширину путей эвакуации и эвакуационных выходов и составлять не менее 2 м. Геометрические параметры путей эвакуации с учетом указанных участков (длина и ширина) должны быть подтверждены расчетом пожарного риска.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54452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6.1. ТРЕБОВАНИЯ ПОЖАРНОЙ БЕЗОПАСНОСТИ ДЛЯ ОРГАНИЗАЦИЙ ПООБСЛУЖИВАНИЮ НАСЕЛЕНИЯ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951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Calibri" pitchFamily="34" charset="0"/>
              </a:rPr>
              <a:t>        </a:t>
            </a:r>
            <a:r>
              <a:rPr lang="ru-RU" sz="1400" b="1" dirty="0" smtClean="0">
                <a:latin typeface="Calibri" pitchFamily="34" charset="0"/>
              </a:rPr>
              <a:t>Здания </a:t>
            </a:r>
            <a:r>
              <a:rPr lang="ru-RU" sz="1400" b="1" dirty="0">
                <a:latin typeface="Calibri" pitchFamily="34" charset="0"/>
              </a:rPr>
              <a:t>организаций общественного питания </a:t>
            </a:r>
            <a:endParaRPr lang="ru-RU" sz="1400" b="1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</a:t>
            </a:r>
            <a:r>
              <a:rPr lang="ru-RU" sz="1400" dirty="0">
                <a:latin typeface="Calibri" pitchFamily="34" charset="0"/>
              </a:rPr>
              <a:t>В зданиях I и II степеней огнестойкости лестница с первого до второго или с цокольного до первого этажа может быть открытой и при отсутствии вестибюля. При этом указанная лестница не является эвакуационной.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 </a:t>
            </a:r>
            <a:r>
              <a:rPr lang="ru-RU" sz="1400" dirty="0">
                <a:latin typeface="Calibri" pitchFamily="34" charset="0"/>
              </a:rPr>
              <a:t>При расчете эвакуационных выходов в зданиях организаций общественного питания допускается учитывать служебные лестничные клетки, предназначенные для эвакуации персонала, и выходы из здания, связанные с залом непосредственно или посредством коридора при условии, что расстояние от наиболее удаленной точки торгового зала до ближайшей служебной лестницы или выхода из здания не более указанного в таблице 11.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 Для </a:t>
            </a:r>
            <a:r>
              <a:rPr lang="ru-RU" sz="1400" dirty="0">
                <a:latin typeface="Calibri" pitchFamily="34" charset="0"/>
              </a:rPr>
              <a:t>определения параметров путей эвакуации и показателей пожарной опасности декоративно-отделочных, облицовочных материалов и покрытий полов в зальных помещениях зданий организаций общественного питания, вместимость данных помещений следует принимать из расчета количества посадочных мест, а при организации внутри указанных помещений танцевальных площадок - из расчета на одного человека 2 м2 площади зала, включая площадь, занятую оборудованием</a:t>
            </a:r>
            <a:r>
              <a:rPr lang="ru-RU" dirty="0" smtClean="0"/>
              <a:t>.</a:t>
            </a:r>
          </a:p>
          <a:p>
            <a:pPr algn="ctr"/>
            <a:r>
              <a:rPr lang="ru-RU" sz="1400" b="1" dirty="0" smtClean="0">
                <a:latin typeface="Calibri" pitchFamily="34" charset="0"/>
              </a:rPr>
              <a:t>Вокзалы </a:t>
            </a:r>
          </a:p>
          <a:p>
            <a:r>
              <a:rPr lang="ru-RU" sz="1400" dirty="0" smtClean="0">
                <a:latin typeface="Calibri" pitchFamily="34" charset="0"/>
              </a:rPr>
              <a:t>        Выходы </a:t>
            </a:r>
            <a:r>
              <a:rPr lang="ru-RU" sz="1400" dirty="0">
                <a:latin typeface="Calibri" pitchFamily="34" charset="0"/>
              </a:rPr>
              <a:t>из 50% лестничных клеток, а также коридоров зданий вокзалов в объединенный пассажирский зал, имеющий выходы непосредственно наружу, на наружную открытую эстакаду или на платформу, допускается считать эвакуационными. </a:t>
            </a:r>
            <a:endParaRPr lang="ru-RU" sz="1400" dirty="0" smtClean="0">
              <a:latin typeface="Calibri" pitchFamily="34" charset="0"/>
            </a:endParaRPr>
          </a:p>
          <a:p>
            <a:pPr algn="ctr"/>
            <a:r>
              <a:rPr lang="ru-RU" sz="1400" b="1" dirty="0" smtClean="0">
                <a:latin typeface="Calibri" pitchFamily="34" charset="0"/>
              </a:rPr>
              <a:t>Поликлиники </a:t>
            </a:r>
            <a:r>
              <a:rPr lang="ru-RU" sz="1400" b="1" dirty="0">
                <a:latin typeface="Calibri" pitchFamily="34" charset="0"/>
              </a:rPr>
              <a:t>и амбулатории </a:t>
            </a:r>
            <a:endParaRPr lang="ru-RU" sz="1400" b="1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При </a:t>
            </a:r>
            <a:r>
              <a:rPr lang="ru-RU" sz="1400" dirty="0">
                <a:latin typeface="Calibri" pitchFamily="34" charset="0"/>
              </a:rPr>
              <a:t>устройстве лестничных клеток типа Л2 должно быть предусмотрено автоматическое открывание фонарей лестничных клеток при пожаре. </a:t>
            </a:r>
            <a:r>
              <a:rPr lang="ru-RU" sz="1400" dirty="0" smtClean="0">
                <a:latin typeface="Calibri" pitchFamily="34" charset="0"/>
              </a:rPr>
              <a:t> </a:t>
            </a:r>
          </a:p>
          <a:p>
            <a:r>
              <a:rPr lang="ru-RU" sz="1400" dirty="0" smtClean="0">
                <a:latin typeface="Calibri" pitchFamily="34" charset="0"/>
              </a:rPr>
              <a:t>       При </a:t>
            </a:r>
            <a:r>
              <a:rPr lang="ru-RU" sz="1400" dirty="0">
                <a:latin typeface="Calibri" pitchFamily="34" charset="0"/>
              </a:rPr>
              <a:t>наличии в здании стационара любого типа открытые лестницы не допускается считать эвакуационными.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54452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6.1. ТРЕБОВАНИЯ ПОЖАРНОЙ БЕЗОПАСНОСТИ ДЛЯ ОРГАНИЗАЦИЙ ПООБСЛУЖИВАНИЮ НАСЕЛЕНИЯ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4599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760</TotalTime>
  <Words>2178</Words>
  <Application>Microsoft Office PowerPoint</Application>
  <PresentationFormat>Экран (4:3)</PresentationFormat>
  <Paragraphs>141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</dc:creator>
  <cp:lastModifiedBy>Пользователь</cp:lastModifiedBy>
  <cp:revision>42</cp:revision>
  <dcterms:created xsi:type="dcterms:W3CDTF">2022-02-02T06:29:48Z</dcterms:created>
  <dcterms:modified xsi:type="dcterms:W3CDTF">2023-02-05T15:26:15Z</dcterms:modified>
</cp:coreProperties>
</file>