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0" r:id="rId4"/>
    <p:sldId id="269" r:id="rId5"/>
    <p:sldId id="271" r:id="rId6"/>
    <p:sldId id="272" r:id="rId7"/>
    <p:sldId id="273" r:id="rId8"/>
    <p:sldId id="274" r:id="rId9"/>
    <p:sldId id="275" r:id="rId10"/>
    <p:sldId id="276" r:id="rId11"/>
    <p:sldId id="268"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3" d="100"/>
          <a:sy n="73" d="100"/>
        </p:scale>
        <p:origin x="-1008"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ru-RU" smtClean="0"/>
              <a:t>Образец заголовка</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A9A437A-1A1E-4B35-A093-77401BA836A2}" type="datetimeFigureOut">
              <a:rPr lang="ru-RU" smtClean="0"/>
              <a:t>05.02.2023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A36252-54A4-48E6-8361-A90CBD368145}"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A9A437A-1A1E-4B35-A093-77401BA836A2}" type="datetimeFigureOut">
              <a:rPr lang="ru-RU" smtClean="0"/>
              <a:t>05.02.2023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A36252-54A4-48E6-8361-A90CBD368145}"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A9A437A-1A1E-4B35-A093-77401BA836A2}" type="datetimeFigureOut">
              <a:rPr lang="ru-RU" smtClean="0"/>
              <a:t>05.02.2023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A36252-54A4-48E6-8361-A90CBD368145}"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A9A437A-1A1E-4B35-A093-77401BA836A2}" type="datetimeFigureOut">
              <a:rPr lang="ru-RU" smtClean="0"/>
              <a:t>05.02.2023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A36252-54A4-48E6-8361-A90CBD368145}"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текста</a:t>
            </a:r>
          </a:p>
        </p:txBody>
      </p:sp>
      <p:sp>
        <p:nvSpPr>
          <p:cNvPr id="4" name="Date Placeholder 3"/>
          <p:cNvSpPr>
            <a:spLocks noGrp="1"/>
          </p:cNvSpPr>
          <p:nvPr>
            <p:ph type="dt" sz="half" idx="10"/>
          </p:nvPr>
        </p:nvSpPr>
        <p:spPr/>
        <p:txBody>
          <a:bodyPr/>
          <a:lstStyle/>
          <a:p>
            <a:fld id="{3A9A437A-1A1E-4B35-A093-77401BA836A2}" type="datetimeFigureOut">
              <a:rPr lang="ru-RU" smtClean="0"/>
              <a:t>05.02.2023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A36252-54A4-48E6-8361-A90CBD368145}"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A9A437A-1A1E-4B35-A093-77401BA836A2}" type="datetimeFigureOut">
              <a:rPr lang="ru-RU" smtClean="0"/>
              <a:t>05.02.2023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9A36252-54A4-48E6-8361-A90CBD368145}"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A9A437A-1A1E-4B35-A093-77401BA836A2}" type="datetimeFigureOut">
              <a:rPr lang="ru-RU" smtClean="0"/>
              <a:t>05.02.2023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9A36252-54A4-48E6-8361-A90CBD368145}"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3A9A437A-1A1E-4B35-A093-77401BA836A2}" type="datetimeFigureOut">
              <a:rPr lang="ru-RU" smtClean="0"/>
              <a:t>05.02.2023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9A36252-54A4-48E6-8361-A90CBD368145}"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9A437A-1A1E-4B35-A093-77401BA836A2}" type="datetimeFigureOut">
              <a:rPr lang="ru-RU" smtClean="0"/>
              <a:t>05.02.2023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9A36252-54A4-48E6-8361-A90CBD368145}"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ru-RU" smtClean="0"/>
              <a:t>Образец текста</a:t>
            </a:r>
          </a:p>
        </p:txBody>
      </p:sp>
      <p:sp>
        <p:nvSpPr>
          <p:cNvPr id="5" name="Date Placeholder 4"/>
          <p:cNvSpPr>
            <a:spLocks noGrp="1"/>
          </p:cNvSpPr>
          <p:nvPr>
            <p:ph type="dt" sz="half" idx="10"/>
          </p:nvPr>
        </p:nvSpPr>
        <p:spPr/>
        <p:txBody>
          <a:bodyPr/>
          <a:lstStyle/>
          <a:p>
            <a:fld id="{3A9A437A-1A1E-4B35-A093-77401BA836A2}" type="datetimeFigureOut">
              <a:rPr lang="ru-RU" smtClean="0"/>
              <a:t>05.02.2023</a:t>
            </a:fld>
            <a:endParaRPr lang="ru-RU"/>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D9A36252-54A4-48E6-8361-A90CBD368145}"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ru-RU" smtClean="0"/>
              <a:t>Вставка рисунка</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A9A437A-1A1E-4B35-A093-77401BA836A2}" type="datetimeFigureOut">
              <a:rPr lang="ru-RU" smtClean="0"/>
              <a:t>05.02.2023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9A36252-54A4-48E6-8361-A90CBD368145}"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3A9A437A-1A1E-4B35-A093-77401BA836A2}" type="datetimeFigureOut">
              <a:rPr lang="ru-RU" smtClean="0"/>
              <a:t>05.02.2023</a:t>
            </a:fld>
            <a:endParaRPr lang="ru-RU"/>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ru-RU"/>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D9A36252-54A4-48E6-8361-A90CBD368145}"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707904" y="5301207"/>
            <a:ext cx="4932040" cy="738664"/>
          </a:xfrm>
          <a:prstGeom prst="rect">
            <a:avLst/>
          </a:prstGeom>
        </p:spPr>
        <p:txBody>
          <a:bodyPr wrap="square">
            <a:spAutoFit/>
          </a:bodyPr>
          <a:lstStyle/>
          <a:p>
            <a:pPr lvl="0" algn="ctr"/>
            <a:r>
              <a:rPr lang="ru-RU" sz="1400" b="1" dirty="0">
                <a:solidFill>
                  <a:srgbClr val="002060"/>
                </a:solidFill>
                <a:latin typeface="Calibri" pitchFamily="34" charset="0"/>
              </a:rPr>
              <a:t>ПОЖАРНОЯ БЕЗОПАСНОСТЬ ДЛЯ ЛИЦ, НА КОТОРЫХ ВОЗЛОЖЕНА ТРУДОВАЯ ФУНКЦИЯ ПО ПРОВЕДЕНИЮ ПРОТИВОПОЖАРНОГО ИНСТРУКТАЖА</a:t>
            </a:r>
          </a:p>
        </p:txBody>
      </p:sp>
      <p:sp>
        <p:nvSpPr>
          <p:cNvPr id="5" name="Прямоугольник 4"/>
          <p:cNvSpPr/>
          <p:nvPr/>
        </p:nvSpPr>
        <p:spPr>
          <a:xfrm>
            <a:off x="1319808" y="260648"/>
            <a:ext cx="6852592" cy="1015663"/>
          </a:xfrm>
          <a:prstGeom prst="rect">
            <a:avLst/>
          </a:prstGeom>
        </p:spPr>
        <p:txBody>
          <a:bodyPr wrap="square">
            <a:spAutoFit/>
          </a:bodyPr>
          <a:lstStyle/>
          <a:p>
            <a:pPr algn="ctr"/>
            <a:r>
              <a:rPr lang="ru-RU" sz="2000" b="1" dirty="0" smtClean="0">
                <a:solidFill>
                  <a:srgbClr val="002060"/>
                </a:solidFill>
                <a:latin typeface="Calibri" pitchFamily="34" charset="0"/>
              </a:rPr>
              <a:t>МОДУЛЬ 5. ТРЕБОВАНИЯ ПОЖАРНОЙ БЕЗОПАСНОСТИ ДЛЯ ЗРЕЛИЩНЫХ И КУЛЬТУРНО-ПРОСВЕТИТЕЛЬНЫХ УЧРЕЖДЕНИЙ (Ф2)</a:t>
            </a:r>
            <a:endParaRPr lang="ru-RU" sz="2000" b="1" dirty="0">
              <a:solidFill>
                <a:srgbClr val="002060"/>
              </a:solidFill>
              <a:latin typeface="Calibri" pitchFamily="34"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6346" y="1276310"/>
            <a:ext cx="6330280" cy="3736865"/>
          </a:xfrm>
          <a:prstGeom prst="rect">
            <a:avLst/>
          </a:prstGeom>
        </p:spPr>
      </p:pic>
    </p:spTree>
    <p:extLst>
      <p:ext uri="{BB962C8B-B14F-4D97-AF65-F5344CB8AC3E}">
        <p14:creationId xmlns:p14="http://schemas.microsoft.com/office/powerpoint/2010/main" val="4226658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50873"/>
            <a:ext cx="8568952" cy="3323987"/>
          </a:xfrm>
          <a:prstGeom prst="rect">
            <a:avLst/>
          </a:prstGeom>
        </p:spPr>
        <p:txBody>
          <a:bodyPr wrap="square">
            <a:spAutoFit/>
          </a:bodyPr>
          <a:lstStyle/>
          <a:p>
            <a:r>
              <a:rPr lang="ru-RU" sz="1400" dirty="0" smtClean="0">
                <a:latin typeface="Calibri" pitchFamily="34" charset="0"/>
              </a:rPr>
              <a:t>           - </a:t>
            </a:r>
            <a:r>
              <a:rPr lang="ru-RU" sz="1400" dirty="0">
                <a:latin typeface="Calibri" pitchFamily="34" charset="0"/>
              </a:rPr>
              <a:t>для помещений кинозалов должен быть предусмотрен самостоятельный путь эвакуации непосредственно наружу. Выходы на указанный путь эвакуации допускается предусматривать только из помещений кинозалов; </a:t>
            </a:r>
            <a:r>
              <a:rPr lang="ru-RU" sz="1400" dirty="0" smtClean="0">
                <a:latin typeface="Calibri" pitchFamily="34" charset="0"/>
              </a:rPr>
              <a:t> </a:t>
            </a:r>
          </a:p>
          <a:p>
            <a:r>
              <a:rPr lang="ru-RU" sz="1400" dirty="0">
                <a:latin typeface="Calibri" pitchFamily="34" charset="0"/>
              </a:rPr>
              <a:t> </a:t>
            </a:r>
            <a:r>
              <a:rPr lang="ru-RU" sz="1400" dirty="0" smtClean="0">
                <a:latin typeface="Calibri" pitchFamily="34" charset="0"/>
              </a:rPr>
              <a:t>        - </a:t>
            </a:r>
            <a:r>
              <a:rPr lang="ru-RU" sz="1400" dirty="0">
                <a:latin typeface="Calibri" pitchFamily="34" charset="0"/>
              </a:rPr>
              <a:t>при размещении кинотеатра выше 1-го этажа частью указанного эвакуационного пути допускается предусматривать обычную лестничную клетку или внутреннюю открытую лестницу. Такая лестничная клетка (лестница) должна вести непосредственно наружу и быть изолирована от других частей здания глухими противопожарными перегородками не ниже 1-го типа; </a:t>
            </a:r>
            <a:endParaRPr lang="ru-RU" sz="1400" dirty="0" smtClean="0">
              <a:latin typeface="Calibri" pitchFamily="34" charset="0"/>
            </a:endParaRPr>
          </a:p>
          <a:p>
            <a:r>
              <a:rPr lang="ru-RU" sz="1400">
                <a:latin typeface="Calibri" pitchFamily="34" charset="0"/>
              </a:rPr>
              <a:t> </a:t>
            </a:r>
            <a:r>
              <a:rPr lang="ru-RU" sz="1400" smtClean="0">
                <a:latin typeface="Calibri" pitchFamily="34" charset="0"/>
              </a:rPr>
              <a:t>        - </a:t>
            </a:r>
            <a:r>
              <a:rPr lang="ru-RU" sz="1400" dirty="0">
                <a:latin typeface="Calibri" pitchFamily="34" charset="0"/>
              </a:rPr>
              <a:t>каждый кинозал, как правило, должен иметь не менее одного выхода непосредственно на данный путь эвакуации. Для залов вместимостью менее 50 человек такой эвакуационный выход допускается предусматривать через помещение не более, чем одного соседнего зала. </a:t>
            </a:r>
            <a:endParaRPr lang="ru-RU" sz="1400" dirty="0" smtClean="0">
              <a:latin typeface="Calibri" pitchFamily="34" charset="0"/>
            </a:endParaRPr>
          </a:p>
          <a:p>
            <a:endParaRPr lang="ru-RU" sz="1400" dirty="0" smtClean="0">
              <a:latin typeface="Calibri" pitchFamily="34" charset="0"/>
            </a:endParaRPr>
          </a:p>
          <a:p>
            <a:pPr algn="ctr"/>
            <a:r>
              <a:rPr lang="ru-RU" sz="1400" b="1" dirty="0" smtClean="0">
                <a:latin typeface="Calibri" pitchFamily="34" charset="0"/>
              </a:rPr>
              <a:t>Музеи</a:t>
            </a:r>
            <a:r>
              <a:rPr lang="ru-RU" sz="1400" b="1" dirty="0">
                <a:latin typeface="Calibri" pitchFamily="34" charset="0"/>
              </a:rPr>
              <a:t>, выставки, танцевальные </a:t>
            </a:r>
            <a:r>
              <a:rPr lang="ru-RU" sz="1400" b="1" dirty="0" smtClean="0">
                <a:latin typeface="Calibri" pitchFamily="34" charset="0"/>
              </a:rPr>
              <a:t>залы</a:t>
            </a:r>
          </a:p>
          <a:p>
            <a:r>
              <a:rPr lang="ru-RU" sz="1400" dirty="0" smtClean="0">
                <a:latin typeface="Calibri" pitchFamily="34" charset="0"/>
              </a:rPr>
              <a:t>           </a:t>
            </a:r>
            <a:r>
              <a:rPr lang="ru-RU" sz="1400" dirty="0">
                <a:latin typeface="Calibri" pitchFamily="34" charset="0"/>
              </a:rPr>
              <a:t>Для расчета параметров путей эвакуации и эвакуационных выходов, определения показателей пожарной опасности декоративно-отделочных, облицовочных материалов и покрытий полов в танцевальных залах вместимость залов следует принимать из расчета 1,35 м2 площади зала на 1 человека. </a:t>
            </a:r>
          </a:p>
        </p:txBody>
      </p:sp>
      <p:sp>
        <p:nvSpPr>
          <p:cNvPr id="3" name="Прямоугольник 2"/>
          <p:cNvSpPr/>
          <p:nvPr/>
        </p:nvSpPr>
        <p:spPr>
          <a:xfrm>
            <a:off x="3995936" y="5373216"/>
            <a:ext cx="4572000" cy="1323439"/>
          </a:xfrm>
          <a:prstGeom prst="rect">
            <a:avLst/>
          </a:prstGeom>
        </p:spPr>
        <p:txBody>
          <a:bodyPr>
            <a:spAutoFit/>
          </a:bodyPr>
          <a:lstStyle/>
          <a:p>
            <a:pPr lvl="0" algn="ctr"/>
            <a:r>
              <a:rPr lang="ru-RU" sz="2000" b="1" dirty="0">
                <a:solidFill>
                  <a:srgbClr val="002060"/>
                </a:solidFill>
                <a:latin typeface="Calibri" pitchFamily="34" charset="0"/>
              </a:rPr>
              <a:t>ТЕМА 5.1. ТРЕБОВАНИЯ ПОЖАРНОЙ БЕЗОПАСНОСТИ ДЛЯ ЗРЕЛИЩНЫХ И КУЛЬТУРНО-ПРОСВЕТИТЕЛЬНЫХ УЧРЕЖДЕНИЙ</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38052813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2483768" y="-258762"/>
            <a:ext cx="4248472" cy="1143000"/>
          </a:xfrm>
        </p:spPr>
        <p:txBody>
          <a:bodyPr/>
          <a:lstStyle/>
          <a:p>
            <a:r>
              <a:rPr lang="ru-RU" b="1" dirty="0" smtClean="0">
                <a:solidFill>
                  <a:srgbClr val="002060"/>
                </a:solidFill>
              </a:rPr>
              <a:t>СПАСИБО ЗА ВНИМАНИЕ</a:t>
            </a:r>
            <a:endParaRPr lang="ru-RU" b="1" dirty="0">
              <a:solidFill>
                <a:srgbClr val="002060"/>
              </a:solidFill>
            </a:endParaRPr>
          </a:p>
        </p:txBody>
      </p:sp>
      <p:sp>
        <p:nvSpPr>
          <p:cNvPr id="6" name="AutoShape 4" descr="https://www.n-vartovsk.ru/upload/iblock/70e/7c4ec0ec30b64d46212cabe97c2333bf.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www.n-vartovsk.ru/upload/iblock/70e/7c4ec0ec30b64d46212cabe97c2333bf.p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8" descr="https://www.n-vartovsk.ru/upload/iblock/70e/7c4ec0ec30b64d46212cabe97c2333bf.pn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10" descr="https://www.n-vartovsk.ru/upload/iblock/70e/7c4ec0ec30b64d46212cabe97c2333bf.pn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AutoShape 12" descr="https://www.n-vartovsk.ru/upload/iblock/70e/7c4ec0ec30b64d46212cabe97c2333bf.png"/>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 name="Прямоугольник 15"/>
          <p:cNvSpPr/>
          <p:nvPr/>
        </p:nvSpPr>
        <p:spPr>
          <a:xfrm>
            <a:off x="3707904" y="5301207"/>
            <a:ext cx="4932040" cy="738664"/>
          </a:xfrm>
          <a:prstGeom prst="rect">
            <a:avLst/>
          </a:prstGeom>
        </p:spPr>
        <p:txBody>
          <a:bodyPr wrap="square">
            <a:spAutoFit/>
          </a:bodyPr>
          <a:lstStyle/>
          <a:p>
            <a:pPr lvl="0" algn="ctr"/>
            <a:r>
              <a:rPr lang="ru-RU" sz="1400" b="1" dirty="0">
                <a:solidFill>
                  <a:srgbClr val="002060"/>
                </a:solidFill>
                <a:latin typeface="Calibri" pitchFamily="34" charset="0"/>
              </a:rPr>
              <a:t>ПОЖАРНОЯ БЕЗОПАСНОСТЬ ДЛЯ ЛИЦ, НА КОТОРЫХ ВОЗЛОЖЕНА ТРУДОВАЯ ФУНКЦИЯ ПО ПРОВЕДЕНИЮ ПРОТИВОПОЖАРНОГО ИНСТРУКТАЖА</a:t>
            </a:r>
          </a:p>
        </p:txBody>
      </p:sp>
      <p:pic>
        <p:nvPicPr>
          <p:cNvPr id="14" name="Рисунок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1054" y="472918"/>
            <a:ext cx="6330280" cy="4549889"/>
          </a:xfrm>
          <a:prstGeom prst="rect">
            <a:avLst/>
          </a:prstGeom>
        </p:spPr>
      </p:pic>
    </p:spTree>
    <p:extLst>
      <p:ext uri="{BB962C8B-B14F-4D97-AF65-F5344CB8AC3E}">
        <p14:creationId xmlns:p14="http://schemas.microsoft.com/office/powerpoint/2010/main" val="38968247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23928" y="5373216"/>
            <a:ext cx="4716016" cy="1323439"/>
          </a:xfrm>
          <a:prstGeom prst="rect">
            <a:avLst/>
          </a:prstGeom>
        </p:spPr>
        <p:txBody>
          <a:bodyPr wrap="square">
            <a:spAutoFit/>
          </a:bodyPr>
          <a:lstStyle/>
          <a:p>
            <a:pPr algn="ctr"/>
            <a:r>
              <a:rPr lang="ru-RU" sz="2000" b="1" dirty="0" smtClean="0">
                <a:solidFill>
                  <a:srgbClr val="002060"/>
                </a:solidFill>
                <a:latin typeface="Calibri" pitchFamily="34" charset="0"/>
              </a:rPr>
              <a:t>ТЕМА 5.1. ТРЕБОВАНИЯ ПОЖАРНОЙ БЕЗОПАСНОСТИ ДЛЯ </a:t>
            </a:r>
            <a:r>
              <a:rPr lang="ru-RU" sz="2000" b="1" dirty="0">
                <a:solidFill>
                  <a:srgbClr val="002060"/>
                </a:solidFill>
                <a:latin typeface="Calibri" pitchFamily="34" charset="0"/>
              </a:rPr>
              <a:t>ЗРЕЛИЩНЫХ И КУЛЬТУРНО-ПРОСВЕТИТЕЛЬНЫХ УЧРЕЖДЕНИЙ</a:t>
            </a:r>
          </a:p>
        </p:txBody>
      </p:sp>
      <p:sp>
        <p:nvSpPr>
          <p:cNvPr id="3" name="Прямоугольник 2"/>
          <p:cNvSpPr/>
          <p:nvPr/>
        </p:nvSpPr>
        <p:spPr>
          <a:xfrm>
            <a:off x="107504" y="110746"/>
            <a:ext cx="8856984" cy="5047536"/>
          </a:xfrm>
          <a:prstGeom prst="rect">
            <a:avLst/>
          </a:prstGeom>
        </p:spPr>
        <p:txBody>
          <a:bodyPr wrap="square">
            <a:spAutoFit/>
          </a:bodyPr>
          <a:lstStyle/>
          <a:p>
            <a:pPr algn="ctr">
              <a:spcAft>
                <a:spcPts val="0"/>
              </a:spcAft>
            </a:pPr>
            <a:r>
              <a:rPr lang="ru-RU" sz="1400" b="1" dirty="0" smtClean="0">
                <a:latin typeface="Calibri"/>
                <a:ea typeface="Times New Roman"/>
                <a:cs typeface="Calibri"/>
              </a:rPr>
              <a:t>Культурно-просветительные </a:t>
            </a:r>
            <a:r>
              <a:rPr lang="ru-RU" sz="1400" b="1" dirty="0">
                <a:latin typeface="Calibri"/>
                <a:ea typeface="Times New Roman"/>
                <a:cs typeface="Calibri"/>
              </a:rPr>
              <a:t>и зрелищные учреждения</a:t>
            </a:r>
          </a:p>
          <a:p>
            <a:pPr algn="just">
              <a:spcAft>
                <a:spcPts val="0"/>
              </a:spcAft>
            </a:pPr>
            <a:r>
              <a:rPr lang="ru-RU" sz="1400" dirty="0">
                <a:latin typeface="Calibri"/>
                <a:ea typeface="Times New Roman"/>
                <a:cs typeface="Calibri"/>
              </a:rPr>
              <a:t> </a:t>
            </a:r>
          </a:p>
          <a:p>
            <a:pPr algn="just">
              <a:spcAft>
                <a:spcPts val="0"/>
              </a:spcAft>
            </a:pPr>
            <a:r>
              <a:rPr lang="ru-RU" sz="1400" dirty="0" smtClean="0">
                <a:latin typeface="Calibri"/>
                <a:ea typeface="Times New Roman"/>
                <a:cs typeface="Calibri"/>
              </a:rPr>
              <a:t>      Руководитель </a:t>
            </a:r>
            <a:r>
              <a:rPr lang="ru-RU" sz="1400" dirty="0">
                <a:latin typeface="Calibri"/>
                <a:ea typeface="Times New Roman"/>
                <a:cs typeface="Calibri"/>
              </a:rPr>
              <a:t>организации обеспечивает разработку плана эвакуации музейных предметов и других ценностей из музея (картинной галереи и др.), а также плана эвакуации животных из цирка (зоопарка и др.) в случае пожара.</a:t>
            </a:r>
          </a:p>
          <a:p>
            <a:pPr algn="just">
              <a:spcAft>
                <a:spcPts val="0"/>
              </a:spcAft>
            </a:pPr>
            <a:r>
              <a:rPr lang="ru-RU" sz="1400" dirty="0" smtClean="0">
                <a:latin typeface="Calibri"/>
                <a:ea typeface="Times New Roman"/>
                <a:cs typeface="Calibri"/>
              </a:rPr>
              <a:t>      В </a:t>
            </a:r>
            <a:r>
              <a:rPr lang="ru-RU" sz="1400" dirty="0">
                <a:latin typeface="Calibri"/>
                <a:ea typeface="Times New Roman"/>
                <a:cs typeface="Calibri"/>
              </a:rPr>
              <a:t>зрительных залах и на трибунах культурно-просветительных и зрелищных учреждений кресла и стулья следует соединять между собой в ряды и прочно крепить к полу. Допускается не закреплять кресла (стулья) в ложах с количеством мест не более 12 при наличии самостоятельного выхода из ложи на путь эвакуации или к эвакуационному выходу.</a:t>
            </a:r>
          </a:p>
          <a:p>
            <a:pPr algn="just">
              <a:spcAft>
                <a:spcPts val="0"/>
              </a:spcAft>
            </a:pPr>
            <a:r>
              <a:rPr lang="ru-RU" sz="1400" dirty="0" smtClean="0">
                <a:latin typeface="Calibri"/>
                <a:ea typeface="Times New Roman"/>
                <a:cs typeface="Calibri"/>
              </a:rPr>
              <a:t>     В </a:t>
            </a:r>
            <a:r>
              <a:rPr lang="ru-RU" sz="1400" dirty="0">
                <a:latin typeface="Calibri"/>
                <a:ea typeface="Times New Roman"/>
                <a:cs typeface="Calibri"/>
              </a:rPr>
              <a:t>зрительных залах с количеством мест не более 200 крепление стульев к полу может не проводиться при обязательном соединении их в ряду между собой.</a:t>
            </a:r>
          </a:p>
          <a:p>
            <a:pPr algn="just">
              <a:spcAft>
                <a:spcPts val="0"/>
              </a:spcAft>
            </a:pPr>
            <a:r>
              <a:rPr lang="ru-RU" sz="1400" dirty="0" smtClean="0">
                <a:latin typeface="Calibri"/>
                <a:ea typeface="Times New Roman"/>
                <a:cs typeface="Calibri"/>
              </a:rPr>
              <a:t>     Руководитель </a:t>
            </a:r>
            <a:r>
              <a:rPr lang="ru-RU" sz="1400" dirty="0">
                <a:latin typeface="Calibri"/>
                <a:ea typeface="Times New Roman"/>
                <a:cs typeface="Calibri"/>
              </a:rPr>
              <a:t>организации обеспечивает обработку деревянных и иных конструкций сценической коробки, выполненных из горючих материалов (колосники, подвесные мостики, рабочие галереи и др.), горючих декораций, сценического и выставочного оформления, а также драпировки в зрительных и экспозиционных залах огнезащитными составами с внесением информации в журнал эксплуатации систем противопожарной защиты, включая дату пропитки и срок ее действия.</a:t>
            </a:r>
          </a:p>
          <a:p>
            <a:pPr indent="342900" algn="just">
              <a:spcAft>
                <a:spcPts val="0"/>
              </a:spcAft>
            </a:pPr>
            <a:r>
              <a:rPr lang="ru-RU" sz="1400" dirty="0" smtClean="0">
                <a:latin typeface="Calibri"/>
                <a:ea typeface="Times New Roman"/>
                <a:cs typeface="Calibri"/>
              </a:rPr>
              <a:t> </a:t>
            </a:r>
            <a:r>
              <a:rPr lang="ru-RU" sz="1400" dirty="0">
                <a:latin typeface="Calibri"/>
                <a:ea typeface="Times New Roman"/>
                <a:cs typeface="Calibri"/>
              </a:rPr>
              <a:t>Запрещается размещать в пределах сценической коробки зрелищных учреждений одновременно декорации и сценическое оборудование для более чем 2 спектаклей.</a:t>
            </a:r>
          </a:p>
          <a:p>
            <a:pPr indent="342900" algn="just">
              <a:spcAft>
                <a:spcPts val="0"/>
              </a:spcAft>
            </a:pPr>
            <a:r>
              <a:rPr lang="ru-RU" sz="1400" dirty="0">
                <a:latin typeface="Calibri"/>
                <a:ea typeface="Times New Roman"/>
                <a:cs typeface="Calibri"/>
              </a:rPr>
              <a:t>Запрещается хранение декораций, бутафории, деревянных станков, откосов, инвентаря и другого имущества в трюмах, на колосниках и рабочих площадках (галереях), под лестничными маршами и площадками, а также в подвальных и технических этажах под зрительными залами.</a:t>
            </a:r>
          </a:p>
          <a:p>
            <a:pPr indent="342900" algn="just">
              <a:spcAft>
                <a:spcPts val="0"/>
              </a:spcAft>
            </a:pPr>
            <a:r>
              <a:rPr lang="ru-RU" sz="1400" dirty="0" smtClean="0">
                <a:latin typeface="Calibri"/>
                <a:ea typeface="Times New Roman"/>
                <a:cs typeface="Calibri"/>
              </a:rPr>
              <a:t> </a:t>
            </a:r>
            <a:r>
              <a:rPr lang="ru-RU" sz="1400" dirty="0">
                <a:latin typeface="Calibri"/>
                <a:ea typeface="Times New Roman"/>
                <a:cs typeface="Calibri"/>
              </a:rPr>
              <a:t>Вокруг планшета сцены при оформлении постановок обеспечивается свободный круговой проход шириной не менее 1 метра</a:t>
            </a:r>
            <a:r>
              <a:rPr lang="ru-RU" sz="1400" dirty="0" smtClean="0">
                <a:latin typeface="Calibri"/>
                <a:ea typeface="Times New Roman"/>
                <a:cs typeface="Calibri"/>
              </a:rPr>
              <a:t>.</a:t>
            </a:r>
            <a:endParaRPr lang="ru-RU" sz="1400" dirty="0">
              <a:latin typeface="Calibri"/>
              <a:ea typeface="Times New Roman"/>
              <a:cs typeface="Calibri"/>
            </a:endParaRPr>
          </a:p>
        </p:txBody>
      </p:sp>
    </p:spTree>
    <p:extLst>
      <p:ext uri="{BB962C8B-B14F-4D97-AF65-F5344CB8AC3E}">
        <p14:creationId xmlns:p14="http://schemas.microsoft.com/office/powerpoint/2010/main" val="4066151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640960" cy="4401205"/>
          </a:xfrm>
          <a:prstGeom prst="rect">
            <a:avLst/>
          </a:prstGeom>
        </p:spPr>
        <p:txBody>
          <a:bodyPr wrap="square">
            <a:spAutoFit/>
          </a:bodyPr>
          <a:lstStyle/>
          <a:p>
            <a:pPr algn="just">
              <a:spcAft>
                <a:spcPts val="0"/>
              </a:spcAft>
            </a:pPr>
            <a:r>
              <a:rPr lang="ru-RU" sz="1400" dirty="0" smtClean="0">
                <a:solidFill>
                  <a:srgbClr val="000000"/>
                </a:solidFill>
                <a:latin typeface="Calibri"/>
                <a:ea typeface="Times New Roman"/>
                <a:cs typeface="Calibri"/>
              </a:rPr>
              <a:t>         По </a:t>
            </a:r>
            <a:r>
              <a:rPr lang="ru-RU" sz="1400" dirty="0">
                <a:solidFill>
                  <a:srgbClr val="000000"/>
                </a:solidFill>
                <a:latin typeface="Calibri"/>
                <a:ea typeface="Times New Roman"/>
                <a:cs typeface="Calibri"/>
              </a:rPr>
              <a:t>окончании спектакля все декорации и бутафория разбираются и убираются со сцены в складские помещения</a:t>
            </a:r>
            <a:r>
              <a:rPr lang="ru-RU" sz="1400" dirty="0" smtClean="0">
                <a:latin typeface="Calibri"/>
                <a:ea typeface="Times New Roman"/>
                <a:cs typeface="Calibri"/>
              </a:rPr>
              <a:t>.</a:t>
            </a:r>
          </a:p>
          <a:p>
            <a:pPr indent="342900" algn="just">
              <a:spcAft>
                <a:spcPts val="0"/>
              </a:spcAft>
            </a:pPr>
            <a:r>
              <a:rPr lang="ru-RU" sz="1400" dirty="0" smtClean="0">
                <a:latin typeface="Calibri"/>
                <a:ea typeface="Times New Roman"/>
                <a:cs typeface="Calibri"/>
              </a:rPr>
              <a:t>Запрещается </a:t>
            </a:r>
            <a:r>
              <a:rPr lang="ru-RU" sz="1400" dirty="0">
                <a:latin typeface="Calibri"/>
                <a:ea typeface="Times New Roman"/>
                <a:cs typeface="Calibri"/>
              </a:rPr>
              <a:t>проводить огневые работы в здании или сооружении во время проведения мероприятий с массовым пребыванием людей.</a:t>
            </a:r>
          </a:p>
          <a:p>
            <a:pPr indent="342900" algn="just">
              <a:spcAft>
                <a:spcPts val="0"/>
              </a:spcAft>
            </a:pPr>
            <a:r>
              <a:rPr lang="ru-RU" sz="1400" dirty="0">
                <a:latin typeface="Calibri"/>
                <a:ea typeface="Times New Roman"/>
                <a:cs typeface="Calibri"/>
              </a:rPr>
              <a:t>Для обеспечения безопасности людей при проведении спортивных и других массовых мероприятий принимаются меры по тушению фальшфейеров с применением огнетушителей для пожаров класса D в соответствии </a:t>
            </a:r>
            <a:r>
              <a:rPr lang="ru-RU" sz="1400" dirty="0" smtClean="0">
                <a:latin typeface="Calibri"/>
                <a:ea typeface="Times New Roman"/>
                <a:cs typeface="Calibri"/>
              </a:rPr>
              <a:t>с приложением №1 Постановления </a:t>
            </a:r>
            <a:r>
              <a:rPr lang="ru-RU" sz="1400" dirty="0">
                <a:latin typeface="Calibri"/>
                <a:ea typeface="Calibri"/>
                <a:cs typeface="Times New Roman"/>
              </a:rPr>
              <a:t>от 16 сентября 2020 г. N </a:t>
            </a:r>
            <a:r>
              <a:rPr lang="ru-RU" sz="1400" dirty="0" smtClean="0">
                <a:latin typeface="Calibri"/>
                <a:ea typeface="Times New Roman"/>
                <a:cs typeface="Calibri"/>
              </a:rPr>
              <a:t>1479 к </a:t>
            </a:r>
            <a:r>
              <a:rPr lang="ru-RU" sz="1400" dirty="0">
                <a:latin typeface="Calibri"/>
                <a:ea typeface="Times New Roman"/>
                <a:cs typeface="Calibri"/>
              </a:rPr>
              <a:t>настоящим Правилам, а также покрывал для изоляции очага возгорания и других средств, обеспечивающих тушение таких изделий и горящей на человеке одежды.</a:t>
            </a:r>
          </a:p>
          <a:p>
            <a:pPr indent="342900" algn="just">
              <a:spcAft>
                <a:spcPts val="0"/>
              </a:spcAft>
            </a:pPr>
            <a:r>
              <a:rPr lang="ru-RU" sz="1400" dirty="0" smtClean="0">
                <a:latin typeface="Calibri"/>
                <a:ea typeface="Times New Roman"/>
                <a:cs typeface="Calibri"/>
              </a:rPr>
              <a:t>На </a:t>
            </a:r>
            <a:r>
              <a:rPr lang="ru-RU" sz="1400" dirty="0">
                <a:latin typeface="Calibri"/>
                <a:ea typeface="Times New Roman"/>
                <a:cs typeface="Calibri"/>
              </a:rPr>
              <a:t>планшет сцены наносится красная линия, указывающая границу опускания противопожарного занавеса. Декорации и другие предметы оформления сцены не должны выступать за эту линию.</a:t>
            </a:r>
          </a:p>
          <a:p>
            <a:pPr indent="342900" algn="just">
              <a:spcAft>
                <a:spcPts val="0"/>
              </a:spcAft>
            </a:pPr>
            <a:r>
              <a:rPr lang="ru-RU" sz="1400" dirty="0">
                <a:latin typeface="Calibri"/>
                <a:ea typeface="Times New Roman"/>
                <a:cs typeface="Calibri"/>
              </a:rPr>
              <a:t>По окончании спектакля (репетиции) необходимо опустить противопожарный занавес. Противопожарный занавес должен плотно примыкать к планшету сцены с помощью песочного затвора (эластичной подушки).</a:t>
            </a:r>
          </a:p>
          <a:p>
            <a:pPr indent="342900" algn="just">
              <a:spcAft>
                <a:spcPts val="0"/>
              </a:spcAft>
            </a:pPr>
            <a:r>
              <a:rPr lang="ru-RU" sz="1400" dirty="0" smtClean="0">
                <a:latin typeface="Calibri"/>
                <a:ea typeface="Times New Roman"/>
                <a:cs typeface="Calibri"/>
              </a:rPr>
              <a:t>Руководитель </a:t>
            </a:r>
            <a:r>
              <a:rPr lang="ru-RU" sz="1400" dirty="0">
                <a:latin typeface="Calibri"/>
                <a:ea typeface="Times New Roman"/>
                <a:cs typeface="Calibri"/>
              </a:rPr>
              <a:t>организации обеспечивает проведение работ по утеплению клапанов дымовых люков в покрытии сцены на зимний период и проведение их проверок на работоспособность (не реже 1 раза в 10 дней).</a:t>
            </a:r>
          </a:p>
          <a:p>
            <a:pPr algn="just">
              <a:spcAft>
                <a:spcPts val="0"/>
              </a:spcAft>
            </a:pPr>
            <a:r>
              <a:rPr lang="ru-RU" sz="1400" dirty="0" smtClean="0">
                <a:latin typeface="Calibri"/>
                <a:ea typeface="Times New Roman"/>
                <a:cs typeface="Calibri"/>
              </a:rPr>
              <a:t>Объекты </a:t>
            </a:r>
            <a:r>
              <a:rPr lang="ru-RU" sz="1400" dirty="0">
                <a:latin typeface="Calibri"/>
                <a:ea typeface="Times New Roman"/>
                <a:cs typeface="Calibri"/>
              </a:rPr>
              <a:t>защиты вместимостью более 1 тыс. человек, на которых проводятся культурно-просветительные и зрелищные мероприятия, в целях тушения фальшфейеров оснащаются 10 огнетушителями и 10 покрывалами для изоляции очага возгорания либо 20 огнетушителями в соответствии с </a:t>
            </a:r>
            <a:r>
              <a:rPr lang="ru-RU" sz="1400" dirty="0" smtClean="0">
                <a:solidFill>
                  <a:srgbClr val="000000"/>
                </a:solidFill>
                <a:latin typeface="Calibri"/>
                <a:ea typeface="Times New Roman"/>
                <a:cs typeface="Calibri"/>
              </a:rPr>
              <a:t>приложением </a:t>
            </a:r>
            <a:r>
              <a:rPr lang="ru-RU" sz="1400" dirty="0">
                <a:solidFill>
                  <a:srgbClr val="000000"/>
                </a:solidFill>
                <a:latin typeface="Calibri"/>
                <a:ea typeface="Times New Roman"/>
                <a:cs typeface="Calibri"/>
              </a:rPr>
              <a:t>№1 Постановления </a:t>
            </a:r>
            <a:r>
              <a:rPr lang="ru-RU" sz="1400" dirty="0">
                <a:solidFill>
                  <a:srgbClr val="000000"/>
                </a:solidFill>
                <a:latin typeface="Calibri"/>
                <a:ea typeface="Calibri"/>
                <a:cs typeface="Times New Roman"/>
              </a:rPr>
              <a:t>от 16 сентября 2020 г. N </a:t>
            </a:r>
            <a:r>
              <a:rPr lang="ru-RU" sz="1400" dirty="0">
                <a:solidFill>
                  <a:srgbClr val="000000"/>
                </a:solidFill>
                <a:latin typeface="Calibri"/>
                <a:ea typeface="Times New Roman"/>
                <a:cs typeface="Calibri"/>
              </a:rPr>
              <a:t>1479 </a:t>
            </a:r>
            <a:r>
              <a:rPr lang="ru-RU" sz="1400" dirty="0" smtClean="0">
                <a:latin typeface="Calibri"/>
                <a:ea typeface="Times New Roman"/>
                <a:cs typeface="Calibri"/>
              </a:rPr>
              <a:t>к </a:t>
            </a:r>
            <a:r>
              <a:rPr lang="ru-RU" sz="1400" dirty="0">
                <a:latin typeface="Calibri"/>
                <a:ea typeface="Times New Roman"/>
                <a:cs typeface="Calibri"/>
              </a:rPr>
              <a:t>настоящим Правилам</a:t>
            </a:r>
            <a:r>
              <a:rPr lang="ru-RU" sz="1400" dirty="0" smtClean="0">
                <a:latin typeface="Calibri"/>
                <a:ea typeface="Times New Roman"/>
                <a:cs typeface="Calibri"/>
              </a:rPr>
              <a:t>.</a:t>
            </a:r>
            <a:endParaRPr lang="ru-RU" sz="1400" dirty="0">
              <a:latin typeface="Calibri"/>
              <a:ea typeface="Times New Roman"/>
              <a:cs typeface="Calibri"/>
            </a:endParaRPr>
          </a:p>
        </p:txBody>
      </p:sp>
      <p:sp>
        <p:nvSpPr>
          <p:cNvPr id="3" name="Прямоугольник 2"/>
          <p:cNvSpPr/>
          <p:nvPr/>
        </p:nvSpPr>
        <p:spPr>
          <a:xfrm>
            <a:off x="3779912" y="5445224"/>
            <a:ext cx="4572000" cy="1323439"/>
          </a:xfrm>
          <a:prstGeom prst="rect">
            <a:avLst/>
          </a:prstGeom>
        </p:spPr>
        <p:txBody>
          <a:bodyPr>
            <a:spAutoFit/>
          </a:bodyPr>
          <a:lstStyle/>
          <a:p>
            <a:pPr lvl="0" algn="ctr"/>
            <a:r>
              <a:rPr lang="ru-RU" sz="2000" b="1" dirty="0">
                <a:solidFill>
                  <a:srgbClr val="002060"/>
                </a:solidFill>
                <a:latin typeface="Calibri" pitchFamily="34" charset="0"/>
              </a:rPr>
              <a:t>ТЕМА 5.1. ТРЕБОВАНИЯ ПОЖАРНОЙ БЕЗОПАСНОСТИ ДЛЯ ЗРЕЛИЩНЫХ И КУЛЬТУРНО-ПРОСВЕТИТЕЛЬНЫХ УЧРЕЖДЕНИЙ</a:t>
            </a:r>
          </a:p>
        </p:txBody>
      </p:sp>
    </p:spTree>
    <p:extLst>
      <p:ext uri="{BB962C8B-B14F-4D97-AF65-F5344CB8AC3E}">
        <p14:creationId xmlns:p14="http://schemas.microsoft.com/office/powerpoint/2010/main" val="4009527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8"/>
            <a:ext cx="8424936" cy="4401205"/>
          </a:xfrm>
          <a:prstGeom prst="rect">
            <a:avLst/>
          </a:prstGeom>
        </p:spPr>
        <p:txBody>
          <a:bodyPr wrap="square">
            <a:spAutoFit/>
          </a:bodyPr>
          <a:lstStyle/>
          <a:p>
            <a:pPr lvl="0" algn="just"/>
            <a:r>
              <a:rPr lang="ru-RU" sz="1400" dirty="0">
                <a:solidFill>
                  <a:srgbClr val="000000"/>
                </a:solidFill>
                <a:latin typeface="Calibri"/>
                <a:ea typeface="Times New Roman"/>
                <a:cs typeface="Calibri"/>
              </a:rPr>
              <a:t>Объекты защиты вместимостью более 10 тыс. человек, на которых проводятся культурно-просветительные и зрелищные мероприятия, в целях тушения фальшфейеров дополнительно к указанным мерам оснащаются 4 покрывалами для изоляции очага возгорания либо 2 покрывалами для изоляции очага возгорания и 2 огнетушителями в соответствии с приложением №1 Постановления </a:t>
            </a:r>
            <a:r>
              <a:rPr lang="ru-RU" sz="1400" dirty="0">
                <a:solidFill>
                  <a:srgbClr val="000000"/>
                </a:solidFill>
                <a:latin typeface="Calibri"/>
                <a:ea typeface="Calibri"/>
                <a:cs typeface="Times New Roman"/>
              </a:rPr>
              <a:t>от 16 сентября 2020 г. N </a:t>
            </a:r>
            <a:r>
              <a:rPr lang="ru-RU" sz="1400" dirty="0">
                <a:solidFill>
                  <a:srgbClr val="000000"/>
                </a:solidFill>
                <a:latin typeface="Calibri"/>
                <a:ea typeface="Times New Roman"/>
                <a:cs typeface="Calibri"/>
              </a:rPr>
              <a:t>1479 к настоящим Правилам.</a:t>
            </a:r>
          </a:p>
          <a:p>
            <a:pPr indent="342900" algn="just"/>
            <a:r>
              <a:rPr lang="ru-RU" sz="1400" dirty="0" smtClean="0">
                <a:latin typeface="Calibri"/>
                <a:ea typeface="Times New Roman"/>
                <a:cs typeface="Calibri"/>
              </a:rPr>
              <a:t>Руководитель </a:t>
            </a:r>
            <a:r>
              <a:rPr lang="ru-RU" sz="1400" dirty="0">
                <a:latin typeface="Calibri"/>
                <a:ea typeface="Times New Roman"/>
                <a:cs typeface="Calibri"/>
              </a:rPr>
              <a:t>организации обеспечивает информирование зрителей о мерах пожарной безопасности путем трансляции речевого сообщения либо демонстрации перед началом сеансов в кинозалах видеосюжетов о порядке их действий в случае возникновения пожара (срабатывания системы оповещения и управления эвакуацией людей при пожаре, команды персонала), направлениях эвакуационных путей и выходов, правилах пользования средствами индивидуальной защиты органов дыхания и зрения человека от опасных факторов пожара и первичными средствами пожаротушения.</a:t>
            </a:r>
          </a:p>
          <a:p>
            <a:pPr indent="342900" algn="just"/>
            <a:r>
              <a:rPr lang="ru-RU" sz="1400" dirty="0">
                <a:latin typeface="Calibri"/>
                <a:ea typeface="Times New Roman"/>
                <a:cs typeface="Calibri"/>
              </a:rPr>
              <a:t>В период проведения мероприятия запрещается закрывать входные двери и двери эвакуационных выходов на ключ</a:t>
            </a:r>
            <a:r>
              <a:rPr lang="ru-RU" sz="1400" dirty="0" smtClean="0">
                <a:latin typeface="Calibri"/>
                <a:ea typeface="Times New Roman"/>
                <a:cs typeface="Calibri"/>
              </a:rPr>
              <a:t>.</a:t>
            </a:r>
          </a:p>
          <a:p>
            <a:pPr indent="342900" algn="just"/>
            <a:endParaRPr lang="ru-RU" sz="1400" dirty="0">
              <a:latin typeface="Calibri"/>
              <a:ea typeface="Times New Roman"/>
              <a:cs typeface="Calibri"/>
            </a:endParaRPr>
          </a:p>
          <a:p>
            <a:pPr indent="342900" algn="ctr"/>
            <a:r>
              <a:rPr lang="ru-RU" sz="1400" b="1" dirty="0" smtClean="0">
                <a:latin typeface="Calibri" pitchFamily="34" charset="0"/>
              </a:rPr>
              <a:t>Театры</a:t>
            </a:r>
            <a:r>
              <a:rPr lang="ru-RU" sz="1400" b="1" dirty="0">
                <a:latin typeface="Calibri" pitchFamily="34" charset="0"/>
              </a:rPr>
              <a:t>, кинотеатры, концертные залы, клубы, цирки, спортивные сооружения с трибунами, библиотеки и другие учреждения с расчетным числом посадочных мест для посетителей в закрытых помещениях </a:t>
            </a:r>
            <a:endParaRPr lang="ru-RU" sz="1400" b="1" dirty="0" smtClean="0">
              <a:latin typeface="Calibri" pitchFamily="34" charset="0"/>
            </a:endParaRPr>
          </a:p>
          <a:p>
            <a:pPr indent="342900" algn="just"/>
            <a:r>
              <a:rPr lang="ru-RU" sz="1400" dirty="0" smtClean="0">
                <a:latin typeface="Calibri" pitchFamily="34" charset="0"/>
              </a:rPr>
              <a:t>Ширина </a:t>
            </a:r>
            <a:r>
              <a:rPr lang="ru-RU" sz="1400" dirty="0">
                <a:latin typeface="Calibri" pitchFamily="34" charset="0"/>
              </a:rPr>
              <a:t>дверных проемов в зрительном зале должна быть от 1,2 до 2,4 м, ширина кулуаров - не менее 2,4 м. Ширина дверного проема для входа в ложи допускается 0,8 м. Двери выходов из зрительного зала должны быть самозакрывающимися с уплотненными притворами. </a:t>
            </a:r>
            <a:endParaRPr lang="ru-RU" sz="1400" dirty="0" smtClean="0">
              <a:latin typeface="Calibri" pitchFamily="34" charset="0"/>
            </a:endParaRPr>
          </a:p>
        </p:txBody>
      </p:sp>
      <p:sp>
        <p:nvSpPr>
          <p:cNvPr id="3" name="Прямоугольник 2"/>
          <p:cNvSpPr/>
          <p:nvPr/>
        </p:nvSpPr>
        <p:spPr>
          <a:xfrm>
            <a:off x="3731231" y="5229200"/>
            <a:ext cx="4572000" cy="1323439"/>
          </a:xfrm>
          <a:prstGeom prst="rect">
            <a:avLst/>
          </a:prstGeom>
        </p:spPr>
        <p:txBody>
          <a:bodyPr>
            <a:spAutoFit/>
          </a:bodyPr>
          <a:lstStyle/>
          <a:p>
            <a:pPr lvl="0" algn="ctr"/>
            <a:r>
              <a:rPr lang="ru-RU" sz="2000" b="1" dirty="0">
                <a:solidFill>
                  <a:srgbClr val="002060"/>
                </a:solidFill>
                <a:latin typeface="Calibri" pitchFamily="34" charset="0"/>
              </a:rPr>
              <a:t>ТЕМА 5.1. ТРЕБОВАНИЯ ПОЖАРНОЙ БЕЗОПАСНОСТИ ДЛЯ ЗРЕЛИЩНЫХ И КУЛЬТУРНО-ПРОСВЕТИТЕЛЬНЫХ УЧРЕЖДЕНИЙ</a:t>
            </a:r>
          </a:p>
        </p:txBody>
      </p:sp>
    </p:spTree>
    <p:extLst>
      <p:ext uri="{BB962C8B-B14F-4D97-AF65-F5344CB8AC3E}">
        <p14:creationId xmlns:p14="http://schemas.microsoft.com/office/powerpoint/2010/main" val="3737915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332656"/>
            <a:ext cx="8856984" cy="4462760"/>
          </a:xfrm>
          <a:prstGeom prst="rect">
            <a:avLst/>
          </a:prstGeom>
        </p:spPr>
        <p:txBody>
          <a:bodyPr wrap="square">
            <a:spAutoFit/>
          </a:bodyPr>
          <a:lstStyle/>
          <a:p>
            <a:pPr lvl="0" indent="342900" algn="just"/>
            <a:r>
              <a:rPr lang="ru-RU" sz="1400" dirty="0">
                <a:solidFill>
                  <a:srgbClr val="000000"/>
                </a:solidFill>
                <a:latin typeface="Calibri" pitchFamily="34" charset="0"/>
              </a:rPr>
              <a:t>Глубина кресел, стульев и скамей в зрительном зале должна обеспечивать ширину проходов между рядами не менее 0,45 м. Число непрерывно установленных мест в ряду следует принимать при одностороннем выходе из ряда не более 26, при двустороннем - не более 50. </a:t>
            </a:r>
            <a:endParaRPr lang="ru-RU" sz="1400" dirty="0" smtClean="0">
              <a:solidFill>
                <a:srgbClr val="000000"/>
              </a:solidFill>
              <a:latin typeface="Calibri" pitchFamily="34" charset="0"/>
            </a:endParaRPr>
          </a:p>
          <a:p>
            <a:pPr lvl="0" indent="342900" algn="just"/>
            <a:r>
              <a:rPr lang="ru-RU" sz="1400" dirty="0" smtClean="0"/>
              <a:t>Кресла</a:t>
            </a:r>
            <a:r>
              <a:rPr lang="ru-RU" sz="1400" dirty="0"/>
              <a:t>, стулья, скамьи или звенья из них в зрительных залах (кроме балконов и лож вместимостью до 12 мест), актовых залах и конференц-залах следует предусматривать с устройствами для крепления к полу. При проектировании залов с трансформируемыми местами для зрителей следует предусматривать установку кресел, стульев и скамей (или звеньев из них) с креплением к полу, предотвращающим их опрокидывание или сдвижку. </a:t>
            </a:r>
            <a:endParaRPr lang="ru-RU" sz="1400" dirty="0" smtClean="0"/>
          </a:p>
          <a:p>
            <a:pPr lvl="0" indent="342900" algn="just"/>
            <a:r>
              <a:rPr lang="ru-RU" sz="1400" dirty="0" smtClean="0"/>
              <a:t>Пути </a:t>
            </a:r>
            <a:r>
              <a:rPr lang="ru-RU" sz="1400" dirty="0"/>
              <a:t>эвакуации из спортивных залов с трибунами для зрителей и других зрительных залов с расчетным числом посадочных мест в зданиях класса пожарной опасности С0 должны обеспечивать эвакуацию за необходимое время, приведенное в таблице 9. </a:t>
            </a:r>
            <a:endParaRPr lang="ru-RU" sz="1400" dirty="0" smtClean="0"/>
          </a:p>
          <a:p>
            <a:pPr lvl="0" indent="342900" algn="just"/>
            <a:r>
              <a:rPr lang="ru-RU" sz="1400" dirty="0" smtClean="0"/>
              <a:t>Для </a:t>
            </a:r>
            <a:r>
              <a:rPr lang="ru-RU" sz="1400" dirty="0"/>
              <a:t>зданий класса пожарной опасности С1 приведенные в таблице 9 данные должны быть уменьшены на 30%, а для классов С2, С3 - на 50%. </a:t>
            </a:r>
            <a:endParaRPr lang="ru-RU" sz="1400" dirty="0" smtClean="0"/>
          </a:p>
          <a:p>
            <a:pPr lvl="0" indent="342900" algn="just"/>
            <a:r>
              <a:rPr lang="ru-RU" sz="1400" dirty="0" smtClean="0"/>
              <a:t>При </a:t>
            </a:r>
            <a:r>
              <a:rPr lang="ru-RU" sz="1400" dirty="0"/>
              <a:t>расположении эвакуационных выходов из зальных помещений (объемом 60 тыс. м3 и менее) выше отметки пола зала на половину и более высоты помещения необходимое время эвакуации следует уменьшать вдвое (указанного в таблице 9). </a:t>
            </a:r>
            <a:endParaRPr lang="ru-RU" sz="1400" dirty="0" smtClean="0"/>
          </a:p>
          <a:p>
            <a:pPr lvl="0" indent="342900" algn="just"/>
            <a:r>
              <a:rPr lang="ru-RU" sz="1400" dirty="0" smtClean="0"/>
              <a:t>При </a:t>
            </a:r>
            <a:r>
              <a:rPr lang="ru-RU" sz="1400" dirty="0"/>
              <a:t>объеме зального помещения W более 60 тыс. м3 необходимое время эвакуации из него следует определять по формуле: </a:t>
            </a:r>
            <a:endParaRPr lang="ru-RU" sz="1400" dirty="0" smtClean="0"/>
          </a:p>
          <a:p>
            <a:pPr lvl="0" indent="342900" algn="ctr"/>
            <a:r>
              <a:rPr lang="en-US" sz="1400" dirty="0" smtClean="0"/>
              <a:t>T</a:t>
            </a:r>
            <a:r>
              <a:rPr lang="ru-RU" sz="1000" dirty="0" err="1" smtClean="0">
                <a:latin typeface="Calibri" pitchFamily="34" charset="0"/>
              </a:rPr>
              <a:t>нб</a:t>
            </a:r>
            <a:r>
              <a:rPr lang="ru-RU" sz="1000" dirty="0" smtClean="0">
                <a:latin typeface="Calibri" pitchFamily="34" charset="0"/>
              </a:rPr>
              <a:t> Зала</a:t>
            </a:r>
            <a:r>
              <a:rPr lang="ru-RU" sz="1400" dirty="0" smtClean="0"/>
              <a:t> = </a:t>
            </a:r>
            <a:r>
              <a:rPr lang="ru-RU" sz="1400" dirty="0"/>
              <a:t>0,115 </a:t>
            </a:r>
            <a:r>
              <a:rPr lang="ru-RU" sz="1400" dirty="0" smtClean="0"/>
              <a:t> W </a:t>
            </a:r>
            <a:r>
              <a:rPr lang="ru-RU" sz="1400" dirty="0"/>
              <a:t>= ⋅ (3) </a:t>
            </a:r>
            <a:endParaRPr lang="ru-RU" sz="1400" dirty="0" smtClean="0"/>
          </a:p>
          <a:p>
            <a:pPr lvl="0" indent="342900" algn="just"/>
            <a:r>
              <a:rPr lang="ru-RU" sz="1400" dirty="0" smtClean="0"/>
              <a:t>но </a:t>
            </a:r>
            <a:r>
              <a:rPr lang="ru-RU" sz="1400" dirty="0"/>
              <a:t>не более 6 </a:t>
            </a:r>
            <a:r>
              <a:rPr lang="ru-RU" sz="1400" dirty="0" smtClean="0"/>
              <a:t>мин.</a:t>
            </a:r>
            <a:endParaRPr lang="ru-RU" sz="1400" dirty="0">
              <a:solidFill>
                <a:srgbClr val="000000"/>
              </a:solidFill>
              <a:latin typeface="Calibri" pitchFamily="34" charset="0"/>
              <a:ea typeface="Times New Roman"/>
              <a:cs typeface="Calibri"/>
            </a:endParaRPr>
          </a:p>
        </p:txBody>
      </p:sp>
      <p:sp>
        <p:nvSpPr>
          <p:cNvPr id="3" name="Прямоугольник 2"/>
          <p:cNvSpPr/>
          <p:nvPr/>
        </p:nvSpPr>
        <p:spPr>
          <a:xfrm>
            <a:off x="3779912" y="5301208"/>
            <a:ext cx="4572000" cy="1323439"/>
          </a:xfrm>
          <a:prstGeom prst="rect">
            <a:avLst/>
          </a:prstGeom>
        </p:spPr>
        <p:txBody>
          <a:bodyPr>
            <a:spAutoFit/>
          </a:bodyPr>
          <a:lstStyle/>
          <a:p>
            <a:pPr lvl="0" algn="ctr"/>
            <a:r>
              <a:rPr lang="ru-RU" sz="2000" b="1" dirty="0">
                <a:solidFill>
                  <a:srgbClr val="002060"/>
                </a:solidFill>
                <a:latin typeface="Calibri" pitchFamily="34" charset="0"/>
              </a:rPr>
              <a:t>ТЕМА 5.1. ТРЕБОВАНИЯ ПОЖАРНОЙ БЕЗОПАСНОСТИ ДЛЯ ЗРЕЛИЩНЫХ И КУЛЬТУРНО-ПРОСВЕТИТЕЛЬНЫХ УЧРЕЖДЕНИЙ</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3243920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8640"/>
            <a:ext cx="8640959" cy="2462213"/>
          </a:xfrm>
          <a:prstGeom prst="rect">
            <a:avLst/>
          </a:prstGeom>
        </p:spPr>
        <p:txBody>
          <a:bodyPr wrap="square">
            <a:spAutoFit/>
          </a:bodyPr>
          <a:lstStyle/>
          <a:p>
            <a:r>
              <a:rPr lang="ru-RU" sz="1400" dirty="0" smtClean="0">
                <a:latin typeface="Calibri" pitchFamily="34" charset="0"/>
              </a:rPr>
              <a:t>        Необходимое </a:t>
            </a:r>
            <a:r>
              <a:rPr lang="ru-RU" sz="1400" dirty="0">
                <a:latin typeface="Calibri" pitchFamily="34" charset="0"/>
              </a:rPr>
              <a:t>время эвакуации, рассчитанное по формуле, должно уменьшаться на 35% при расположении эвакуационных выходов на половине высоты помещения и на 65% при их расположении на высоте, составляющей 0,8 высоты зального помещения. При промежуточных или меньших значениях необходимое время следует принимать по интерполяции, а при больших - по экстраполяции. </a:t>
            </a:r>
            <a:endParaRPr lang="ru-RU" sz="1400" dirty="0" smtClean="0">
              <a:latin typeface="Calibri" pitchFamily="34" charset="0"/>
            </a:endParaRPr>
          </a:p>
          <a:p>
            <a:r>
              <a:rPr lang="ru-RU" sz="1400" dirty="0">
                <a:latin typeface="Calibri" pitchFamily="34" charset="0"/>
              </a:rPr>
              <a:t> </a:t>
            </a:r>
            <a:r>
              <a:rPr lang="ru-RU" sz="1400" dirty="0" smtClean="0">
                <a:latin typeface="Calibri" pitchFamily="34" charset="0"/>
              </a:rPr>
              <a:t>       Необходимое </a:t>
            </a:r>
            <a:r>
              <a:rPr lang="ru-RU" sz="1400" dirty="0">
                <a:latin typeface="Calibri" pitchFamily="34" charset="0"/>
              </a:rPr>
              <a:t>время эвакуации из здания </a:t>
            </a:r>
            <a:r>
              <a:rPr lang="ru-RU" sz="1400" dirty="0" err="1">
                <a:latin typeface="Calibri" pitchFamily="34" charset="0"/>
              </a:rPr>
              <a:t>tнбЗд</a:t>
            </a:r>
            <a:r>
              <a:rPr lang="ru-RU" sz="1400" dirty="0">
                <a:latin typeface="Calibri" pitchFamily="34" charset="0"/>
              </a:rPr>
              <a:t> с залом объемом более 60 тыс. м3 не должно превышать 10 мин. </a:t>
            </a:r>
            <a:r>
              <a:rPr lang="ru-RU" sz="1400" dirty="0" smtClean="0">
                <a:latin typeface="Calibri" pitchFamily="34" charset="0"/>
              </a:rPr>
              <a:t>   </a:t>
            </a:r>
          </a:p>
          <a:p>
            <a:r>
              <a:rPr lang="ru-RU" sz="1400" dirty="0">
                <a:latin typeface="Calibri" pitchFamily="34" charset="0"/>
              </a:rPr>
              <a:t> </a:t>
            </a:r>
            <a:r>
              <a:rPr lang="ru-RU" sz="1400" dirty="0" smtClean="0">
                <a:latin typeface="Calibri" pitchFamily="34" charset="0"/>
              </a:rPr>
              <a:t>        Необходимое </a:t>
            </a:r>
            <a:r>
              <a:rPr lang="ru-RU" sz="1400" dirty="0">
                <a:latin typeface="Calibri" pitchFamily="34" charset="0"/>
              </a:rPr>
              <a:t>время эвакуации людей со сцены (эстрады) следует принимать не более 1,5 мин, а число эвакуируемых людей определять из расчета 1 человек на 2 м2 площади планшета сцены (эстрады). </a:t>
            </a:r>
            <a:endParaRPr lang="ru-RU" sz="1400" dirty="0" smtClean="0">
              <a:latin typeface="Calibri" pitchFamily="34" charset="0"/>
            </a:endParaRPr>
          </a:p>
          <a:p>
            <a:r>
              <a:rPr lang="ru-RU" sz="1400" dirty="0">
                <a:latin typeface="Calibri" pitchFamily="34" charset="0"/>
              </a:rPr>
              <a:t> </a:t>
            </a:r>
            <a:r>
              <a:rPr lang="ru-RU" sz="1400" dirty="0" smtClean="0">
                <a:latin typeface="Calibri" pitchFamily="34" charset="0"/>
              </a:rPr>
              <a:t>       Расчет </a:t>
            </a:r>
            <a:r>
              <a:rPr lang="ru-RU" sz="1400" dirty="0">
                <a:latin typeface="Calibri" pitchFamily="34" charset="0"/>
              </a:rPr>
              <a:t>следует проводить для всего здания. При этом допускается не включать время эвакуации по незадымляемым лестничным клеткам в расчет времени эвакуации из здания (</a:t>
            </a:r>
            <a:r>
              <a:rPr lang="ru-RU" sz="1400" dirty="0" err="1">
                <a:latin typeface="Calibri" pitchFamily="34" charset="0"/>
              </a:rPr>
              <a:t>tнбЗд</a:t>
            </a:r>
            <a:r>
              <a:rPr lang="ru-RU" sz="1400" dirty="0">
                <a:latin typeface="Calibri" pitchFamily="34" charset="0"/>
              </a:rPr>
              <a:t>) только после выхода всех людей в объем указанных лестничных клеток. </a:t>
            </a:r>
          </a:p>
        </p:txBody>
      </p:sp>
      <p:sp>
        <p:nvSpPr>
          <p:cNvPr id="3" name="Прямоугольник 2"/>
          <p:cNvSpPr/>
          <p:nvPr/>
        </p:nvSpPr>
        <p:spPr>
          <a:xfrm>
            <a:off x="3779912" y="5301208"/>
            <a:ext cx="4572000" cy="1323439"/>
          </a:xfrm>
          <a:prstGeom prst="rect">
            <a:avLst/>
          </a:prstGeom>
        </p:spPr>
        <p:txBody>
          <a:bodyPr>
            <a:spAutoFit/>
          </a:bodyPr>
          <a:lstStyle/>
          <a:p>
            <a:pPr lvl="0" algn="ctr"/>
            <a:r>
              <a:rPr lang="ru-RU" sz="2000" b="1" dirty="0">
                <a:solidFill>
                  <a:srgbClr val="002060"/>
                </a:solidFill>
                <a:latin typeface="Calibri" pitchFamily="34" charset="0"/>
              </a:rPr>
              <a:t>ТЕМА 5.1. ТРЕБОВАНИЯ ПОЖАРНОЙ БЕЗОПАСНОСТИ ДЛЯ ЗРЕЛИЩНЫХ И КУЛЬТУРНО-ПРОСВЕТИТЕЛЬНЫХ УЧРЕЖДЕНИЙ</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27715410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73234435"/>
              </p:ext>
            </p:extLst>
          </p:nvPr>
        </p:nvGraphicFramePr>
        <p:xfrm>
          <a:off x="467544" y="424409"/>
          <a:ext cx="8568952" cy="3187929"/>
        </p:xfrm>
        <a:graphic>
          <a:graphicData uri="http://schemas.openxmlformats.org/drawingml/2006/table">
            <a:tbl>
              <a:tblPr firstRow="1" bandRow="1">
                <a:tableStyleId>{5C22544A-7EE6-4342-B048-85BDC9FD1C3A}</a:tableStyleId>
              </a:tblPr>
              <a:tblGrid>
                <a:gridCol w="2592288"/>
                <a:gridCol w="1252751"/>
                <a:gridCol w="829322"/>
                <a:gridCol w="753929"/>
                <a:gridCol w="753929"/>
                <a:gridCol w="753929"/>
                <a:gridCol w="561685"/>
                <a:gridCol w="1071119"/>
              </a:tblGrid>
              <a:tr h="246569">
                <a:tc rowSpan="3">
                  <a:txBody>
                    <a:bodyPr/>
                    <a:lstStyle/>
                    <a:p>
                      <a:r>
                        <a:rPr lang="ru-RU" sz="1400" dirty="0" smtClean="0"/>
                        <a:t>Виды залов </a:t>
                      </a:r>
                      <a:endParaRPr lang="ru-RU" sz="1400" dirty="0">
                        <a:latin typeface="Calibri" pitchFamily="34" charset="0"/>
                      </a:endParaRPr>
                    </a:p>
                  </a:txBody>
                  <a:tcPr/>
                </a:tc>
                <a:tc gridSpan="7">
                  <a:txBody>
                    <a:bodyPr/>
                    <a:lstStyle/>
                    <a:p>
                      <a:r>
                        <a:rPr lang="ru-RU" sz="1400" dirty="0" smtClean="0"/>
                        <a:t>Необходимое время эвакуации, мин</a:t>
                      </a:r>
                      <a:endParaRPr lang="ru-RU" sz="1400" dirty="0">
                        <a:latin typeface="Calibri" pitchFamily="34" charset="0"/>
                      </a:endParaRPr>
                    </a:p>
                  </a:txBody>
                  <a:tcPr/>
                </a:tc>
                <a:tc hMerge="1">
                  <a:txBody>
                    <a:bodyPr/>
                    <a:lstStyle/>
                    <a:p>
                      <a:endParaRPr lang="ru-RU" sz="1400" dirty="0">
                        <a:latin typeface="Calibri" pitchFamily="34" charset="0"/>
                      </a:endParaRPr>
                    </a:p>
                  </a:txBody>
                  <a:tcPr/>
                </a:tc>
                <a:tc hMerge="1">
                  <a:txBody>
                    <a:bodyPr/>
                    <a:lstStyle/>
                    <a:p>
                      <a:endParaRPr lang="ru-RU" sz="1400" dirty="0">
                        <a:latin typeface="Calibri" pitchFamily="34" charset="0"/>
                      </a:endParaRPr>
                    </a:p>
                  </a:txBody>
                  <a:tcPr/>
                </a:tc>
                <a:tc hMerge="1">
                  <a:txBody>
                    <a:bodyPr/>
                    <a:lstStyle/>
                    <a:p>
                      <a:endParaRPr lang="ru-RU" sz="1400" dirty="0">
                        <a:latin typeface="Calibri" pitchFamily="34" charset="0"/>
                      </a:endParaRPr>
                    </a:p>
                  </a:txBody>
                  <a:tcPr/>
                </a:tc>
                <a:tc hMerge="1">
                  <a:txBody>
                    <a:bodyPr/>
                    <a:lstStyle/>
                    <a:p>
                      <a:endParaRPr lang="ru-RU" sz="1400" dirty="0">
                        <a:latin typeface="Calibri" pitchFamily="34" charset="0"/>
                      </a:endParaRPr>
                    </a:p>
                  </a:txBody>
                  <a:tcPr/>
                </a:tc>
                <a:tc hMerge="1">
                  <a:txBody>
                    <a:bodyPr/>
                    <a:lstStyle/>
                    <a:p>
                      <a:endParaRPr lang="ru-RU" sz="1400" dirty="0">
                        <a:latin typeface="Calibri" pitchFamily="34" charset="0"/>
                      </a:endParaRPr>
                    </a:p>
                  </a:txBody>
                  <a:tcPr/>
                </a:tc>
                <a:tc hMerge="1">
                  <a:txBody>
                    <a:bodyPr/>
                    <a:lstStyle/>
                    <a:p>
                      <a:endParaRPr lang="ru-RU" sz="1200" dirty="0">
                        <a:latin typeface="Calibri" pitchFamily="34" charset="0"/>
                      </a:endParaRPr>
                    </a:p>
                  </a:txBody>
                  <a:tcPr/>
                </a:tc>
              </a:tr>
              <a:tr h="370840">
                <a:tc vMerge="1">
                  <a:txBody>
                    <a:bodyPr/>
                    <a:lstStyle/>
                    <a:p>
                      <a:endParaRPr lang="ru-RU" sz="1400" dirty="0">
                        <a:latin typeface="Calibri" pitchFamily="34" charset="0"/>
                      </a:endParaRPr>
                    </a:p>
                  </a:txBody>
                  <a:tcPr/>
                </a:tc>
                <a:tc gridSpan="6">
                  <a:txBody>
                    <a:bodyPr/>
                    <a:lstStyle/>
                    <a:p>
                      <a:r>
                        <a:rPr lang="ru-RU" sz="1400" dirty="0" smtClean="0"/>
                        <a:t>из зального помещения при его объеме , тыс. м3 , (</a:t>
                      </a:r>
                      <a:r>
                        <a:rPr lang="ru-RU" sz="1400" dirty="0" err="1" smtClean="0"/>
                        <a:t>tнбЗала</a:t>
                      </a:r>
                      <a:r>
                        <a:rPr lang="ru-RU" sz="1400" dirty="0" smtClean="0"/>
                        <a:t>) </a:t>
                      </a:r>
                      <a:endParaRPr lang="ru-RU" sz="1400" dirty="0">
                        <a:latin typeface="Calibri" pitchFamily="34" charset="0"/>
                      </a:endParaRPr>
                    </a:p>
                  </a:txBody>
                  <a:tcPr/>
                </a:tc>
                <a:tc hMerge="1">
                  <a:txBody>
                    <a:bodyPr/>
                    <a:lstStyle/>
                    <a:p>
                      <a:endParaRPr lang="ru-RU" sz="1400" dirty="0">
                        <a:latin typeface="Calibri" pitchFamily="34" charset="0"/>
                      </a:endParaRPr>
                    </a:p>
                  </a:txBody>
                  <a:tcPr/>
                </a:tc>
                <a:tc hMerge="1">
                  <a:txBody>
                    <a:bodyPr/>
                    <a:lstStyle/>
                    <a:p>
                      <a:endParaRPr lang="ru-RU" sz="1400" dirty="0">
                        <a:latin typeface="Calibri" pitchFamily="34" charset="0"/>
                      </a:endParaRPr>
                    </a:p>
                  </a:txBody>
                  <a:tcPr/>
                </a:tc>
                <a:tc hMerge="1">
                  <a:txBody>
                    <a:bodyPr/>
                    <a:lstStyle/>
                    <a:p>
                      <a:endParaRPr lang="ru-RU" sz="1400" dirty="0">
                        <a:latin typeface="Calibri" pitchFamily="34" charset="0"/>
                      </a:endParaRPr>
                    </a:p>
                  </a:txBody>
                  <a:tcPr/>
                </a:tc>
                <a:tc hMerge="1">
                  <a:txBody>
                    <a:bodyPr/>
                    <a:lstStyle/>
                    <a:p>
                      <a:endParaRPr lang="ru-RU" sz="1400" dirty="0">
                        <a:latin typeface="Calibri" pitchFamily="34" charset="0"/>
                      </a:endParaRPr>
                    </a:p>
                  </a:txBody>
                  <a:tcPr/>
                </a:tc>
                <a:tc hMerge="1">
                  <a:txBody>
                    <a:bodyPr/>
                    <a:lstStyle/>
                    <a:p>
                      <a:endParaRPr lang="ru-RU" sz="1400" dirty="0">
                        <a:latin typeface="Calibri" pitchFamily="34" charset="0"/>
                      </a:endParaRPr>
                    </a:p>
                  </a:txBody>
                  <a:tcPr/>
                </a:tc>
                <a:tc rowSpan="2">
                  <a:txBody>
                    <a:bodyPr/>
                    <a:lstStyle/>
                    <a:p>
                      <a:r>
                        <a:rPr lang="ru-RU" sz="1200" dirty="0" smtClean="0">
                          <a:latin typeface="Calibri" pitchFamily="34" charset="0"/>
                        </a:rPr>
                        <a:t>из здания в целом, (</a:t>
                      </a:r>
                      <a:r>
                        <a:rPr lang="ru-RU" sz="1200" dirty="0" err="1" smtClean="0">
                          <a:latin typeface="Calibri" pitchFamily="34" charset="0"/>
                        </a:rPr>
                        <a:t>tнбЗд</a:t>
                      </a:r>
                      <a:r>
                        <a:rPr lang="ru-RU" sz="1200" dirty="0" smtClean="0">
                          <a:latin typeface="Calibri" pitchFamily="34" charset="0"/>
                        </a:rPr>
                        <a:t>)</a:t>
                      </a:r>
                      <a:endParaRPr lang="ru-RU" sz="1200" dirty="0">
                        <a:latin typeface="Calibri" pitchFamily="34" charset="0"/>
                      </a:endParaRPr>
                    </a:p>
                  </a:txBody>
                  <a:tcPr/>
                </a:tc>
              </a:tr>
              <a:tr h="370840">
                <a:tc vMerge="1">
                  <a:txBody>
                    <a:bodyPr/>
                    <a:lstStyle/>
                    <a:p>
                      <a:endParaRPr lang="ru-RU" sz="1400" dirty="0">
                        <a:latin typeface="Calibri" pitchFamily="34" charset="0"/>
                      </a:endParaRPr>
                    </a:p>
                  </a:txBody>
                  <a:tcPr/>
                </a:tc>
                <a:tc>
                  <a:txBody>
                    <a:bodyPr/>
                    <a:lstStyle/>
                    <a:p>
                      <a:r>
                        <a:rPr lang="ru-RU" sz="1400" dirty="0" smtClean="0">
                          <a:latin typeface="Calibri" pitchFamily="34" charset="0"/>
                        </a:rPr>
                        <a:t>до 5</a:t>
                      </a:r>
                      <a:endParaRPr lang="ru-RU" sz="1400" dirty="0">
                        <a:latin typeface="Calibri" pitchFamily="34" charset="0"/>
                      </a:endParaRPr>
                    </a:p>
                  </a:txBody>
                  <a:tcPr/>
                </a:tc>
                <a:tc>
                  <a:txBody>
                    <a:bodyPr/>
                    <a:lstStyle/>
                    <a:p>
                      <a:r>
                        <a:rPr lang="ru-RU" sz="1400" dirty="0" smtClean="0">
                          <a:latin typeface="Calibri" pitchFamily="34" charset="0"/>
                        </a:rPr>
                        <a:t>10</a:t>
                      </a:r>
                      <a:endParaRPr lang="ru-RU" sz="1400" dirty="0">
                        <a:latin typeface="Calibri" pitchFamily="34" charset="0"/>
                      </a:endParaRPr>
                    </a:p>
                  </a:txBody>
                  <a:tcPr/>
                </a:tc>
                <a:tc>
                  <a:txBody>
                    <a:bodyPr/>
                    <a:lstStyle/>
                    <a:p>
                      <a:r>
                        <a:rPr lang="ru-RU" sz="1400" dirty="0" smtClean="0">
                          <a:latin typeface="Calibri" pitchFamily="34" charset="0"/>
                        </a:rPr>
                        <a:t>20</a:t>
                      </a:r>
                      <a:endParaRPr lang="ru-RU" sz="1400" dirty="0">
                        <a:latin typeface="Calibri" pitchFamily="34" charset="0"/>
                      </a:endParaRPr>
                    </a:p>
                  </a:txBody>
                  <a:tcPr/>
                </a:tc>
                <a:tc>
                  <a:txBody>
                    <a:bodyPr/>
                    <a:lstStyle/>
                    <a:p>
                      <a:r>
                        <a:rPr lang="ru-RU" sz="1400" dirty="0" smtClean="0">
                          <a:latin typeface="Calibri" pitchFamily="34" charset="0"/>
                        </a:rPr>
                        <a:t>25</a:t>
                      </a:r>
                      <a:endParaRPr lang="ru-RU" sz="1400" dirty="0">
                        <a:latin typeface="Calibri" pitchFamily="34" charset="0"/>
                      </a:endParaRPr>
                    </a:p>
                  </a:txBody>
                  <a:tcPr/>
                </a:tc>
                <a:tc>
                  <a:txBody>
                    <a:bodyPr/>
                    <a:lstStyle/>
                    <a:p>
                      <a:r>
                        <a:rPr lang="ru-RU" sz="1400" dirty="0" smtClean="0">
                          <a:latin typeface="Calibri" pitchFamily="34" charset="0"/>
                        </a:rPr>
                        <a:t>40</a:t>
                      </a:r>
                      <a:endParaRPr lang="ru-RU" sz="1400" dirty="0">
                        <a:latin typeface="Calibri" pitchFamily="34" charset="0"/>
                      </a:endParaRPr>
                    </a:p>
                  </a:txBody>
                  <a:tcPr/>
                </a:tc>
                <a:tc>
                  <a:txBody>
                    <a:bodyPr/>
                    <a:lstStyle/>
                    <a:p>
                      <a:r>
                        <a:rPr lang="ru-RU" sz="1400" dirty="0" smtClean="0">
                          <a:latin typeface="Calibri" pitchFamily="34" charset="0"/>
                        </a:rPr>
                        <a:t>60</a:t>
                      </a:r>
                      <a:endParaRPr lang="ru-RU" sz="1400" dirty="0">
                        <a:latin typeface="Calibri" pitchFamily="34" charset="0"/>
                      </a:endParaRPr>
                    </a:p>
                  </a:txBody>
                  <a:tcPr/>
                </a:tc>
                <a:tc vMerge="1">
                  <a:txBody>
                    <a:bodyPr/>
                    <a:lstStyle/>
                    <a:p>
                      <a:endParaRPr lang="ru-RU" sz="1200" dirty="0">
                        <a:latin typeface="Calibri" pitchFamily="34" charset="0"/>
                      </a:endParaRPr>
                    </a:p>
                  </a:txBody>
                  <a:tcPr/>
                </a:tc>
              </a:tr>
              <a:tr h="370840">
                <a:tc>
                  <a:txBody>
                    <a:bodyPr/>
                    <a:lstStyle/>
                    <a:p>
                      <a:r>
                        <a:rPr lang="ru-RU" sz="1400" dirty="0" smtClean="0"/>
                        <a:t>Залы с колосниковой сценой </a:t>
                      </a:r>
                      <a:endParaRPr lang="ru-RU" sz="1400" dirty="0">
                        <a:latin typeface="Calibri" pitchFamily="34" charset="0"/>
                      </a:endParaRPr>
                    </a:p>
                  </a:txBody>
                  <a:tcPr/>
                </a:tc>
                <a:tc>
                  <a:txBody>
                    <a:bodyPr/>
                    <a:lstStyle/>
                    <a:p>
                      <a:r>
                        <a:rPr lang="ru-RU" sz="1400" dirty="0" smtClean="0"/>
                        <a:t>1,5</a:t>
                      </a:r>
                      <a:endParaRPr lang="ru-RU" sz="1400" dirty="0">
                        <a:latin typeface="Calibri" pitchFamily="34" charset="0"/>
                      </a:endParaRPr>
                    </a:p>
                  </a:txBody>
                  <a:tcPr/>
                </a:tc>
                <a:tc>
                  <a:txBody>
                    <a:bodyPr/>
                    <a:lstStyle/>
                    <a:p>
                      <a:r>
                        <a:rPr lang="ru-RU" sz="1400" dirty="0" smtClean="0"/>
                        <a:t>2</a:t>
                      </a:r>
                      <a:endParaRPr lang="ru-RU" sz="1400" dirty="0">
                        <a:latin typeface="Calibri" pitchFamily="34" charset="0"/>
                      </a:endParaRPr>
                    </a:p>
                  </a:txBody>
                  <a:tcPr/>
                </a:tc>
                <a:tc>
                  <a:txBody>
                    <a:bodyPr/>
                    <a:lstStyle/>
                    <a:p>
                      <a:r>
                        <a:rPr lang="ru-RU" sz="1400" dirty="0" smtClean="0"/>
                        <a:t>2,5</a:t>
                      </a:r>
                      <a:endParaRPr lang="ru-RU" sz="1400" dirty="0">
                        <a:latin typeface="Calibri"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2,5</a:t>
                      </a:r>
                      <a:endParaRPr lang="ru-RU" sz="1400" dirty="0" smtClean="0">
                        <a:latin typeface="Calibri"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a:t>
                      </a:r>
                      <a:endParaRPr lang="ru-RU" sz="1400" dirty="0" smtClean="0">
                        <a:latin typeface="Calibri"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a:t>
                      </a:r>
                      <a:endParaRPr lang="ru-RU" sz="1400" dirty="0" smtClean="0">
                        <a:latin typeface="Calibri" pitchFamily="34" charset="0"/>
                      </a:endParaRPr>
                    </a:p>
                  </a:txBody>
                  <a:tcPr/>
                </a:tc>
                <a:tc>
                  <a:txBody>
                    <a:bodyPr/>
                    <a:lstStyle/>
                    <a:p>
                      <a:r>
                        <a:rPr lang="ru-RU" sz="1200" dirty="0" smtClean="0"/>
                        <a:t>6 </a:t>
                      </a:r>
                      <a:endParaRPr lang="ru-RU" sz="1200" dirty="0">
                        <a:latin typeface="Calibri" pitchFamily="34" charset="0"/>
                      </a:endParaRPr>
                    </a:p>
                  </a:txBody>
                  <a:tcPr/>
                </a:tc>
              </a:tr>
              <a:tr h="307569">
                <a:tc>
                  <a:txBody>
                    <a:bodyPr/>
                    <a:lstStyle/>
                    <a:p>
                      <a:r>
                        <a:rPr lang="ru-RU" sz="1400" dirty="0" smtClean="0"/>
                        <a:t>Залы без колосниковой сцены</a:t>
                      </a:r>
                      <a:endParaRPr lang="ru-RU" sz="1400" dirty="0">
                        <a:latin typeface="Calibri" pitchFamily="34" charset="0"/>
                      </a:endParaRPr>
                    </a:p>
                  </a:txBody>
                  <a:tcPr/>
                </a:tc>
                <a:tc>
                  <a:txBody>
                    <a:bodyPr/>
                    <a:lstStyle/>
                    <a:p>
                      <a:r>
                        <a:rPr lang="ru-RU" sz="1400" dirty="0" smtClean="0"/>
                        <a:t>2</a:t>
                      </a:r>
                      <a:endParaRPr lang="ru-RU" sz="1400" dirty="0">
                        <a:latin typeface="Calibri" pitchFamily="34" charset="0"/>
                      </a:endParaRPr>
                    </a:p>
                  </a:txBody>
                  <a:tcPr/>
                </a:tc>
                <a:tc>
                  <a:txBody>
                    <a:bodyPr/>
                    <a:lstStyle/>
                    <a:p>
                      <a:r>
                        <a:rPr lang="ru-RU" sz="1400" dirty="0" smtClean="0"/>
                        <a:t>3</a:t>
                      </a:r>
                      <a:endParaRPr lang="ru-RU" sz="1400" dirty="0">
                        <a:latin typeface="Calibri" pitchFamily="34" charset="0"/>
                      </a:endParaRPr>
                    </a:p>
                  </a:txBody>
                  <a:tcPr/>
                </a:tc>
                <a:tc>
                  <a:txBody>
                    <a:bodyPr/>
                    <a:lstStyle/>
                    <a:p>
                      <a:r>
                        <a:rPr lang="ru-RU" sz="1400" dirty="0" smtClean="0"/>
                        <a:t>3,5</a:t>
                      </a:r>
                      <a:endParaRPr lang="ru-RU" sz="1400" dirty="0">
                        <a:latin typeface="Calibri"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3,7</a:t>
                      </a:r>
                      <a:endParaRPr lang="ru-RU" sz="1400" dirty="0" smtClean="0">
                        <a:latin typeface="Calibri"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4</a:t>
                      </a:r>
                      <a:endParaRPr lang="ru-RU" sz="1400" dirty="0" smtClean="0">
                        <a:latin typeface="Calibri"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4,5</a:t>
                      </a:r>
                      <a:endParaRPr lang="ru-RU" sz="1400" dirty="0" smtClean="0">
                        <a:latin typeface="Calibri"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t>6 </a:t>
                      </a:r>
                      <a:endParaRPr lang="ru-RU" sz="1200" dirty="0" smtClean="0">
                        <a:latin typeface="Calibri" pitchFamily="34" charset="0"/>
                      </a:endParaRPr>
                    </a:p>
                  </a:txBody>
                  <a:tcPr/>
                </a:tc>
              </a:tr>
              <a:tr h="370840">
                <a:tc gridSpan="8">
                  <a:txBody>
                    <a:bodyPr/>
                    <a:lstStyle/>
                    <a:p>
                      <a:r>
                        <a:rPr lang="ru-RU" sz="1400" dirty="0" smtClean="0"/>
                        <a:t>Объем зала определяется по внутренним ограждающим конструкциям (в залах с трибунами - без учета объема трибуны). При промежуточных значениях объема необходимое время эвакуации из зального помещения следует определять по интерполяции. </a:t>
                      </a:r>
                      <a:endParaRPr lang="ru-RU" sz="1400" dirty="0">
                        <a:latin typeface="Calibri" pitchFamily="34" charset="0"/>
                      </a:endParaRPr>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370840">
                <a:tc gridSpan="8">
                  <a:txBody>
                    <a:bodyPr/>
                    <a:lstStyle/>
                    <a:p>
                      <a:r>
                        <a:rPr lang="ru-RU" sz="1400" dirty="0" smtClean="0">
                          <a:latin typeface="Calibri" pitchFamily="34" charset="0"/>
                        </a:rPr>
                        <a:t>Примечание: знак "-" означает отсутствие нормативных требований ввиду недопустимости сочетаний табличных значений исходных данных. Например, в данном случае в зданиях с классом конструктивной пожарной опасности С2, С3 не допускается предусматривать залы объемом более 5 тыс. м3 . </a:t>
                      </a:r>
                      <a:endParaRPr lang="ru-RU" sz="1400" dirty="0">
                        <a:latin typeface="Calibri" pitchFamily="34" charset="0"/>
                      </a:endParaRPr>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bl>
          </a:graphicData>
        </a:graphic>
      </p:graphicFrame>
      <p:sp>
        <p:nvSpPr>
          <p:cNvPr id="3" name="Прямоугольник 2"/>
          <p:cNvSpPr/>
          <p:nvPr/>
        </p:nvSpPr>
        <p:spPr>
          <a:xfrm>
            <a:off x="7740352" y="116632"/>
            <a:ext cx="984372" cy="307777"/>
          </a:xfrm>
          <a:prstGeom prst="rect">
            <a:avLst/>
          </a:prstGeom>
        </p:spPr>
        <p:txBody>
          <a:bodyPr wrap="none">
            <a:spAutoFit/>
          </a:bodyPr>
          <a:lstStyle/>
          <a:p>
            <a:r>
              <a:rPr lang="ru-RU" sz="1400" dirty="0">
                <a:latin typeface="Calibri" pitchFamily="34" charset="0"/>
              </a:rPr>
              <a:t>Таблица 9 </a:t>
            </a:r>
          </a:p>
        </p:txBody>
      </p:sp>
      <p:sp>
        <p:nvSpPr>
          <p:cNvPr id="4" name="Прямоугольник 3"/>
          <p:cNvSpPr/>
          <p:nvPr/>
        </p:nvSpPr>
        <p:spPr>
          <a:xfrm>
            <a:off x="179512" y="3645024"/>
            <a:ext cx="8856984" cy="1169551"/>
          </a:xfrm>
          <a:prstGeom prst="rect">
            <a:avLst/>
          </a:prstGeom>
        </p:spPr>
        <p:txBody>
          <a:bodyPr wrap="square">
            <a:spAutoFit/>
          </a:bodyPr>
          <a:lstStyle/>
          <a:p>
            <a:r>
              <a:rPr lang="ru-RU" sz="1400" dirty="0" smtClean="0">
                <a:latin typeface="Calibri" pitchFamily="34" charset="0"/>
              </a:rPr>
              <a:t>        Из </a:t>
            </a:r>
            <a:r>
              <a:rPr lang="ru-RU" sz="1400" dirty="0">
                <a:latin typeface="Calibri" pitchFamily="34" charset="0"/>
              </a:rPr>
              <a:t>помещений с пребыванием 50 и более человек следует предусматривать не менее двух путей эвакуации, ведущих непосредственно наружу, либо к эвакуационным лестницам и/или лестничным клеткам через различные участки коридоров, холлов, фойе, вестибюлей, разделенные противопожарными преградами. </a:t>
            </a:r>
            <a:endParaRPr lang="ru-RU" sz="1400" dirty="0" smtClean="0">
              <a:latin typeface="Calibri" pitchFamily="34" charset="0"/>
            </a:endParaRPr>
          </a:p>
          <a:p>
            <a:r>
              <a:rPr lang="ru-RU" sz="1400" dirty="0" smtClean="0">
                <a:latin typeface="Calibri" pitchFamily="34" charset="0"/>
              </a:rPr>
              <a:t>       Эвакуация </a:t>
            </a:r>
            <a:r>
              <a:rPr lang="ru-RU" sz="1400" dirty="0">
                <a:latin typeface="Calibri" pitchFamily="34" charset="0"/>
              </a:rPr>
              <a:t>зрителей, находящихся на балконе, не должна осуществляться через помещение зрительного зала. Эвакуация зрителей, находящихся в зрительном зале, не должна осуществляться через сцену или эстраду. </a:t>
            </a:r>
          </a:p>
        </p:txBody>
      </p:sp>
      <p:sp>
        <p:nvSpPr>
          <p:cNvPr id="5" name="Прямоугольник 4"/>
          <p:cNvSpPr/>
          <p:nvPr/>
        </p:nvSpPr>
        <p:spPr>
          <a:xfrm>
            <a:off x="3673925" y="5301208"/>
            <a:ext cx="4572000" cy="1323439"/>
          </a:xfrm>
          <a:prstGeom prst="rect">
            <a:avLst/>
          </a:prstGeom>
        </p:spPr>
        <p:txBody>
          <a:bodyPr>
            <a:spAutoFit/>
          </a:bodyPr>
          <a:lstStyle/>
          <a:p>
            <a:pPr lvl="0" algn="ctr"/>
            <a:r>
              <a:rPr lang="ru-RU" sz="2000" b="1" dirty="0">
                <a:solidFill>
                  <a:srgbClr val="002060"/>
                </a:solidFill>
                <a:latin typeface="Calibri" pitchFamily="34" charset="0"/>
              </a:rPr>
              <a:t>ТЕМА 5.1. ТРЕБОВАНИЯ ПОЖАРНОЙ БЕЗОПАСНОСТИ ДЛЯ ЗРЕЛИЩНЫХ И КУЛЬТУРНО-ПРОСВЕТИТЕЛЬНЫХ УЧРЕЖДЕНИЙ</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34085316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640960" cy="4832092"/>
          </a:xfrm>
          <a:prstGeom prst="rect">
            <a:avLst/>
          </a:prstGeom>
        </p:spPr>
        <p:txBody>
          <a:bodyPr wrap="square">
            <a:spAutoFit/>
          </a:bodyPr>
          <a:lstStyle/>
          <a:p>
            <a:r>
              <a:rPr lang="ru-RU" sz="1400" dirty="0" smtClean="0">
                <a:latin typeface="Calibri" pitchFamily="34" charset="0"/>
              </a:rPr>
              <a:t>           Выходы </a:t>
            </a:r>
            <a:r>
              <a:rPr lang="ru-RU" sz="1400" dirty="0">
                <a:latin typeface="Calibri" pitchFamily="34" charset="0"/>
              </a:rPr>
              <a:t>из аппаратных и </a:t>
            </a:r>
            <a:r>
              <a:rPr lang="ru-RU" sz="1400" dirty="0" err="1">
                <a:latin typeface="Calibri" pitchFamily="34" charset="0"/>
              </a:rPr>
              <a:t>светопроекционных</a:t>
            </a:r>
            <a:r>
              <a:rPr lang="ru-RU" sz="1400" dirty="0">
                <a:latin typeface="Calibri" pitchFamily="34" charset="0"/>
              </a:rPr>
              <a:t> в помещения зрительского комплекса допускается осуществлять через тамбуры из конструкций, соответствующих требованиям к конструкциям тамбур-шлюзов 2-го типа с самозакрывающимися дверями, или через коридор с указанными параметрами. </a:t>
            </a:r>
            <a:endParaRPr lang="ru-RU" sz="1400" dirty="0" smtClean="0">
              <a:latin typeface="Calibri" pitchFamily="34" charset="0"/>
            </a:endParaRPr>
          </a:p>
          <a:p>
            <a:r>
              <a:rPr lang="ru-RU" sz="1400" dirty="0" smtClean="0">
                <a:latin typeface="Calibri" pitchFamily="34" charset="0"/>
              </a:rPr>
              <a:t>        При </a:t>
            </a:r>
            <a:r>
              <a:rPr lang="ru-RU" sz="1400" dirty="0">
                <a:latin typeface="Calibri" pitchFamily="34" charset="0"/>
              </a:rPr>
              <a:t>расчетной ширине путей эвакуации или люков на трибунах спортивных сооружений более 2,5 м следует предусматривать разделительные поручни на высоте не менее 0,9 м. </a:t>
            </a:r>
            <a:r>
              <a:rPr lang="ru-RU" sz="1400" dirty="0" smtClean="0">
                <a:latin typeface="Calibri" pitchFamily="34" charset="0"/>
              </a:rPr>
              <a:t> </a:t>
            </a:r>
          </a:p>
          <a:p>
            <a:r>
              <a:rPr lang="ru-RU" sz="1400" dirty="0" smtClean="0">
                <a:latin typeface="Calibri" pitchFamily="34" charset="0"/>
              </a:rPr>
              <a:t>        Уклон </a:t>
            </a:r>
            <a:r>
              <a:rPr lang="ru-RU" sz="1400" dirty="0">
                <a:latin typeface="Calibri" pitchFamily="34" charset="0"/>
              </a:rPr>
              <a:t>лестниц трибун спортивных сооружений не должен превышать 1:1,6, а при условии установки вдоль путей эвакуации по лестницам трибун поручней (или иных устройств, их заменяющих) высотой не менее 0,9 м - 1:1,4. </a:t>
            </a:r>
            <a:endParaRPr lang="ru-RU" sz="1400" dirty="0" smtClean="0">
              <a:latin typeface="Calibri" pitchFamily="34" charset="0"/>
            </a:endParaRPr>
          </a:p>
          <a:p>
            <a:r>
              <a:rPr lang="ru-RU" sz="1400" dirty="0">
                <a:latin typeface="Calibri" pitchFamily="34" charset="0"/>
              </a:rPr>
              <a:t> </a:t>
            </a:r>
            <a:r>
              <a:rPr lang="ru-RU" sz="1400" dirty="0" smtClean="0">
                <a:latin typeface="Calibri" pitchFamily="34" charset="0"/>
              </a:rPr>
              <a:t>       Устройство </a:t>
            </a:r>
            <a:r>
              <a:rPr lang="ru-RU" sz="1400" dirty="0">
                <a:latin typeface="Calibri" pitchFamily="34" charset="0"/>
              </a:rPr>
              <a:t>лестниц или ступеней на путях эвакуации в люках не допускается. </a:t>
            </a:r>
            <a:r>
              <a:rPr lang="ru-RU" sz="1400" dirty="0" smtClean="0">
                <a:latin typeface="Calibri" pitchFamily="34" charset="0"/>
              </a:rPr>
              <a:t> </a:t>
            </a:r>
          </a:p>
          <a:p>
            <a:r>
              <a:rPr lang="ru-RU" sz="1400" dirty="0" smtClean="0">
                <a:latin typeface="Calibri" pitchFamily="34" charset="0"/>
              </a:rPr>
              <a:t>        В </a:t>
            </a:r>
            <a:r>
              <a:rPr lang="ru-RU" sz="1400" dirty="0">
                <a:latin typeface="Calibri" pitchFamily="34" charset="0"/>
              </a:rPr>
              <a:t>зданиях театров в комплексе помещений для зрителей открытыми могут быть не более двух лестниц, при этом остальные лестницы (не менее двух) должны быть предусмотрены в лестничных клетках. Открытые лестницы, как эвакуационные, учитываются от уровня </a:t>
            </a:r>
            <a:r>
              <a:rPr lang="ru-RU" sz="1400" dirty="0" smtClean="0">
                <a:latin typeface="Calibri" pitchFamily="34" charset="0"/>
              </a:rPr>
              <a:t>пола </a:t>
            </a:r>
            <a:r>
              <a:rPr lang="ru-RU" sz="1400" dirty="0" smtClean="0"/>
              <a:t>вестибюля </a:t>
            </a:r>
            <a:r>
              <a:rPr lang="ru-RU" sz="1400" dirty="0"/>
              <a:t>до уровня пола следующего этажа. На последующих этажах из помещений зрительского комплекса следует устраивать изолированные пути эвакуации, ведущие к закрытым лестничным клеткам. </a:t>
            </a:r>
            <a:endParaRPr lang="ru-RU" sz="1400" dirty="0" smtClean="0"/>
          </a:p>
          <a:p>
            <a:r>
              <a:rPr lang="ru-RU" sz="1400" dirty="0" smtClean="0"/>
              <a:t>      В </a:t>
            </a:r>
            <a:r>
              <a:rPr lang="ru-RU" sz="1400" dirty="0"/>
              <a:t>зданиях театров в комплексе помещений обслуживания сцены следует предусматривать не менее двух лестничных клеток с естественным освещением, имеющих выходы на чердак и кровлю</a:t>
            </a:r>
            <a:r>
              <a:rPr lang="ru-RU" sz="1400" dirty="0" smtClean="0"/>
              <a:t>.</a:t>
            </a:r>
          </a:p>
          <a:p>
            <a:r>
              <a:rPr lang="ru-RU" sz="1400" dirty="0" smtClean="0"/>
              <a:t>       Сценическая </a:t>
            </a:r>
            <a:r>
              <a:rPr lang="ru-RU" sz="1400" dirty="0"/>
              <a:t>коробка должна иметь не менее двух пожарных лестниц типа П2, доведенных до кровли сцены и сообщающихся с рабочими галереями и колосниками. </a:t>
            </a:r>
            <a:endParaRPr lang="ru-RU" sz="1400" dirty="0" smtClean="0"/>
          </a:p>
          <a:p>
            <a:r>
              <a:rPr lang="ru-RU" sz="1400" dirty="0"/>
              <a:t> </a:t>
            </a:r>
            <a:r>
              <a:rPr lang="ru-RU" sz="1400" dirty="0" smtClean="0"/>
              <a:t>       Для </a:t>
            </a:r>
            <a:r>
              <a:rPr lang="ru-RU" sz="1400" dirty="0"/>
              <a:t>эвакуации с рабочих галерей и колосникового настила допускается предусматривать наружные пожарные лестницы при отсутствии колосниковых лестничных клеток. </a:t>
            </a:r>
            <a:endParaRPr lang="ru-RU" sz="1400" dirty="0" smtClean="0"/>
          </a:p>
          <a:p>
            <a:r>
              <a:rPr lang="ru-RU" sz="1400" dirty="0" smtClean="0"/>
              <a:t>       В </a:t>
            </a:r>
            <a:r>
              <a:rPr lang="ru-RU" sz="1400" dirty="0"/>
              <a:t>крытых спортивных сооружениях число зрителей, эвакуирующихся через каждый выход (люк, дверь) из зального помещения объемом более 60000 м3 , должно быть не более 600 человек. </a:t>
            </a:r>
            <a:endParaRPr lang="ru-RU" sz="1400" dirty="0">
              <a:latin typeface="Calibri" pitchFamily="34" charset="0"/>
            </a:endParaRPr>
          </a:p>
        </p:txBody>
      </p:sp>
      <p:sp>
        <p:nvSpPr>
          <p:cNvPr id="3" name="Прямоугольник 2"/>
          <p:cNvSpPr/>
          <p:nvPr/>
        </p:nvSpPr>
        <p:spPr>
          <a:xfrm>
            <a:off x="3923928" y="5301208"/>
            <a:ext cx="4572000" cy="1323439"/>
          </a:xfrm>
          <a:prstGeom prst="rect">
            <a:avLst/>
          </a:prstGeom>
        </p:spPr>
        <p:txBody>
          <a:bodyPr>
            <a:spAutoFit/>
          </a:bodyPr>
          <a:lstStyle/>
          <a:p>
            <a:pPr lvl="0" algn="ctr"/>
            <a:r>
              <a:rPr lang="ru-RU" sz="2000" b="1" dirty="0">
                <a:solidFill>
                  <a:srgbClr val="002060"/>
                </a:solidFill>
                <a:latin typeface="Calibri" pitchFamily="34" charset="0"/>
              </a:rPr>
              <a:t>ТЕМА 5.1. ТРЕБОВАНИЯ ПОЖАРНОЙ БЕЗОПАСНОСТИ ДЛЯ ЗРЕЛИЩНЫХ И КУЛЬТУРНО-ПРОСВЕТИТЕЛЬНЫХ УЧРЕЖДЕНИЙ</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37868215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640960" cy="4832092"/>
          </a:xfrm>
          <a:prstGeom prst="rect">
            <a:avLst/>
          </a:prstGeom>
        </p:spPr>
        <p:txBody>
          <a:bodyPr wrap="square">
            <a:spAutoFit/>
          </a:bodyPr>
          <a:lstStyle/>
          <a:p>
            <a:r>
              <a:rPr lang="ru-RU" sz="1400" dirty="0" smtClean="0">
                <a:latin typeface="Calibri" pitchFamily="34" charset="0"/>
              </a:rPr>
              <a:t>       При </a:t>
            </a:r>
            <a:r>
              <a:rPr lang="ru-RU" sz="1400" dirty="0">
                <a:latin typeface="Calibri" pitchFamily="34" charset="0"/>
              </a:rPr>
              <a:t>устройстве партера на спортивной арене при наличии только двух выходов, расстояние между ними должно быть не менее половины длины зала</a:t>
            </a:r>
            <a:r>
              <a:rPr lang="ru-RU" sz="1400" dirty="0" smtClean="0">
                <a:latin typeface="Calibri" pitchFamily="34" charset="0"/>
              </a:rPr>
              <a:t>.</a:t>
            </a:r>
          </a:p>
          <a:p>
            <a:r>
              <a:rPr lang="ru-RU" sz="1400" dirty="0" smtClean="0">
                <a:latin typeface="Calibri" pitchFamily="34" charset="0"/>
              </a:rPr>
              <a:t>       Ширина </a:t>
            </a:r>
            <a:r>
              <a:rPr lang="ru-RU" sz="1400" dirty="0">
                <a:latin typeface="Calibri" pitchFamily="34" charset="0"/>
              </a:rPr>
              <a:t>путей эвакуации должна быть не менее, м: 1,2 - горизонтальных проходов (за исключением проходов между креслами и скамьями), пандусов и лестниц на трибунах</a:t>
            </a:r>
            <a:r>
              <a:rPr lang="ru-RU" sz="1400" dirty="0" smtClean="0">
                <a:latin typeface="Calibri" pitchFamily="34" charset="0"/>
              </a:rPr>
              <a:t>;</a:t>
            </a:r>
          </a:p>
          <a:p>
            <a:r>
              <a:rPr lang="ru-RU" sz="1400" dirty="0">
                <a:latin typeface="Calibri" pitchFamily="34" charset="0"/>
              </a:rPr>
              <a:t> </a:t>
            </a:r>
            <a:r>
              <a:rPr lang="ru-RU" sz="1400" dirty="0" smtClean="0">
                <a:latin typeface="Calibri" pitchFamily="34" charset="0"/>
              </a:rPr>
              <a:t>       </a:t>
            </a:r>
            <a:r>
              <a:rPr lang="ru-RU" sz="1400" dirty="0">
                <a:latin typeface="Calibri" pitchFamily="34" charset="0"/>
              </a:rPr>
              <a:t>1,35 - эвакуационных люков трибун. </a:t>
            </a:r>
            <a:endParaRPr lang="ru-RU" sz="1400" dirty="0" smtClean="0">
              <a:latin typeface="Calibri" pitchFamily="34" charset="0"/>
            </a:endParaRPr>
          </a:p>
          <a:p>
            <a:r>
              <a:rPr lang="ru-RU" sz="1400" dirty="0" smtClean="0">
                <a:latin typeface="Calibri" pitchFamily="34" charset="0"/>
              </a:rPr>
              <a:t>      </a:t>
            </a:r>
            <a:r>
              <a:rPr lang="ru-RU" sz="1400" dirty="0">
                <a:latin typeface="Calibri" pitchFamily="34" charset="0"/>
              </a:rPr>
              <a:t>Двери выходов из зрительного зала и на путях эвакуации спортивных сооружений (в том числе и в люках) должны быть самозакрывающимися с уплотнениями в притворах и оборудованы замками "</a:t>
            </a:r>
            <a:r>
              <a:rPr lang="ru-RU" sz="1400" dirty="0" err="1">
                <a:latin typeface="Calibri" pitchFamily="34" charset="0"/>
              </a:rPr>
              <a:t>Антипаника</a:t>
            </a:r>
            <a:r>
              <a:rPr lang="ru-RU" sz="1400" dirty="0">
                <a:latin typeface="Calibri" pitchFamily="34" charset="0"/>
              </a:rPr>
              <a:t>". </a:t>
            </a:r>
            <a:endParaRPr lang="ru-RU" sz="1400" dirty="0" smtClean="0">
              <a:latin typeface="Calibri" pitchFamily="34" charset="0"/>
            </a:endParaRPr>
          </a:p>
          <a:p>
            <a:r>
              <a:rPr lang="ru-RU" sz="1400" dirty="0" smtClean="0">
                <a:latin typeface="Calibri" pitchFamily="34" charset="0"/>
              </a:rPr>
              <a:t>      Число </a:t>
            </a:r>
            <a:r>
              <a:rPr lang="ru-RU" sz="1400" dirty="0">
                <a:latin typeface="Calibri" pitchFamily="34" charset="0"/>
              </a:rPr>
              <a:t>эвакуационных выходов со сцены (эстрады), рабочих галерей и колосникового настила, из трюма, оркестровой ямы и сейфа скатанных декораций следует проектировать, как правило, не менее двух. </a:t>
            </a:r>
            <a:endParaRPr lang="ru-RU" sz="1400" dirty="0" smtClean="0">
              <a:latin typeface="Calibri" pitchFamily="34" charset="0"/>
            </a:endParaRPr>
          </a:p>
          <a:p>
            <a:r>
              <a:rPr lang="ru-RU" sz="1400" dirty="0">
                <a:latin typeface="Calibri" pitchFamily="34" charset="0"/>
              </a:rPr>
              <a:t> </a:t>
            </a:r>
            <a:r>
              <a:rPr lang="ru-RU" sz="1400" dirty="0" smtClean="0">
                <a:latin typeface="Calibri" pitchFamily="34" charset="0"/>
              </a:rPr>
              <a:t>       В </a:t>
            </a:r>
            <a:r>
              <a:rPr lang="ru-RU" sz="1400" dirty="0">
                <a:latin typeface="Calibri" pitchFamily="34" charset="0"/>
              </a:rPr>
              <a:t>зрительных залах вместимостью не более 500 мест со сценой (эстрадой) в качестве второго эвакуационного выхода со сцены (эстрады) допускается принимать проход через зал. </a:t>
            </a:r>
            <a:endParaRPr lang="ru-RU" sz="1400" dirty="0" smtClean="0">
              <a:latin typeface="Calibri" pitchFamily="34" charset="0"/>
            </a:endParaRPr>
          </a:p>
          <a:p>
            <a:r>
              <a:rPr lang="ru-RU" sz="1400" dirty="0" smtClean="0">
                <a:latin typeface="Calibri" pitchFamily="34" charset="0"/>
              </a:rPr>
              <a:t>        </a:t>
            </a:r>
            <a:r>
              <a:rPr lang="ru-RU" sz="1400" dirty="0">
                <a:latin typeface="Calibri" pitchFamily="34" charset="0"/>
              </a:rPr>
              <a:t>В кинотеатрах круглогодичного действия, а также в клубах, в залах, которых предусматривается кинопоказ, пути эвакуации не допускается проектировать через помещения, которые по заданию на проектирование рассчитаны на одновременное пребывание 50 и более человек. Вход в зрительный зал из фойе не допускается рассматривать в качестве эвакуационного выхода, за исключением кинотеатров сезонного действия без фойе. </a:t>
            </a:r>
            <a:r>
              <a:rPr lang="ru-RU" sz="1400" dirty="0" smtClean="0">
                <a:latin typeface="Calibri" pitchFamily="34" charset="0"/>
              </a:rPr>
              <a:t> </a:t>
            </a:r>
          </a:p>
          <a:p>
            <a:r>
              <a:rPr lang="ru-RU" sz="1400" dirty="0" smtClean="0">
                <a:latin typeface="Calibri" pitchFamily="34" charset="0"/>
              </a:rPr>
              <a:t>       В </a:t>
            </a:r>
            <a:r>
              <a:rPr lang="ru-RU" sz="1400" dirty="0">
                <a:latin typeface="Calibri" pitchFamily="34" charset="0"/>
              </a:rPr>
              <a:t>кинотеатрах, независимо от вместимости, в качестве второго эвакуационного выхода с эстрады можно принимать проход через зал. </a:t>
            </a:r>
            <a:endParaRPr lang="ru-RU" sz="1400" dirty="0" smtClean="0">
              <a:latin typeface="Calibri" pitchFamily="34" charset="0"/>
            </a:endParaRPr>
          </a:p>
          <a:p>
            <a:r>
              <a:rPr lang="ru-RU" sz="1400" dirty="0" smtClean="0">
                <a:latin typeface="Calibri" pitchFamily="34" charset="0"/>
              </a:rPr>
              <a:t>       Ширина </a:t>
            </a:r>
            <a:r>
              <a:rPr lang="ru-RU" sz="1400" dirty="0">
                <a:latin typeface="Calibri" pitchFamily="34" charset="0"/>
              </a:rPr>
              <a:t>путей эвакуации в комплексе зрительских помещений кинотеатра, вместимостью более 100 человек, должна предусматриваться не менее 2,5 м. </a:t>
            </a:r>
            <a:endParaRPr lang="ru-RU" sz="1400" dirty="0" smtClean="0">
              <a:latin typeface="Calibri" pitchFamily="34" charset="0"/>
            </a:endParaRPr>
          </a:p>
          <a:p>
            <a:r>
              <a:rPr lang="ru-RU" sz="1400" dirty="0" smtClean="0"/>
              <a:t>      Комплекс </a:t>
            </a:r>
            <a:r>
              <a:rPr lang="ru-RU" sz="1400" dirty="0"/>
              <a:t>помещений кинотеатра, размещенный в здании иного функционального назначения или многофункциональном здании, должен удовлетворять следующим требованиям: </a:t>
            </a:r>
            <a:endParaRPr lang="ru-RU" sz="1400" dirty="0">
              <a:latin typeface="Calibri" pitchFamily="34" charset="0"/>
            </a:endParaRPr>
          </a:p>
        </p:txBody>
      </p:sp>
      <p:sp>
        <p:nvSpPr>
          <p:cNvPr id="3" name="Прямоугольник 2"/>
          <p:cNvSpPr/>
          <p:nvPr/>
        </p:nvSpPr>
        <p:spPr>
          <a:xfrm>
            <a:off x="3923928" y="5373216"/>
            <a:ext cx="4572000" cy="1323439"/>
          </a:xfrm>
          <a:prstGeom prst="rect">
            <a:avLst/>
          </a:prstGeom>
        </p:spPr>
        <p:txBody>
          <a:bodyPr>
            <a:spAutoFit/>
          </a:bodyPr>
          <a:lstStyle/>
          <a:p>
            <a:pPr lvl="0" algn="ctr"/>
            <a:r>
              <a:rPr lang="ru-RU" sz="2000" b="1" dirty="0">
                <a:solidFill>
                  <a:srgbClr val="002060"/>
                </a:solidFill>
                <a:latin typeface="Calibri" pitchFamily="34" charset="0"/>
              </a:rPr>
              <a:t>ТЕМА 5.1. ТРЕБОВАНИЯ ПОЖАРНОЙ БЕЗОПАСНОСТИ ДЛЯ ЗРЕЛИЩНЫХ И КУЛЬТУРНО-ПРОСВЕТИТЕЛЬНЫХ УЧРЕЖДЕНИЙ</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19902635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Углы">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Углы">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Углы">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748</TotalTime>
  <Words>1939</Words>
  <Application>Microsoft Office PowerPoint</Application>
  <PresentationFormat>Экран (4:3)</PresentationFormat>
  <Paragraphs>103</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Углы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Elena</dc:creator>
  <cp:lastModifiedBy>Пользователь</cp:lastModifiedBy>
  <cp:revision>39</cp:revision>
  <dcterms:created xsi:type="dcterms:W3CDTF">2022-02-02T06:29:48Z</dcterms:created>
  <dcterms:modified xsi:type="dcterms:W3CDTF">2023-02-05T14:45:58Z</dcterms:modified>
</cp:coreProperties>
</file>