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69" r:id="rId5"/>
    <p:sldId id="271" r:id="rId6"/>
    <p:sldId id="272" r:id="rId7"/>
    <p:sldId id="273" r:id="rId8"/>
    <p:sldId id="274" r:id="rId9"/>
    <p:sldId id="275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008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07904" y="5301207"/>
            <a:ext cx="49320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rgbClr val="002060"/>
                </a:solidFill>
                <a:latin typeface="Calibri" pitchFamily="34" charset="0"/>
              </a:rPr>
              <a:t>ПОЖАРНОЯ БЕЗОПАСНОСТЬ ДЛЯ ЛИЦ, НА КОТОРЫХ ВОЗЛОЖЕНА ТРУДОВАЯ ФУНКЦИЯ ПО ПРОВЕДЕНИЮ ПРОТИВОПОЖАРНОГО ИНСТРУКТАЖА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19808" y="260648"/>
            <a:ext cx="68525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МОДУЛЬ 4. ТРЕБОВАНИЯ ПОЖАРНОЙ БЕЗОПАСНОСТИ ДЛЯ ДЕТСКИХ ДОШКОЛЬНЫХ ОБРАЗОВАТЕЛЬНЫХ ОРГАНИЗАЦИЙ, СПЕЦИАЛИЗИРОВАННЫХ ДОМОВ ПРЕСТАРЕЛЫХ И ИНВАЛИДОВ, БОЛЬНИЦ, ГОСТИНИЦ, ОБЩЕЖИТИЙ, УЧРЕЖДЕНИЙ ОТДЫХА ИТУРИЗМА, ОРГАНИЗАЦИЙ, ОБСЛУЖИВАЮЩИХ МНОГОКВАРТИРНЫЕ ЖИЛЫЕ ДОМА (Ф1)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095" y="2492897"/>
            <a:ext cx="5840193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58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483768" y="-258762"/>
            <a:ext cx="4248472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СПАСИБО ЗА ВНИМАНИЕ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AutoShape 4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2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707904" y="5301207"/>
            <a:ext cx="49320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rgbClr val="002060"/>
                </a:solidFill>
                <a:latin typeface="Calibri" pitchFamily="34" charset="0"/>
              </a:rPr>
              <a:t>ПОЖАРНОЯ БЕЗОПАСНОСТЬ ДЛЯ ЛИЦ, НА КОТОРЫХ ВОЗЛОЖЕНА ТРУДОВАЯ ФУНКЦИЯ ПО ПРОВЕДЕНИЮ ПРОТИВОПОЖАРНОГО ИНСТРУКТАЖА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054" y="472918"/>
            <a:ext cx="6330280" cy="454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2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3483" y="5351472"/>
            <a:ext cx="59766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ТЕМА 4.1. ТРЕБОВАНИЯ ПОЖАРНОЙ БЕЗОПАСНОСТИ ДЛЯ ОБЪЕКТОВ, ПРЕДНАЗНАЧЕННЫЕ ДЛЯ ПОСТОЯННОГО ПРОЖИВАНИЯ И ВРЕМЕННОГО ПРЕБЫВАНИЯ ЛЮДЕЙ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0746"/>
            <a:ext cx="88569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</a:t>
            </a:r>
            <a:r>
              <a:rPr lang="ru-RU" sz="1400" b="1" dirty="0">
                <a:latin typeface="Calibri" pitchFamily="34" charset="0"/>
              </a:rPr>
              <a:t>Требования к объектам класса функциональной пожарной опасности Ф1 </a:t>
            </a:r>
            <a:endParaRPr lang="ru-RU" sz="1400" b="1" dirty="0" smtClean="0">
              <a:latin typeface="Calibri" pitchFamily="34" charset="0"/>
            </a:endParaRPr>
          </a:p>
          <a:p>
            <a:pPr>
              <a:spcAft>
                <a:spcPts val="0"/>
              </a:spcAft>
            </a:pPr>
            <a:endParaRPr lang="ru-RU" sz="1400" dirty="0">
              <a:latin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  Настоящий </a:t>
            </a:r>
            <a:r>
              <a:rPr lang="ru-RU" sz="1400" dirty="0">
                <a:latin typeface="Calibri" pitchFamily="34" charset="0"/>
              </a:rPr>
              <a:t>подраздел содержит требования к объектам класса функциональной опасности Ф1, предназначенным для постоянного проживания и временного (в том числе круглосуточного) пребывания людей</a:t>
            </a:r>
            <a:r>
              <a:rPr lang="ru-RU" sz="1400" dirty="0" smtClean="0">
                <a:latin typeface="Calibri" pitchFamily="34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- </a:t>
            </a:r>
            <a:r>
              <a:rPr lang="ru-RU" sz="1400" dirty="0">
                <a:latin typeface="Calibri" pitchFamily="34" charset="0"/>
              </a:rPr>
              <a:t>здания детских дошкольных образовательных учреждений, специализированных домов престарелых и инвалидов (</a:t>
            </a:r>
            <a:r>
              <a:rPr lang="ru-RU" sz="1400" dirty="0" err="1">
                <a:latin typeface="Calibri" pitchFamily="34" charset="0"/>
              </a:rPr>
              <a:t>неквартирные</a:t>
            </a:r>
            <a:r>
              <a:rPr lang="ru-RU" sz="1400" dirty="0">
                <a:latin typeface="Calibri" pitchFamily="34" charset="0"/>
              </a:rPr>
              <a:t>), больницы, спальные корпуса образовательных учреждений </a:t>
            </a:r>
            <a:r>
              <a:rPr lang="ru-RU" sz="1400" dirty="0" err="1">
                <a:latin typeface="Calibri" pitchFamily="34" charset="0"/>
              </a:rPr>
              <a:t>интернатного</a:t>
            </a:r>
            <a:r>
              <a:rPr lang="ru-RU" sz="1400" dirty="0">
                <a:latin typeface="Calibri" pitchFamily="34" charset="0"/>
              </a:rPr>
              <a:t> типа и детских учреждений (Ф1.1); </a:t>
            </a:r>
            <a:endParaRPr lang="ru-RU" sz="1400" dirty="0" smtClean="0">
              <a:latin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- гостиницы </a:t>
            </a:r>
            <a:r>
              <a:rPr lang="ru-RU" sz="1400" dirty="0">
                <a:latin typeface="Calibri" pitchFamily="34" charset="0"/>
              </a:rPr>
              <a:t>и общежития не квартирного типа, спальные корпуса санаториев и домов отдыха общего типа, кемпингов, мотелей и пансионатов (Ф1.2); </a:t>
            </a:r>
            <a:endParaRPr lang="ru-RU" sz="1400" dirty="0" smtClean="0">
              <a:latin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- жилые </a:t>
            </a:r>
            <a:r>
              <a:rPr lang="ru-RU" sz="1400" dirty="0">
                <a:latin typeface="Calibri" pitchFamily="34" charset="0"/>
              </a:rPr>
              <a:t>многоквартирные дома, общежития и гостиницы квартирного типа, в том числе с апартаментами (Ф1.3</a:t>
            </a:r>
            <a:r>
              <a:rPr lang="ru-RU" sz="1400" dirty="0" smtClean="0">
                <a:latin typeface="Calibri" pitchFamily="34" charset="0"/>
              </a:rPr>
              <a:t>);</a:t>
            </a: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- </a:t>
            </a:r>
            <a:r>
              <a:rPr lang="ru-RU" sz="1400" dirty="0">
                <a:latin typeface="Calibri" pitchFamily="34" charset="0"/>
              </a:rPr>
              <a:t>одноквартирные жилые дома, в том числе блокированные (Ф1.4). </a:t>
            </a:r>
            <a:endParaRPr lang="ru-RU" sz="1400" dirty="0" smtClean="0">
              <a:latin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  Помещения </a:t>
            </a:r>
            <a:r>
              <a:rPr lang="ru-RU" sz="1400" dirty="0">
                <a:latin typeface="Calibri" pitchFamily="34" charset="0"/>
              </a:rPr>
              <a:t>в этих зданиях, как правило, используются круглосуточно, контингент людей в них может иметь различный возраст и физическое состояние, для этих зданий характерно наличие спальных помещений. </a:t>
            </a:r>
            <a:endParaRPr lang="ru-RU" sz="1400" dirty="0" smtClean="0">
              <a:latin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  Объекты </a:t>
            </a:r>
            <a:r>
              <a:rPr lang="ru-RU" sz="1400" dirty="0">
                <a:latin typeface="Calibri" pitchFamily="34" charset="0"/>
              </a:rPr>
              <a:t>защиты класса функциональной пожарной опасности Ф1.1 должны размещаться в отдельно стоящих зданиях, либо выделяться в самостоятельные пожарные отсеки при размещении в жилых и общественных зданиях иного класса функциональной пожарной опасности. При размещении помещений детских дошкольных образовательных учреждений на первых этажах зданий класса Ф1.3 выделять указанные помещения в самостоятельные пожарные отсеки не требуется</a:t>
            </a:r>
            <a:r>
              <a:rPr lang="ru-RU" sz="1400" dirty="0" smtClean="0">
                <a:latin typeface="Calibri" pitchFamily="34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1400" dirty="0" smtClean="0"/>
              <a:t>     К </a:t>
            </a:r>
            <a:r>
              <a:rPr lang="ru-RU" sz="1400" dirty="0"/>
              <a:t>помещениям семейных дошкольных групп и иных групп детей дошкольного возраста малой наполняемости, размещаемым в жилых домах, предъявляются противопожарные требования, как к жилым помещениям жилых домов.</a:t>
            </a:r>
            <a:endParaRPr lang="ru-RU" sz="1400" dirty="0">
              <a:latin typeface="Calibri" pitchFamily="34" charset="0"/>
              <a:ea typeface="Times New Roman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6151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 smtClean="0"/>
              <a:t>        Помещения </a:t>
            </a:r>
            <a:r>
              <a:rPr lang="ru-RU" sz="1400" dirty="0"/>
              <a:t>со спальными местами (групповые ячейки со спальнями, комнаты для проживания, больничные палаты и т.п.) на объектах класса Ф1.1 следует размещать в отдельных блоках или частях здания, отделенных от частей здания другого назначения (административно-хозяйственных, бытовых, технических и др.) противопожарными стенами не ниже 2-го типа и перекрытиями не ниже 3-го типа (в зданиях I степени огнестойкости - перекрытиями 2-го типа). </a:t>
            </a:r>
            <a:endParaRPr lang="ru-RU" sz="1400" dirty="0" smtClean="0"/>
          </a:p>
          <a:p>
            <a:pPr algn="just">
              <a:spcAft>
                <a:spcPts val="0"/>
              </a:spcAft>
            </a:pPr>
            <a:r>
              <a:rPr lang="ru-RU" sz="1400" dirty="0"/>
              <a:t> </a:t>
            </a:r>
            <a:r>
              <a:rPr lang="ru-RU" sz="1400" dirty="0" smtClean="0"/>
              <a:t>       Размещать </a:t>
            </a:r>
            <a:r>
              <a:rPr lang="ru-RU" sz="1400" dirty="0"/>
              <a:t>под спальными помещениями, актовыми залами, а также в подвальных этажах помещения категорий В1 - В3 не допускается. </a:t>
            </a:r>
            <a:endParaRPr lang="ru-RU" sz="1400" dirty="0" smtClean="0"/>
          </a:p>
          <a:p>
            <a:pPr algn="just">
              <a:spcAft>
                <a:spcPts val="0"/>
              </a:spcAft>
            </a:pPr>
            <a:r>
              <a:rPr lang="ru-RU" sz="1400" dirty="0" smtClean="0"/>
              <a:t>        На </a:t>
            </a:r>
            <a:r>
              <a:rPr lang="ru-RU" sz="1400" dirty="0"/>
              <a:t>объектах защиты класса функциональной пожарной опасности Ф1.2 жилая часть здания должна отделяться от частей здания другого назначения (в том числе административно-хозяйственных, бытовых, технических и др.) противопожарными стенами не ниже 2-го типа и перекрытиями не ниже 3-го типа (в зданиях I степени огнестойкости - перекрытиями 2-го типа). </a:t>
            </a:r>
            <a:endParaRPr lang="ru-RU" sz="1400" dirty="0" smtClean="0"/>
          </a:p>
          <a:p>
            <a:pPr algn="just">
              <a:spcAft>
                <a:spcPts val="0"/>
              </a:spcAft>
            </a:pPr>
            <a:r>
              <a:rPr lang="ru-RU" sz="1400" dirty="0" smtClean="0"/>
              <a:t>       Предусматриваемые </a:t>
            </a:r>
            <a:r>
              <a:rPr lang="ru-RU" sz="1400" dirty="0"/>
              <a:t>в составе объектов классов Ф1.1 и Ф1.2 пищеблоки, а также части зданий, группы помещений, либо отдельные помещения производственного, складского и технического назначения (прачечные, гладильные, мастерские, кладовые, </a:t>
            </a:r>
            <a:r>
              <a:rPr lang="ru-RU" sz="1400" dirty="0" err="1"/>
              <a:t>электрощитовые</a:t>
            </a:r>
            <a:r>
              <a:rPr lang="ru-RU" sz="1400" dirty="0"/>
              <a:t> т.д.), за исключением помещений категорий В4 и Д, следует выделять противопожарными стенами не ниже 2-го типа (перегородками 1-го типа) и перекрытиями не ниже 3-го типа (в зданиях I степени огнестойкости - перекрытиями 2-го типа). </a:t>
            </a:r>
            <a:endParaRPr lang="ru-RU" sz="1400" dirty="0" smtClean="0"/>
          </a:p>
          <a:p>
            <a:pPr algn="just">
              <a:spcAft>
                <a:spcPts val="0"/>
              </a:spcAft>
            </a:pPr>
            <a:r>
              <a:rPr lang="ru-RU" sz="1400" dirty="0" smtClean="0"/>
              <a:t>     Размещение </a:t>
            </a:r>
            <a:r>
              <a:rPr lang="ru-RU" sz="1400" dirty="0"/>
              <a:t>встроенных и встроенно-пристроенных помещений в зданиях класса Ф1.3 допускается в подвальном, цокольном, первом, втором (в крупных, крупнейших и сверхкрупных городах и в третьем) этажах многоквартирного жилого здания, при этом помещения жилой части от </a:t>
            </a:r>
            <a:r>
              <a:rPr lang="ru-RU" sz="1400" dirty="0" err="1"/>
              <a:t>общественныхпомещений</a:t>
            </a:r>
            <a:r>
              <a:rPr lang="ru-RU" sz="1400" dirty="0"/>
              <a:t> следует отделять противопожарными перегородками не ниже 1-го типа и перекрытиями не ниже 3-го типа (в зданиях I степени огнестойкости - перекрытиями 2-го типа) без проемов. Противопожарные требования к конструкциям встроенно-пристроенных частей содержатся в СП 2.13130.</a:t>
            </a:r>
            <a:endParaRPr lang="ru-RU" sz="1400" dirty="0">
              <a:latin typeface="Calibri"/>
              <a:ea typeface="Times New Roman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7864" y="5250922"/>
            <a:ext cx="53285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4.1. ТРЕБОВАНИЯ ПОЖАРНОЙ БЕЗОПАСНОСТИ ДЛЯ ОБЪЕКТОВ, ПРЕДНАЗНАЧЕННЫЕ ДЛЯ ПОСТОЯННОГО ПРОЖИВАНИЯ И ВРЕМЕННОГО ПРЕБЫВАНИЯ ЛЮДЕЙ</a:t>
            </a:r>
          </a:p>
        </p:txBody>
      </p:sp>
    </p:spTree>
    <p:extLst>
      <p:ext uri="{BB962C8B-B14F-4D97-AF65-F5344CB8AC3E}">
        <p14:creationId xmlns:p14="http://schemas.microsoft.com/office/powerpoint/2010/main" val="4009527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/>
              <a:t>     В </a:t>
            </a:r>
            <a:r>
              <a:rPr lang="ru-RU" sz="1400" dirty="0"/>
              <a:t>жилых зданиях класса Ф1.3 не допускается размещать</a:t>
            </a:r>
            <a:r>
              <a:rPr lang="ru-RU" sz="1400" dirty="0" smtClean="0"/>
              <a:t>:</a:t>
            </a:r>
          </a:p>
          <a:p>
            <a:pPr lvl="0" algn="just"/>
            <a:r>
              <a:rPr lang="ru-RU" sz="1400" dirty="0" smtClean="0"/>
              <a:t>      - </a:t>
            </a:r>
            <a:r>
              <a:rPr lang="ru-RU" sz="1400" dirty="0"/>
              <a:t>специализированные объекты торговли по продаже горючих газов (ГГ), легковоспламеняющихся и горючих жидкостей (ЛВЖ, ГЖ), бытовой химии и строительных материалов с наличием ГГ, ЛВЖ и ГЖ (за исключением товаров в мелкой расфасовке, </a:t>
            </a:r>
            <a:r>
              <a:rPr lang="ru-RU" sz="1400" dirty="0" smtClean="0"/>
              <a:t>пиротехнических </a:t>
            </a:r>
            <a:r>
              <a:rPr lang="ru-RU" sz="1400" dirty="0"/>
              <a:t>изделий, а также веществ и материалов, способных взрываться и воспламеняться при взаимодействии с водой, кислородом воздуха или друг с другом; </a:t>
            </a:r>
            <a:endParaRPr lang="ru-RU" sz="1400" dirty="0" smtClean="0"/>
          </a:p>
          <a:p>
            <a:pPr lvl="0" algn="just"/>
            <a:r>
              <a:rPr lang="ru-RU" sz="1400" dirty="0" smtClean="0"/>
              <a:t>      - магазины </a:t>
            </a:r>
            <a:r>
              <a:rPr lang="ru-RU" sz="1400" dirty="0"/>
              <a:t>по продаже синтетических ковровых изделий и шин (магазины по продаже синтетических ковровых изделий допускается пристраивать к глухим участкам стен с пределом огнестойкости REI 150); </a:t>
            </a:r>
            <a:endParaRPr lang="ru-RU" sz="1400" dirty="0" smtClean="0"/>
          </a:p>
          <a:p>
            <a:pPr lvl="0" algn="just"/>
            <a:r>
              <a:rPr lang="ru-RU" sz="1400" dirty="0"/>
              <a:t> </a:t>
            </a:r>
            <a:r>
              <a:rPr lang="ru-RU" sz="1400" dirty="0" smtClean="0"/>
              <a:t>    - </a:t>
            </a:r>
            <a:r>
              <a:rPr lang="ru-RU" sz="1400" dirty="0"/>
              <a:t>объекты складского назначения, в том числе склады оптовой (или мелкооптовой) торговли</a:t>
            </a:r>
            <a:r>
              <a:rPr lang="ru-RU" sz="1400" dirty="0" smtClean="0"/>
              <a:t>;</a:t>
            </a:r>
          </a:p>
          <a:p>
            <a:pPr lvl="0" algn="just"/>
            <a:r>
              <a:rPr lang="ru-RU" sz="1400" dirty="0" smtClean="0"/>
              <a:t>      - </a:t>
            </a:r>
            <a:r>
              <a:rPr lang="ru-RU" sz="1400" dirty="0"/>
              <a:t>кладовые и складские помещения для хранения бытовой химии и строительных материалов с наличием ГГ, ЛВЖ и ГЖ, аэрозольной продукции 2- </a:t>
            </a:r>
            <a:r>
              <a:rPr lang="ru-RU" sz="1400" dirty="0" err="1"/>
              <a:t>го</a:t>
            </a:r>
            <a:r>
              <a:rPr lang="ru-RU" sz="1400" dirty="0"/>
              <a:t> и 3-го уровня пожарной опасности, а также пиротехнических изделий; </a:t>
            </a:r>
            <a:endParaRPr lang="ru-RU" sz="1400" dirty="0" smtClean="0"/>
          </a:p>
          <a:p>
            <a:pPr lvl="0" algn="just"/>
            <a:r>
              <a:rPr lang="ru-RU" sz="1400" dirty="0" smtClean="0"/>
              <a:t>      - предприятия </a:t>
            </a:r>
            <a:r>
              <a:rPr lang="ru-RU" sz="1400" dirty="0"/>
              <a:t>бытового обслуживания, в которых применяются легковоспламеняющиеся вещества (кроме парикмахерских, косметических салонов и мастерских по ремонту часов общей площадью до 300 м); </a:t>
            </a:r>
            <a:endParaRPr lang="ru-RU" sz="1400" dirty="0" smtClean="0"/>
          </a:p>
          <a:p>
            <a:pPr lvl="0" algn="just"/>
            <a:r>
              <a:rPr lang="ru-RU" sz="1400" dirty="0" smtClean="0"/>
              <a:t>       - прачечные </a:t>
            </a:r>
            <a:r>
              <a:rPr lang="ru-RU" sz="1400" dirty="0"/>
              <a:t>и химчистки (кроме приемных пунктов и прачечных самообслуживания производительностью до 75 кг в смену); </a:t>
            </a:r>
            <a:endParaRPr lang="ru-RU" sz="1400" dirty="0" smtClean="0"/>
          </a:p>
          <a:p>
            <a:pPr lvl="0" algn="just"/>
            <a:r>
              <a:rPr lang="ru-RU" sz="1400" dirty="0" smtClean="0"/>
              <a:t>       - </a:t>
            </a:r>
            <a:r>
              <a:rPr lang="ru-RU" sz="1400" dirty="0"/>
              <a:t>бани и сауны (кроме индивидуальных саун в квартирах); </a:t>
            </a:r>
            <a:endParaRPr lang="ru-RU" sz="1400" dirty="0" smtClean="0"/>
          </a:p>
          <a:p>
            <a:pPr lvl="0" algn="just"/>
            <a:r>
              <a:rPr lang="ru-RU" sz="1400" dirty="0" smtClean="0"/>
              <a:t>       - производственные </a:t>
            </a:r>
            <a:r>
              <a:rPr lang="ru-RU" sz="1400" dirty="0"/>
              <a:t>помещения (кроме помещений категорий В и Д для труда инвалидов и людей старшего возраста, в их числе: пунктов выдачи работы на дом, мастерских для сборочных и декоративных работ). </a:t>
            </a:r>
            <a:endParaRPr lang="ru-RU" sz="14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5229200"/>
            <a:ext cx="59766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4.1. ТРЕБОВАНИЯ ПОЖАРНОЙ БЕЗОПАСНОСТИ ДЛЯ ОБЪЕКТОВ, ПРЕДНАЗНАЧЕННЫЕ ДЛЯ ПОСТОЯННОГО ПРОЖИВАНИЯ И ВРЕМЕННОГО ПРЕБЫВАНИЯ ЛЮДЕЙ</a:t>
            </a:r>
          </a:p>
        </p:txBody>
      </p:sp>
    </p:spTree>
    <p:extLst>
      <p:ext uri="{BB962C8B-B14F-4D97-AF65-F5344CB8AC3E}">
        <p14:creationId xmlns:p14="http://schemas.microsoft.com/office/powerpoint/2010/main" val="3737915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>
                <a:solidFill>
                  <a:srgbClr val="000000"/>
                </a:solidFill>
              </a:rPr>
              <a:t>     В </a:t>
            </a:r>
            <a:r>
              <a:rPr lang="ru-RU" sz="1400" dirty="0">
                <a:solidFill>
                  <a:srgbClr val="000000"/>
                </a:solidFill>
              </a:rPr>
              <a:t>дополнение к указанному, в подвальных этажах жилых зданий не допускается размещать: </a:t>
            </a:r>
            <a:endParaRPr lang="ru-RU" sz="1400" dirty="0" smtClean="0">
              <a:solidFill>
                <a:srgbClr val="000000"/>
              </a:solidFill>
            </a:endParaRPr>
          </a:p>
          <a:p>
            <a:pPr lvl="0" algn="just"/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smtClean="0">
                <a:solidFill>
                  <a:srgbClr val="000000"/>
                </a:solidFill>
              </a:rPr>
              <a:t>    - </a:t>
            </a:r>
            <a:r>
              <a:rPr lang="ru-RU" sz="1400" dirty="0">
                <a:solidFill>
                  <a:srgbClr val="000000"/>
                </a:solidFill>
              </a:rPr>
              <a:t>магазины непродовольственных товаров торговой площадью свыше 400 , а также магазины и отделы по продаже бытовой химии и строительных материалов с наличием ГГ, ЛВЖ и ГЖ, аэрозольной продукции 2-го и 3-го уровня пожарной опасности, а также пиротехнических изделий. </a:t>
            </a:r>
            <a:endParaRPr lang="ru-RU" sz="1400" dirty="0" smtClean="0">
              <a:solidFill>
                <a:srgbClr val="000000"/>
              </a:solidFill>
            </a:endParaRPr>
          </a:p>
          <a:p>
            <a:pPr lvl="0" algn="just"/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smtClean="0">
                <a:solidFill>
                  <a:srgbClr val="000000"/>
                </a:solidFill>
              </a:rPr>
              <a:t>    Допускается </a:t>
            </a:r>
            <a:r>
              <a:rPr lang="ru-RU" sz="1400" dirty="0">
                <a:solidFill>
                  <a:srgbClr val="000000"/>
                </a:solidFill>
              </a:rPr>
              <a:t>в квартирах с двухсторонней ориентацией, расположенных не выше 2-го этажа в зданиях I и II степени огнестойкости предусматривать помещения для семейного детского сада на группу не более 10 человек</a:t>
            </a:r>
            <a:r>
              <a:rPr lang="ru-RU" sz="1400" dirty="0" smtClean="0">
                <a:solidFill>
                  <a:srgbClr val="000000"/>
                </a:solidFill>
              </a:rPr>
              <a:t>.</a:t>
            </a:r>
            <a:r>
              <a:rPr lang="ru-RU" sz="1400" dirty="0"/>
              <a:t> </a:t>
            </a:r>
            <a:endParaRPr lang="ru-RU" sz="1400" dirty="0" smtClean="0"/>
          </a:p>
          <a:p>
            <a:pPr lvl="0" algn="just"/>
            <a:r>
              <a:rPr lang="ru-RU" sz="1400" dirty="0" smtClean="0"/>
              <a:t>      В </a:t>
            </a:r>
            <a:r>
              <a:rPr lang="ru-RU" sz="1400" dirty="0"/>
              <a:t>зданиях I, II и III степеней огнестойкости, класса Ф1.3 для делении на секции следует предусматривать противопожарные стены 2-го типа или перегородки не ниже 1-го типа, а стены и перегородки, отделяющие </a:t>
            </a:r>
            <a:r>
              <a:rPr lang="ru-RU" sz="1400" dirty="0" err="1"/>
              <a:t>внеквартирные</a:t>
            </a:r>
            <a:r>
              <a:rPr lang="ru-RU" sz="1400" dirty="0"/>
              <a:t> коридоры от других помещений, должны иметь предел огнестойкости не менее EI 45. Межквартирные ненесущие стены и перегородки должны иметь предел огнестойкости не менее EI 30 и класс пожарной опасности К0. </a:t>
            </a:r>
            <a:endParaRPr lang="ru-RU" sz="1400" dirty="0" smtClean="0"/>
          </a:p>
          <a:p>
            <a:pPr lvl="0" algn="just"/>
            <a:r>
              <a:rPr lang="ru-RU" sz="1400" dirty="0" smtClean="0"/>
              <a:t>       В </a:t>
            </a:r>
            <a:r>
              <a:rPr lang="ru-RU" sz="1400" dirty="0"/>
              <a:t>зданиях IV степени огнестойкости должны использоваться </a:t>
            </a:r>
            <a:r>
              <a:rPr lang="ru-RU" sz="1400" dirty="0" err="1"/>
              <a:t>межсекционные</a:t>
            </a:r>
            <a:r>
              <a:rPr lang="ru-RU" sz="1400" dirty="0"/>
              <a:t> стены или перегородки, а также стены и перегородки, отделяющие </a:t>
            </a:r>
            <a:r>
              <a:rPr lang="ru-RU" sz="1400" dirty="0" err="1"/>
              <a:t>внеквартирные</a:t>
            </a:r>
            <a:r>
              <a:rPr lang="ru-RU" sz="1400" dirty="0"/>
              <a:t> коридоры от других помещений с пределом огнестойкости не менее EI 15, межквартирные ненесущие стены и перегородки должны иметь предел огнестойкости - не менее EI 15 и класс пожарной опасности не ниже К1. </a:t>
            </a:r>
            <a:endParaRPr lang="ru-RU" sz="1400" dirty="0" smtClean="0"/>
          </a:p>
          <a:p>
            <a:pPr lvl="0" algn="just"/>
            <a:r>
              <a:rPr lang="ru-RU" sz="1400" dirty="0"/>
              <a:t> </a:t>
            </a:r>
            <a:r>
              <a:rPr lang="ru-RU" sz="1400" dirty="0" smtClean="0"/>
              <a:t>      Технические</a:t>
            </a:r>
            <a:r>
              <a:rPr lang="ru-RU" sz="1400" dirty="0"/>
              <a:t>, подвальные этажи и чердаки следует разделять противопожарными перегородками 1-го типа на части площадью не более 500 м в несекционных жилых домах, а в секционных - по секциям. Предел огнестойкости дверей в противопожарных перегородках, отделяющих помещения категории Д, не нормируется</a:t>
            </a:r>
            <a:r>
              <a:rPr lang="ru-RU" sz="1400" dirty="0" smtClean="0"/>
              <a:t>.</a:t>
            </a:r>
          </a:p>
          <a:p>
            <a:pPr lvl="0" algn="just"/>
            <a:endParaRPr lang="ru-RU" sz="1400" dirty="0">
              <a:solidFill>
                <a:srgbClr val="000000"/>
              </a:solidFill>
              <a:latin typeface="Calibri"/>
              <a:ea typeface="Times New Roman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5816" y="5157192"/>
            <a:ext cx="61206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4.1. ТРЕБОВАНИЯ ПОЖАРНОЙ БЕЗОПАСНОСТИ ДЛЯ ОБЪЕКТОВ, ПРЕДНАЗНАЧЕННЫЕ ДЛЯ ПОСТОЯННОГО ПРОЖИВАНИЯ И ВРЕМЕННОГО ПРЕБЫВАНИЯ ЛЮДЕЙ</a:t>
            </a:r>
          </a:p>
        </p:txBody>
      </p:sp>
    </p:spTree>
    <p:extLst>
      <p:ext uri="{BB962C8B-B14F-4D97-AF65-F5344CB8AC3E}">
        <p14:creationId xmlns:p14="http://schemas.microsoft.com/office/powerpoint/2010/main" val="2260143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       В </a:t>
            </a:r>
            <a:r>
              <a:rPr lang="ru-RU" sz="1400" dirty="0"/>
              <a:t>жилых домах с печным отоплением при устройстве кладовых твердого топлива в цокольном или первом этажах их следует отделять от других помещений глухими противопожарными перегородками не ниже 1-го типа и перекрытиями не ниже 3-го типа. Выход из этих кладовых должен быть непосредственно наружу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         </a:t>
            </a:r>
            <a:r>
              <a:rPr lang="ru-RU" sz="1400" dirty="0" err="1" smtClean="0"/>
              <a:t>Мусоросборная</a:t>
            </a:r>
            <a:r>
              <a:rPr lang="ru-RU" sz="1400" dirty="0" smtClean="0"/>
              <a:t> </a:t>
            </a:r>
            <a:r>
              <a:rPr lang="ru-RU" sz="1400" dirty="0"/>
              <a:t>камера в зданиях Ф1.3 должна иметь самостоятельный вход, изолированный от входа в здание глухими ограждающими конструкциями, и выделяться противопожарными перегородками и перекрытием с пределами огнестойкости не менее REI 60 и классом пожарной опасности К0. </a:t>
            </a:r>
            <a:endParaRPr lang="ru-RU" sz="1400" dirty="0" smtClean="0"/>
          </a:p>
          <a:p>
            <a:r>
              <a:rPr lang="ru-RU" sz="1400" dirty="0" smtClean="0"/>
              <a:t>        В </a:t>
            </a:r>
            <a:r>
              <a:rPr lang="ru-RU" sz="1400" dirty="0"/>
              <a:t>блокированных зданиях класса Ф1.4 смежные жилые блоки следует разделять глухими противопожарными стенами с пределом огнестойкости не менее REI 45 и класса пожарной опасности не ниже К1. </a:t>
            </a:r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        </a:t>
            </a:r>
            <a:r>
              <a:rPr lang="ru-RU" sz="1400" b="1" dirty="0" smtClean="0"/>
              <a:t>Требования </a:t>
            </a:r>
            <a:r>
              <a:rPr lang="ru-RU" sz="1400" b="1" dirty="0"/>
              <a:t>к объектам класса функциональной пожарной опасности Ф1.4 при организованной малоэтажной застройке 2 м </a:t>
            </a:r>
            <a:endParaRPr lang="ru-RU" sz="1400" b="1" dirty="0" smtClean="0"/>
          </a:p>
          <a:p>
            <a:r>
              <a:rPr lang="ru-RU" sz="1400" dirty="0" smtClean="0"/>
              <a:t>          </a:t>
            </a:r>
            <a:r>
              <a:rPr lang="ru-RU" sz="1400" dirty="0"/>
              <a:t>Настоящий подраздел содержит требования к объектам класса функциональной опасности Ф1.4 (одноквартирные жилые дома, в том числе блокированные), предназначенным для постоянного проживания и временного (в том числе круглосуточного) пребывания людей при организованной малоэтажной застройке. </a:t>
            </a:r>
            <a:endParaRPr lang="ru-RU" sz="1400" dirty="0" smtClean="0"/>
          </a:p>
          <a:p>
            <a:r>
              <a:rPr lang="ru-RU" sz="1400" dirty="0" smtClean="0"/>
              <a:t>          Противопожарные </a:t>
            </a:r>
            <a:r>
              <a:rPr lang="ru-RU" sz="1400" dirty="0"/>
              <a:t>расстояния между жилыми зданиями при организованной малоэтажной застройке, в зависимости от степени огнестойкости и класса их конструктивной пожарной опасности следует принимать в соответствии с таблицей 2.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5085184"/>
            <a:ext cx="61206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4.1. ТРЕБОВАНИЯ ПОЖАРНОЙ БЕЗОПАСНОСТИ ДЛЯ ОБЪЕКТОВ, ПРЕДНАЗНАЧЕННЫЕ ДЛЯ ПОСТОЯННОГО ПРОЖИВАНИЯ И ВРЕМЕННОГО ПРЕБЫВАНИЯ ЛЮДЕЙ</a:t>
            </a:r>
          </a:p>
        </p:txBody>
      </p:sp>
    </p:spTree>
    <p:extLst>
      <p:ext uri="{BB962C8B-B14F-4D97-AF65-F5344CB8AC3E}">
        <p14:creationId xmlns:p14="http://schemas.microsoft.com/office/powerpoint/2010/main" val="3726698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640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Calibri" pitchFamily="34" charset="0"/>
              </a:rPr>
              <a:t>                                                                                                                                                                                                Таблица </a:t>
            </a:r>
            <a:r>
              <a:rPr lang="ru-RU" sz="1400" dirty="0">
                <a:latin typeface="Calibri" pitchFamily="34" charset="0"/>
              </a:rPr>
              <a:t>2 </a:t>
            </a:r>
            <a:endParaRPr lang="ru-RU" sz="1400" dirty="0" smtClean="0">
              <a:latin typeface="Calibri" pitchFamily="34" charset="0"/>
            </a:endParaRPr>
          </a:p>
          <a:p>
            <a:endParaRPr lang="ru-RU" sz="1400" dirty="0" smtClean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 smtClean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 smtClean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 smtClean="0">
              <a:latin typeface="Calibri" pitchFamily="34" charset="0"/>
            </a:endParaRPr>
          </a:p>
          <a:p>
            <a:endParaRPr lang="ru-RU" sz="1400" dirty="0" smtClean="0">
              <a:latin typeface="Calibri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600393"/>
              </p:ext>
            </p:extLst>
          </p:nvPr>
        </p:nvGraphicFramePr>
        <p:xfrm>
          <a:off x="395536" y="833953"/>
          <a:ext cx="8496944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236"/>
                <a:gridCol w="2124236"/>
                <a:gridCol w="2124236"/>
                <a:gridCol w="2124236"/>
              </a:tblGrid>
              <a:tr h="648072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</a:rPr>
                        <a:t>Степень огнестойкости здания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</a:rPr>
                        <a:t>Класс конструктивной пожарной опасности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</a:rPr>
                        <a:t>Минимальные расстояния при степени огнестойкости и классе конструктивной пожарной опасности жилых зданий, м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7659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</a:rPr>
                        <a:t>I, II, III C0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</a:rPr>
                        <a:t>II, III C1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6579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</a:rPr>
                        <a:t>I, II, III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</a:rPr>
                        <a:t>С0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</a:rPr>
                        <a:t>6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</a:rPr>
                        <a:t>8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4305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</a:rPr>
                        <a:t>II, III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</a:rPr>
                        <a:t>С1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</a:rPr>
                        <a:t>8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</a:rPr>
                        <a:t>8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69329" y="2492896"/>
            <a:ext cx="864096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Calibri" pitchFamily="34" charset="0"/>
              </a:rPr>
              <a:t>     Противопожарные </a:t>
            </a:r>
            <a:r>
              <a:rPr lang="ru-RU" sz="1400" dirty="0">
                <a:latin typeface="Calibri" pitchFamily="34" charset="0"/>
              </a:rPr>
              <a:t>расстояния между стенами зданий без оконных проемов </a:t>
            </a:r>
            <a:r>
              <a:rPr lang="ru-RU" sz="1400" dirty="0" smtClean="0">
                <a:latin typeface="Calibri" pitchFamily="34" charset="0"/>
              </a:rPr>
              <a:t>допускается уменьшать </a:t>
            </a:r>
            <a:r>
              <a:rPr lang="ru-RU" sz="1400" dirty="0">
                <a:latin typeface="Calibri" pitchFamily="34" charset="0"/>
              </a:rPr>
              <a:t>на 20% при условии устройства карнизов и элементов кровли со стороны стен зданий, обращенных друг к другу, из негорючих материалов или материалов, подвергнутых огнезащитной обработке.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>
                <a:latin typeface="Calibri" pitchFamily="34" charset="0"/>
              </a:rPr>
              <a:t> </a:t>
            </a:r>
            <a:r>
              <a:rPr lang="ru-RU" sz="1400" dirty="0" smtClean="0">
                <a:latin typeface="Calibri" pitchFamily="34" charset="0"/>
              </a:rPr>
              <a:t>      Противопожарные </a:t>
            </a:r>
            <a:r>
              <a:rPr lang="ru-RU" sz="1400" dirty="0">
                <a:latin typeface="Calibri" pitchFamily="34" charset="0"/>
              </a:rPr>
              <a:t>расстояния между зданиями допускается уменьшать на 30% при условии устройства на территории застройки наружного противопожарного водопровода согласно требованиям СП 8.13130 и наличия на территории добровольной пожарной охраны с техникой (оборудованием) для возможности подачи воды (в случае если время прибытия подразделения пожарной охраны ФПС ГПС МЧС России к месту вызова превышает 10 минут</a:t>
            </a:r>
            <a:r>
              <a:rPr lang="ru-RU" sz="1400" dirty="0" smtClean="0">
                <a:latin typeface="Calibri" pitchFamily="34" charset="0"/>
              </a:rPr>
              <a:t>).</a:t>
            </a:r>
          </a:p>
          <a:p>
            <a:r>
              <a:rPr lang="ru-RU" sz="1400" dirty="0" smtClean="0">
                <a:latin typeface="Calibri" pitchFamily="34" charset="0"/>
              </a:rPr>
              <a:t>        Противопожарные </a:t>
            </a:r>
            <a:r>
              <a:rPr lang="ru-RU" sz="1400" dirty="0">
                <a:latin typeface="Calibri" pitchFamily="34" charset="0"/>
              </a:rPr>
              <a:t>расстояния между зданиями I - III степеней огнестойкости класса конструктивной пожарной опасности С0 и C1 допускается уменьшать на 50% при оборудовании каждого из зданий автоматическими установками пожаротушения и устройстве кранов для внутриквартирного пожаротушения.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71800" y="5157192"/>
            <a:ext cx="62646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4.1. ТРЕБОВАНИЯ ПОЖАРНОЙ БЕЗОПАСНОСТИ ДЛЯ ОБЪЕКТОВ, ПРЕДНАЗНАЧЕННЫЕ ДЛЯ ПОСТОЯННОГО ПРОЖИВАНИЯ И ВРЕМЕННОГО ПРЕБЫВАНИЯ ЛЮДЕЙ</a:t>
            </a:r>
          </a:p>
        </p:txBody>
      </p:sp>
    </p:spTree>
    <p:extLst>
      <p:ext uri="{BB962C8B-B14F-4D97-AF65-F5344CB8AC3E}">
        <p14:creationId xmlns:p14="http://schemas.microsoft.com/office/powerpoint/2010/main" val="1017675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5689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Calibri" pitchFamily="34" charset="0"/>
              </a:rPr>
              <a:t>           Противопожарные </a:t>
            </a:r>
            <a:r>
              <a:rPr lang="ru-RU" sz="1400" dirty="0">
                <a:latin typeface="Calibri" pitchFamily="34" charset="0"/>
              </a:rPr>
              <a:t>расстояния между зданиями I - III степеней огнестойкости класса конструктивной пожарной опасности С0 и C1 допускается уменьшать на 50% при условии устройства на территории застройки наружного противопожарного водопровода согласно требованиям СП 8.13130 и создания на территории застройки пожарного депо оснащенного выездной пожарной техникой.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 В </a:t>
            </a:r>
            <a:r>
              <a:rPr lang="ru-RU" sz="1400" dirty="0">
                <a:latin typeface="Calibri" pitchFamily="34" charset="0"/>
              </a:rPr>
              <a:t>случаях, не предусмотренных в настоящем подразделе, надлежит руководствоваться требованиями раздела 4. </a:t>
            </a:r>
            <a:r>
              <a:rPr lang="ru-RU" sz="1400" dirty="0" smtClean="0">
                <a:latin typeface="Calibri" pitchFamily="34" charset="0"/>
              </a:rPr>
              <a:t>Свода </a:t>
            </a:r>
            <a:r>
              <a:rPr lang="ru-RU" sz="1400" dirty="0">
                <a:latin typeface="Calibri" pitchFamily="34" charset="0"/>
              </a:rPr>
              <a:t>правил СП 4.13130.2013 "Системы противопожарной защиты. Ограничение распространения пожара на объектах защиты. Требования к объемно-планировочным и конструктивным решениям" </a:t>
            </a:r>
            <a:endParaRPr lang="ru-RU" sz="1400" dirty="0" smtClean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pPr algn="ctr"/>
            <a:r>
              <a:rPr lang="ru-RU" sz="1400" b="1" dirty="0">
                <a:latin typeface="Calibri" pitchFamily="34" charset="0"/>
              </a:rPr>
              <a:t>Гостиницы, общежития, спальные корпуса санаториев и домов отдыха общего типа, кемпингов, мотелей и пансионатов </a:t>
            </a:r>
            <a:endParaRPr lang="ru-RU" sz="1400" b="1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Расстояние </a:t>
            </a:r>
            <a:r>
              <a:rPr lang="ru-RU" sz="1400" dirty="0">
                <a:latin typeface="Calibri" pitchFamily="34" charset="0"/>
              </a:rPr>
              <a:t>по путям эвакуации от дверей наиболее удаленных помещений до выхода наружу или на лестничную клетку (в воздушную зону лестничной клетки типа Н1 или </a:t>
            </a:r>
            <a:r>
              <a:rPr lang="ru-RU" sz="1400" dirty="0" err="1">
                <a:latin typeface="Calibri" pitchFamily="34" charset="0"/>
              </a:rPr>
              <a:t>тамбуршлюз</a:t>
            </a:r>
            <a:r>
              <a:rPr lang="ru-RU" sz="1400" dirty="0">
                <a:latin typeface="Calibri" pitchFamily="34" charset="0"/>
              </a:rPr>
              <a:t> лестничной клетки типа Н3) должно быть не более, указанного в таблице 8. Расстояния для помещений санузлов, душевых и других обслуживающих помещений без постоянных рабочих мест (технических, кладовых площадью не более 20 м2 ) следует принимать в соответствии с графой 2 таблицы 6. </a:t>
            </a:r>
            <a:r>
              <a:rPr lang="ru-RU" sz="1400" dirty="0">
                <a:solidFill>
                  <a:srgbClr val="000000"/>
                </a:solidFill>
                <a:latin typeface="Calibri" pitchFamily="34" charset="0"/>
              </a:rPr>
              <a:t>Свода правил СП 4.13130.2013 "Системы противопожарной защиты. Ограничение распространения пожара на объектах защиты. Требования к объемно-планировочным и конструктивным решениям" </a:t>
            </a:r>
            <a:endParaRPr lang="ru-RU" sz="1400" dirty="0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5816" y="5157192"/>
            <a:ext cx="59766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4.1. ТРЕБОВАНИЯ ПОЖАРНОЙ БЕЗОПАСНОСТИ ДЛЯ ОБЪЕКТОВ, ПРЕДНАЗНАЧЕННЫЕ ДЛЯ ПОСТОЯННОГО ПРОЖИВАНИЯ И ВРЕМЕННОГО ПРЕБЫВАНИЯ ЛЮДЕЙ</a:t>
            </a:r>
          </a:p>
        </p:txBody>
      </p:sp>
    </p:spTree>
    <p:extLst>
      <p:ext uri="{BB962C8B-B14F-4D97-AF65-F5344CB8AC3E}">
        <p14:creationId xmlns:p14="http://schemas.microsoft.com/office/powerpoint/2010/main" val="2614621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357869"/>
              </p:ext>
            </p:extLst>
          </p:nvPr>
        </p:nvGraphicFramePr>
        <p:xfrm>
          <a:off x="424258" y="342528"/>
          <a:ext cx="8424936" cy="280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4776"/>
                <a:gridCol w="144016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Класс конструктивной пожарной опасности и степень огнестойкости здания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Расстояние, м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74231">
                <a:tc grid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А. Из помещений, расположенных между лестничными клетками или наружными выходами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С0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40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1805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С1 и здания III - IV степеней огнестойкости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30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С2, С3 и здания V степени огнестойкости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20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199256">
                <a:tc grid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Б. Из помещений с выходами в тупиковый коридор или холл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222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С0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20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3772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С1 и здания III - IV степеней огнестойкости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15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929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С2, С3 и здания V степени огнестойкости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10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668344" y="34751"/>
            <a:ext cx="9843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Calibri" pitchFamily="34" charset="0"/>
              </a:rPr>
              <a:t>Таблица 8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3140968"/>
            <a:ext cx="89289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Calibri" pitchFamily="34" charset="0"/>
              </a:rPr>
              <a:t>      Гостиницы</a:t>
            </a:r>
            <a:r>
              <a:rPr lang="ru-RU" sz="1400" dirty="0">
                <a:latin typeface="Calibri" pitchFamily="34" charset="0"/>
              </a:rPr>
              <a:t>, размещаемые в зданиях иного функционального назначения, должны иметь самостоятельные пути эвакуации.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Двухуровневые </a:t>
            </a:r>
            <a:r>
              <a:rPr lang="ru-RU" sz="1400" dirty="0">
                <a:latin typeface="Calibri" pitchFamily="34" charset="0"/>
              </a:rPr>
              <a:t>гостиничные номера, как правило, должны иметь эвакуационные выходы с каждого уровня. Допускается не предусматривать эвакуационный выход с каждого уровня при отсутствии на втором уровне помещений, выделенных перегородками или при условии, что помещения гостиничного номера расположены не выше 18 м и этаж гостиничного номера, не имеющий выхода на лестничную клетку обеспечен аварийным выходом в соответствии с пунктом 4.2.4. </a:t>
            </a:r>
            <a:r>
              <a:rPr lang="ru-RU" sz="1400" dirty="0">
                <a:solidFill>
                  <a:srgbClr val="000000"/>
                </a:solidFill>
                <a:latin typeface="Calibri" pitchFamily="34" charset="0"/>
              </a:rPr>
              <a:t>Свода правил СП 4.13130.2013 "Системы противопожарной защиты. Ограничение распространения пожара на объектах защиты. Требования к объемно-планировочным и конструктивным решениям" </a:t>
            </a:r>
            <a:endParaRPr lang="ru-RU" sz="1400" dirty="0"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7824" y="5172293"/>
            <a:ext cx="60486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4.1. ТРЕБОВАНИЯ ПОЖАРНОЙ БЕЗОПАСНОСТИ ДЛЯ ОБЪЕКТОВ, ПРЕДНАЗНАЧЕННЫЕ ДЛЯ ПОСТОЯННОГО ПРОЖИВАНИЯ И ВРЕМЕННОГО ПРЕБЫВАНИЯ ЛЮДЕЙ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6873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822</TotalTime>
  <Words>2041</Words>
  <Application>Microsoft Office PowerPoint</Application>
  <PresentationFormat>Экран (4:3)</PresentationFormat>
  <Paragraphs>96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Углы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</dc:creator>
  <cp:lastModifiedBy>Пользователь</cp:lastModifiedBy>
  <cp:revision>45</cp:revision>
  <dcterms:created xsi:type="dcterms:W3CDTF">2022-02-02T06:29:48Z</dcterms:created>
  <dcterms:modified xsi:type="dcterms:W3CDTF">2023-02-05T14:02:35Z</dcterms:modified>
</cp:coreProperties>
</file>