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comments/comment1.xml" ContentType="application/vnd.openxmlformats-officedocument.presentationml.comments+xml"/>
  <Override PartName="/ppt/tags/tag1.xml" ContentType="application/vnd.openxmlformats-officedocument.presentationml.tags+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tags/tag2.xml" ContentType="application/vnd.openxmlformats-officedocument.presentationml.tags+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9"/>
  </p:notesMasterIdLst>
  <p:sldIdLst>
    <p:sldId id="256" r:id="rId2"/>
    <p:sldId id="257" r:id="rId3"/>
    <p:sldId id="260" r:id="rId4"/>
    <p:sldId id="258" r:id="rId5"/>
    <p:sldId id="259" r:id="rId6"/>
    <p:sldId id="262" r:id="rId7"/>
    <p:sldId id="263" r:id="rId8"/>
    <p:sldId id="266" r:id="rId9"/>
    <p:sldId id="264" r:id="rId10"/>
    <p:sldId id="267" r:id="rId11"/>
    <p:sldId id="265" r:id="rId12"/>
    <p:sldId id="318" r:id="rId13"/>
    <p:sldId id="319" r:id="rId14"/>
    <p:sldId id="320" r:id="rId15"/>
    <p:sldId id="269" r:id="rId16"/>
    <p:sldId id="268" r:id="rId17"/>
    <p:sldId id="270" r:id="rId18"/>
    <p:sldId id="271" r:id="rId19"/>
    <p:sldId id="272" r:id="rId20"/>
    <p:sldId id="273" r:id="rId21"/>
    <p:sldId id="274" r:id="rId22"/>
    <p:sldId id="275" r:id="rId23"/>
    <p:sldId id="276" r:id="rId24"/>
    <p:sldId id="277" r:id="rId25"/>
    <p:sldId id="278" r:id="rId26"/>
    <p:sldId id="279" r:id="rId27"/>
    <p:sldId id="280" r:id="rId28"/>
    <p:sldId id="283" r:id="rId29"/>
    <p:sldId id="335" r:id="rId30"/>
    <p:sldId id="336" r:id="rId31"/>
    <p:sldId id="284" r:id="rId32"/>
    <p:sldId id="285" r:id="rId33"/>
    <p:sldId id="289" r:id="rId34"/>
    <p:sldId id="290" r:id="rId35"/>
    <p:sldId id="286" r:id="rId36"/>
    <p:sldId id="287" r:id="rId37"/>
    <p:sldId id="288" r:id="rId38"/>
    <p:sldId id="292" r:id="rId39"/>
    <p:sldId id="329" r:id="rId40"/>
    <p:sldId id="293" r:id="rId41"/>
    <p:sldId id="294" r:id="rId42"/>
    <p:sldId id="295" r:id="rId43"/>
    <p:sldId id="328" r:id="rId44"/>
    <p:sldId id="296" r:id="rId45"/>
    <p:sldId id="297" r:id="rId46"/>
    <p:sldId id="298" r:id="rId47"/>
    <p:sldId id="299" r:id="rId48"/>
    <p:sldId id="300" r:id="rId49"/>
    <p:sldId id="301" r:id="rId50"/>
    <p:sldId id="302" r:id="rId51"/>
    <p:sldId id="303" r:id="rId52"/>
    <p:sldId id="304" r:id="rId53"/>
    <p:sldId id="306" r:id="rId54"/>
    <p:sldId id="330" r:id="rId55"/>
    <p:sldId id="331" r:id="rId56"/>
    <p:sldId id="332" r:id="rId57"/>
    <p:sldId id="333" r:id="rId58"/>
    <p:sldId id="334" r:id="rId59"/>
    <p:sldId id="307" r:id="rId60"/>
    <p:sldId id="308" r:id="rId61"/>
    <p:sldId id="309" r:id="rId62"/>
    <p:sldId id="310" r:id="rId63"/>
    <p:sldId id="311" r:id="rId64"/>
    <p:sldId id="312" r:id="rId65"/>
    <p:sldId id="314" r:id="rId66"/>
    <p:sldId id="313" r:id="rId67"/>
    <p:sldId id="315" r:id="rId68"/>
    <p:sldId id="337" r:id="rId69"/>
    <p:sldId id="338" r:id="rId70"/>
    <p:sldId id="339" r:id="rId71"/>
    <p:sldId id="340" r:id="rId72"/>
    <p:sldId id="341" r:id="rId73"/>
    <p:sldId id="342" r:id="rId74"/>
    <p:sldId id="343" r:id="rId75"/>
    <p:sldId id="344" r:id="rId76"/>
    <p:sldId id="345" r:id="rId77"/>
    <p:sldId id="346" r:id="rId78"/>
    <p:sldId id="347" r:id="rId79"/>
    <p:sldId id="348" r:id="rId80"/>
    <p:sldId id="349" r:id="rId81"/>
    <p:sldId id="350" r:id="rId82"/>
    <p:sldId id="351" r:id="rId83"/>
    <p:sldId id="352" r:id="rId84"/>
    <p:sldId id="353" r:id="rId85"/>
    <p:sldId id="354" r:id="rId86"/>
    <p:sldId id="355" r:id="rId87"/>
    <p:sldId id="317" r:id="rId8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lena" initials="E"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69C7853C-536D-4A76-A0AE-DD22124D55A5}" styleName="Стиль из темы 1 - акцент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3" d="100"/>
          <a:sy n="73" d="100"/>
        </p:scale>
        <p:origin x="-732" y="-1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commentAuthors" Target="commentAuthor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2-02-04T09:44:17.592" idx="1">
    <p:pos x="3415" y="564"/>
    <p:text>Постановление Правительства РФ от 16 сентября 2020 г. N 1479 "Об утверждении Правил противопожарного режима в Российской Федерации"</p:text>
  </p:cm>
</p:cmLst>
</file>

<file path=ppt/diagrams/_rels/data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image" Target="../media/image5.jpg"/></Relationships>
</file>

<file path=ppt/diagrams/_rels/data11.xml.rels><?xml version="1.0" encoding="UTF-8" standalone="yes"?>
<Relationships xmlns="http://schemas.openxmlformats.org/package/2006/relationships"><Relationship Id="rId1" Type="http://schemas.openxmlformats.org/officeDocument/2006/relationships/image" Target="../media/image80.jpeg"/></Relationships>
</file>

<file path=ppt/diagrams/_rels/data14.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image" Target="../media/image111.png"/></Relationships>
</file>

<file path=ppt/diagrams/_rels/data15.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114.png"/><Relationship Id="rId1" Type="http://schemas.openxmlformats.org/officeDocument/2006/relationships/image" Target="../media/image113.jpeg"/></Relationships>
</file>

<file path=ppt/diagrams/_rels/data17.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png"/><Relationship Id="rId1" Type="http://schemas.openxmlformats.org/officeDocument/2006/relationships/image" Target="../media/image124.jpeg"/><Relationship Id="rId4" Type="http://schemas.openxmlformats.org/officeDocument/2006/relationships/image" Target="../media/image127.png"/></Relationships>
</file>

<file path=ppt/diagrams/_rels/data18.xml.rels><?xml version="1.0" encoding="UTF-8" standalone="yes"?>
<Relationships xmlns="http://schemas.openxmlformats.org/package/2006/relationships"><Relationship Id="rId3" Type="http://schemas.openxmlformats.org/officeDocument/2006/relationships/image" Target="../media/image130.jpg"/><Relationship Id="rId2" Type="http://schemas.openxmlformats.org/officeDocument/2006/relationships/image" Target="../media/image129.jpg"/><Relationship Id="rId1" Type="http://schemas.openxmlformats.org/officeDocument/2006/relationships/image" Target="../media/image128.jpeg"/><Relationship Id="rId4" Type="http://schemas.openxmlformats.org/officeDocument/2006/relationships/image" Target="../media/image131.jpeg"/></Relationships>
</file>

<file path=ppt/diagrams/_rels/data19.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image" Target="../media/image133.jpg"/><Relationship Id="rId1" Type="http://schemas.openxmlformats.org/officeDocument/2006/relationships/image" Target="../media/image132.png"/><Relationship Id="rId4" Type="http://schemas.openxmlformats.org/officeDocument/2006/relationships/image" Target="../media/image135.jpeg"/></Relationships>
</file>

<file path=ppt/diagrams/_rels/data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9.jpeg"/><Relationship Id="rId5" Type="http://schemas.openxmlformats.org/officeDocument/2006/relationships/image" Target="../media/image13.png"/><Relationship Id="rId4" Type="http://schemas.openxmlformats.org/officeDocument/2006/relationships/image" Target="../media/image12.jpeg"/></Relationships>
</file>

<file path=ppt/diagrams/_rels/data20.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jpeg"/><Relationship Id="rId1" Type="http://schemas.openxmlformats.org/officeDocument/2006/relationships/image" Target="../media/image136.jpeg"/><Relationship Id="rId5" Type="http://schemas.openxmlformats.org/officeDocument/2006/relationships/image" Target="../media/image133.jpg"/><Relationship Id="rId4" Type="http://schemas.openxmlformats.org/officeDocument/2006/relationships/image" Target="../media/image139.jpeg"/></Relationships>
</file>

<file path=ppt/diagrams/_rels/data21.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png"/><Relationship Id="rId1" Type="http://schemas.openxmlformats.org/officeDocument/2006/relationships/image" Target="../media/image140.png"/><Relationship Id="rId4" Type="http://schemas.openxmlformats.org/officeDocument/2006/relationships/image" Target="../media/image133.jpg"/></Relationships>
</file>

<file path=ppt/diagrams/_rels/data24.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46.jpeg"/><Relationship Id="rId1" Type="http://schemas.openxmlformats.org/officeDocument/2006/relationships/image" Target="../media/image145.png"/><Relationship Id="rId4" Type="http://schemas.openxmlformats.org/officeDocument/2006/relationships/image" Target="../media/image148.png"/></Relationships>
</file>

<file path=ppt/diagrams/_rels/data25.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0.jpeg"/><Relationship Id="rId1" Type="http://schemas.openxmlformats.org/officeDocument/2006/relationships/image" Target="../media/image149.png"/></Relationships>
</file>

<file path=ppt/diagrams/_rels/data27.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54.jpeg"/><Relationship Id="rId1" Type="http://schemas.openxmlformats.org/officeDocument/2006/relationships/image" Target="../media/image153.jpeg"/><Relationship Id="rId5" Type="http://schemas.openxmlformats.org/officeDocument/2006/relationships/image" Target="../media/image156.png"/><Relationship Id="rId4" Type="http://schemas.openxmlformats.org/officeDocument/2006/relationships/image" Target="../media/image155.png"/></Relationships>
</file>

<file path=ppt/diagrams/_rels/data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gif"/><Relationship Id="rId1" Type="http://schemas.openxmlformats.org/officeDocument/2006/relationships/image" Target="../media/image14.png"/><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eg"/></Relationships>
</file>

<file path=ppt/diagrams/_rels/data5.xml.rels><?xml version="1.0" encoding="UTF-8" standalone="yes"?>
<Relationships xmlns="http://schemas.openxmlformats.org/package/2006/relationships"><Relationship Id="rId1" Type="http://schemas.openxmlformats.org/officeDocument/2006/relationships/image" Target="../media/image23.png"/></Relationships>
</file>

<file path=ppt/diagrams/_rels/data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image" Target="../media/image24.png"/><Relationship Id="rId4" Type="http://schemas.openxmlformats.org/officeDocument/2006/relationships/image" Target="../media/image27.jpeg"/></Relationships>
</file>

<file path=ppt/diagrams/_rels/data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image" Target="../media/image40.png"/></Relationships>
</file>

<file path=ppt/diagrams/_rels/drawing14.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image" Target="../media/image111.png"/></Relationships>
</file>

<file path=ppt/diagrams/_rels/drawing15.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114.png"/><Relationship Id="rId1" Type="http://schemas.openxmlformats.org/officeDocument/2006/relationships/image" Target="../media/image113.jpeg"/></Relationships>
</file>

<file path=ppt/diagrams/_rels/drawing17.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png"/><Relationship Id="rId1" Type="http://schemas.openxmlformats.org/officeDocument/2006/relationships/image" Target="../media/image124.jpeg"/><Relationship Id="rId4" Type="http://schemas.openxmlformats.org/officeDocument/2006/relationships/image" Target="../media/image127.png"/></Relationships>
</file>

<file path=ppt/diagrams/_rels/drawing18.xml.rels><?xml version="1.0" encoding="UTF-8" standalone="yes"?>
<Relationships xmlns="http://schemas.openxmlformats.org/package/2006/relationships"><Relationship Id="rId3" Type="http://schemas.openxmlformats.org/officeDocument/2006/relationships/image" Target="../media/image130.jpg"/><Relationship Id="rId2" Type="http://schemas.openxmlformats.org/officeDocument/2006/relationships/image" Target="../media/image129.jpg"/><Relationship Id="rId1" Type="http://schemas.openxmlformats.org/officeDocument/2006/relationships/image" Target="../media/image128.jpeg"/><Relationship Id="rId4" Type="http://schemas.openxmlformats.org/officeDocument/2006/relationships/image" Target="../media/image131.jpeg"/></Relationships>
</file>

<file path=ppt/diagrams/_rels/drawing19.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image" Target="../media/image133.jpg"/><Relationship Id="rId1" Type="http://schemas.openxmlformats.org/officeDocument/2006/relationships/image" Target="../media/image132.png"/><Relationship Id="rId4" Type="http://schemas.openxmlformats.org/officeDocument/2006/relationships/image" Target="../media/image135.jpeg"/></Relationships>
</file>

<file path=ppt/diagrams/_rels/drawing20.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jpeg"/><Relationship Id="rId1" Type="http://schemas.openxmlformats.org/officeDocument/2006/relationships/image" Target="../media/image136.jpeg"/><Relationship Id="rId5" Type="http://schemas.openxmlformats.org/officeDocument/2006/relationships/image" Target="../media/image133.jpg"/><Relationship Id="rId4" Type="http://schemas.openxmlformats.org/officeDocument/2006/relationships/image" Target="../media/image139.jpeg"/></Relationships>
</file>

<file path=ppt/diagrams/_rels/drawing21.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png"/><Relationship Id="rId1" Type="http://schemas.openxmlformats.org/officeDocument/2006/relationships/image" Target="../media/image140.png"/><Relationship Id="rId4" Type="http://schemas.openxmlformats.org/officeDocument/2006/relationships/image" Target="../media/image133.jpg"/></Relationships>
</file>

<file path=ppt/diagrams/_rels/drawing24.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46.jpeg"/><Relationship Id="rId1" Type="http://schemas.openxmlformats.org/officeDocument/2006/relationships/image" Target="../media/image145.png"/><Relationship Id="rId4" Type="http://schemas.openxmlformats.org/officeDocument/2006/relationships/image" Target="../media/image148.png"/></Relationships>
</file>

<file path=ppt/diagrams/_rels/drawing25.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0.jpeg"/><Relationship Id="rId1" Type="http://schemas.openxmlformats.org/officeDocument/2006/relationships/image" Target="../media/image149.png"/></Relationships>
</file>

<file path=ppt/diagrams/_rels/drawing27.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54.jpeg"/><Relationship Id="rId1" Type="http://schemas.openxmlformats.org/officeDocument/2006/relationships/image" Target="../media/image153.jpeg"/><Relationship Id="rId5" Type="http://schemas.openxmlformats.org/officeDocument/2006/relationships/image" Target="../media/image156.png"/><Relationship Id="rId4" Type="http://schemas.openxmlformats.org/officeDocument/2006/relationships/image" Target="../media/image155.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F80A66-158B-48CF-B00D-DB661878B51E}" type="doc">
      <dgm:prSet loTypeId="urn:microsoft.com/office/officeart/2005/8/layout/pList2" loCatId="list" qsTypeId="urn:microsoft.com/office/officeart/2005/8/quickstyle/simple3" qsCatId="simple" csTypeId="urn:microsoft.com/office/officeart/2005/8/colors/colorful2" csCatId="colorful" phldr="1"/>
      <dgm:spPr/>
    </dgm:pt>
    <dgm:pt modelId="{78471B4E-5F2E-44E8-88CD-67AD58359BC6}">
      <dgm:prSet phldrT="[Текст]" custT="1"/>
      <dgm:spPr/>
      <dgm:t>
        <a:bodyPr/>
        <a:lstStyle/>
        <a:p>
          <a:r>
            <a:rPr lang="ru-RU" sz="1200" b="1" dirty="0" smtClean="0">
              <a:solidFill>
                <a:srgbClr val="002060"/>
              </a:solidFill>
              <a:latin typeface="Calibri" pitchFamily="34" charset="0"/>
            </a:rPr>
            <a:t>СИСТЕМА ПОЖАРНОЙ СИГНАЛИЗАЦИИ </a:t>
          </a:r>
        </a:p>
        <a:p>
          <a:r>
            <a:rPr lang="ru-RU" sz="1200" dirty="0" smtClean="0">
              <a:solidFill>
                <a:srgbClr val="002060"/>
              </a:solidFill>
              <a:latin typeface="Calibri" pitchFamily="34" charset="0"/>
            </a:rPr>
            <a:t>совокупность установок пожарной сигнализации, смонтированных на одном объекте и контролируемых с общего пожарного поста.</a:t>
          </a:r>
        </a:p>
      </dgm:t>
    </dgm:pt>
    <dgm:pt modelId="{055210C7-EC55-4879-BA03-86C6FFAB0AC7}" type="parTrans" cxnId="{EBAC5696-BCB5-4CB7-86BF-49CA8C5545D6}">
      <dgm:prSet/>
      <dgm:spPr/>
      <dgm:t>
        <a:bodyPr/>
        <a:lstStyle/>
        <a:p>
          <a:endParaRPr lang="ru-RU" sz="1200">
            <a:solidFill>
              <a:srgbClr val="002060"/>
            </a:solidFill>
            <a:latin typeface="Calibri" pitchFamily="34" charset="0"/>
          </a:endParaRPr>
        </a:p>
      </dgm:t>
    </dgm:pt>
    <dgm:pt modelId="{66CED712-6ADD-4D68-9CBD-FE058FBE8E79}" type="sibTrans" cxnId="{EBAC5696-BCB5-4CB7-86BF-49CA8C5545D6}">
      <dgm:prSet/>
      <dgm:spPr/>
      <dgm:t>
        <a:bodyPr/>
        <a:lstStyle/>
        <a:p>
          <a:endParaRPr lang="ru-RU" sz="1200">
            <a:solidFill>
              <a:srgbClr val="002060"/>
            </a:solidFill>
            <a:latin typeface="Calibri" pitchFamily="34" charset="0"/>
          </a:endParaRPr>
        </a:p>
      </dgm:t>
    </dgm:pt>
    <dgm:pt modelId="{3D3C0E9F-5C44-4166-A508-CC61C5C2CCAA}">
      <dgm:prSet phldrT="[Текст]" custT="1"/>
      <dgm:spPr/>
      <dgm:t>
        <a:bodyPr/>
        <a:lstStyle/>
        <a:p>
          <a:r>
            <a:rPr lang="ru-RU" sz="1200" b="1" dirty="0" smtClean="0">
              <a:solidFill>
                <a:srgbClr val="002060"/>
              </a:solidFill>
              <a:latin typeface="Calibri" pitchFamily="34" charset="0"/>
            </a:rPr>
            <a:t>ПОЖАРНАЯ СИГНАЛИЗАЦИЯ </a:t>
          </a:r>
        </a:p>
        <a:p>
          <a:r>
            <a:rPr lang="ru-RU" sz="1200" dirty="0" smtClean="0">
              <a:solidFill>
                <a:srgbClr val="002060"/>
              </a:solidFill>
              <a:latin typeface="Calibri" pitchFamily="34" charset="0"/>
            </a:rPr>
            <a:t>совокупность технических средств, предназначенных для обнаружения пожара, обработки, передачи в заданном виде извещения о пожаре, спец. информации и (или) выдачи команд на включение автоматических установок пожаротушения и включение исполнительных установок систем </a:t>
          </a:r>
          <a:r>
            <a:rPr lang="ru-RU" sz="1200" dirty="0" err="1" smtClean="0">
              <a:solidFill>
                <a:srgbClr val="002060"/>
              </a:solidFill>
              <a:latin typeface="Calibri" pitchFamily="34" charset="0"/>
            </a:rPr>
            <a:t>противодымной</a:t>
          </a:r>
          <a:r>
            <a:rPr lang="ru-RU" sz="1200" dirty="0" smtClean="0">
              <a:solidFill>
                <a:srgbClr val="002060"/>
              </a:solidFill>
              <a:latin typeface="Calibri" pitchFamily="34" charset="0"/>
            </a:rPr>
            <a:t> защиты, технологического и инженерного оборудования, а также др. устройств противопожарной защиты.</a:t>
          </a:r>
          <a:endParaRPr lang="ru-RU" sz="1200" dirty="0">
            <a:solidFill>
              <a:srgbClr val="002060"/>
            </a:solidFill>
            <a:latin typeface="Calibri" pitchFamily="34" charset="0"/>
          </a:endParaRPr>
        </a:p>
      </dgm:t>
    </dgm:pt>
    <dgm:pt modelId="{B2E36FDC-ED3E-48AD-8B7D-D16B9D3089AF}" type="parTrans" cxnId="{73C3DE36-0071-4E6C-B573-BE0DDA69EB16}">
      <dgm:prSet/>
      <dgm:spPr/>
      <dgm:t>
        <a:bodyPr/>
        <a:lstStyle/>
        <a:p>
          <a:endParaRPr lang="ru-RU" sz="1200">
            <a:solidFill>
              <a:srgbClr val="002060"/>
            </a:solidFill>
            <a:latin typeface="Calibri" pitchFamily="34" charset="0"/>
          </a:endParaRPr>
        </a:p>
      </dgm:t>
    </dgm:pt>
    <dgm:pt modelId="{C91D935D-FE0E-48FD-8FBA-0D6B759EA553}" type="sibTrans" cxnId="{73C3DE36-0071-4E6C-B573-BE0DDA69EB16}">
      <dgm:prSet/>
      <dgm:spPr/>
      <dgm:t>
        <a:bodyPr/>
        <a:lstStyle/>
        <a:p>
          <a:endParaRPr lang="ru-RU" sz="1200">
            <a:solidFill>
              <a:srgbClr val="002060"/>
            </a:solidFill>
            <a:latin typeface="Calibri" pitchFamily="34" charset="0"/>
          </a:endParaRPr>
        </a:p>
      </dgm:t>
    </dgm:pt>
    <dgm:pt modelId="{6DF62BE2-3010-4E18-9427-723C9AAA0A1E}">
      <dgm:prSet phldrT="[Текст]" custT="1"/>
      <dgm:spPr/>
      <dgm:t>
        <a:bodyPr/>
        <a:lstStyle/>
        <a:p>
          <a:r>
            <a:rPr lang="ru-RU" sz="1200" b="1" dirty="0" smtClean="0">
              <a:solidFill>
                <a:srgbClr val="002060"/>
              </a:solidFill>
              <a:latin typeface="Calibri" pitchFamily="34" charset="0"/>
            </a:rPr>
            <a:t>СИСТЕМЫ ОБНАРУЖЕНИЯ ПОЖАРА </a:t>
          </a:r>
          <a:r>
            <a:rPr lang="ru-RU" sz="1200" dirty="0" smtClean="0">
              <a:solidFill>
                <a:srgbClr val="002060"/>
              </a:solidFill>
              <a:latin typeface="Calibri" pitchFamily="34" charset="0"/>
            </a:rPr>
            <a:t>(установки и системы пожарной сигнализации), оповещения и управления эвакуацией людей при пожаре должны обеспечивать автоматическое обнаружение пожара за время, необходимое для включения систем оповещения о пожаре в целях организации безопасной (с учетом допустимого пожарного риска) эвакуации людей в условиях конкретного объекта.</a:t>
          </a:r>
        </a:p>
      </dgm:t>
    </dgm:pt>
    <dgm:pt modelId="{99CD2BC1-2EC5-4F8C-86B1-444EB32491F3}" type="parTrans" cxnId="{2B293BE0-A08B-4A0C-B007-92D44A8440C3}">
      <dgm:prSet/>
      <dgm:spPr/>
      <dgm:t>
        <a:bodyPr/>
        <a:lstStyle/>
        <a:p>
          <a:endParaRPr lang="ru-RU" sz="1200">
            <a:solidFill>
              <a:srgbClr val="002060"/>
            </a:solidFill>
            <a:latin typeface="Calibri" pitchFamily="34" charset="0"/>
          </a:endParaRPr>
        </a:p>
      </dgm:t>
    </dgm:pt>
    <dgm:pt modelId="{B9A00214-5312-49A2-8B9D-550CA776BB38}" type="sibTrans" cxnId="{2B293BE0-A08B-4A0C-B007-92D44A8440C3}">
      <dgm:prSet/>
      <dgm:spPr/>
      <dgm:t>
        <a:bodyPr/>
        <a:lstStyle/>
        <a:p>
          <a:endParaRPr lang="ru-RU" sz="1200">
            <a:solidFill>
              <a:srgbClr val="002060"/>
            </a:solidFill>
            <a:latin typeface="Calibri" pitchFamily="34" charset="0"/>
          </a:endParaRPr>
        </a:p>
      </dgm:t>
    </dgm:pt>
    <dgm:pt modelId="{2AEC80BD-E6E1-49CD-938B-226E392A3B6F}" type="pres">
      <dgm:prSet presAssocID="{63F80A66-158B-48CF-B00D-DB661878B51E}" presName="Name0" presStyleCnt="0">
        <dgm:presLayoutVars>
          <dgm:dir/>
          <dgm:resizeHandles val="exact"/>
        </dgm:presLayoutVars>
      </dgm:prSet>
      <dgm:spPr/>
    </dgm:pt>
    <dgm:pt modelId="{A969CE9C-7E7A-4301-975A-5A72460EB4B6}" type="pres">
      <dgm:prSet presAssocID="{63F80A66-158B-48CF-B00D-DB661878B51E}" presName="bkgdShp" presStyleLbl="alignAccFollowNode1" presStyleIdx="0" presStyleCnt="1" custScaleY="89089"/>
      <dgm:spPr/>
    </dgm:pt>
    <dgm:pt modelId="{0E722101-F78D-4D91-81DB-762EF66E2B62}" type="pres">
      <dgm:prSet presAssocID="{63F80A66-158B-48CF-B00D-DB661878B51E}" presName="linComp" presStyleCnt="0"/>
      <dgm:spPr/>
    </dgm:pt>
    <dgm:pt modelId="{D29B2E38-D3DF-46E4-AED2-2215F65B39F9}" type="pres">
      <dgm:prSet presAssocID="{78471B4E-5F2E-44E8-88CD-67AD58359BC6}" presName="compNode" presStyleCnt="0"/>
      <dgm:spPr/>
    </dgm:pt>
    <dgm:pt modelId="{762C660B-2135-4578-8B1B-E4B6223EF29E}" type="pres">
      <dgm:prSet presAssocID="{78471B4E-5F2E-44E8-88CD-67AD58359BC6}" presName="node" presStyleLbl="node1" presStyleIdx="0" presStyleCnt="3" custScaleY="103704" custLinFactNeighborX="4361" custLinFactNeighborY="-1686">
        <dgm:presLayoutVars>
          <dgm:bulletEnabled val="1"/>
        </dgm:presLayoutVars>
      </dgm:prSet>
      <dgm:spPr/>
      <dgm:t>
        <a:bodyPr/>
        <a:lstStyle/>
        <a:p>
          <a:endParaRPr lang="ru-RU"/>
        </a:p>
      </dgm:t>
    </dgm:pt>
    <dgm:pt modelId="{39A23BC6-1B9C-43C0-8A59-92349A99F9CF}" type="pres">
      <dgm:prSet presAssocID="{78471B4E-5F2E-44E8-88CD-67AD58359BC6}" presName="invisiNode" presStyleLbl="node1" presStyleIdx="0" presStyleCnt="3"/>
      <dgm:spPr/>
    </dgm:pt>
    <dgm:pt modelId="{8832B0C3-20F9-4459-90FB-7A29DC519882}" type="pres">
      <dgm:prSet presAssocID="{78471B4E-5F2E-44E8-88CD-67AD58359BC6}" presName="imagNode" presStyleLbl="fgImgPlace1" presStyleIdx="0" presStyleCnt="3" custScaleX="69528"/>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91535" t="-558" r="1535" b="558"/>
          </a:stretch>
        </a:blipFill>
      </dgm:spPr>
    </dgm:pt>
    <dgm:pt modelId="{CADB06A8-177B-47DC-99E2-E851567E9479}" type="pres">
      <dgm:prSet presAssocID="{66CED712-6ADD-4D68-9CBD-FE058FBE8E79}" presName="sibTrans" presStyleLbl="sibTrans2D1" presStyleIdx="0" presStyleCnt="0"/>
      <dgm:spPr/>
      <dgm:t>
        <a:bodyPr/>
        <a:lstStyle/>
        <a:p>
          <a:endParaRPr lang="ru-RU"/>
        </a:p>
      </dgm:t>
    </dgm:pt>
    <dgm:pt modelId="{019AD10E-3A6D-4DD6-BD6F-6F28F2D73E7B}" type="pres">
      <dgm:prSet presAssocID="{3D3C0E9F-5C44-4166-A508-CC61C5C2CCAA}" presName="compNode" presStyleCnt="0"/>
      <dgm:spPr/>
    </dgm:pt>
    <dgm:pt modelId="{DFF9D487-5837-42D5-92DF-EEB84A85E2DA}" type="pres">
      <dgm:prSet presAssocID="{3D3C0E9F-5C44-4166-A508-CC61C5C2CCAA}" presName="node" presStyleLbl="node1" presStyleIdx="1" presStyleCnt="3" custScaleY="103704" custLinFactNeighborX="-985" custLinFactNeighborY="-1686">
        <dgm:presLayoutVars>
          <dgm:bulletEnabled val="1"/>
        </dgm:presLayoutVars>
      </dgm:prSet>
      <dgm:spPr/>
      <dgm:t>
        <a:bodyPr/>
        <a:lstStyle/>
        <a:p>
          <a:endParaRPr lang="ru-RU"/>
        </a:p>
      </dgm:t>
    </dgm:pt>
    <dgm:pt modelId="{EF4CF8A7-421C-4F27-8A67-62D74D30C2A6}" type="pres">
      <dgm:prSet presAssocID="{3D3C0E9F-5C44-4166-A508-CC61C5C2CCAA}" presName="invisiNode" presStyleLbl="node1" presStyleIdx="1" presStyleCnt="3"/>
      <dgm:spPr/>
    </dgm:pt>
    <dgm:pt modelId="{09118AB0-97A5-4C42-8512-02BC37F9DEAA}" type="pres">
      <dgm:prSet presAssocID="{3D3C0E9F-5C44-4166-A508-CC61C5C2CCAA}" presName="imagNode" presStyleLbl="fgImgPlace1" presStyleIdx="1" presStyleCnt="3" custScaleX="7506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2000" r="-2000"/>
          </a:stretch>
        </a:blipFill>
      </dgm:spPr>
    </dgm:pt>
    <dgm:pt modelId="{52A4E045-C909-454A-9788-CA44FFD534B7}" type="pres">
      <dgm:prSet presAssocID="{C91D935D-FE0E-48FD-8FBA-0D6B759EA553}" presName="sibTrans" presStyleLbl="sibTrans2D1" presStyleIdx="0" presStyleCnt="0"/>
      <dgm:spPr/>
      <dgm:t>
        <a:bodyPr/>
        <a:lstStyle/>
        <a:p>
          <a:endParaRPr lang="ru-RU"/>
        </a:p>
      </dgm:t>
    </dgm:pt>
    <dgm:pt modelId="{52A47A10-C749-4D14-86B7-108136749DAF}" type="pres">
      <dgm:prSet presAssocID="{6DF62BE2-3010-4E18-9427-723C9AAA0A1E}" presName="compNode" presStyleCnt="0"/>
      <dgm:spPr/>
    </dgm:pt>
    <dgm:pt modelId="{296F03CD-E16A-47E2-A711-D62E474BEEF8}" type="pres">
      <dgm:prSet presAssocID="{6DF62BE2-3010-4E18-9427-723C9AAA0A1E}" presName="node" presStyleLbl="node1" presStyleIdx="2" presStyleCnt="3" custScaleY="103704" custLinFactNeighborX="-964" custLinFactNeighborY="-1686">
        <dgm:presLayoutVars>
          <dgm:bulletEnabled val="1"/>
        </dgm:presLayoutVars>
      </dgm:prSet>
      <dgm:spPr/>
      <dgm:t>
        <a:bodyPr/>
        <a:lstStyle/>
        <a:p>
          <a:endParaRPr lang="ru-RU"/>
        </a:p>
      </dgm:t>
    </dgm:pt>
    <dgm:pt modelId="{6447B735-07D0-419F-9BA6-AA5C0D849E11}" type="pres">
      <dgm:prSet presAssocID="{6DF62BE2-3010-4E18-9427-723C9AAA0A1E}" presName="invisiNode" presStyleLbl="node1" presStyleIdx="2" presStyleCnt="3"/>
      <dgm:spPr/>
    </dgm:pt>
    <dgm:pt modelId="{AF3E4F6F-E32B-48B6-828A-F90E115F5C56}" type="pres">
      <dgm:prSet presAssocID="{6DF62BE2-3010-4E18-9427-723C9AAA0A1E}" presName="imagNode" presStyleLbl="fgImgPlace1" presStyleIdx="2" presStyleCnt="3" custScaleX="75236"/>
      <dgm:spPr>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45875" t="-2233" r="-125" b="2233"/>
          </a:stretch>
        </a:blipFill>
      </dgm:spPr>
    </dgm:pt>
  </dgm:ptLst>
  <dgm:cxnLst>
    <dgm:cxn modelId="{ED5A6A75-A195-4BF2-ACC3-16089E1C9284}" type="presOf" srcId="{C91D935D-FE0E-48FD-8FBA-0D6B759EA553}" destId="{52A4E045-C909-454A-9788-CA44FFD534B7}" srcOrd="0" destOrd="0" presId="urn:microsoft.com/office/officeart/2005/8/layout/pList2"/>
    <dgm:cxn modelId="{2B293BE0-A08B-4A0C-B007-92D44A8440C3}" srcId="{63F80A66-158B-48CF-B00D-DB661878B51E}" destId="{6DF62BE2-3010-4E18-9427-723C9AAA0A1E}" srcOrd="2" destOrd="0" parTransId="{99CD2BC1-2EC5-4F8C-86B1-444EB32491F3}" sibTransId="{B9A00214-5312-49A2-8B9D-550CA776BB38}"/>
    <dgm:cxn modelId="{3DD33DA8-1D35-4082-8C2C-54811EDEB60B}" type="presOf" srcId="{66CED712-6ADD-4D68-9CBD-FE058FBE8E79}" destId="{CADB06A8-177B-47DC-99E2-E851567E9479}" srcOrd="0" destOrd="0" presId="urn:microsoft.com/office/officeart/2005/8/layout/pList2"/>
    <dgm:cxn modelId="{0621F7DB-F1D9-44AE-8A54-A35FF0BBA705}" type="presOf" srcId="{78471B4E-5F2E-44E8-88CD-67AD58359BC6}" destId="{762C660B-2135-4578-8B1B-E4B6223EF29E}" srcOrd="0" destOrd="0" presId="urn:microsoft.com/office/officeart/2005/8/layout/pList2"/>
    <dgm:cxn modelId="{CE8045E3-12BD-43B7-AF12-EAC145F4367E}" type="presOf" srcId="{6DF62BE2-3010-4E18-9427-723C9AAA0A1E}" destId="{296F03CD-E16A-47E2-A711-D62E474BEEF8}" srcOrd="0" destOrd="0" presId="urn:microsoft.com/office/officeart/2005/8/layout/pList2"/>
    <dgm:cxn modelId="{73C3DE36-0071-4E6C-B573-BE0DDA69EB16}" srcId="{63F80A66-158B-48CF-B00D-DB661878B51E}" destId="{3D3C0E9F-5C44-4166-A508-CC61C5C2CCAA}" srcOrd="1" destOrd="0" parTransId="{B2E36FDC-ED3E-48AD-8B7D-D16B9D3089AF}" sibTransId="{C91D935D-FE0E-48FD-8FBA-0D6B759EA553}"/>
    <dgm:cxn modelId="{EBAC5696-BCB5-4CB7-86BF-49CA8C5545D6}" srcId="{63F80A66-158B-48CF-B00D-DB661878B51E}" destId="{78471B4E-5F2E-44E8-88CD-67AD58359BC6}" srcOrd="0" destOrd="0" parTransId="{055210C7-EC55-4879-BA03-86C6FFAB0AC7}" sibTransId="{66CED712-6ADD-4D68-9CBD-FE058FBE8E79}"/>
    <dgm:cxn modelId="{2184307F-67B6-4ABB-AFAF-CE79DDA231BE}" type="presOf" srcId="{3D3C0E9F-5C44-4166-A508-CC61C5C2CCAA}" destId="{DFF9D487-5837-42D5-92DF-EEB84A85E2DA}" srcOrd="0" destOrd="0" presId="urn:microsoft.com/office/officeart/2005/8/layout/pList2"/>
    <dgm:cxn modelId="{054CF408-271C-4520-B187-32D7D5796EDE}" type="presOf" srcId="{63F80A66-158B-48CF-B00D-DB661878B51E}" destId="{2AEC80BD-E6E1-49CD-938B-226E392A3B6F}" srcOrd="0" destOrd="0" presId="urn:microsoft.com/office/officeart/2005/8/layout/pList2"/>
    <dgm:cxn modelId="{E39797DC-DCB4-430A-9323-D4D02F7FA468}" type="presParOf" srcId="{2AEC80BD-E6E1-49CD-938B-226E392A3B6F}" destId="{A969CE9C-7E7A-4301-975A-5A72460EB4B6}" srcOrd="0" destOrd="0" presId="urn:microsoft.com/office/officeart/2005/8/layout/pList2"/>
    <dgm:cxn modelId="{56B0C0C4-F9FB-4F99-8E74-5B7AF80B9B32}" type="presParOf" srcId="{2AEC80BD-E6E1-49CD-938B-226E392A3B6F}" destId="{0E722101-F78D-4D91-81DB-762EF66E2B62}" srcOrd="1" destOrd="0" presId="urn:microsoft.com/office/officeart/2005/8/layout/pList2"/>
    <dgm:cxn modelId="{D4EDAFBA-5755-4239-9E7B-6660054BC7FA}" type="presParOf" srcId="{0E722101-F78D-4D91-81DB-762EF66E2B62}" destId="{D29B2E38-D3DF-46E4-AED2-2215F65B39F9}" srcOrd="0" destOrd="0" presId="urn:microsoft.com/office/officeart/2005/8/layout/pList2"/>
    <dgm:cxn modelId="{11CCFF30-4D9A-4C4F-B86A-B60D1CF9106D}" type="presParOf" srcId="{D29B2E38-D3DF-46E4-AED2-2215F65B39F9}" destId="{762C660B-2135-4578-8B1B-E4B6223EF29E}" srcOrd="0" destOrd="0" presId="urn:microsoft.com/office/officeart/2005/8/layout/pList2"/>
    <dgm:cxn modelId="{41C52627-59B7-4736-83E3-428132E3D480}" type="presParOf" srcId="{D29B2E38-D3DF-46E4-AED2-2215F65B39F9}" destId="{39A23BC6-1B9C-43C0-8A59-92349A99F9CF}" srcOrd="1" destOrd="0" presId="urn:microsoft.com/office/officeart/2005/8/layout/pList2"/>
    <dgm:cxn modelId="{D42FF3C2-9DB8-410C-AEEF-881B62751DC7}" type="presParOf" srcId="{D29B2E38-D3DF-46E4-AED2-2215F65B39F9}" destId="{8832B0C3-20F9-4459-90FB-7A29DC519882}" srcOrd="2" destOrd="0" presId="urn:microsoft.com/office/officeart/2005/8/layout/pList2"/>
    <dgm:cxn modelId="{F6C253D8-AC4E-4FA9-8508-227B1E19781B}" type="presParOf" srcId="{0E722101-F78D-4D91-81DB-762EF66E2B62}" destId="{CADB06A8-177B-47DC-99E2-E851567E9479}" srcOrd="1" destOrd="0" presId="urn:microsoft.com/office/officeart/2005/8/layout/pList2"/>
    <dgm:cxn modelId="{366CC002-F1A8-45FC-882D-84BFAE61C380}" type="presParOf" srcId="{0E722101-F78D-4D91-81DB-762EF66E2B62}" destId="{019AD10E-3A6D-4DD6-BD6F-6F28F2D73E7B}" srcOrd="2" destOrd="0" presId="urn:microsoft.com/office/officeart/2005/8/layout/pList2"/>
    <dgm:cxn modelId="{C22C64BE-2B5F-4E0B-A009-5F2EFEA7D28C}" type="presParOf" srcId="{019AD10E-3A6D-4DD6-BD6F-6F28F2D73E7B}" destId="{DFF9D487-5837-42D5-92DF-EEB84A85E2DA}" srcOrd="0" destOrd="0" presId="urn:microsoft.com/office/officeart/2005/8/layout/pList2"/>
    <dgm:cxn modelId="{3E0329B5-09E7-4B71-A5AE-24F2B7524CB3}" type="presParOf" srcId="{019AD10E-3A6D-4DD6-BD6F-6F28F2D73E7B}" destId="{EF4CF8A7-421C-4F27-8A67-62D74D30C2A6}" srcOrd="1" destOrd="0" presId="urn:microsoft.com/office/officeart/2005/8/layout/pList2"/>
    <dgm:cxn modelId="{944459C2-3B11-4389-A9EE-4A8C21E40077}" type="presParOf" srcId="{019AD10E-3A6D-4DD6-BD6F-6F28F2D73E7B}" destId="{09118AB0-97A5-4C42-8512-02BC37F9DEAA}" srcOrd="2" destOrd="0" presId="urn:microsoft.com/office/officeart/2005/8/layout/pList2"/>
    <dgm:cxn modelId="{0F8A82F5-0E0E-43F1-BF61-CAEF5B146975}" type="presParOf" srcId="{0E722101-F78D-4D91-81DB-762EF66E2B62}" destId="{52A4E045-C909-454A-9788-CA44FFD534B7}" srcOrd="3" destOrd="0" presId="urn:microsoft.com/office/officeart/2005/8/layout/pList2"/>
    <dgm:cxn modelId="{F5C9A2EE-3B58-4B64-B9F4-270578DDDB21}" type="presParOf" srcId="{0E722101-F78D-4D91-81DB-762EF66E2B62}" destId="{52A47A10-C749-4D14-86B7-108136749DAF}" srcOrd="4" destOrd="0" presId="urn:microsoft.com/office/officeart/2005/8/layout/pList2"/>
    <dgm:cxn modelId="{B7382B63-F5A0-44B0-A9A6-2B1EE3804755}" type="presParOf" srcId="{52A47A10-C749-4D14-86B7-108136749DAF}" destId="{296F03CD-E16A-47E2-A711-D62E474BEEF8}" srcOrd="0" destOrd="0" presId="urn:microsoft.com/office/officeart/2005/8/layout/pList2"/>
    <dgm:cxn modelId="{E85B3105-0F70-42B2-ADBC-3900B8FDD271}" type="presParOf" srcId="{52A47A10-C749-4D14-86B7-108136749DAF}" destId="{6447B735-07D0-419F-9BA6-AA5C0D849E11}" srcOrd="1" destOrd="0" presId="urn:microsoft.com/office/officeart/2005/8/layout/pList2"/>
    <dgm:cxn modelId="{E26B39B4-EBA3-429E-9E30-0468F1DFB7A2}" type="presParOf" srcId="{52A47A10-C749-4D14-86B7-108136749DAF}" destId="{AF3E4F6F-E32B-48B6-828A-F90E115F5C56}"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3BC54A1-9BE8-4273-AB79-5DD523DC5D78}" type="doc">
      <dgm:prSet loTypeId="urn:microsoft.com/office/officeart/2008/layout/LinedList" loCatId="list" qsTypeId="urn:microsoft.com/office/officeart/2005/8/quickstyle/simple1" qsCatId="simple" csTypeId="urn:microsoft.com/office/officeart/2005/8/colors/colorful3" csCatId="colorful" phldr="1"/>
      <dgm:spPr/>
      <dgm:t>
        <a:bodyPr/>
        <a:lstStyle/>
        <a:p>
          <a:endParaRPr lang="ru-RU"/>
        </a:p>
      </dgm:t>
    </dgm:pt>
    <dgm:pt modelId="{E12815E4-5D47-48FE-A110-B498A9EF9082}">
      <dgm:prSet phldrT="[Текст]" custT="1"/>
      <dgm:spPr/>
      <dgm:t>
        <a:bodyPr/>
        <a:lstStyle/>
        <a:p>
          <a:endParaRPr lang="ru-RU" sz="1400" b="1" dirty="0" smtClean="0">
            <a:solidFill>
              <a:srgbClr val="002060"/>
            </a:solidFill>
            <a:latin typeface="Calibri" pitchFamily="34" charset="0"/>
          </a:endParaRPr>
        </a:p>
        <a:p>
          <a:endParaRPr lang="ru-RU" sz="1400" b="1" dirty="0" smtClean="0">
            <a:solidFill>
              <a:srgbClr val="002060"/>
            </a:solidFill>
            <a:latin typeface="Calibri" pitchFamily="34" charset="0"/>
          </a:endParaRPr>
        </a:p>
        <a:p>
          <a:r>
            <a:rPr lang="ru-RU" sz="1400" b="1" dirty="0" smtClean="0">
              <a:solidFill>
                <a:srgbClr val="002060"/>
              </a:solidFill>
              <a:latin typeface="Calibri" pitchFamily="34" charset="0"/>
            </a:rPr>
            <a:t>Должно обеспечиваться одним или несколькими из следующих способов:</a:t>
          </a:r>
          <a:endParaRPr lang="ru-RU" sz="1400" b="1" dirty="0">
            <a:solidFill>
              <a:srgbClr val="002060"/>
            </a:solidFill>
            <a:latin typeface="Calibri" pitchFamily="34" charset="0"/>
          </a:endParaRPr>
        </a:p>
      </dgm:t>
    </dgm:pt>
    <dgm:pt modelId="{D3BBEB28-C933-4CDF-AB4E-0B1F8704B55F}" type="parTrans" cxnId="{91E95715-046E-4419-B952-5B15A5D019ED}">
      <dgm:prSet/>
      <dgm:spPr/>
      <dgm:t>
        <a:bodyPr/>
        <a:lstStyle/>
        <a:p>
          <a:endParaRPr lang="ru-RU" sz="1400">
            <a:solidFill>
              <a:srgbClr val="002060"/>
            </a:solidFill>
            <a:latin typeface="Calibri" pitchFamily="34" charset="0"/>
          </a:endParaRPr>
        </a:p>
      </dgm:t>
    </dgm:pt>
    <dgm:pt modelId="{D1ED0EA0-887B-4E7E-8868-8D9FA1338756}" type="sibTrans" cxnId="{91E95715-046E-4419-B952-5B15A5D019ED}">
      <dgm:prSet/>
      <dgm:spPr/>
      <dgm:t>
        <a:bodyPr/>
        <a:lstStyle/>
        <a:p>
          <a:endParaRPr lang="ru-RU" sz="1400">
            <a:solidFill>
              <a:srgbClr val="002060"/>
            </a:solidFill>
            <a:latin typeface="Calibri" pitchFamily="34" charset="0"/>
          </a:endParaRPr>
        </a:p>
      </dgm:t>
    </dgm:pt>
    <dgm:pt modelId="{93F24E2D-E96A-4C82-ACA7-061D2C3C9291}">
      <dgm:prSet phldrT="[Текст]" custT="1"/>
      <dgm:spPr/>
      <dgm:t>
        <a:bodyPr/>
        <a:lstStyle/>
        <a:p>
          <a:r>
            <a:rPr lang="ru-RU" sz="1400" smtClean="0">
              <a:solidFill>
                <a:srgbClr val="002060"/>
              </a:solidFill>
              <a:latin typeface="Calibri" pitchFamily="34" charset="0"/>
            </a:rPr>
            <a:t>Устройство противопожарных преград</a:t>
          </a:r>
          <a:endParaRPr lang="ru-RU" sz="1400" dirty="0" smtClean="0">
            <a:solidFill>
              <a:srgbClr val="002060"/>
            </a:solidFill>
            <a:latin typeface="Calibri" pitchFamily="34" charset="0"/>
          </a:endParaRPr>
        </a:p>
      </dgm:t>
    </dgm:pt>
    <dgm:pt modelId="{372C7B1F-CEC5-49EE-9145-6841843AFE95}" type="parTrans" cxnId="{C3F136A7-CFB0-420E-9B2D-24F5808B5877}">
      <dgm:prSet/>
      <dgm:spPr/>
      <dgm:t>
        <a:bodyPr/>
        <a:lstStyle/>
        <a:p>
          <a:endParaRPr lang="ru-RU" sz="1400">
            <a:solidFill>
              <a:srgbClr val="002060"/>
            </a:solidFill>
            <a:latin typeface="Calibri" pitchFamily="34" charset="0"/>
          </a:endParaRPr>
        </a:p>
      </dgm:t>
    </dgm:pt>
    <dgm:pt modelId="{1B02F305-473C-49BA-B1AF-72910F2A53EF}" type="sibTrans" cxnId="{C3F136A7-CFB0-420E-9B2D-24F5808B5877}">
      <dgm:prSet/>
      <dgm:spPr/>
      <dgm:t>
        <a:bodyPr/>
        <a:lstStyle/>
        <a:p>
          <a:endParaRPr lang="ru-RU" sz="1400">
            <a:solidFill>
              <a:srgbClr val="002060"/>
            </a:solidFill>
            <a:latin typeface="Calibri" pitchFamily="34" charset="0"/>
          </a:endParaRPr>
        </a:p>
      </dgm:t>
    </dgm:pt>
    <dgm:pt modelId="{B649544C-8CDC-4E94-AF7E-7C6A98C3A2E7}">
      <dgm:prSet phldrT="[Текст]" custT="1"/>
      <dgm:spPr/>
      <dgm:t>
        <a:bodyPr/>
        <a:lstStyle/>
        <a:p>
          <a:r>
            <a:rPr lang="ru-RU" sz="1400" smtClean="0">
              <a:solidFill>
                <a:srgbClr val="002060"/>
              </a:solidFill>
              <a:latin typeface="Calibri" pitchFamily="34" charset="0"/>
            </a:rPr>
            <a:t>Устройство пожарных отсеков и секций, а также ограничение этажности или высоты зданий и сооружений</a:t>
          </a:r>
          <a:endParaRPr lang="ru-RU" sz="1400" dirty="0" smtClean="0">
            <a:solidFill>
              <a:srgbClr val="002060"/>
            </a:solidFill>
            <a:latin typeface="Calibri" pitchFamily="34" charset="0"/>
          </a:endParaRPr>
        </a:p>
      </dgm:t>
    </dgm:pt>
    <dgm:pt modelId="{4898C972-82ED-405A-A58F-5337C9679741}" type="parTrans" cxnId="{FD9169CF-BA1A-4549-8D7D-18D335ACC8DB}">
      <dgm:prSet/>
      <dgm:spPr/>
      <dgm:t>
        <a:bodyPr/>
        <a:lstStyle/>
        <a:p>
          <a:endParaRPr lang="ru-RU" sz="1400">
            <a:solidFill>
              <a:srgbClr val="002060"/>
            </a:solidFill>
            <a:latin typeface="Calibri" pitchFamily="34" charset="0"/>
          </a:endParaRPr>
        </a:p>
      </dgm:t>
    </dgm:pt>
    <dgm:pt modelId="{4321A999-6CF1-42C0-8F92-3F4263FC4FAB}" type="sibTrans" cxnId="{FD9169CF-BA1A-4549-8D7D-18D335ACC8DB}">
      <dgm:prSet/>
      <dgm:spPr/>
      <dgm:t>
        <a:bodyPr/>
        <a:lstStyle/>
        <a:p>
          <a:endParaRPr lang="ru-RU" sz="1400">
            <a:solidFill>
              <a:srgbClr val="002060"/>
            </a:solidFill>
            <a:latin typeface="Calibri" pitchFamily="34" charset="0"/>
          </a:endParaRPr>
        </a:p>
      </dgm:t>
    </dgm:pt>
    <dgm:pt modelId="{8740B9C1-E934-4855-9BC3-3549B70A12CE}">
      <dgm:prSet phldrT="[Текст]" custT="1"/>
      <dgm:spPr/>
      <dgm:t>
        <a:bodyPr/>
        <a:lstStyle/>
        <a:p>
          <a:r>
            <a:rPr lang="ru-RU" sz="1400" smtClean="0">
              <a:solidFill>
                <a:srgbClr val="002060"/>
              </a:solidFill>
              <a:latin typeface="Calibri" pitchFamily="34" charset="0"/>
            </a:rPr>
            <a:t>Применение устройств аварийного отключения и переключение установок и коммуникаций при пожаре</a:t>
          </a:r>
          <a:endParaRPr lang="ru-RU" sz="1400" dirty="0">
            <a:solidFill>
              <a:srgbClr val="002060"/>
            </a:solidFill>
            <a:latin typeface="Calibri" pitchFamily="34" charset="0"/>
          </a:endParaRPr>
        </a:p>
      </dgm:t>
    </dgm:pt>
    <dgm:pt modelId="{A7E37AA9-F0E1-4167-AE5C-67BF0FB88B74}" type="parTrans" cxnId="{7006E500-DFB1-4F5E-8A14-814D673CD340}">
      <dgm:prSet/>
      <dgm:spPr/>
      <dgm:t>
        <a:bodyPr/>
        <a:lstStyle/>
        <a:p>
          <a:endParaRPr lang="ru-RU" sz="1400">
            <a:solidFill>
              <a:srgbClr val="002060"/>
            </a:solidFill>
            <a:latin typeface="Calibri" pitchFamily="34" charset="0"/>
          </a:endParaRPr>
        </a:p>
      </dgm:t>
    </dgm:pt>
    <dgm:pt modelId="{DACEBAF7-77A0-4E31-8530-A6FB7A7F917F}" type="sibTrans" cxnId="{7006E500-DFB1-4F5E-8A14-814D673CD340}">
      <dgm:prSet/>
      <dgm:spPr/>
      <dgm:t>
        <a:bodyPr/>
        <a:lstStyle/>
        <a:p>
          <a:endParaRPr lang="ru-RU" sz="1400">
            <a:solidFill>
              <a:srgbClr val="002060"/>
            </a:solidFill>
            <a:latin typeface="Calibri" pitchFamily="34" charset="0"/>
          </a:endParaRPr>
        </a:p>
      </dgm:t>
    </dgm:pt>
    <dgm:pt modelId="{CD933CB2-E1CC-4908-A326-9364260BD0F5}">
      <dgm:prSet custT="1"/>
      <dgm:spPr/>
      <dgm:t>
        <a:bodyPr/>
        <a:lstStyle/>
        <a:p>
          <a:r>
            <a:rPr lang="ru-RU" sz="1400" smtClean="0">
              <a:solidFill>
                <a:srgbClr val="002060"/>
              </a:solidFill>
              <a:latin typeface="Calibri" pitchFamily="34" charset="0"/>
            </a:rPr>
            <a:t>Применение средств, предотвращающих или ограничивающих разлив и растекание жидкостей при пожаре</a:t>
          </a:r>
          <a:endParaRPr lang="ru-RU" sz="1400" dirty="0">
            <a:solidFill>
              <a:srgbClr val="002060"/>
            </a:solidFill>
            <a:latin typeface="Calibri" pitchFamily="34" charset="0"/>
          </a:endParaRPr>
        </a:p>
      </dgm:t>
    </dgm:pt>
    <dgm:pt modelId="{882DF7AE-5BD1-4D71-BFE0-C390CBF07DCC}" type="parTrans" cxnId="{138B6FB0-A1E1-48B3-A330-0CBC73901E93}">
      <dgm:prSet/>
      <dgm:spPr/>
      <dgm:t>
        <a:bodyPr/>
        <a:lstStyle/>
        <a:p>
          <a:endParaRPr lang="ru-RU" sz="1400">
            <a:solidFill>
              <a:srgbClr val="002060"/>
            </a:solidFill>
            <a:latin typeface="Calibri" pitchFamily="34" charset="0"/>
          </a:endParaRPr>
        </a:p>
      </dgm:t>
    </dgm:pt>
    <dgm:pt modelId="{DE5A4B93-E35F-4C7D-929E-040AFFCE3084}" type="sibTrans" cxnId="{138B6FB0-A1E1-48B3-A330-0CBC73901E93}">
      <dgm:prSet/>
      <dgm:spPr/>
      <dgm:t>
        <a:bodyPr/>
        <a:lstStyle/>
        <a:p>
          <a:endParaRPr lang="ru-RU" sz="1400">
            <a:solidFill>
              <a:srgbClr val="002060"/>
            </a:solidFill>
            <a:latin typeface="Calibri" pitchFamily="34" charset="0"/>
          </a:endParaRPr>
        </a:p>
      </dgm:t>
    </dgm:pt>
    <dgm:pt modelId="{049799B3-7144-4671-B3FD-AA8A358811D0}">
      <dgm:prSet custT="1"/>
      <dgm:spPr/>
      <dgm:t>
        <a:bodyPr/>
        <a:lstStyle/>
        <a:p>
          <a:r>
            <a:rPr lang="ru-RU" sz="1400" dirty="0" smtClean="0">
              <a:solidFill>
                <a:srgbClr val="002060"/>
              </a:solidFill>
              <a:latin typeface="Calibri" pitchFamily="34" charset="0"/>
            </a:rPr>
            <a:t>Применение </a:t>
          </a:r>
          <a:r>
            <a:rPr lang="ru-RU" sz="1400" dirty="0" err="1" smtClean="0">
              <a:solidFill>
                <a:srgbClr val="002060"/>
              </a:solidFill>
              <a:latin typeface="Calibri" pitchFamily="34" charset="0"/>
            </a:rPr>
            <a:t>огнепреграждающих</a:t>
          </a:r>
          <a:r>
            <a:rPr lang="ru-RU" sz="1400" dirty="0" smtClean="0">
              <a:solidFill>
                <a:srgbClr val="002060"/>
              </a:solidFill>
              <a:latin typeface="Calibri" pitchFamily="34" charset="0"/>
            </a:rPr>
            <a:t> устройств в оборудовании</a:t>
          </a:r>
          <a:endParaRPr lang="ru-RU" sz="1400" dirty="0">
            <a:solidFill>
              <a:srgbClr val="002060"/>
            </a:solidFill>
            <a:latin typeface="Calibri" pitchFamily="34" charset="0"/>
          </a:endParaRPr>
        </a:p>
      </dgm:t>
    </dgm:pt>
    <dgm:pt modelId="{AE64AA7B-5B60-4848-942E-A8A017DDB633}" type="parTrans" cxnId="{8D8E240C-FF99-47D6-84F2-22D853EC4DFE}">
      <dgm:prSet/>
      <dgm:spPr/>
      <dgm:t>
        <a:bodyPr/>
        <a:lstStyle/>
        <a:p>
          <a:endParaRPr lang="ru-RU" sz="1400">
            <a:solidFill>
              <a:srgbClr val="002060"/>
            </a:solidFill>
            <a:latin typeface="Calibri" pitchFamily="34" charset="0"/>
          </a:endParaRPr>
        </a:p>
      </dgm:t>
    </dgm:pt>
    <dgm:pt modelId="{EEB6394D-8B17-433F-B7FA-42BF0A41D5FB}" type="sibTrans" cxnId="{8D8E240C-FF99-47D6-84F2-22D853EC4DFE}">
      <dgm:prSet/>
      <dgm:spPr/>
      <dgm:t>
        <a:bodyPr/>
        <a:lstStyle/>
        <a:p>
          <a:endParaRPr lang="ru-RU" sz="1400">
            <a:solidFill>
              <a:srgbClr val="002060"/>
            </a:solidFill>
            <a:latin typeface="Calibri" pitchFamily="34" charset="0"/>
          </a:endParaRPr>
        </a:p>
      </dgm:t>
    </dgm:pt>
    <dgm:pt modelId="{F860ECAA-834D-402F-A881-46A117A46189}">
      <dgm:prSet custT="1"/>
      <dgm:spPr/>
      <dgm:t>
        <a:bodyPr/>
        <a:lstStyle/>
        <a:p>
          <a:r>
            <a:rPr lang="ru-RU" sz="1400" smtClean="0">
              <a:solidFill>
                <a:srgbClr val="002060"/>
              </a:solidFill>
              <a:latin typeface="Calibri" pitchFamily="34" charset="0"/>
            </a:rPr>
            <a:t>Применение установок пожаротушения</a:t>
          </a:r>
          <a:endParaRPr lang="ru-RU" sz="1400" dirty="0">
            <a:solidFill>
              <a:srgbClr val="002060"/>
            </a:solidFill>
            <a:latin typeface="Calibri" pitchFamily="34" charset="0"/>
          </a:endParaRPr>
        </a:p>
      </dgm:t>
    </dgm:pt>
    <dgm:pt modelId="{30D73130-3E02-4105-96F3-1651444C1FD2}" type="parTrans" cxnId="{738C804C-DFB1-4343-B42A-B356923A5E95}">
      <dgm:prSet/>
      <dgm:spPr/>
      <dgm:t>
        <a:bodyPr/>
        <a:lstStyle/>
        <a:p>
          <a:endParaRPr lang="ru-RU" sz="1400">
            <a:solidFill>
              <a:srgbClr val="002060"/>
            </a:solidFill>
            <a:latin typeface="Calibri" pitchFamily="34" charset="0"/>
          </a:endParaRPr>
        </a:p>
      </dgm:t>
    </dgm:pt>
    <dgm:pt modelId="{E6ED5A10-79A0-4085-8DF7-8F41B0E31585}" type="sibTrans" cxnId="{738C804C-DFB1-4343-B42A-B356923A5E95}">
      <dgm:prSet/>
      <dgm:spPr/>
      <dgm:t>
        <a:bodyPr/>
        <a:lstStyle/>
        <a:p>
          <a:endParaRPr lang="ru-RU" sz="1400">
            <a:solidFill>
              <a:srgbClr val="002060"/>
            </a:solidFill>
            <a:latin typeface="Calibri" pitchFamily="34" charset="0"/>
          </a:endParaRPr>
        </a:p>
      </dgm:t>
    </dgm:pt>
    <dgm:pt modelId="{059DA152-FC09-4357-BFF0-C44A14F28C6B}" type="pres">
      <dgm:prSet presAssocID="{A3BC54A1-9BE8-4273-AB79-5DD523DC5D78}" presName="vert0" presStyleCnt="0">
        <dgm:presLayoutVars>
          <dgm:dir/>
          <dgm:animOne val="branch"/>
          <dgm:animLvl val="lvl"/>
        </dgm:presLayoutVars>
      </dgm:prSet>
      <dgm:spPr/>
      <dgm:t>
        <a:bodyPr/>
        <a:lstStyle/>
        <a:p>
          <a:endParaRPr lang="ru-RU"/>
        </a:p>
      </dgm:t>
    </dgm:pt>
    <dgm:pt modelId="{2BC7AE53-2364-4247-BFC1-E4821F6A2221}" type="pres">
      <dgm:prSet presAssocID="{E12815E4-5D47-48FE-A110-B498A9EF9082}" presName="thickLine" presStyleLbl="alignNode1" presStyleIdx="0" presStyleCnt="1"/>
      <dgm:spPr/>
    </dgm:pt>
    <dgm:pt modelId="{CC4F52B9-5550-4DA7-854A-26D9BA945A13}" type="pres">
      <dgm:prSet presAssocID="{E12815E4-5D47-48FE-A110-B498A9EF9082}" presName="horz1" presStyleCnt="0"/>
      <dgm:spPr/>
    </dgm:pt>
    <dgm:pt modelId="{1369EF42-9E07-47C7-93DC-39FD12F1255F}" type="pres">
      <dgm:prSet presAssocID="{E12815E4-5D47-48FE-A110-B498A9EF9082}" presName="tx1" presStyleLbl="revTx" presStyleIdx="0" presStyleCnt="7"/>
      <dgm:spPr/>
      <dgm:t>
        <a:bodyPr/>
        <a:lstStyle/>
        <a:p>
          <a:endParaRPr lang="ru-RU"/>
        </a:p>
      </dgm:t>
    </dgm:pt>
    <dgm:pt modelId="{BC16F2F1-4152-48FD-B354-59DD2FF53B12}" type="pres">
      <dgm:prSet presAssocID="{E12815E4-5D47-48FE-A110-B498A9EF9082}" presName="vert1" presStyleCnt="0"/>
      <dgm:spPr/>
    </dgm:pt>
    <dgm:pt modelId="{A5A43132-AC81-4AA7-AA13-28447217035E}" type="pres">
      <dgm:prSet presAssocID="{93F24E2D-E96A-4C82-ACA7-061D2C3C9291}" presName="vertSpace2a" presStyleCnt="0"/>
      <dgm:spPr/>
    </dgm:pt>
    <dgm:pt modelId="{E112272B-3AC0-4793-B63B-E6C4D164362E}" type="pres">
      <dgm:prSet presAssocID="{93F24E2D-E96A-4C82-ACA7-061D2C3C9291}" presName="horz2" presStyleCnt="0"/>
      <dgm:spPr/>
    </dgm:pt>
    <dgm:pt modelId="{55DA2E96-74F8-431D-9B3D-2665DC1144CA}" type="pres">
      <dgm:prSet presAssocID="{93F24E2D-E96A-4C82-ACA7-061D2C3C9291}" presName="horzSpace2" presStyleCnt="0"/>
      <dgm:spPr/>
    </dgm:pt>
    <dgm:pt modelId="{1BF0FE51-501A-4621-A65B-5792ED5368AC}" type="pres">
      <dgm:prSet presAssocID="{93F24E2D-E96A-4C82-ACA7-061D2C3C9291}" presName="tx2" presStyleLbl="revTx" presStyleIdx="1" presStyleCnt="7"/>
      <dgm:spPr/>
      <dgm:t>
        <a:bodyPr/>
        <a:lstStyle/>
        <a:p>
          <a:endParaRPr lang="ru-RU"/>
        </a:p>
      </dgm:t>
    </dgm:pt>
    <dgm:pt modelId="{39E9ABA3-FA2E-4FA1-8AFF-458CFCCAFEB1}" type="pres">
      <dgm:prSet presAssocID="{93F24E2D-E96A-4C82-ACA7-061D2C3C9291}" presName="vert2" presStyleCnt="0"/>
      <dgm:spPr/>
    </dgm:pt>
    <dgm:pt modelId="{E926606B-4B80-4EE1-8690-AF40E58F7A88}" type="pres">
      <dgm:prSet presAssocID="{93F24E2D-E96A-4C82-ACA7-061D2C3C9291}" presName="thinLine2b" presStyleLbl="callout" presStyleIdx="0" presStyleCnt="6"/>
      <dgm:spPr/>
    </dgm:pt>
    <dgm:pt modelId="{49A5E461-BA20-4D77-BEF8-1A4BA1F58FAB}" type="pres">
      <dgm:prSet presAssocID="{93F24E2D-E96A-4C82-ACA7-061D2C3C9291}" presName="vertSpace2b" presStyleCnt="0"/>
      <dgm:spPr/>
    </dgm:pt>
    <dgm:pt modelId="{94D5A81D-D34D-4DFD-AB74-AEDF8F7BC2D0}" type="pres">
      <dgm:prSet presAssocID="{B649544C-8CDC-4E94-AF7E-7C6A98C3A2E7}" presName="horz2" presStyleCnt="0"/>
      <dgm:spPr/>
    </dgm:pt>
    <dgm:pt modelId="{8EDEF340-FC9C-4C82-940A-9DD04701B7D8}" type="pres">
      <dgm:prSet presAssocID="{B649544C-8CDC-4E94-AF7E-7C6A98C3A2E7}" presName="horzSpace2" presStyleCnt="0"/>
      <dgm:spPr/>
    </dgm:pt>
    <dgm:pt modelId="{511DFFC1-9C23-4F54-B6B8-62CC97FB5A7F}" type="pres">
      <dgm:prSet presAssocID="{B649544C-8CDC-4E94-AF7E-7C6A98C3A2E7}" presName="tx2" presStyleLbl="revTx" presStyleIdx="2" presStyleCnt="7"/>
      <dgm:spPr/>
      <dgm:t>
        <a:bodyPr/>
        <a:lstStyle/>
        <a:p>
          <a:endParaRPr lang="ru-RU"/>
        </a:p>
      </dgm:t>
    </dgm:pt>
    <dgm:pt modelId="{4EDB3C44-D07D-4CA6-AD8A-27BEA9088008}" type="pres">
      <dgm:prSet presAssocID="{B649544C-8CDC-4E94-AF7E-7C6A98C3A2E7}" presName="vert2" presStyleCnt="0"/>
      <dgm:spPr/>
    </dgm:pt>
    <dgm:pt modelId="{A8B6581D-8FFE-4981-B4AA-D22BF352CFA6}" type="pres">
      <dgm:prSet presAssocID="{B649544C-8CDC-4E94-AF7E-7C6A98C3A2E7}" presName="thinLine2b" presStyleLbl="callout" presStyleIdx="1" presStyleCnt="6"/>
      <dgm:spPr/>
    </dgm:pt>
    <dgm:pt modelId="{092A1AC1-1EDF-4077-B35F-0ABBF2D7EA4E}" type="pres">
      <dgm:prSet presAssocID="{B649544C-8CDC-4E94-AF7E-7C6A98C3A2E7}" presName="vertSpace2b" presStyleCnt="0"/>
      <dgm:spPr/>
    </dgm:pt>
    <dgm:pt modelId="{0A935942-B92D-4875-BC79-56AEF9F2C64E}" type="pres">
      <dgm:prSet presAssocID="{8740B9C1-E934-4855-9BC3-3549B70A12CE}" presName="horz2" presStyleCnt="0"/>
      <dgm:spPr/>
    </dgm:pt>
    <dgm:pt modelId="{A44B828E-3624-4E9F-961C-5BC00637F986}" type="pres">
      <dgm:prSet presAssocID="{8740B9C1-E934-4855-9BC3-3549B70A12CE}" presName="horzSpace2" presStyleCnt="0"/>
      <dgm:spPr/>
    </dgm:pt>
    <dgm:pt modelId="{0FA04197-A240-4468-BEF8-005CC1332643}" type="pres">
      <dgm:prSet presAssocID="{8740B9C1-E934-4855-9BC3-3549B70A12CE}" presName="tx2" presStyleLbl="revTx" presStyleIdx="3" presStyleCnt="7"/>
      <dgm:spPr/>
      <dgm:t>
        <a:bodyPr/>
        <a:lstStyle/>
        <a:p>
          <a:endParaRPr lang="ru-RU"/>
        </a:p>
      </dgm:t>
    </dgm:pt>
    <dgm:pt modelId="{D0D4395E-F826-4088-A7EE-2ACB3821B725}" type="pres">
      <dgm:prSet presAssocID="{8740B9C1-E934-4855-9BC3-3549B70A12CE}" presName="vert2" presStyleCnt="0"/>
      <dgm:spPr/>
    </dgm:pt>
    <dgm:pt modelId="{1639098A-2773-4BFC-80AA-7D45B237F66E}" type="pres">
      <dgm:prSet presAssocID="{8740B9C1-E934-4855-9BC3-3549B70A12CE}" presName="thinLine2b" presStyleLbl="callout" presStyleIdx="2" presStyleCnt="6"/>
      <dgm:spPr/>
    </dgm:pt>
    <dgm:pt modelId="{476EBB68-E3F2-46BD-AE02-F34099DE6528}" type="pres">
      <dgm:prSet presAssocID="{8740B9C1-E934-4855-9BC3-3549B70A12CE}" presName="vertSpace2b" presStyleCnt="0"/>
      <dgm:spPr/>
    </dgm:pt>
    <dgm:pt modelId="{C0C62AC0-66BB-484D-BE26-B0409D6220EE}" type="pres">
      <dgm:prSet presAssocID="{CD933CB2-E1CC-4908-A326-9364260BD0F5}" presName="horz2" presStyleCnt="0"/>
      <dgm:spPr/>
    </dgm:pt>
    <dgm:pt modelId="{74200B74-528D-4C96-96C3-CAB802FC81B9}" type="pres">
      <dgm:prSet presAssocID="{CD933CB2-E1CC-4908-A326-9364260BD0F5}" presName="horzSpace2" presStyleCnt="0"/>
      <dgm:spPr/>
    </dgm:pt>
    <dgm:pt modelId="{532B0D07-A3C0-4E2F-9146-81E34A23F80B}" type="pres">
      <dgm:prSet presAssocID="{CD933CB2-E1CC-4908-A326-9364260BD0F5}" presName="tx2" presStyleLbl="revTx" presStyleIdx="4" presStyleCnt="7"/>
      <dgm:spPr/>
      <dgm:t>
        <a:bodyPr/>
        <a:lstStyle/>
        <a:p>
          <a:endParaRPr lang="ru-RU"/>
        </a:p>
      </dgm:t>
    </dgm:pt>
    <dgm:pt modelId="{D66D546D-4598-4CB1-9E22-232C4CFF2572}" type="pres">
      <dgm:prSet presAssocID="{CD933CB2-E1CC-4908-A326-9364260BD0F5}" presName="vert2" presStyleCnt="0"/>
      <dgm:spPr/>
    </dgm:pt>
    <dgm:pt modelId="{B648664E-7ECD-4504-B3FC-B47F5C59EF5D}" type="pres">
      <dgm:prSet presAssocID="{CD933CB2-E1CC-4908-A326-9364260BD0F5}" presName="thinLine2b" presStyleLbl="callout" presStyleIdx="3" presStyleCnt="6"/>
      <dgm:spPr/>
    </dgm:pt>
    <dgm:pt modelId="{B6420FBD-60EA-45B4-98C9-D3054247C80D}" type="pres">
      <dgm:prSet presAssocID="{CD933CB2-E1CC-4908-A326-9364260BD0F5}" presName="vertSpace2b" presStyleCnt="0"/>
      <dgm:spPr/>
    </dgm:pt>
    <dgm:pt modelId="{EC6D3219-73BB-47EA-936D-AA5309B6999B}" type="pres">
      <dgm:prSet presAssocID="{049799B3-7144-4671-B3FD-AA8A358811D0}" presName="horz2" presStyleCnt="0"/>
      <dgm:spPr/>
    </dgm:pt>
    <dgm:pt modelId="{322ED756-B89D-4BEA-869A-FC27DF01A86B}" type="pres">
      <dgm:prSet presAssocID="{049799B3-7144-4671-B3FD-AA8A358811D0}" presName="horzSpace2" presStyleCnt="0"/>
      <dgm:spPr/>
    </dgm:pt>
    <dgm:pt modelId="{FD70FD42-45BF-41B5-884E-B06E7005F57B}" type="pres">
      <dgm:prSet presAssocID="{049799B3-7144-4671-B3FD-AA8A358811D0}" presName="tx2" presStyleLbl="revTx" presStyleIdx="5" presStyleCnt="7"/>
      <dgm:spPr/>
      <dgm:t>
        <a:bodyPr/>
        <a:lstStyle/>
        <a:p>
          <a:endParaRPr lang="ru-RU"/>
        </a:p>
      </dgm:t>
    </dgm:pt>
    <dgm:pt modelId="{7DD772A4-3EE6-442F-B241-B6C010296237}" type="pres">
      <dgm:prSet presAssocID="{049799B3-7144-4671-B3FD-AA8A358811D0}" presName="vert2" presStyleCnt="0"/>
      <dgm:spPr/>
    </dgm:pt>
    <dgm:pt modelId="{A611CA78-9319-4BF1-ABCC-0D4A1245FA97}" type="pres">
      <dgm:prSet presAssocID="{049799B3-7144-4671-B3FD-AA8A358811D0}" presName="thinLine2b" presStyleLbl="callout" presStyleIdx="4" presStyleCnt="6"/>
      <dgm:spPr/>
    </dgm:pt>
    <dgm:pt modelId="{EEE22AB8-0AC4-4BF2-A905-7F395AD6611C}" type="pres">
      <dgm:prSet presAssocID="{049799B3-7144-4671-B3FD-AA8A358811D0}" presName="vertSpace2b" presStyleCnt="0"/>
      <dgm:spPr/>
    </dgm:pt>
    <dgm:pt modelId="{6B7EA49C-0688-424F-AF11-0239A2C6E572}" type="pres">
      <dgm:prSet presAssocID="{F860ECAA-834D-402F-A881-46A117A46189}" presName="horz2" presStyleCnt="0"/>
      <dgm:spPr/>
    </dgm:pt>
    <dgm:pt modelId="{1F8DF94B-9FCB-4D81-BB0A-33C1561FC0BC}" type="pres">
      <dgm:prSet presAssocID="{F860ECAA-834D-402F-A881-46A117A46189}" presName="horzSpace2" presStyleCnt="0"/>
      <dgm:spPr/>
    </dgm:pt>
    <dgm:pt modelId="{D387807C-7572-423F-812C-118A5C809FEC}" type="pres">
      <dgm:prSet presAssocID="{F860ECAA-834D-402F-A881-46A117A46189}" presName="tx2" presStyleLbl="revTx" presStyleIdx="6" presStyleCnt="7"/>
      <dgm:spPr/>
      <dgm:t>
        <a:bodyPr/>
        <a:lstStyle/>
        <a:p>
          <a:endParaRPr lang="ru-RU"/>
        </a:p>
      </dgm:t>
    </dgm:pt>
    <dgm:pt modelId="{30A66D51-5375-468B-B9CA-113DE2060FEF}" type="pres">
      <dgm:prSet presAssocID="{F860ECAA-834D-402F-A881-46A117A46189}" presName="vert2" presStyleCnt="0"/>
      <dgm:spPr/>
    </dgm:pt>
    <dgm:pt modelId="{2FC0DCA7-37D5-4900-AC89-B692AAFD5E4E}" type="pres">
      <dgm:prSet presAssocID="{F860ECAA-834D-402F-A881-46A117A46189}" presName="thinLine2b" presStyleLbl="callout" presStyleIdx="5" presStyleCnt="6"/>
      <dgm:spPr/>
    </dgm:pt>
    <dgm:pt modelId="{207E3AE1-5D19-4158-87A6-5F110090762A}" type="pres">
      <dgm:prSet presAssocID="{F860ECAA-834D-402F-A881-46A117A46189}" presName="vertSpace2b" presStyleCnt="0"/>
      <dgm:spPr/>
    </dgm:pt>
  </dgm:ptLst>
  <dgm:cxnLst>
    <dgm:cxn modelId="{138B6FB0-A1E1-48B3-A330-0CBC73901E93}" srcId="{E12815E4-5D47-48FE-A110-B498A9EF9082}" destId="{CD933CB2-E1CC-4908-A326-9364260BD0F5}" srcOrd="3" destOrd="0" parTransId="{882DF7AE-5BD1-4D71-BFE0-C390CBF07DCC}" sibTransId="{DE5A4B93-E35F-4C7D-929E-040AFFCE3084}"/>
    <dgm:cxn modelId="{10F36F2A-7631-4434-A210-9F18512CF99E}" type="presOf" srcId="{A3BC54A1-9BE8-4273-AB79-5DD523DC5D78}" destId="{059DA152-FC09-4357-BFF0-C44A14F28C6B}" srcOrd="0" destOrd="0" presId="urn:microsoft.com/office/officeart/2008/layout/LinedList"/>
    <dgm:cxn modelId="{8D8E240C-FF99-47D6-84F2-22D853EC4DFE}" srcId="{E12815E4-5D47-48FE-A110-B498A9EF9082}" destId="{049799B3-7144-4671-B3FD-AA8A358811D0}" srcOrd="4" destOrd="0" parTransId="{AE64AA7B-5B60-4848-942E-A8A017DDB633}" sibTransId="{EEB6394D-8B17-433F-B7FA-42BF0A41D5FB}"/>
    <dgm:cxn modelId="{10FC266C-5F14-4474-9625-E5772C5E94D2}" type="presOf" srcId="{F860ECAA-834D-402F-A881-46A117A46189}" destId="{D387807C-7572-423F-812C-118A5C809FEC}" srcOrd="0" destOrd="0" presId="urn:microsoft.com/office/officeart/2008/layout/LinedList"/>
    <dgm:cxn modelId="{91E95715-046E-4419-B952-5B15A5D019ED}" srcId="{A3BC54A1-9BE8-4273-AB79-5DD523DC5D78}" destId="{E12815E4-5D47-48FE-A110-B498A9EF9082}" srcOrd="0" destOrd="0" parTransId="{D3BBEB28-C933-4CDF-AB4E-0B1F8704B55F}" sibTransId="{D1ED0EA0-887B-4E7E-8868-8D9FA1338756}"/>
    <dgm:cxn modelId="{FD9169CF-BA1A-4549-8D7D-18D335ACC8DB}" srcId="{E12815E4-5D47-48FE-A110-B498A9EF9082}" destId="{B649544C-8CDC-4E94-AF7E-7C6A98C3A2E7}" srcOrd="1" destOrd="0" parTransId="{4898C972-82ED-405A-A58F-5337C9679741}" sibTransId="{4321A999-6CF1-42C0-8F92-3F4263FC4FAB}"/>
    <dgm:cxn modelId="{2723700B-F0DE-4620-84A5-5AA760FAC102}" type="presOf" srcId="{049799B3-7144-4671-B3FD-AA8A358811D0}" destId="{FD70FD42-45BF-41B5-884E-B06E7005F57B}" srcOrd="0" destOrd="0" presId="urn:microsoft.com/office/officeart/2008/layout/LinedList"/>
    <dgm:cxn modelId="{7006E500-DFB1-4F5E-8A14-814D673CD340}" srcId="{E12815E4-5D47-48FE-A110-B498A9EF9082}" destId="{8740B9C1-E934-4855-9BC3-3549B70A12CE}" srcOrd="2" destOrd="0" parTransId="{A7E37AA9-F0E1-4167-AE5C-67BF0FB88B74}" sibTransId="{DACEBAF7-77A0-4E31-8530-A6FB7A7F917F}"/>
    <dgm:cxn modelId="{738C804C-DFB1-4343-B42A-B356923A5E95}" srcId="{E12815E4-5D47-48FE-A110-B498A9EF9082}" destId="{F860ECAA-834D-402F-A881-46A117A46189}" srcOrd="5" destOrd="0" parTransId="{30D73130-3E02-4105-96F3-1651444C1FD2}" sibTransId="{E6ED5A10-79A0-4085-8DF7-8F41B0E31585}"/>
    <dgm:cxn modelId="{C3F136A7-CFB0-420E-9B2D-24F5808B5877}" srcId="{E12815E4-5D47-48FE-A110-B498A9EF9082}" destId="{93F24E2D-E96A-4C82-ACA7-061D2C3C9291}" srcOrd="0" destOrd="0" parTransId="{372C7B1F-CEC5-49EE-9145-6841843AFE95}" sibTransId="{1B02F305-473C-49BA-B1AF-72910F2A53EF}"/>
    <dgm:cxn modelId="{50EA6555-7FF5-4C4F-8760-BB2B3DE8BF68}" type="presOf" srcId="{E12815E4-5D47-48FE-A110-B498A9EF9082}" destId="{1369EF42-9E07-47C7-93DC-39FD12F1255F}" srcOrd="0" destOrd="0" presId="urn:microsoft.com/office/officeart/2008/layout/LinedList"/>
    <dgm:cxn modelId="{E5ACF9F6-2386-4ED1-85A0-D5665A4F2D4E}" type="presOf" srcId="{CD933CB2-E1CC-4908-A326-9364260BD0F5}" destId="{532B0D07-A3C0-4E2F-9146-81E34A23F80B}" srcOrd="0" destOrd="0" presId="urn:microsoft.com/office/officeart/2008/layout/LinedList"/>
    <dgm:cxn modelId="{568201F9-4B4C-4957-AE46-12535BA7CDA0}" type="presOf" srcId="{B649544C-8CDC-4E94-AF7E-7C6A98C3A2E7}" destId="{511DFFC1-9C23-4F54-B6B8-62CC97FB5A7F}" srcOrd="0" destOrd="0" presId="urn:microsoft.com/office/officeart/2008/layout/LinedList"/>
    <dgm:cxn modelId="{8D47990A-A550-41D5-8047-958EF844D310}" type="presOf" srcId="{8740B9C1-E934-4855-9BC3-3549B70A12CE}" destId="{0FA04197-A240-4468-BEF8-005CC1332643}" srcOrd="0" destOrd="0" presId="urn:microsoft.com/office/officeart/2008/layout/LinedList"/>
    <dgm:cxn modelId="{A28625B7-418A-496D-AA64-54DF5F9F0972}" type="presOf" srcId="{93F24E2D-E96A-4C82-ACA7-061D2C3C9291}" destId="{1BF0FE51-501A-4621-A65B-5792ED5368AC}" srcOrd="0" destOrd="0" presId="urn:microsoft.com/office/officeart/2008/layout/LinedList"/>
    <dgm:cxn modelId="{16F75E3D-3A70-49A4-8316-62F6D2DB6AC8}" type="presParOf" srcId="{059DA152-FC09-4357-BFF0-C44A14F28C6B}" destId="{2BC7AE53-2364-4247-BFC1-E4821F6A2221}" srcOrd="0" destOrd="0" presId="urn:microsoft.com/office/officeart/2008/layout/LinedList"/>
    <dgm:cxn modelId="{E2132710-8C3D-4B83-923C-58DA2534749D}" type="presParOf" srcId="{059DA152-FC09-4357-BFF0-C44A14F28C6B}" destId="{CC4F52B9-5550-4DA7-854A-26D9BA945A13}" srcOrd="1" destOrd="0" presId="urn:microsoft.com/office/officeart/2008/layout/LinedList"/>
    <dgm:cxn modelId="{01051D5C-8B91-41A9-B6AC-01EBE46DBE32}" type="presParOf" srcId="{CC4F52B9-5550-4DA7-854A-26D9BA945A13}" destId="{1369EF42-9E07-47C7-93DC-39FD12F1255F}" srcOrd="0" destOrd="0" presId="urn:microsoft.com/office/officeart/2008/layout/LinedList"/>
    <dgm:cxn modelId="{F0E705FD-DCAB-44EF-AD0B-5E1D791B77E1}" type="presParOf" srcId="{CC4F52B9-5550-4DA7-854A-26D9BA945A13}" destId="{BC16F2F1-4152-48FD-B354-59DD2FF53B12}" srcOrd="1" destOrd="0" presId="urn:microsoft.com/office/officeart/2008/layout/LinedList"/>
    <dgm:cxn modelId="{4113F5A3-0213-454E-A067-292B4DF95A2E}" type="presParOf" srcId="{BC16F2F1-4152-48FD-B354-59DD2FF53B12}" destId="{A5A43132-AC81-4AA7-AA13-28447217035E}" srcOrd="0" destOrd="0" presId="urn:microsoft.com/office/officeart/2008/layout/LinedList"/>
    <dgm:cxn modelId="{D70643EC-A4CC-463C-80F0-2F8FEE6618D5}" type="presParOf" srcId="{BC16F2F1-4152-48FD-B354-59DD2FF53B12}" destId="{E112272B-3AC0-4793-B63B-E6C4D164362E}" srcOrd="1" destOrd="0" presId="urn:microsoft.com/office/officeart/2008/layout/LinedList"/>
    <dgm:cxn modelId="{63C6B4D6-E7FD-4A52-B9BD-17E2B84C228F}" type="presParOf" srcId="{E112272B-3AC0-4793-B63B-E6C4D164362E}" destId="{55DA2E96-74F8-431D-9B3D-2665DC1144CA}" srcOrd="0" destOrd="0" presId="urn:microsoft.com/office/officeart/2008/layout/LinedList"/>
    <dgm:cxn modelId="{33197328-B53E-417B-8DE9-22355CCA5DA1}" type="presParOf" srcId="{E112272B-3AC0-4793-B63B-E6C4D164362E}" destId="{1BF0FE51-501A-4621-A65B-5792ED5368AC}" srcOrd="1" destOrd="0" presId="urn:microsoft.com/office/officeart/2008/layout/LinedList"/>
    <dgm:cxn modelId="{2F4F155E-1287-478D-AB61-859BCFED63E2}" type="presParOf" srcId="{E112272B-3AC0-4793-B63B-E6C4D164362E}" destId="{39E9ABA3-FA2E-4FA1-8AFF-458CFCCAFEB1}" srcOrd="2" destOrd="0" presId="urn:microsoft.com/office/officeart/2008/layout/LinedList"/>
    <dgm:cxn modelId="{407E424E-73CF-4976-ADDE-2D3A6BA95697}" type="presParOf" srcId="{BC16F2F1-4152-48FD-B354-59DD2FF53B12}" destId="{E926606B-4B80-4EE1-8690-AF40E58F7A88}" srcOrd="2" destOrd="0" presId="urn:microsoft.com/office/officeart/2008/layout/LinedList"/>
    <dgm:cxn modelId="{633D0995-FBCF-495B-9884-3AF079805CC6}" type="presParOf" srcId="{BC16F2F1-4152-48FD-B354-59DD2FF53B12}" destId="{49A5E461-BA20-4D77-BEF8-1A4BA1F58FAB}" srcOrd="3" destOrd="0" presId="urn:microsoft.com/office/officeart/2008/layout/LinedList"/>
    <dgm:cxn modelId="{48E570A8-D565-4116-AD16-46DBD3FE18DC}" type="presParOf" srcId="{BC16F2F1-4152-48FD-B354-59DD2FF53B12}" destId="{94D5A81D-D34D-4DFD-AB74-AEDF8F7BC2D0}" srcOrd="4" destOrd="0" presId="urn:microsoft.com/office/officeart/2008/layout/LinedList"/>
    <dgm:cxn modelId="{F83E8A50-3485-4D8D-A928-2EF9714D076E}" type="presParOf" srcId="{94D5A81D-D34D-4DFD-AB74-AEDF8F7BC2D0}" destId="{8EDEF340-FC9C-4C82-940A-9DD04701B7D8}" srcOrd="0" destOrd="0" presId="urn:microsoft.com/office/officeart/2008/layout/LinedList"/>
    <dgm:cxn modelId="{B1CA10B8-982B-4922-A8AA-54B6E02049C1}" type="presParOf" srcId="{94D5A81D-D34D-4DFD-AB74-AEDF8F7BC2D0}" destId="{511DFFC1-9C23-4F54-B6B8-62CC97FB5A7F}" srcOrd="1" destOrd="0" presId="urn:microsoft.com/office/officeart/2008/layout/LinedList"/>
    <dgm:cxn modelId="{CC184AB3-9C25-468E-A9C7-C85507BD3819}" type="presParOf" srcId="{94D5A81D-D34D-4DFD-AB74-AEDF8F7BC2D0}" destId="{4EDB3C44-D07D-4CA6-AD8A-27BEA9088008}" srcOrd="2" destOrd="0" presId="urn:microsoft.com/office/officeart/2008/layout/LinedList"/>
    <dgm:cxn modelId="{89B7E7C4-2BA7-4B65-B7AC-19E5B9CD7FBF}" type="presParOf" srcId="{BC16F2F1-4152-48FD-B354-59DD2FF53B12}" destId="{A8B6581D-8FFE-4981-B4AA-D22BF352CFA6}" srcOrd="5" destOrd="0" presId="urn:microsoft.com/office/officeart/2008/layout/LinedList"/>
    <dgm:cxn modelId="{47C40069-A99A-4F0E-B1B0-4E19D7CA1EB8}" type="presParOf" srcId="{BC16F2F1-4152-48FD-B354-59DD2FF53B12}" destId="{092A1AC1-1EDF-4077-B35F-0ABBF2D7EA4E}" srcOrd="6" destOrd="0" presId="urn:microsoft.com/office/officeart/2008/layout/LinedList"/>
    <dgm:cxn modelId="{51075D27-219B-4D08-9AEE-EB55130C0679}" type="presParOf" srcId="{BC16F2F1-4152-48FD-B354-59DD2FF53B12}" destId="{0A935942-B92D-4875-BC79-56AEF9F2C64E}" srcOrd="7" destOrd="0" presId="urn:microsoft.com/office/officeart/2008/layout/LinedList"/>
    <dgm:cxn modelId="{F1B706DC-8EEE-4B89-A77A-9F6ECD2153BF}" type="presParOf" srcId="{0A935942-B92D-4875-BC79-56AEF9F2C64E}" destId="{A44B828E-3624-4E9F-961C-5BC00637F986}" srcOrd="0" destOrd="0" presId="urn:microsoft.com/office/officeart/2008/layout/LinedList"/>
    <dgm:cxn modelId="{E83B7EDB-57AF-4611-B703-90D2E4B540D4}" type="presParOf" srcId="{0A935942-B92D-4875-BC79-56AEF9F2C64E}" destId="{0FA04197-A240-4468-BEF8-005CC1332643}" srcOrd="1" destOrd="0" presId="urn:microsoft.com/office/officeart/2008/layout/LinedList"/>
    <dgm:cxn modelId="{355904F7-C7F3-4240-B046-E236BD53679E}" type="presParOf" srcId="{0A935942-B92D-4875-BC79-56AEF9F2C64E}" destId="{D0D4395E-F826-4088-A7EE-2ACB3821B725}" srcOrd="2" destOrd="0" presId="urn:microsoft.com/office/officeart/2008/layout/LinedList"/>
    <dgm:cxn modelId="{DAEA1115-394D-47F4-9FD5-0E1452C69414}" type="presParOf" srcId="{BC16F2F1-4152-48FD-B354-59DD2FF53B12}" destId="{1639098A-2773-4BFC-80AA-7D45B237F66E}" srcOrd="8" destOrd="0" presId="urn:microsoft.com/office/officeart/2008/layout/LinedList"/>
    <dgm:cxn modelId="{026EEDE2-5A99-4085-B853-DC472289F33E}" type="presParOf" srcId="{BC16F2F1-4152-48FD-B354-59DD2FF53B12}" destId="{476EBB68-E3F2-46BD-AE02-F34099DE6528}" srcOrd="9" destOrd="0" presId="urn:microsoft.com/office/officeart/2008/layout/LinedList"/>
    <dgm:cxn modelId="{6DD51AB4-CC92-46F0-AF9A-7AC1949E572A}" type="presParOf" srcId="{BC16F2F1-4152-48FD-B354-59DD2FF53B12}" destId="{C0C62AC0-66BB-484D-BE26-B0409D6220EE}" srcOrd="10" destOrd="0" presId="urn:microsoft.com/office/officeart/2008/layout/LinedList"/>
    <dgm:cxn modelId="{7164F63B-522A-4B2C-AE24-86B7DAA1D5A6}" type="presParOf" srcId="{C0C62AC0-66BB-484D-BE26-B0409D6220EE}" destId="{74200B74-528D-4C96-96C3-CAB802FC81B9}" srcOrd="0" destOrd="0" presId="urn:microsoft.com/office/officeart/2008/layout/LinedList"/>
    <dgm:cxn modelId="{3B7BD33B-6651-48A0-91E7-910119D38BAA}" type="presParOf" srcId="{C0C62AC0-66BB-484D-BE26-B0409D6220EE}" destId="{532B0D07-A3C0-4E2F-9146-81E34A23F80B}" srcOrd="1" destOrd="0" presId="urn:microsoft.com/office/officeart/2008/layout/LinedList"/>
    <dgm:cxn modelId="{FA5492A0-A789-4940-9581-9F958471E085}" type="presParOf" srcId="{C0C62AC0-66BB-484D-BE26-B0409D6220EE}" destId="{D66D546D-4598-4CB1-9E22-232C4CFF2572}" srcOrd="2" destOrd="0" presId="urn:microsoft.com/office/officeart/2008/layout/LinedList"/>
    <dgm:cxn modelId="{9EEDA4E0-FF69-48E0-95CF-91A2DC67C94A}" type="presParOf" srcId="{BC16F2F1-4152-48FD-B354-59DD2FF53B12}" destId="{B648664E-7ECD-4504-B3FC-B47F5C59EF5D}" srcOrd="11" destOrd="0" presId="urn:microsoft.com/office/officeart/2008/layout/LinedList"/>
    <dgm:cxn modelId="{1792962A-04DE-46B6-BEF0-48AE122311C1}" type="presParOf" srcId="{BC16F2F1-4152-48FD-B354-59DD2FF53B12}" destId="{B6420FBD-60EA-45B4-98C9-D3054247C80D}" srcOrd="12" destOrd="0" presId="urn:microsoft.com/office/officeart/2008/layout/LinedList"/>
    <dgm:cxn modelId="{8BDCBDFA-80BC-4A52-9799-2066E2952873}" type="presParOf" srcId="{BC16F2F1-4152-48FD-B354-59DD2FF53B12}" destId="{EC6D3219-73BB-47EA-936D-AA5309B6999B}" srcOrd="13" destOrd="0" presId="urn:microsoft.com/office/officeart/2008/layout/LinedList"/>
    <dgm:cxn modelId="{54FAA7E2-5051-4407-9410-111137BBE0DC}" type="presParOf" srcId="{EC6D3219-73BB-47EA-936D-AA5309B6999B}" destId="{322ED756-B89D-4BEA-869A-FC27DF01A86B}" srcOrd="0" destOrd="0" presId="urn:microsoft.com/office/officeart/2008/layout/LinedList"/>
    <dgm:cxn modelId="{FB1B21B3-D7EA-4F0E-BF8F-BA6B29AB463C}" type="presParOf" srcId="{EC6D3219-73BB-47EA-936D-AA5309B6999B}" destId="{FD70FD42-45BF-41B5-884E-B06E7005F57B}" srcOrd="1" destOrd="0" presId="urn:microsoft.com/office/officeart/2008/layout/LinedList"/>
    <dgm:cxn modelId="{CEF9E693-7594-4E8A-A3D3-03A74ABCC4C5}" type="presParOf" srcId="{EC6D3219-73BB-47EA-936D-AA5309B6999B}" destId="{7DD772A4-3EE6-442F-B241-B6C010296237}" srcOrd="2" destOrd="0" presId="urn:microsoft.com/office/officeart/2008/layout/LinedList"/>
    <dgm:cxn modelId="{13A9C15D-FCE4-4A89-B972-5D3C4CD24C6D}" type="presParOf" srcId="{BC16F2F1-4152-48FD-B354-59DD2FF53B12}" destId="{A611CA78-9319-4BF1-ABCC-0D4A1245FA97}" srcOrd="14" destOrd="0" presId="urn:microsoft.com/office/officeart/2008/layout/LinedList"/>
    <dgm:cxn modelId="{B4A1DA60-F986-4520-BF3D-1B0E22A5A9B7}" type="presParOf" srcId="{BC16F2F1-4152-48FD-B354-59DD2FF53B12}" destId="{EEE22AB8-0AC4-4BF2-A905-7F395AD6611C}" srcOrd="15" destOrd="0" presId="urn:microsoft.com/office/officeart/2008/layout/LinedList"/>
    <dgm:cxn modelId="{70DA4141-5BC3-4605-9D2C-9AD8ADBC7406}" type="presParOf" srcId="{BC16F2F1-4152-48FD-B354-59DD2FF53B12}" destId="{6B7EA49C-0688-424F-AF11-0239A2C6E572}" srcOrd="16" destOrd="0" presId="urn:microsoft.com/office/officeart/2008/layout/LinedList"/>
    <dgm:cxn modelId="{F8BE8A50-2D04-401C-935B-4449C69C5AA0}" type="presParOf" srcId="{6B7EA49C-0688-424F-AF11-0239A2C6E572}" destId="{1F8DF94B-9FCB-4D81-BB0A-33C1561FC0BC}" srcOrd="0" destOrd="0" presId="urn:microsoft.com/office/officeart/2008/layout/LinedList"/>
    <dgm:cxn modelId="{AEFDBC7D-E5A1-4B1A-AA15-7452C01E3DEF}" type="presParOf" srcId="{6B7EA49C-0688-424F-AF11-0239A2C6E572}" destId="{D387807C-7572-423F-812C-118A5C809FEC}" srcOrd="1" destOrd="0" presId="urn:microsoft.com/office/officeart/2008/layout/LinedList"/>
    <dgm:cxn modelId="{3EC31EB5-5C24-40C9-B78E-CC213811AB6B}" type="presParOf" srcId="{6B7EA49C-0688-424F-AF11-0239A2C6E572}" destId="{30A66D51-5375-468B-B9CA-113DE2060FEF}" srcOrd="2" destOrd="0" presId="urn:microsoft.com/office/officeart/2008/layout/LinedList"/>
    <dgm:cxn modelId="{6676CF2E-D870-4B27-83C8-D45E365E8A11}" type="presParOf" srcId="{BC16F2F1-4152-48FD-B354-59DD2FF53B12}" destId="{2FC0DCA7-37D5-4900-AC89-B692AAFD5E4E}" srcOrd="17" destOrd="0" presId="urn:microsoft.com/office/officeart/2008/layout/LinedList"/>
    <dgm:cxn modelId="{0CDD24D7-0352-49F2-99C9-74960A9A8893}" type="presParOf" srcId="{BC16F2F1-4152-48FD-B354-59DD2FF53B12}" destId="{207E3AE1-5D19-4158-87A6-5F110090762A}" srcOrd="18" destOrd="0" presId="urn:microsoft.com/office/officeart/2008/layout/LinedList"/>
  </dgm:cxnLst>
  <dgm:bg>
    <a:solidFill>
      <a:schemeClr val="accent3">
        <a:lumMod val="20000"/>
        <a:lumOff val="8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46D15DE-4E6F-43AB-BCE0-10E373CCEC9A}" type="doc">
      <dgm:prSet loTypeId="urn:microsoft.com/office/officeart/2005/8/layout/vList3" loCatId="list" qsTypeId="urn:microsoft.com/office/officeart/2005/8/quickstyle/simple3" qsCatId="simple" csTypeId="urn:microsoft.com/office/officeart/2005/8/colors/colorful2" csCatId="colorful" phldr="1"/>
      <dgm:spPr/>
    </dgm:pt>
    <dgm:pt modelId="{7A301257-B768-4E56-95DD-19386E9B9E2A}">
      <dgm:prSet phldrT="[Текст]" custT="1"/>
      <dgm:spPr/>
      <dgm:t>
        <a:bodyPr/>
        <a:lstStyle/>
        <a:p>
          <a:pPr algn="just"/>
          <a:r>
            <a:rPr lang="ru-RU" sz="1400" b="1" i="0" dirty="0" smtClean="0">
              <a:solidFill>
                <a:srgbClr val="002060"/>
              </a:solidFill>
              <a:latin typeface="Calibri" pitchFamily="34" charset="0"/>
            </a:rPr>
            <a:t>УСТАНОВКИ ПОЖАРОТУШЕНИЯ </a:t>
          </a:r>
        </a:p>
        <a:p>
          <a:pPr algn="just"/>
          <a:r>
            <a:rPr lang="ru-RU" sz="1400" b="0" i="0" dirty="0" smtClean="0">
              <a:solidFill>
                <a:srgbClr val="002060"/>
              </a:solidFill>
              <a:latin typeface="Calibri" pitchFamily="34" charset="0"/>
            </a:rPr>
            <a:t>совокупность стационарных технических средств тушения пожара путем выпуска огнетушащего вещества. </a:t>
          </a:r>
          <a:endParaRPr lang="ru-RU" sz="1400" dirty="0">
            <a:solidFill>
              <a:srgbClr val="002060"/>
            </a:solidFill>
            <a:latin typeface="Calibri" pitchFamily="34" charset="0"/>
          </a:endParaRPr>
        </a:p>
      </dgm:t>
    </dgm:pt>
    <dgm:pt modelId="{FF75772E-FADE-4469-A892-26ED715C0D04}" type="parTrans" cxnId="{BD762C36-AB9E-4BE7-B4A0-B48D5F0FC1E6}">
      <dgm:prSet/>
      <dgm:spPr/>
      <dgm:t>
        <a:bodyPr/>
        <a:lstStyle/>
        <a:p>
          <a:endParaRPr lang="ru-RU" sz="1400">
            <a:solidFill>
              <a:srgbClr val="002060"/>
            </a:solidFill>
          </a:endParaRPr>
        </a:p>
      </dgm:t>
    </dgm:pt>
    <dgm:pt modelId="{4BB12B17-C3F9-4FE7-8DC2-86C5535D77B6}" type="sibTrans" cxnId="{BD762C36-AB9E-4BE7-B4A0-B48D5F0FC1E6}">
      <dgm:prSet/>
      <dgm:spPr/>
      <dgm:t>
        <a:bodyPr/>
        <a:lstStyle/>
        <a:p>
          <a:endParaRPr lang="ru-RU" sz="1400">
            <a:solidFill>
              <a:srgbClr val="002060"/>
            </a:solidFill>
          </a:endParaRPr>
        </a:p>
      </dgm:t>
    </dgm:pt>
    <dgm:pt modelId="{F0044BF7-7BBE-4389-8852-5FCC491CFDC1}" type="pres">
      <dgm:prSet presAssocID="{A46D15DE-4E6F-43AB-BCE0-10E373CCEC9A}" presName="linearFlow" presStyleCnt="0">
        <dgm:presLayoutVars>
          <dgm:dir/>
          <dgm:resizeHandles val="exact"/>
        </dgm:presLayoutVars>
      </dgm:prSet>
      <dgm:spPr/>
    </dgm:pt>
    <dgm:pt modelId="{9D07D67E-BF87-4463-9804-C5ED51952687}" type="pres">
      <dgm:prSet presAssocID="{7A301257-B768-4E56-95DD-19386E9B9E2A}" presName="composite" presStyleCnt="0"/>
      <dgm:spPr/>
    </dgm:pt>
    <dgm:pt modelId="{007A13B7-A7F0-40FB-A2F4-CE1F7849290E}" type="pres">
      <dgm:prSet presAssocID="{7A301257-B768-4E56-95DD-19386E9B9E2A}" presName="imgShp" presStyleLbl="fgImgPlace1" presStyleIdx="0" presStyleCnt="1" custLinFactNeighborX="-9020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F5CB5987-3783-42A0-80B1-960FA17DE9BE}" type="pres">
      <dgm:prSet presAssocID="{7A301257-B768-4E56-95DD-19386E9B9E2A}" presName="txShp" presStyleLbl="node1" presStyleIdx="0" presStyleCnt="1" custScaleX="137251" custLinFactNeighborX="7008">
        <dgm:presLayoutVars>
          <dgm:bulletEnabled val="1"/>
        </dgm:presLayoutVars>
      </dgm:prSet>
      <dgm:spPr/>
      <dgm:t>
        <a:bodyPr/>
        <a:lstStyle/>
        <a:p>
          <a:endParaRPr lang="ru-RU"/>
        </a:p>
      </dgm:t>
    </dgm:pt>
  </dgm:ptLst>
  <dgm:cxnLst>
    <dgm:cxn modelId="{BD762C36-AB9E-4BE7-B4A0-B48D5F0FC1E6}" srcId="{A46D15DE-4E6F-43AB-BCE0-10E373CCEC9A}" destId="{7A301257-B768-4E56-95DD-19386E9B9E2A}" srcOrd="0" destOrd="0" parTransId="{FF75772E-FADE-4469-A892-26ED715C0D04}" sibTransId="{4BB12B17-C3F9-4FE7-8DC2-86C5535D77B6}"/>
    <dgm:cxn modelId="{217D1834-8131-4AF5-A2C4-9200BD9B049D}" type="presOf" srcId="{7A301257-B768-4E56-95DD-19386E9B9E2A}" destId="{F5CB5987-3783-42A0-80B1-960FA17DE9BE}" srcOrd="0" destOrd="0" presId="urn:microsoft.com/office/officeart/2005/8/layout/vList3"/>
    <dgm:cxn modelId="{D4FE008C-4E4C-4E8A-9620-5B6277BB56CE}" type="presOf" srcId="{A46D15DE-4E6F-43AB-BCE0-10E373CCEC9A}" destId="{F0044BF7-7BBE-4389-8852-5FCC491CFDC1}" srcOrd="0" destOrd="0" presId="urn:microsoft.com/office/officeart/2005/8/layout/vList3"/>
    <dgm:cxn modelId="{C9E9EA2B-85BF-431D-BDC4-147A8C8569DB}" type="presParOf" srcId="{F0044BF7-7BBE-4389-8852-5FCC491CFDC1}" destId="{9D07D67E-BF87-4463-9804-C5ED51952687}" srcOrd="0" destOrd="0" presId="urn:microsoft.com/office/officeart/2005/8/layout/vList3"/>
    <dgm:cxn modelId="{C2858C64-2713-4185-8316-2790E455A618}" type="presParOf" srcId="{9D07D67E-BF87-4463-9804-C5ED51952687}" destId="{007A13B7-A7F0-40FB-A2F4-CE1F7849290E}" srcOrd="0" destOrd="0" presId="urn:microsoft.com/office/officeart/2005/8/layout/vList3"/>
    <dgm:cxn modelId="{AF41D627-8DEA-4182-9C83-4C490F81EA8C}" type="presParOf" srcId="{9D07D67E-BF87-4463-9804-C5ED51952687}" destId="{F5CB5987-3783-42A0-80B1-960FA17DE9BE}"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29FC2E3-DCED-4114-AEE1-B69B63B4BEA7}" type="doc">
      <dgm:prSet loTypeId="urn:microsoft.com/office/officeart/2008/layout/LinedList" loCatId="list" qsTypeId="urn:microsoft.com/office/officeart/2005/8/quickstyle/simple1" qsCatId="simple" csTypeId="urn:microsoft.com/office/officeart/2005/8/colors/colorful3" csCatId="colorful" phldr="1"/>
      <dgm:spPr/>
      <dgm:t>
        <a:bodyPr/>
        <a:lstStyle/>
        <a:p>
          <a:endParaRPr lang="ru-RU"/>
        </a:p>
      </dgm:t>
    </dgm:pt>
    <dgm:pt modelId="{B5F56911-538C-47D8-BD60-AF78594C29E5}">
      <dgm:prSet phldrT="[Текст]" custT="1"/>
      <dgm:spPr/>
      <dgm:t>
        <a:bodyPr/>
        <a:lstStyle/>
        <a:p>
          <a:endParaRPr lang="ru-RU" sz="1200" b="1" i="0" smtClean="0">
            <a:solidFill>
              <a:srgbClr val="002060"/>
            </a:solidFill>
            <a:latin typeface="Calibri" pitchFamily="34" charset="0"/>
          </a:endParaRPr>
        </a:p>
        <a:p>
          <a:r>
            <a:rPr lang="ru-RU" sz="1200" b="1" i="0" smtClean="0">
              <a:solidFill>
                <a:srgbClr val="002060"/>
              </a:solidFill>
              <a:latin typeface="Calibri" pitchFamily="34" charset="0"/>
            </a:rPr>
            <a:t>Тип установки пожаротушения, способ тушения и вид огнетушащего вещества определяются организацией-проектировщиком. При этом установка пожаротушения должна обеспечивать:</a:t>
          </a:r>
          <a:endParaRPr lang="ru-RU" sz="1200" b="1" dirty="0">
            <a:solidFill>
              <a:srgbClr val="002060"/>
            </a:solidFill>
            <a:latin typeface="Calibri" pitchFamily="34" charset="0"/>
          </a:endParaRPr>
        </a:p>
      </dgm:t>
    </dgm:pt>
    <dgm:pt modelId="{0F80C0D9-A1B1-44EE-9438-A486D8D23E4D}" type="parTrans" cxnId="{C27A1EF2-6734-4970-B065-D72891D9FE27}">
      <dgm:prSet/>
      <dgm:spPr/>
      <dgm:t>
        <a:bodyPr/>
        <a:lstStyle/>
        <a:p>
          <a:endParaRPr lang="ru-RU" sz="1200">
            <a:solidFill>
              <a:srgbClr val="002060"/>
            </a:solidFill>
            <a:latin typeface="Calibri" pitchFamily="34" charset="0"/>
          </a:endParaRPr>
        </a:p>
      </dgm:t>
    </dgm:pt>
    <dgm:pt modelId="{8D19E0F1-6598-40EC-A64B-F70B81D9DC8A}" type="sibTrans" cxnId="{C27A1EF2-6734-4970-B065-D72891D9FE27}">
      <dgm:prSet/>
      <dgm:spPr/>
      <dgm:t>
        <a:bodyPr/>
        <a:lstStyle/>
        <a:p>
          <a:endParaRPr lang="ru-RU" sz="1200">
            <a:solidFill>
              <a:srgbClr val="002060"/>
            </a:solidFill>
            <a:latin typeface="Calibri" pitchFamily="34" charset="0"/>
          </a:endParaRPr>
        </a:p>
      </dgm:t>
    </dgm:pt>
    <dgm:pt modelId="{26EC2F61-0416-419E-B923-E5E878759B6C}">
      <dgm:prSet phldrT="[Текст]" custT="1"/>
      <dgm:spPr/>
      <dgm:t>
        <a:bodyPr/>
        <a:lstStyle/>
        <a:p>
          <a:r>
            <a:rPr lang="ru-RU" sz="1200" b="0" i="0" smtClean="0">
              <a:solidFill>
                <a:srgbClr val="002060"/>
              </a:solidFill>
              <a:latin typeface="Calibri" pitchFamily="34" charset="0"/>
            </a:rPr>
            <a:t>1) реализацию эффективных технологий пожаротушения, оптимальную инерционность, минимально вредное воздействие на защищаемое оборудование;</a:t>
          </a:r>
          <a:endParaRPr lang="ru-RU" sz="1200" dirty="0">
            <a:solidFill>
              <a:srgbClr val="002060"/>
            </a:solidFill>
            <a:latin typeface="Calibri" pitchFamily="34" charset="0"/>
          </a:endParaRPr>
        </a:p>
      </dgm:t>
    </dgm:pt>
    <dgm:pt modelId="{AD05B4FF-8D00-4F24-A8E1-2E23030EC7A6}" type="parTrans" cxnId="{AAB3FA15-539C-46DB-BD3F-532C784F60D0}">
      <dgm:prSet/>
      <dgm:spPr/>
      <dgm:t>
        <a:bodyPr/>
        <a:lstStyle/>
        <a:p>
          <a:endParaRPr lang="ru-RU" sz="1200">
            <a:solidFill>
              <a:srgbClr val="002060"/>
            </a:solidFill>
            <a:latin typeface="Calibri" pitchFamily="34" charset="0"/>
          </a:endParaRPr>
        </a:p>
      </dgm:t>
    </dgm:pt>
    <dgm:pt modelId="{CD90417C-3F95-45CC-B4B8-1B0B03255898}" type="sibTrans" cxnId="{AAB3FA15-539C-46DB-BD3F-532C784F60D0}">
      <dgm:prSet/>
      <dgm:spPr/>
      <dgm:t>
        <a:bodyPr/>
        <a:lstStyle/>
        <a:p>
          <a:endParaRPr lang="ru-RU" sz="1200">
            <a:solidFill>
              <a:srgbClr val="002060"/>
            </a:solidFill>
            <a:latin typeface="Calibri" pitchFamily="34" charset="0"/>
          </a:endParaRPr>
        </a:p>
      </dgm:t>
    </dgm:pt>
    <dgm:pt modelId="{186B9A2F-E42D-4C50-B95F-5598E3327BA1}">
      <dgm:prSet phldrT="[Текст]" custT="1"/>
      <dgm:spPr/>
      <dgm:t>
        <a:bodyPr/>
        <a:lstStyle/>
        <a:p>
          <a:r>
            <a:rPr lang="ru-RU" sz="1200" b="0" i="0" smtClean="0">
              <a:solidFill>
                <a:srgbClr val="002060"/>
              </a:solidFill>
              <a:latin typeface="Calibri" pitchFamily="34" charset="0"/>
            </a:rPr>
            <a:t>2) срабатывание в течение времени, не превышающего длительности начальной стадии развития пожара (критического времени свободного развития пожара);</a:t>
          </a:r>
          <a:endParaRPr lang="ru-RU" sz="1200" dirty="0">
            <a:solidFill>
              <a:srgbClr val="002060"/>
            </a:solidFill>
            <a:latin typeface="Calibri" pitchFamily="34" charset="0"/>
          </a:endParaRPr>
        </a:p>
      </dgm:t>
    </dgm:pt>
    <dgm:pt modelId="{680F6496-9654-4A2D-B204-853159C70C8C}" type="parTrans" cxnId="{ED7ABDD9-FC0E-491B-ADE7-D6BB495EFA4C}">
      <dgm:prSet/>
      <dgm:spPr/>
      <dgm:t>
        <a:bodyPr/>
        <a:lstStyle/>
        <a:p>
          <a:endParaRPr lang="ru-RU" sz="1200">
            <a:solidFill>
              <a:srgbClr val="002060"/>
            </a:solidFill>
            <a:latin typeface="Calibri" pitchFamily="34" charset="0"/>
          </a:endParaRPr>
        </a:p>
      </dgm:t>
    </dgm:pt>
    <dgm:pt modelId="{1B33ED8D-C9CF-47FF-A082-D1D789D2128C}" type="sibTrans" cxnId="{ED7ABDD9-FC0E-491B-ADE7-D6BB495EFA4C}">
      <dgm:prSet/>
      <dgm:spPr/>
      <dgm:t>
        <a:bodyPr/>
        <a:lstStyle/>
        <a:p>
          <a:endParaRPr lang="ru-RU" sz="1200">
            <a:solidFill>
              <a:srgbClr val="002060"/>
            </a:solidFill>
            <a:latin typeface="Calibri" pitchFamily="34" charset="0"/>
          </a:endParaRPr>
        </a:p>
      </dgm:t>
    </dgm:pt>
    <dgm:pt modelId="{5AC1FA6E-67D1-4DA0-B38A-5DCA685E1723}">
      <dgm:prSet phldrT="[Текст]" custT="1"/>
      <dgm:spPr/>
      <dgm:t>
        <a:bodyPr/>
        <a:lstStyle/>
        <a:p>
          <a:r>
            <a:rPr lang="ru-RU" sz="1200" b="0" i="0" dirty="0" smtClean="0">
              <a:solidFill>
                <a:srgbClr val="002060"/>
              </a:solidFill>
              <a:latin typeface="Calibri" pitchFamily="34" charset="0"/>
            </a:rPr>
            <a:t>3) необходимую интенсивность орошения или удельный расход огнетушащего вещества;</a:t>
          </a:r>
          <a:endParaRPr lang="ru-RU" sz="1200" dirty="0">
            <a:solidFill>
              <a:srgbClr val="002060"/>
            </a:solidFill>
            <a:latin typeface="Calibri" pitchFamily="34" charset="0"/>
          </a:endParaRPr>
        </a:p>
      </dgm:t>
    </dgm:pt>
    <dgm:pt modelId="{317AE673-A410-411B-A0E0-E371D4E34853}" type="parTrans" cxnId="{3302D914-8767-4E22-B05A-EA766C5923E5}">
      <dgm:prSet/>
      <dgm:spPr/>
      <dgm:t>
        <a:bodyPr/>
        <a:lstStyle/>
        <a:p>
          <a:endParaRPr lang="ru-RU" sz="1200">
            <a:solidFill>
              <a:srgbClr val="002060"/>
            </a:solidFill>
            <a:latin typeface="Calibri" pitchFamily="34" charset="0"/>
          </a:endParaRPr>
        </a:p>
      </dgm:t>
    </dgm:pt>
    <dgm:pt modelId="{463E20D0-2CC2-4DAA-8BFF-78F370F02360}" type="sibTrans" cxnId="{3302D914-8767-4E22-B05A-EA766C5923E5}">
      <dgm:prSet/>
      <dgm:spPr/>
      <dgm:t>
        <a:bodyPr/>
        <a:lstStyle/>
        <a:p>
          <a:endParaRPr lang="ru-RU" sz="1200">
            <a:solidFill>
              <a:srgbClr val="002060"/>
            </a:solidFill>
            <a:latin typeface="Calibri" pitchFamily="34" charset="0"/>
          </a:endParaRPr>
        </a:p>
      </dgm:t>
    </dgm:pt>
    <dgm:pt modelId="{FF5FAE83-468E-47C3-B163-8CA585C5B822}">
      <dgm:prSet custT="1"/>
      <dgm:spPr/>
      <dgm:t>
        <a:bodyPr/>
        <a:lstStyle/>
        <a:p>
          <a:r>
            <a:rPr lang="ru-RU" sz="1200" b="0" i="0" smtClean="0">
              <a:solidFill>
                <a:srgbClr val="002060"/>
              </a:solidFill>
              <a:latin typeface="Calibri" pitchFamily="34" charset="0"/>
            </a:rPr>
            <a:t>4) тушение пожара в целях его ликвидации или локализации в течение времени, необходимого для введения в действие оперативных сил и средств;</a:t>
          </a:r>
          <a:endParaRPr lang="ru-RU" sz="1200" dirty="0">
            <a:solidFill>
              <a:srgbClr val="002060"/>
            </a:solidFill>
            <a:latin typeface="Calibri" pitchFamily="34" charset="0"/>
          </a:endParaRPr>
        </a:p>
      </dgm:t>
    </dgm:pt>
    <dgm:pt modelId="{B041B11D-0700-4C26-AA35-FDB85E22FDB9}" type="parTrans" cxnId="{9EB73488-BEE5-4D90-8BBF-1F99B70F5DBB}">
      <dgm:prSet/>
      <dgm:spPr/>
      <dgm:t>
        <a:bodyPr/>
        <a:lstStyle/>
        <a:p>
          <a:endParaRPr lang="ru-RU" sz="1200">
            <a:solidFill>
              <a:srgbClr val="002060"/>
            </a:solidFill>
            <a:latin typeface="Calibri" pitchFamily="34" charset="0"/>
          </a:endParaRPr>
        </a:p>
      </dgm:t>
    </dgm:pt>
    <dgm:pt modelId="{14B25EE6-59C1-436E-AF66-94508722E773}" type="sibTrans" cxnId="{9EB73488-BEE5-4D90-8BBF-1F99B70F5DBB}">
      <dgm:prSet/>
      <dgm:spPr/>
      <dgm:t>
        <a:bodyPr/>
        <a:lstStyle/>
        <a:p>
          <a:endParaRPr lang="ru-RU" sz="1200">
            <a:solidFill>
              <a:srgbClr val="002060"/>
            </a:solidFill>
            <a:latin typeface="Calibri" pitchFamily="34" charset="0"/>
          </a:endParaRPr>
        </a:p>
      </dgm:t>
    </dgm:pt>
    <dgm:pt modelId="{982A72E3-B683-488D-9E12-1F7C231BC5A6}">
      <dgm:prSet custT="1"/>
      <dgm:spPr/>
      <dgm:t>
        <a:bodyPr/>
        <a:lstStyle/>
        <a:p>
          <a:r>
            <a:rPr lang="ru-RU" sz="1200" b="0" i="0" dirty="0" smtClean="0">
              <a:solidFill>
                <a:srgbClr val="002060"/>
              </a:solidFill>
              <a:latin typeface="Calibri" pitchFamily="34" charset="0"/>
            </a:rPr>
            <a:t>5) требуемую надежность функционирования.</a:t>
          </a:r>
          <a:endParaRPr lang="ru-RU" sz="1200" dirty="0">
            <a:solidFill>
              <a:srgbClr val="002060"/>
            </a:solidFill>
            <a:latin typeface="Calibri" pitchFamily="34" charset="0"/>
          </a:endParaRPr>
        </a:p>
      </dgm:t>
    </dgm:pt>
    <dgm:pt modelId="{A37E18AB-0335-46CF-849B-D64218C5094E}" type="parTrans" cxnId="{92232912-4062-49DA-9ADF-F2E6E30BEF6B}">
      <dgm:prSet/>
      <dgm:spPr/>
      <dgm:t>
        <a:bodyPr/>
        <a:lstStyle/>
        <a:p>
          <a:endParaRPr lang="ru-RU" sz="1200">
            <a:solidFill>
              <a:srgbClr val="002060"/>
            </a:solidFill>
            <a:latin typeface="Calibri" pitchFamily="34" charset="0"/>
          </a:endParaRPr>
        </a:p>
      </dgm:t>
    </dgm:pt>
    <dgm:pt modelId="{4788ADBA-6EA8-4DAD-97F7-711C9272952D}" type="sibTrans" cxnId="{92232912-4062-49DA-9ADF-F2E6E30BEF6B}">
      <dgm:prSet/>
      <dgm:spPr/>
      <dgm:t>
        <a:bodyPr/>
        <a:lstStyle/>
        <a:p>
          <a:endParaRPr lang="ru-RU" sz="1200">
            <a:solidFill>
              <a:srgbClr val="002060"/>
            </a:solidFill>
            <a:latin typeface="Calibri" pitchFamily="34" charset="0"/>
          </a:endParaRPr>
        </a:p>
      </dgm:t>
    </dgm:pt>
    <dgm:pt modelId="{90331263-BB36-40B6-9650-003732173C54}" type="pres">
      <dgm:prSet presAssocID="{929FC2E3-DCED-4114-AEE1-B69B63B4BEA7}" presName="vert0" presStyleCnt="0">
        <dgm:presLayoutVars>
          <dgm:dir/>
          <dgm:animOne val="branch"/>
          <dgm:animLvl val="lvl"/>
        </dgm:presLayoutVars>
      </dgm:prSet>
      <dgm:spPr/>
      <dgm:t>
        <a:bodyPr/>
        <a:lstStyle/>
        <a:p>
          <a:endParaRPr lang="ru-RU"/>
        </a:p>
      </dgm:t>
    </dgm:pt>
    <dgm:pt modelId="{18877B58-25C0-42AC-8F66-634D5386473C}" type="pres">
      <dgm:prSet presAssocID="{B5F56911-538C-47D8-BD60-AF78594C29E5}" presName="thickLine" presStyleLbl="alignNode1" presStyleIdx="0" presStyleCnt="1"/>
      <dgm:spPr/>
    </dgm:pt>
    <dgm:pt modelId="{94AC80F8-5875-429C-BB2B-154172117CF7}" type="pres">
      <dgm:prSet presAssocID="{B5F56911-538C-47D8-BD60-AF78594C29E5}" presName="horz1" presStyleCnt="0"/>
      <dgm:spPr/>
    </dgm:pt>
    <dgm:pt modelId="{5544FF80-997E-4D7D-8819-078CB7DBB044}" type="pres">
      <dgm:prSet presAssocID="{B5F56911-538C-47D8-BD60-AF78594C29E5}" presName="tx1" presStyleLbl="revTx" presStyleIdx="0" presStyleCnt="6"/>
      <dgm:spPr/>
      <dgm:t>
        <a:bodyPr/>
        <a:lstStyle/>
        <a:p>
          <a:endParaRPr lang="ru-RU"/>
        </a:p>
      </dgm:t>
    </dgm:pt>
    <dgm:pt modelId="{E90ADFC7-7B77-4C11-8600-DF720A36B360}" type="pres">
      <dgm:prSet presAssocID="{B5F56911-538C-47D8-BD60-AF78594C29E5}" presName="vert1" presStyleCnt="0"/>
      <dgm:spPr/>
    </dgm:pt>
    <dgm:pt modelId="{656A7E2C-E048-4049-90CD-E1B51C887736}" type="pres">
      <dgm:prSet presAssocID="{26EC2F61-0416-419E-B923-E5E878759B6C}" presName="vertSpace2a" presStyleCnt="0"/>
      <dgm:spPr/>
    </dgm:pt>
    <dgm:pt modelId="{39ADB52C-A154-4E5C-BCF9-E38D9EB5BD6B}" type="pres">
      <dgm:prSet presAssocID="{26EC2F61-0416-419E-B923-E5E878759B6C}" presName="horz2" presStyleCnt="0"/>
      <dgm:spPr/>
    </dgm:pt>
    <dgm:pt modelId="{1A093E0D-5AFA-4BD2-B0B8-755A5ED40C68}" type="pres">
      <dgm:prSet presAssocID="{26EC2F61-0416-419E-B923-E5E878759B6C}" presName="horzSpace2" presStyleCnt="0"/>
      <dgm:spPr/>
    </dgm:pt>
    <dgm:pt modelId="{A3B38CC5-A207-4123-A49C-D43936F0A68F}" type="pres">
      <dgm:prSet presAssocID="{26EC2F61-0416-419E-B923-E5E878759B6C}" presName="tx2" presStyleLbl="revTx" presStyleIdx="1" presStyleCnt="6"/>
      <dgm:spPr/>
      <dgm:t>
        <a:bodyPr/>
        <a:lstStyle/>
        <a:p>
          <a:endParaRPr lang="ru-RU"/>
        </a:p>
      </dgm:t>
    </dgm:pt>
    <dgm:pt modelId="{7EFB92C6-6EAB-4EF1-ABC0-145F92076409}" type="pres">
      <dgm:prSet presAssocID="{26EC2F61-0416-419E-B923-E5E878759B6C}" presName="vert2" presStyleCnt="0"/>
      <dgm:spPr/>
    </dgm:pt>
    <dgm:pt modelId="{9BDD81D1-8122-4196-83F4-C4865A7381FB}" type="pres">
      <dgm:prSet presAssocID="{26EC2F61-0416-419E-B923-E5E878759B6C}" presName="thinLine2b" presStyleLbl="callout" presStyleIdx="0" presStyleCnt="5"/>
      <dgm:spPr/>
    </dgm:pt>
    <dgm:pt modelId="{C079D380-02F9-41FD-9172-75C8E4E477D5}" type="pres">
      <dgm:prSet presAssocID="{26EC2F61-0416-419E-B923-E5E878759B6C}" presName="vertSpace2b" presStyleCnt="0"/>
      <dgm:spPr/>
    </dgm:pt>
    <dgm:pt modelId="{21384503-3581-4406-B74E-C249B5A0B661}" type="pres">
      <dgm:prSet presAssocID="{186B9A2F-E42D-4C50-B95F-5598E3327BA1}" presName="horz2" presStyleCnt="0"/>
      <dgm:spPr/>
    </dgm:pt>
    <dgm:pt modelId="{79D8D624-A082-4AE2-9008-E98D6EBCD0B9}" type="pres">
      <dgm:prSet presAssocID="{186B9A2F-E42D-4C50-B95F-5598E3327BA1}" presName="horzSpace2" presStyleCnt="0"/>
      <dgm:spPr/>
    </dgm:pt>
    <dgm:pt modelId="{4EBA8F0E-8569-48E5-B150-07D13BA49956}" type="pres">
      <dgm:prSet presAssocID="{186B9A2F-E42D-4C50-B95F-5598E3327BA1}" presName="tx2" presStyleLbl="revTx" presStyleIdx="2" presStyleCnt="6"/>
      <dgm:spPr/>
      <dgm:t>
        <a:bodyPr/>
        <a:lstStyle/>
        <a:p>
          <a:endParaRPr lang="ru-RU"/>
        </a:p>
      </dgm:t>
    </dgm:pt>
    <dgm:pt modelId="{E0685BB1-0FDC-4775-A745-0411C627359B}" type="pres">
      <dgm:prSet presAssocID="{186B9A2F-E42D-4C50-B95F-5598E3327BA1}" presName="vert2" presStyleCnt="0"/>
      <dgm:spPr/>
    </dgm:pt>
    <dgm:pt modelId="{297301C0-9455-412C-BE23-2374C58E9A1B}" type="pres">
      <dgm:prSet presAssocID="{186B9A2F-E42D-4C50-B95F-5598E3327BA1}" presName="thinLine2b" presStyleLbl="callout" presStyleIdx="1" presStyleCnt="5"/>
      <dgm:spPr/>
    </dgm:pt>
    <dgm:pt modelId="{3805C210-AE2F-45AB-94A7-4F7A6DB4F675}" type="pres">
      <dgm:prSet presAssocID="{186B9A2F-E42D-4C50-B95F-5598E3327BA1}" presName="vertSpace2b" presStyleCnt="0"/>
      <dgm:spPr/>
    </dgm:pt>
    <dgm:pt modelId="{48AED849-0EB3-4F65-BF75-3A63DC8E4D0B}" type="pres">
      <dgm:prSet presAssocID="{5AC1FA6E-67D1-4DA0-B38A-5DCA685E1723}" presName="horz2" presStyleCnt="0"/>
      <dgm:spPr/>
    </dgm:pt>
    <dgm:pt modelId="{0E49CE1F-F780-43D4-9FE7-3205A95F1EC3}" type="pres">
      <dgm:prSet presAssocID="{5AC1FA6E-67D1-4DA0-B38A-5DCA685E1723}" presName="horzSpace2" presStyleCnt="0"/>
      <dgm:spPr/>
    </dgm:pt>
    <dgm:pt modelId="{50338B5A-15E3-4A57-BA8D-A34987ECC8C7}" type="pres">
      <dgm:prSet presAssocID="{5AC1FA6E-67D1-4DA0-B38A-5DCA685E1723}" presName="tx2" presStyleLbl="revTx" presStyleIdx="3" presStyleCnt="6" custScaleY="66632"/>
      <dgm:spPr/>
      <dgm:t>
        <a:bodyPr/>
        <a:lstStyle/>
        <a:p>
          <a:endParaRPr lang="ru-RU"/>
        </a:p>
      </dgm:t>
    </dgm:pt>
    <dgm:pt modelId="{13C85F8D-F977-4BC3-83AF-EE2CC40A0F2F}" type="pres">
      <dgm:prSet presAssocID="{5AC1FA6E-67D1-4DA0-B38A-5DCA685E1723}" presName="vert2" presStyleCnt="0"/>
      <dgm:spPr/>
    </dgm:pt>
    <dgm:pt modelId="{5DA315B7-AB4D-4187-93B3-8EBA3AC25025}" type="pres">
      <dgm:prSet presAssocID="{5AC1FA6E-67D1-4DA0-B38A-5DCA685E1723}" presName="thinLine2b" presStyleLbl="callout" presStyleIdx="2" presStyleCnt="5"/>
      <dgm:spPr/>
    </dgm:pt>
    <dgm:pt modelId="{1BAE5098-90C7-49C2-BE18-9E99BF8406AC}" type="pres">
      <dgm:prSet presAssocID="{5AC1FA6E-67D1-4DA0-B38A-5DCA685E1723}" presName="vertSpace2b" presStyleCnt="0"/>
      <dgm:spPr/>
    </dgm:pt>
    <dgm:pt modelId="{1AA833D3-52F9-4368-A35A-CA275B07C4DB}" type="pres">
      <dgm:prSet presAssocID="{FF5FAE83-468E-47C3-B163-8CA585C5B822}" presName="horz2" presStyleCnt="0"/>
      <dgm:spPr/>
    </dgm:pt>
    <dgm:pt modelId="{F2F7884B-9D66-4314-96E3-1B6E869888A4}" type="pres">
      <dgm:prSet presAssocID="{FF5FAE83-468E-47C3-B163-8CA585C5B822}" presName="horzSpace2" presStyleCnt="0"/>
      <dgm:spPr/>
    </dgm:pt>
    <dgm:pt modelId="{D9D68CE3-2603-4AD1-8829-9E1CFA854E42}" type="pres">
      <dgm:prSet presAssocID="{FF5FAE83-468E-47C3-B163-8CA585C5B822}" presName="tx2" presStyleLbl="revTx" presStyleIdx="4" presStyleCnt="6"/>
      <dgm:spPr/>
      <dgm:t>
        <a:bodyPr/>
        <a:lstStyle/>
        <a:p>
          <a:endParaRPr lang="ru-RU"/>
        </a:p>
      </dgm:t>
    </dgm:pt>
    <dgm:pt modelId="{9E82D89E-9846-484E-A2E9-2A7961270629}" type="pres">
      <dgm:prSet presAssocID="{FF5FAE83-468E-47C3-B163-8CA585C5B822}" presName="vert2" presStyleCnt="0"/>
      <dgm:spPr/>
    </dgm:pt>
    <dgm:pt modelId="{7AAB2DD9-449C-45A7-8447-B65F08CD1D95}" type="pres">
      <dgm:prSet presAssocID="{FF5FAE83-468E-47C3-B163-8CA585C5B822}" presName="thinLine2b" presStyleLbl="callout" presStyleIdx="3" presStyleCnt="5"/>
      <dgm:spPr/>
    </dgm:pt>
    <dgm:pt modelId="{F7CA94FB-2C53-4438-8B76-11CBE5FA8AF1}" type="pres">
      <dgm:prSet presAssocID="{FF5FAE83-468E-47C3-B163-8CA585C5B822}" presName="vertSpace2b" presStyleCnt="0"/>
      <dgm:spPr/>
    </dgm:pt>
    <dgm:pt modelId="{1B96EB9C-A49D-4BD6-81BE-A15C4B2D7C9A}" type="pres">
      <dgm:prSet presAssocID="{982A72E3-B683-488D-9E12-1F7C231BC5A6}" presName="horz2" presStyleCnt="0"/>
      <dgm:spPr/>
    </dgm:pt>
    <dgm:pt modelId="{98F6FEBD-927E-4DDF-9A55-A3E6C6500CB6}" type="pres">
      <dgm:prSet presAssocID="{982A72E3-B683-488D-9E12-1F7C231BC5A6}" presName="horzSpace2" presStyleCnt="0"/>
      <dgm:spPr/>
    </dgm:pt>
    <dgm:pt modelId="{F0B79F94-996F-459B-BD98-40EF0F4B4003}" type="pres">
      <dgm:prSet presAssocID="{982A72E3-B683-488D-9E12-1F7C231BC5A6}" presName="tx2" presStyleLbl="revTx" presStyleIdx="5" presStyleCnt="6"/>
      <dgm:spPr/>
      <dgm:t>
        <a:bodyPr/>
        <a:lstStyle/>
        <a:p>
          <a:endParaRPr lang="ru-RU"/>
        </a:p>
      </dgm:t>
    </dgm:pt>
    <dgm:pt modelId="{1CCF00FA-FC81-4861-A250-B52970724FA4}" type="pres">
      <dgm:prSet presAssocID="{982A72E3-B683-488D-9E12-1F7C231BC5A6}" presName="vert2" presStyleCnt="0"/>
      <dgm:spPr/>
    </dgm:pt>
    <dgm:pt modelId="{238CAD01-5FCF-4EE8-9782-DF7F4E08298A}" type="pres">
      <dgm:prSet presAssocID="{982A72E3-B683-488D-9E12-1F7C231BC5A6}" presName="thinLine2b" presStyleLbl="callout" presStyleIdx="4" presStyleCnt="5"/>
      <dgm:spPr/>
    </dgm:pt>
    <dgm:pt modelId="{86BB8501-5029-4D49-A91E-CCA5680AB11F}" type="pres">
      <dgm:prSet presAssocID="{982A72E3-B683-488D-9E12-1F7C231BC5A6}" presName="vertSpace2b" presStyleCnt="0"/>
      <dgm:spPr/>
    </dgm:pt>
  </dgm:ptLst>
  <dgm:cxnLst>
    <dgm:cxn modelId="{343EF762-6A56-4ABA-B30C-7AEE463542BC}" type="presOf" srcId="{186B9A2F-E42D-4C50-B95F-5598E3327BA1}" destId="{4EBA8F0E-8569-48E5-B150-07D13BA49956}" srcOrd="0" destOrd="0" presId="urn:microsoft.com/office/officeart/2008/layout/LinedList"/>
    <dgm:cxn modelId="{AAB3FA15-539C-46DB-BD3F-532C784F60D0}" srcId="{B5F56911-538C-47D8-BD60-AF78594C29E5}" destId="{26EC2F61-0416-419E-B923-E5E878759B6C}" srcOrd="0" destOrd="0" parTransId="{AD05B4FF-8D00-4F24-A8E1-2E23030EC7A6}" sibTransId="{CD90417C-3F95-45CC-B4B8-1B0B03255898}"/>
    <dgm:cxn modelId="{2AF1EB1B-FFE2-4BA8-B4FC-DEB9751CD086}" type="presOf" srcId="{5AC1FA6E-67D1-4DA0-B38A-5DCA685E1723}" destId="{50338B5A-15E3-4A57-BA8D-A34987ECC8C7}" srcOrd="0" destOrd="0" presId="urn:microsoft.com/office/officeart/2008/layout/LinedList"/>
    <dgm:cxn modelId="{30C29E4E-15C4-4212-B19B-AD105F2E7C84}" type="presOf" srcId="{982A72E3-B683-488D-9E12-1F7C231BC5A6}" destId="{F0B79F94-996F-459B-BD98-40EF0F4B4003}" srcOrd="0" destOrd="0" presId="urn:microsoft.com/office/officeart/2008/layout/LinedList"/>
    <dgm:cxn modelId="{69121046-FBD8-4AAD-B47E-ECE0BB424326}" type="presOf" srcId="{929FC2E3-DCED-4114-AEE1-B69B63B4BEA7}" destId="{90331263-BB36-40B6-9650-003732173C54}" srcOrd="0" destOrd="0" presId="urn:microsoft.com/office/officeart/2008/layout/LinedList"/>
    <dgm:cxn modelId="{C27A1EF2-6734-4970-B065-D72891D9FE27}" srcId="{929FC2E3-DCED-4114-AEE1-B69B63B4BEA7}" destId="{B5F56911-538C-47D8-BD60-AF78594C29E5}" srcOrd="0" destOrd="0" parTransId="{0F80C0D9-A1B1-44EE-9438-A486D8D23E4D}" sibTransId="{8D19E0F1-6598-40EC-A64B-F70B81D9DC8A}"/>
    <dgm:cxn modelId="{9EB73488-BEE5-4D90-8BBF-1F99B70F5DBB}" srcId="{B5F56911-538C-47D8-BD60-AF78594C29E5}" destId="{FF5FAE83-468E-47C3-B163-8CA585C5B822}" srcOrd="3" destOrd="0" parTransId="{B041B11D-0700-4C26-AA35-FDB85E22FDB9}" sibTransId="{14B25EE6-59C1-436E-AF66-94508722E773}"/>
    <dgm:cxn modelId="{4C312E10-3CB5-44FD-87AF-3F688BE5B58A}" type="presOf" srcId="{B5F56911-538C-47D8-BD60-AF78594C29E5}" destId="{5544FF80-997E-4D7D-8819-078CB7DBB044}" srcOrd="0" destOrd="0" presId="urn:microsoft.com/office/officeart/2008/layout/LinedList"/>
    <dgm:cxn modelId="{ED7ABDD9-FC0E-491B-ADE7-D6BB495EFA4C}" srcId="{B5F56911-538C-47D8-BD60-AF78594C29E5}" destId="{186B9A2F-E42D-4C50-B95F-5598E3327BA1}" srcOrd="1" destOrd="0" parTransId="{680F6496-9654-4A2D-B204-853159C70C8C}" sibTransId="{1B33ED8D-C9CF-47FF-A082-D1D789D2128C}"/>
    <dgm:cxn modelId="{3302D914-8767-4E22-B05A-EA766C5923E5}" srcId="{B5F56911-538C-47D8-BD60-AF78594C29E5}" destId="{5AC1FA6E-67D1-4DA0-B38A-5DCA685E1723}" srcOrd="2" destOrd="0" parTransId="{317AE673-A410-411B-A0E0-E371D4E34853}" sibTransId="{463E20D0-2CC2-4DAA-8BFF-78F370F02360}"/>
    <dgm:cxn modelId="{0ED323E3-63ED-438C-A59A-ED40F6859F6C}" type="presOf" srcId="{26EC2F61-0416-419E-B923-E5E878759B6C}" destId="{A3B38CC5-A207-4123-A49C-D43936F0A68F}" srcOrd="0" destOrd="0" presId="urn:microsoft.com/office/officeart/2008/layout/LinedList"/>
    <dgm:cxn modelId="{92232912-4062-49DA-9ADF-F2E6E30BEF6B}" srcId="{B5F56911-538C-47D8-BD60-AF78594C29E5}" destId="{982A72E3-B683-488D-9E12-1F7C231BC5A6}" srcOrd="4" destOrd="0" parTransId="{A37E18AB-0335-46CF-849B-D64218C5094E}" sibTransId="{4788ADBA-6EA8-4DAD-97F7-711C9272952D}"/>
    <dgm:cxn modelId="{88EB7E24-517C-4765-BD18-521FF72AFAAC}" type="presOf" srcId="{FF5FAE83-468E-47C3-B163-8CA585C5B822}" destId="{D9D68CE3-2603-4AD1-8829-9E1CFA854E42}" srcOrd="0" destOrd="0" presId="urn:microsoft.com/office/officeart/2008/layout/LinedList"/>
    <dgm:cxn modelId="{FF94DFBB-8DEC-448F-8F6E-43C64F38766B}" type="presParOf" srcId="{90331263-BB36-40B6-9650-003732173C54}" destId="{18877B58-25C0-42AC-8F66-634D5386473C}" srcOrd="0" destOrd="0" presId="urn:microsoft.com/office/officeart/2008/layout/LinedList"/>
    <dgm:cxn modelId="{FC01AE5A-5196-43F1-B732-80849B302387}" type="presParOf" srcId="{90331263-BB36-40B6-9650-003732173C54}" destId="{94AC80F8-5875-429C-BB2B-154172117CF7}" srcOrd="1" destOrd="0" presId="urn:microsoft.com/office/officeart/2008/layout/LinedList"/>
    <dgm:cxn modelId="{1C926135-D7A2-4F6B-8EAA-95CC28CB8D37}" type="presParOf" srcId="{94AC80F8-5875-429C-BB2B-154172117CF7}" destId="{5544FF80-997E-4D7D-8819-078CB7DBB044}" srcOrd="0" destOrd="0" presId="urn:microsoft.com/office/officeart/2008/layout/LinedList"/>
    <dgm:cxn modelId="{54740B3C-7FB0-4B3A-99AE-894506FFFCE8}" type="presParOf" srcId="{94AC80F8-5875-429C-BB2B-154172117CF7}" destId="{E90ADFC7-7B77-4C11-8600-DF720A36B360}" srcOrd="1" destOrd="0" presId="urn:microsoft.com/office/officeart/2008/layout/LinedList"/>
    <dgm:cxn modelId="{1A93DB79-F867-4CCF-BC42-29B7EECA281B}" type="presParOf" srcId="{E90ADFC7-7B77-4C11-8600-DF720A36B360}" destId="{656A7E2C-E048-4049-90CD-E1B51C887736}" srcOrd="0" destOrd="0" presId="urn:microsoft.com/office/officeart/2008/layout/LinedList"/>
    <dgm:cxn modelId="{28F4C8E3-F547-4D97-AB82-C50A5D011433}" type="presParOf" srcId="{E90ADFC7-7B77-4C11-8600-DF720A36B360}" destId="{39ADB52C-A154-4E5C-BCF9-E38D9EB5BD6B}" srcOrd="1" destOrd="0" presId="urn:microsoft.com/office/officeart/2008/layout/LinedList"/>
    <dgm:cxn modelId="{F546A14C-7FBA-46D7-9A00-16D32F05C4A9}" type="presParOf" srcId="{39ADB52C-A154-4E5C-BCF9-E38D9EB5BD6B}" destId="{1A093E0D-5AFA-4BD2-B0B8-755A5ED40C68}" srcOrd="0" destOrd="0" presId="urn:microsoft.com/office/officeart/2008/layout/LinedList"/>
    <dgm:cxn modelId="{9A71DAC7-3FF3-47C2-A3E5-92560E7B368E}" type="presParOf" srcId="{39ADB52C-A154-4E5C-BCF9-E38D9EB5BD6B}" destId="{A3B38CC5-A207-4123-A49C-D43936F0A68F}" srcOrd="1" destOrd="0" presId="urn:microsoft.com/office/officeart/2008/layout/LinedList"/>
    <dgm:cxn modelId="{F8AC0DB9-FB39-47B0-ABA3-0499431CF192}" type="presParOf" srcId="{39ADB52C-A154-4E5C-BCF9-E38D9EB5BD6B}" destId="{7EFB92C6-6EAB-4EF1-ABC0-145F92076409}" srcOrd="2" destOrd="0" presId="urn:microsoft.com/office/officeart/2008/layout/LinedList"/>
    <dgm:cxn modelId="{453DFA8F-8820-4726-A7D8-168E5C47EEE1}" type="presParOf" srcId="{E90ADFC7-7B77-4C11-8600-DF720A36B360}" destId="{9BDD81D1-8122-4196-83F4-C4865A7381FB}" srcOrd="2" destOrd="0" presId="urn:microsoft.com/office/officeart/2008/layout/LinedList"/>
    <dgm:cxn modelId="{7FB48646-7404-4070-83D0-693B16D26464}" type="presParOf" srcId="{E90ADFC7-7B77-4C11-8600-DF720A36B360}" destId="{C079D380-02F9-41FD-9172-75C8E4E477D5}" srcOrd="3" destOrd="0" presId="urn:microsoft.com/office/officeart/2008/layout/LinedList"/>
    <dgm:cxn modelId="{1168912C-4CA0-4CD9-8D05-885B1A82CBF1}" type="presParOf" srcId="{E90ADFC7-7B77-4C11-8600-DF720A36B360}" destId="{21384503-3581-4406-B74E-C249B5A0B661}" srcOrd="4" destOrd="0" presId="urn:microsoft.com/office/officeart/2008/layout/LinedList"/>
    <dgm:cxn modelId="{5F0E9DA7-DD23-4691-BA25-A4D2C07A89C3}" type="presParOf" srcId="{21384503-3581-4406-B74E-C249B5A0B661}" destId="{79D8D624-A082-4AE2-9008-E98D6EBCD0B9}" srcOrd="0" destOrd="0" presId="urn:microsoft.com/office/officeart/2008/layout/LinedList"/>
    <dgm:cxn modelId="{0AE49E63-EB3A-46C2-A226-E3608FE9F9AC}" type="presParOf" srcId="{21384503-3581-4406-B74E-C249B5A0B661}" destId="{4EBA8F0E-8569-48E5-B150-07D13BA49956}" srcOrd="1" destOrd="0" presId="urn:microsoft.com/office/officeart/2008/layout/LinedList"/>
    <dgm:cxn modelId="{E2C06640-D801-48EC-A68C-AFFE81AA3415}" type="presParOf" srcId="{21384503-3581-4406-B74E-C249B5A0B661}" destId="{E0685BB1-0FDC-4775-A745-0411C627359B}" srcOrd="2" destOrd="0" presId="urn:microsoft.com/office/officeart/2008/layout/LinedList"/>
    <dgm:cxn modelId="{6BEB23BE-2E25-4987-9D1B-0C656C0F9560}" type="presParOf" srcId="{E90ADFC7-7B77-4C11-8600-DF720A36B360}" destId="{297301C0-9455-412C-BE23-2374C58E9A1B}" srcOrd="5" destOrd="0" presId="urn:microsoft.com/office/officeart/2008/layout/LinedList"/>
    <dgm:cxn modelId="{79867977-D5BE-4461-AAE0-A9059CAF497D}" type="presParOf" srcId="{E90ADFC7-7B77-4C11-8600-DF720A36B360}" destId="{3805C210-AE2F-45AB-94A7-4F7A6DB4F675}" srcOrd="6" destOrd="0" presId="urn:microsoft.com/office/officeart/2008/layout/LinedList"/>
    <dgm:cxn modelId="{F2B5E57D-B598-4979-9571-2ABAF28AE729}" type="presParOf" srcId="{E90ADFC7-7B77-4C11-8600-DF720A36B360}" destId="{48AED849-0EB3-4F65-BF75-3A63DC8E4D0B}" srcOrd="7" destOrd="0" presId="urn:microsoft.com/office/officeart/2008/layout/LinedList"/>
    <dgm:cxn modelId="{B68FA428-D27A-48F0-B6A5-9A4379152494}" type="presParOf" srcId="{48AED849-0EB3-4F65-BF75-3A63DC8E4D0B}" destId="{0E49CE1F-F780-43D4-9FE7-3205A95F1EC3}" srcOrd="0" destOrd="0" presId="urn:microsoft.com/office/officeart/2008/layout/LinedList"/>
    <dgm:cxn modelId="{C61D001B-A2C4-4DC4-A785-2B904B31A5D9}" type="presParOf" srcId="{48AED849-0EB3-4F65-BF75-3A63DC8E4D0B}" destId="{50338B5A-15E3-4A57-BA8D-A34987ECC8C7}" srcOrd="1" destOrd="0" presId="urn:microsoft.com/office/officeart/2008/layout/LinedList"/>
    <dgm:cxn modelId="{F82C60D8-6DE6-43E7-AE98-6373ED339F78}" type="presParOf" srcId="{48AED849-0EB3-4F65-BF75-3A63DC8E4D0B}" destId="{13C85F8D-F977-4BC3-83AF-EE2CC40A0F2F}" srcOrd="2" destOrd="0" presId="urn:microsoft.com/office/officeart/2008/layout/LinedList"/>
    <dgm:cxn modelId="{D073F8CB-EB29-48BD-803C-AC84E074BDC8}" type="presParOf" srcId="{E90ADFC7-7B77-4C11-8600-DF720A36B360}" destId="{5DA315B7-AB4D-4187-93B3-8EBA3AC25025}" srcOrd="8" destOrd="0" presId="urn:microsoft.com/office/officeart/2008/layout/LinedList"/>
    <dgm:cxn modelId="{33259043-BE44-403F-BD0A-C1E51FD8FC52}" type="presParOf" srcId="{E90ADFC7-7B77-4C11-8600-DF720A36B360}" destId="{1BAE5098-90C7-49C2-BE18-9E99BF8406AC}" srcOrd="9" destOrd="0" presId="urn:microsoft.com/office/officeart/2008/layout/LinedList"/>
    <dgm:cxn modelId="{56C4EB6D-C8AD-4325-AF1E-489C76FAAE8F}" type="presParOf" srcId="{E90ADFC7-7B77-4C11-8600-DF720A36B360}" destId="{1AA833D3-52F9-4368-A35A-CA275B07C4DB}" srcOrd="10" destOrd="0" presId="urn:microsoft.com/office/officeart/2008/layout/LinedList"/>
    <dgm:cxn modelId="{21AA5C1A-421E-4312-B757-32C56AF7818F}" type="presParOf" srcId="{1AA833D3-52F9-4368-A35A-CA275B07C4DB}" destId="{F2F7884B-9D66-4314-96E3-1B6E869888A4}" srcOrd="0" destOrd="0" presId="urn:microsoft.com/office/officeart/2008/layout/LinedList"/>
    <dgm:cxn modelId="{20A2C91B-BC2C-476E-93CF-8E38E5870908}" type="presParOf" srcId="{1AA833D3-52F9-4368-A35A-CA275B07C4DB}" destId="{D9D68CE3-2603-4AD1-8829-9E1CFA854E42}" srcOrd="1" destOrd="0" presId="urn:microsoft.com/office/officeart/2008/layout/LinedList"/>
    <dgm:cxn modelId="{5AA1976A-F608-490C-8E78-AED8C00907AF}" type="presParOf" srcId="{1AA833D3-52F9-4368-A35A-CA275B07C4DB}" destId="{9E82D89E-9846-484E-A2E9-2A7961270629}" srcOrd="2" destOrd="0" presId="urn:microsoft.com/office/officeart/2008/layout/LinedList"/>
    <dgm:cxn modelId="{BF6AAF38-D951-4941-A757-05F346EC0233}" type="presParOf" srcId="{E90ADFC7-7B77-4C11-8600-DF720A36B360}" destId="{7AAB2DD9-449C-45A7-8447-B65F08CD1D95}" srcOrd="11" destOrd="0" presId="urn:microsoft.com/office/officeart/2008/layout/LinedList"/>
    <dgm:cxn modelId="{A5B42E77-ADC9-4AA0-902F-55312A457358}" type="presParOf" srcId="{E90ADFC7-7B77-4C11-8600-DF720A36B360}" destId="{F7CA94FB-2C53-4438-8B76-11CBE5FA8AF1}" srcOrd="12" destOrd="0" presId="urn:microsoft.com/office/officeart/2008/layout/LinedList"/>
    <dgm:cxn modelId="{B8C17656-6AA5-4413-A105-4519D7AF06F5}" type="presParOf" srcId="{E90ADFC7-7B77-4C11-8600-DF720A36B360}" destId="{1B96EB9C-A49D-4BD6-81BE-A15C4B2D7C9A}" srcOrd="13" destOrd="0" presId="urn:microsoft.com/office/officeart/2008/layout/LinedList"/>
    <dgm:cxn modelId="{014E64F3-265F-4A8B-B0B6-B8430F43075D}" type="presParOf" srcId="{1B96EB9C-A49D-4BD6-81BE-A15C4B2D7C9A}" destId="{98F6FEBD-927E-4DDF-9A55-A3E6C6500CB6}" srcOrd="0" destOrd="0" presId="urn:microsoft.com/office/officeart/2008/layout/LinedList"/>
    <dgm:cxn modelId="{2DE6667C-3493-4371-8842-C04F1BD9068E}" type="presParOf" srcId="{1B96EB9C-A49D-4BD6-81BE-A15C4B2D7C9A}" destId="{F0B79F94-996F-459B-BD98-40EF0F4B4003}" srcOrd="1" destOrd="0" presId="urn:microsoft.com/office/officeart/2008/layout/LinedList"/>
    <dgm:cxn modelId="{3F4E9205-B3A4-4C01-8565-484ACE32FE1A}" type="presParOf" srcId="{1B96EB9C-A49D-4BD6-81BE-A15C4B2D7C9A}" destId="{1CCF00FA-FC81-4861-A250-B52970724FA4}" srcOrd="2" destOrd="0" presId="urn:microsoft.com/office/officeart/2008/layout/LinedList"/>
    <dgm:cxn modelId="{AD352FB8-CC45-4096-B384-46FA05D2FEDC}" type="presParOf" srcId="{E90ADFC7-7B77-4C11-8600-DF720A36B360}" destId="{238CAD01-5FCF-4EE8-9782-DF7F4E08298A}" srcOrd="14" destOrd="0" presId="urn:microsoft.com/office/officeart/2008/layout/LinedList"/>
    <dgm:cxn modelId="{B243A48D-313B-4F75-A700-E21137C93EF8}" type="presParOf" srcId="{E90ADFC7-7B77-4C11-8600-DF720A36B360}" destId="{86BB8501-5029-4D49-A91E-CCA5680AB11F}" srcOrd="15" destOrd="0" presId="urn:microsoft.com/office/officeart/2008/layout/LinedList"/>
  </dgm:cxnLst>
  <dgm:bg>
    <a:solidFill>
      <a:schemeClr val="bg1">
        <a:lumMod val="95000"/>
      </a:schemeClr>
    </a:solidFill>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23DBF11-A740-4AAF-9F25-D51CE60A22CB}" type="doc">
      <dgm:prSet loTypeId="urn:microsoft.com/office/officeart/2008/layout/LinedList" loCatId="list" qsTypeId="urn:microsoft.com/office/officeart/2005/8/quickstyle/simple1" qsCatId="simple" csTypeId="urn:microsoft.com/office/officeart/2005/8/colors/colorful3" csCatId="colorful" phldr="1"/>
      <dgm:spPr/>
      <dgm:t>
        <a:bodyPr/>
        <a:lstStyle/>
        <a:p>
          <a:endParaRPr lang="ru-RU"/>
        </a:p>
      </dgm:t>
    </dgm:pt>
    <dgm:pt modelId="{69BDF283-8C11-4A9D-8D4B-5D7AA1C6C59B}">
      <dgm:prSet phldrT="[Текст]" custT="1"/>
      <dgm:spPr/>
      <dgm:t>
        <a:bodyPr/>
        <a:lstStyle/>
        <a:p>
          <a:endParaRPr lang="ru-RU" sz="1000" b="1" dirty="0" smtClean="0">
            <a:solidFill>
              <a:srgbClr val="002060"/>
            </a:solidFill>
            <a:latin typeface="Calibri" pitchFamily="34" charset="0"/>
          </a:endParaRPr>
        </a:p>
        <a:p>
          <a:endParaRPr lang="ru-RU" sz="1000" b="1" dirty="0" smtClean="0">
            <a:solidFill>
              <a:srgbClr val="002060"/>
            </a:solidFill>
            <a:latin typeface="Calibri" pitchFamily="34" charset="0"/>
          </a:endParaRPr>
        </a:p>
        <a:p>
          <a:endParaRPr lang="ru-RU" sz="1000" b="1" dirty="0" smtClean="0">
            <a:solidFill>
              <a:srgbClr val="002060"/>
            </a:solidFill>
            <a:latin typeface="Calibri" pitchFamily="34" charset="0"/>
          </a:endParaRPr>
        </a:p>
        <a:p>
          <a:endParaRPr lang="ru-RU" sz="1000" b="1" dirty="0" smtClean="0">
            <a:solidFill>
              <a:srgbClr val="002060"/>
            </a:solidFill>
            <a:latin typeface="Calibri" pitchFamily="34" charset="0"/>
          </a:endParaRPr>
        </a:p>
        <a:p>
          <a:endParaRPr lang="ru-RU" sz="1000" b="1" dirty="0" smtClean="0">
            <a:solidFill>
              <a:srgbClr val="002060"/>
            </a:solidFill>
            <a:latin typeface="Calibri" pitchFamily="34" charset="0"/>
          </a:endParaRPr>
        </a:p>
        <a:p>
          <a:r>
            <a:rPr lang="ru-RU" sz="1000" b="1" dirty="0" smtClean="0">
              <a:solidFill>
                <a:srgbClr val="002060"/>
              </a:solidFill>
              <a:latin typeface="Calibri" pitchFamily="34" charset="0"/>
            </a:rPr>
            <a:t>В ходе проведения внешнего осмотра контролируют:</a:t>
          </a:r>
          <a:endParaRPr lang="ru-RU" sz="1000" b="1" dirty="0">
            <a:solidFill>
              <a:srgbClr val="002060"/>
            </a:solidFill>
            <a:latin typeface="Calibri" pitchFamily="34" charset="0"/>
          </a:endParaRPr>
        </a:p>
      </dgm:t>
    </dgm:pt>
    <dgm:pt modelId="{178DF052-4A4C-4A70-B1B5-977A567363DE}" type="parTrans" cxnId="{199C0EE7-C9E5-470F-9F11-70A3E3A4DC0F}">
      <dgm:prSet/>
      <dgm:spPr/>
      <dgm:t>
        <a:bodyPr/>
        <a:lstStyle/>
        <a:p>
          <a:endParaRPr lang="ru-RU" sz="1000">
            <a:solidFill>
              <a:srgbClr val="002060"/>
            </a:solidFill>
            <a:latin typeface="Calibri" pitchFamily="34" charset="0"/>
          </a:endParaRPr>
        </a:p>
      </dgm:t>
    </dgm:pt>
    <dgm:pt modelId="{5E74E92E-AF6A-44D8-B69F-2EB41C8D300C}" type="sibTrans" cxnId="{199C0EE7-C9E5-470F-9F11-70A3E3A4DC0F}">
      <dgm:prSet/>
      <dgm:spPr/>
      <dgm:t>
        <a:bodyPr/>
        <a:lstStyle/>
        <a:p>
          <a:endParaRPr lang="ru-RU" sz="1000">
            <a:solidFill>
              <a:srgbClr val="002060"/>
            </a:solidFill>
            <a:latin typeface="Calibri" pitchFamily="34" charset="0"/>
          </a:endParaRPr>
        </a:p>
      </dgm:t>
    </dgm:pt>
    <dgm:pt modelId="{86FBA97D-BF8B-4193-AD34-EE493FBF1B18}">
      <dgm:prSet phldrT="[Текст]" custT="1"/>
      <dgm:spPr/>
      <dgm:t>
        <a:bodyPr/>
        <a:lstStyle/>
        <a:p>
          <a:r>
            <a:rPr lang="ru-RU" sz="1000" smtClean="0">
              <a:solidFill>
                <a:srgbClr val="002060"/>
              </a:solidFill>
              <a:latin typeface="Calibri" pitchFamily="34" charset="0"/>
            </a:rPr>
            <a:t>- отсутствие вмятин, сколов, глубоких царапин на корпусе, узлах управления, гайках и головке огнетушителя;</a:t>
          </a:r>
          <a:endParaRPr lang="ru-RU" sz="1000" dirty="0">
            <a:solidFill>
              <a:srgbClr val="002060"/>
            </a:solidFill>
            <a:latin typeface="Calibri" pitchFamily="34" charset="0"/>
          </a:endParaRPr>
        </a:p>
      </dgm:t>
    </dgm:pt>
    <dgm:pt modelId="{8931EC88-3852-4170-94FF-8A4858126214}" type="parTrans" cxnId="{E17A823C-17CD-489F-AF66-1F10A2632C29}">
      <dgm:prSet/>
      <dgm:spPr/>
      <dgm:t>
        <a:bodyPr/>
        <a:lstStyle/>
        <a:p>
          <a:endParaRPr lang="ru-RU" sz="1000">
            <a:solidFill>
              <a:srgbClr val="002060"/>
            </a:solidFill>
            <a:latin typeface="Calibri" pitchFamily="34" charset="0"/>
          </a:endParaRPr>
        </a:p>
      </dgm:t>
    </dgm:pt>
    <dgm:pt modelId="{E7894108-487F-4DD7-84E6-568C54930060}" type="sibTrans" cxnId="{E17A823C-17CD-489F-AF66-1F10A2632C29}">
      <dgm:prSet/>
      <dgm:spPr/>
      <dgm:t>
        <a:bodyPr/>
        <a:lstStyle/>
        <a:p>
          <a:endParaRPr lang="ru-RU" sz="1000">
            <a:solidFill>
              <a:srgbClr val="002060"/>
            </a:solidFill>
            <a:latin typeface="Calibri" pitchFamily="34" charset="0"/>
          </a:endParaRPr>
        </a:p>
      </dgm:t>
    </dgm:pt>
    <dgm:pt modelId="{78DA385E-E851-40F6-BCC0-C6481C69FEFB}">
      <dgm:prSet phldrT="[Текст]" custT="1"/>
      <dgm:spPr/>
      <dgm:t>
        <a:bodyPr/>
        <a:lstStyle/>
        <a:p>
          <a:r>
            <a:rPr lang="ru-RU" sz="1000" smtClean="0">
              <a:solidFill>
                <a:srgbClr val="002060"/>
              </a:solidFill>
              <a:latin typeface="Calibri" pitchFamily="34" charset="0"/>
            </a:rPr>
            <a:t>- массу огнетушителя, а также массу ОТВ в огнетушителе (последнюю определяют расчетным путем);</a:t>
          </a:r>
          <a:endParaRPr lang="ru-RU" sz="1000" dirty="0">
            <a:solidFill>
              <a:srgbClr val="002060"/>
            </a:solidFill>
            <a:latin typeface="Calibri" pitchFamily="34" charset="0"/>
          </a:endParaRPr>
        </a:p>
      </dgm:t>
    </dgm:pt>
    <dgm:pt modelId="{1A8FDE95-FB16-43A9-8B3E-205CFB3F3EB0}" type="parTrans" cxnId="{9C8BB0BB-DF24-4C26-BEAC-650D85E6CF2E}">
      <dgm:prSet/>
      <dgm:spPr/>
      <dgm:t>
        <a:bodyPr/>
        <a:lstStyle/>
        <a:p>
          <a:endParaRPr lang="ru-RU" sz="1000">
            <a:solidFill>
              <a:srgbClr val="002060"/>
            </a:solidFill>
            <a:latin typeface="Calibri" pitchFamily="34" charset="0"/>
          </a:endParaRPr>
        </a:p>
      </dgm:t>
    </dgm:pt>
    <dgm:pt modelId="{78CFD3AB-C260-4F06-BD98-01E0F34406D7}" type="sibTrans" cxnId="{9C8BB0BB-DF24-4C26-BEAC-650D85E6CF2E}">
      <dgm:prSet/>
      <dgm:spPr/>
      <dgm:t>
        <a:bodyPr/>
        <a:lstStyle/>
        <a:p>
          <a:endParaRPr lang="ru-RU" sz="1000">
            <a:solidFill>
              <a:srgbClr val="002060"/>
            </a:solidFill>
            <a:latin typeface="Calibri" pitchFamily="34" charset="0"/>
          </a:endParaRPr>
        </a:p>
      </dgm:t>
    </dgm:pt>
    <dgm:pt modelId="{84F95201-11BB-43A3-BF01-8F4933CBBD8D}">
      <dgm:prSet phldrT="[Текст]" custT="1"/>
      <dgm:spPr/>
      <dgm:t>
        <a:bodyPr/>
        <a:lstStyle/>
        <a:p>
          <a:r>
            <a:rPr lang="ru-RU" sz="1000" smtClean="0">
              <a:solidFill>
                <a:srgbClr val="002060"/>
              </a:solidFill>
              <a:latin typeface="Calibri" pitchFamily="34" charset="0"/>
            </a:rPr>
            <a:t>- состояние гибкого шланга (при его наличии) и насадку огнетушителя (на отсутствие механических повреждений, следов коррозии, литейного облоя или других предметов, препятствующих свободному выходу ОТВ из огнетушителя);</a:t>
          </a:r>
          <a:endParaRPr lang="ru-RU" sz="1000" dirty="0">
            <a:solidFill>
              <a:srgbClr val="002060"/>
            </a:solidFill>
            <a:latin typeface="Calibri" pitchFamily="34" charset="0"/>
          </a:endParaRPr>
        </a:p>
      </dgm:t>
    </dgm:pt>
    <dgm:pt modelId="{06F26417-24E8-4E6F-91A2-D79042399712}" type="parTrans" cxnId="{824CDEC2-5968-4EBF-9470-6F71053742F9}">
      <dgm:prSet/>
      <dgm:spPr/>
      <dgm:t>
        <a:bodyPr/>
        <a:lstStyle/>
        <a:p>
          <a:endParaRPr lang="ru-RU" sz="1000">
            <a:solidFill>
              <a:srgbClr val="002060"/>
            </a:solidFill>
            <a:latin typeface="Calibri" pitchFamily="34" charset="0"/>
          </a:endParaRPr>
        </a:p>
      </dgm:t>
    </dgm:pt>
    <dgm:pt modelId="{C95439B9-E100-4E56-A5D8-AE43A91494D2}" type="sibTrans" cxnId="{824CDEC2-5968-4EBF-9470-6F71053742F9}">
      <dgm:prSet/>
      <dgm:spPr/>
      <dgm:t>
        <a:bodyPr/>
        <a:lstStyle/>
        <a:p>
          <a:endParaRPr lang="ru-RU" sz="1000">
            <a:solidFill>
              <a:srgbClr val="002060"/>
            </a:solidFill>
            <a:latin typeface="Calibri" pitchFamily="34" charset="0"/>
          </a:endParaRPr>
        </a:p>
      </dgm:t>
    </dgm:pt>
    <dgm:pt modelId="{21CE6134-5CBA-49C5-9135-114750E0B777}">
      <dgm:prSet custT="1"/>
      <dgm:spPr/>
      <dgm:t>
        <a:bodyPr/>
        <a:lstStyle/>
        <a:p>
          <a:r>
            <a:rPr lang="ru-RU" sz="1000" smtClean="0">
              <a:solidFill>
                <a:srgbClr val="002060"/>
              </a:solidFill>
              <a:latin typeface="Calibri" pitchFamily="34" charset="0"/>
            </a:rPr>
            <a:t>- состояние защитных и лакокрасочных покрытий;</a:t>
          </a:r>
          <a:endParaRPr lang="ru-RU" sz="1000" dirty="0">
            <a:solidFill>
              <a:srgbClr val="002060"/>
            </a:solidFill>
            <a:latin typeface="Calibri" pitchFamily="34" charset="0"/>
          </a:endParaRPr>
        </a:p>
      </dgm:t>
    </dgm:pt>
    <dgm:pt modelId="{3B03E243-2E9D-4708-98FB-0959DCC11834}" type="parTrans" cxnId="{EFBA5A46-8D59-4FE4-8575-52EBED29F6B7}">
      <dgm:prSet/>
      <dgm:spPr/>
      <dgm:t>
        <a:bodyPr/>
        <a:lstStyle/>
        <a:p>
          <a:endParaRPr lang="ru-RU" sz="1000">
            <a:solidFill>
              <a:srgbClr val="002060"/>
            </a:solidFill>
            <a:latin typeface="Calibri" pitchFamily="34" charset="0"/>
          </a:endParaRPr>
        </a:p>
      </dgm:t>
    </dgm:pt>
    <dgm:pt modelId="{CBF3C25D-95F2-4626-BCE5-C3A84428ED34}" type="sibTrans" cxnId="{EFBA5A46-8D59-4FE4-8575-52EBED29F6B7}">
      <dgm:prSet/>
      <dgm:spPr/>
      <dgm:t>
        <a:bodyPr/>
        <a:lstStyle/>
        <a:p>
          <a:endParaRPr lang="ru-RU" sz="1000">
            <a:solidFill>
              <a:srgbClr val="002060"/>
            </a:solidFill>
            <a:latin typeface="Calibri" pitchFamily="34" charset="0"/>
          </a:endParaRPr>
        </a:p>
      </dgm:t>
    </dgm:pt>
    <dgm:pt modelId="{F92661AB-8428-4363-8B8E-ED195C1577C9}">
      <dgm:prSet custT="1"/>
      <dgm:spPr/>
      <dgm:t>
        <a:bodyPr/>
        <a:lstStyle/>
        <a:p>
          <a:r>
            <a:rPr lang="ru-RU" sz="1000" smtClean="0">
              <a:solidFill>
                <a:srgbClr val="002060"/>
              </a:solidFill>
              <a:latin typeface="Calibri" pitchFamily="34" charset="0"/>
            </a:rPr>
            <a:t>- наличие четкой и понятной инструкции;</a:t>
          </a:r>
          <a:endParaRPr lang="ru-RU" sz="1000" dirty="0">
            <a:solidFill>
              <a:srgbClr val="002060"/>
            </a:solidFill>
            <a:latin typeface="Calibri" pitchFamily="34" charset="0"/>
          </a:endParaRPr>
        </a:p>
      </dgm:t>
    </dgm:pt>
    <dgm:pt modelId="{689FDB0A-F6ED-4EB5-BAA3-B4C3C48F1CD6}" type="parTrans" cxnId="{1006371D-2CC2-45CA-86A7-322112A75E0D}">
      <dgm:prSet/>
      <dgm:spPr/>
      <dgm:t>
        <a:bodyPr/>
        <a:lstStyle/>
        <a:p>
          <a:endParaRPr lang="ru-RU" sz="1000">
            <a:solidFill>
              <a:srgbClr val="002060"/>
            </a:solidFill>
            <a:latin typeface="Calibri" pitchFamily="34" charset="0"/>
          </a:endParaRPr>
        </a:p>
      </dgm:t>
    </dgm:pt>
    <dgm:pt modelId="{756F45D8-7D67-4C49-9C56-055FEBF2B777}" type="sibTrans" cxnId="{1006371D-2CC2-45CA-86A7-322112A75E0D}">
      <dgm:prSet/>
      <dgm:spPr/>
      <dgm:t>
        <a:bodyPr/>
        <a:lstStyle/>
        <a:p>
          <a:endParaRPr lang="ru-RU" sz="1000">
            <a:solidFill>
              <a:srgbClr val="002060"/>
            </a:solidFill>
            <a:latin typeface="Calibri" pitchFamily="34" charset="0"/>
          </a:endParaRPr>
        </a:p>
      </dgm:t>
    </dgm:pt>
    <dgm:pt modelId="{0BFEFCE5-6EEA-4B2D-8B6F-F555D60F767D}">
      <dgm:prSet custT="1"/>
      <dgm:spPr/>
      <dgm:t>
        <a:bodyPr/>
        <a:lstStyle/>
        <a:p>
          <a:r>
            <a:rPr lang="ru-RU" sz="1000" smtClean="0">
              <a:solidFill>
                <a:srgbClr val="002060"/>
              </a:solidFill>
              <a:latin typeface="Calibri" pitchFamily="34" charset="0"/>
            </a:rPr>
            <a:t>- состояние предохранительного устройства;</a:t>
          </a:r>
          <a:endParaRPr lang="ru-RU" sz="1000" dirty="0">
            <a:solidFill>
              <a:srgbClr val="002060"/>
            </a:solidFill>
            <a:latin typeface="Calibri" pitchFamily="34" charset="0"/>
          </a:endParaRPr>
        </a:p>
      </dgm:t>
    </dgm:pt>
    <dgm:pt modelId="{AAB8705E-F395-4959-B802-CE9536CB34BE}" type="parTrans" cxnId="{BC328758-E054-4026-A8C5-CDAC0C457BE9}">
      <dgm:prSet/>
      <dgm:spPr/>
      <dgm:t>
        <a:bodyPr/>
        <a:lstStyle/>
        <a:p>
          <a:endParaRPr lang="ru-RU" sz="1000">
            <a:solidFill>
              <a:srgbClr val="002060"/>
            </a:solidFill>
            <a:latin typeface="Calibri" pitchFamily="34" charset="0"/>
          </a:endParaRPr>
        </a:p>
      </dgm:t>
    </dgm:pt>
    <dgm:pt modelId="{0164AC4B-878E-4771-916C-4170A6FEC6EC}" type="sibTrans" cxnId="{BC328758-E054-4026-A8C5-CDAC0C457BE9}">
      <dgm:prSet/>
      <dgm:spPr/>
      <dgm:t>
        <a:bodyPr/>
        <a:lstStyle/>
        <a:p>
          <a:endParaRPr lang="ru-RU" sz="1000">
            <a:solidFill>
              <a:srgbClr val="002060"/>
            </a:solidFill>
            <a:latin typeface="Calibri" pitchFamily="34" charset="0"/>
          </a:endParaRPr>
        </a:p>
      </dgm:t>
    </dgm:pt>
    <dgm:pt modelId="{DD926DFC-1281-4B90-8E54-A37F67F660A8}">
      <dgm:prSet custT="1"/>
      <dgm:spPr/>
      <dgm:t>
        <a:bodyPr/>
        <a:lstStyle/>
        <a:p>
          <a:r>
            <a:rPr lang="ru-RU" sz="1000" smtClean="0">
              <a:solidFill>
                <a:srgbClr val="002060"/>
              </a:solidFill>
              <a:latin typeface="Calibri" pitchFamily="34" charset="0"/>
            </a:rPr>
            <a:t>- целостность манометра или индикатора давления (если он предусмотрен конструкцией огнетушителя), наличие необходимого клейма и значение давления в огнетушителе закачного типа или в газовом баллоне;</a:t>
          </a:r>
          <a:endParaRPr lang="ru-RU" sz="1000" dirty="0">
            <a:solidFill>
              <a:srgbClr val="002060"/>
            </a:solidFill>
            <a:latin typeface="Calibri" pitchFamily="34" charset="0"/>
          </a:endParaRPr>
        </a:p>
      </dgm:t>
    </dgm:pt>
    <dgm:pt modelId="{3346E9ED-C65A-4DE9-A490-E6FA22D33F9B}" type="parTrans" cxnId="{60AFD5A2-8007-4869-93B2-957B12F1C21E}">
      <dgm:prSet/>
      <dgm:spPr/>
      <dgm:t>
        <a:bodyPr/>
        <a:lstStyle/>
        <a:p>
          <a:endParaRPr lang="ru-RU" sz="1000">
            <a:solidFill>
              <a:srgbClr val="002060"/>
            </a:solidFill>
            <a:latin typeface="Calibri" pitchFamily="34" charset="0"/>
          </a:endParaRPr>
        </a:p>
      </dgm:t>
    </dgm:pt>
    <dgm:pt modelId="{640E0AC6-EEB0-40AF-8FC4-55C8A2DE6AE3}" type="sibTrans" cxnId="{60AFD5A2-8007-4869-93B2-957B12F1C21E}">
      <dgm:prSet/>
      <dgm:spPr/>
      <dgm:t>
        <a:bodyPr/>
        <a:lstStyle/>
        <a:p>
          <a:endParaRPr lang="ru-RU" sz="1000">
            <a:solidFill>
              <a:srgbClr val="002060"/>
            </a:solidFill>
            <a:latin typeface="Calibri" pitchFamily="34" charset="0"/>
          </a:endParaRPr>
        </a:p>
      </dgm:t>
    </dgm:pt>
    <dgm:pt modelId="{3DCC6C0D-B8CE-4F61-ADCC-4100EC73C97B}">
      <dgm:prSet custT="1"/>
      <dgm:spPr/>
      <dgm:t>
        <a:bodyPr/>
        <a:lstStyle/>
        <a:p>
          <a:r>
            <a:rPr lang="ru-RU" sz="1000" dirty="0" smtClean="0">
              <a:solidFill>
                <a:srgbClr val="002060"/>
              </a:solidFill>
              <a:latin typeface="Calibri" pitchFamily="34" charset="0"/>
            </a:rPr>
            <a:t>- состояние ходовой части и надежность крепления корпуса огнетушителя на тележке (для передвижного огнетушителя), на стене или в пожарном шкафу (для переносного огнетушителя).</a:t>
          </a:r>
          <a:endParaRPr lang="ru-RU" sz="1000" dirty="0">
            <a:solidFill>
              <a:srgbClr val="002060"/>
            </a:solidFill>
            <a:latin typeface="Calibri" pitchFamily="34" charset="0"/>
          </a:endParaRPr>
        </a:p>
      </dgm:t>
    </dgm:pt>
    <dgm:pt modelId="{BAC5CBCF-8E36-4C67-B1F0-52C28D158E2D}" type="parTrans" cxnId="{4A68488A-807B-4485-A158-931E1A0300F9}">
      <dgm:prSet/>
      <dgm:spPr/>
      <dgm:t>
        <a:bodyPr/>
        <a:lstStyle/>
        <a:p>
          <a:endParaRPr lang="ru-RU" sz="1000">
            <a:solidFill>
              <a:srgbClr val="002060"/>
            </a:solidFill>
            <a:latin typeface="Calibri" pitchFamily="34" charset="0"/>
          </a:endParaRPr>
        </a:p>
      </dgm:t>
    </dgm:pt>
    <dgm:pt modelId="{6BEA515F-85C3-443C-9624-9D02A90233D0}" type="sibTrans" cxnId="{4A68488A-807B-4485-A158-931E1A0300F9}">
      <dgm:prSet/>
      <dgm:spPr/>
      <dgm:t>
        <a:bodyPr/>
        <a:lstStyle/>
        <a:p>
          <a:endParaRPr lang="ru-RU" sz="1000">
            <a:solidFill>
              <a:srgbClr val="002060"/>
            </a:solidFill>
            <a:latin typeface="Calibri" pitchFamily="34" charset="0"/>
          </a:endParaRPr>
        </a:p>
      </dgm:t>
    </dgm:pt>
    <dgm:pt modelId="{1210FE2E-6E0C-441D-B0D4-97B7E6B5E277}" type="pres">
      <dgm:prSet presAssocID="{423DBF11-A740-4AAF-9F25-D51CE60A22CB}" presName="vert0" presStyleCnt="0">
        <dgm:presLayoutVars>
          <dgm:dir/>
          <dgm:animOne val="branch"/>
          <dgm:animLvl val="lvl"/>
        </dgm:presLayoutVars>
      </dgm:prSet>
      <dgm:spPr/>
      <dgm:t>
        <a:bodyPr/>
        <a:lstStyle/>
        <a:p>
          <a:endParaRPr lang="ru-RU"/>
        </a:p>
      </dgm:t>
    </dgm:pt>
    <dgm:pt modelId="{8709DE97-F4D0-429F-9B8F-3F98613CAE54}" type="pres">
      <dgm:prSet presAssocID="{69BDF283-8C11-4A9D-8D4B-5D7AA1C6C59B}" presName="thickLine" presStyleLbl="alignNode1" presStyleIdx="0" presStyleCnt="1"/>
      <dgm:spPr/>
    </dgm:pt>
    <dgm:pt modelId="{4389AFB1-44DB-4238-BCD3-A51E38996E3E}" type="pres">
      <dgm:prSet presAssocID="{69BDF283-8C11-4A9D-8D4B-5D7AA1C6C59B}" presName="horz1" presStyleCnt="0"/>
      <dgm:spPr/>
    </dgm:pt>
    <dgm:pt modelId="{2D39CA94-6FA8-4DDE-A007-B574A4B30C3B}" type="pres">
      <dgm:prSet presAssocID="{69BDF283-8C11-4A9D-8D4B-5D7AA1C6C59B}" presName="tx1" presStyleLbl="revTx" presStyleIdx="0" presStyleCnt="9"/>
      <dgm:spPr/>
      <dgm:t>
        <a:bodyPr/>
        <a:lstStyle/>
        <a:p>
          <a:endParaRPr lang="ru-RU"/>
        </a:p>
      </dgm:t>
    </dgm:pt>
    <dgm:pt modelId="{5B10364C-9DCB-4E29-8B96-D2C5C86AFE48}" type="pres">
      <dgm:prSet presAssocID="{69BDF283-8C11-4A9D-8D4B-5D7AA1C6C59B}" presName="vert1" presStyleCnt="0"/>
      <dgm:spPr/>
    </dgm:pt>
    <dgm:pt modelId="{6ACB22D6-55F2-46DF-98F9-AB966F0B99BB}" type="pres">
      <dgm:prSet presAssocID="{86FBA97D-BF8B-4193-AD34-EE493FBF1B18}" presName="vertSpace2a" presStyleCnt="0"/>
      <dgm:spPr/>
    </dgm:pt>
    <dgm:pt modelId="{B0C80600-8D79-4CC0-8506-1812092659A8}" type="pres">
      <dgm:prSet presAssocID="{86FBA97D-BF8B-4193-AD34-EE493FBF1B18}" presName="horz2" presStyleCnt="0"/>
      <dgm:spPr/>
    </dgm:pt>
    <dgm:pt modelId="{6CCFAD28-A850-4F92-A39F-320B23FE6F09}" type="pres">
      <dgm:prSet presAssocID="{86FBA97D-BF8B-4193-AD34-EE493FBF1B18}" presName="horzSpace2" presStyleCnt="0"/>
      <dgm:spPr/>
    </dgm:pt>
    <dgm:pt modelId="{AB92C68C-B45B-4B83-91F6-DDA782A6CD91}" type="pres">
      <dgm:prSet presAssocID="{86FBA97D-BF8B-4193-AD34-EE493FBF1B18}" presName="tx2" presStyleLbl="revTx" presStyleIdx="1" presStyleCnt="9" custScaleY="71886"/>
      <dgm:spPr/>
      <dgm:t>
        <a:bodyPr/>
        <a:lstStyle/>
        <a:p>
          <a:endParaRPr lang="ru-RU"/>
        </a:p>
      </dgm:t>
    </dgm:pt>
    <dgm:pt modelId="{2D47BEAE-0ADC-4A1C-8E12-B5A1FEA09120}" type="pres">
      <dgm:prSet presAssocID="{86FBA97D-BF8B-4193-AD34-EE493FBF1B18}" presName="vert2" presStyleCnt="0"/>
      <dgm:spPr/>
    </dgm:pt>
    <dgm:pt modelId="{4E930652-2EFF-41A0-8CF0-F120C00B43CB}" type="pres">
      <dgm:prSet presAssocID="{86FBA97D-BF8B-4193-AD34-EE493FBF1B18}" presName="thinLine2b" presStyleLbl="callout" presStyleIdx="0" presStyleCnt="8"/>
      <dgm:spPr/>
    </dgm:pt>
    <dgm:pt modelId="{160804DB-352F-4938-93E2-F339D56C90C9}" type="pres">
      <dgm:prSet presAssocID="{86FBA97D-BF8B-4193-AD34-EE493FBF1B18}" presName="vertSpace2b" presStyleCnt="0"/>
      <dgm:spPr/>
    </dgm:pt>
    <dgm:pt modelId="{1EAC0120-8BBF-4BBC-9485-EF8DAECC6453}" type="pres">
      <dgm:prSet presAssocID="{21CE6134-5CBA-49C5-9135-114750E0B777}" presName="horz2" presStyleCnt="0"/>
      <dgm:spPr/>
    </dgm:pt>
    <dgm:pt modelId="{029B7806-FEE4-4829-8C83-9E16156A31C5}" type="pres">
      <dgm:prSet presAssocID="{21CE6134-5CBA-49C5-9135-114750E0B777}" presName="horzSpace2" presStyleCnt="0"/>
      <dgm:spPr/>
    </dgm:pt>
    <dgm:pt modelId="{95BB3B04-5A90-45F8-AED5-5E7468E9FC39}" type="pres">
      <dgm:prSet presAssocID="{21CE6134-5CBA-49C5-9135-114750E0B777}" presName="tx2" presStyleLbl="revTx" presStyleIdx="2" presStyleCnt="9" custScaleY="55602"/>
      <dgm:spPr/>
      <dgm:t>
        <a:bodyPr/>
        <a:lstStyle/>
        <a:p>
          <a:endParaRPr lang="ru-RU"/>
        </a:p>
      </dgm:t>
    </dgm:pt>
    <dgm:pt modelId="{9E90D84B-10EA-4600-AB35-9CB40204A6FE}" type="pres">
      <dgm:prSet presAssocID="{21CE6134-5CBA-49C5-9135-114750E0B777}" presName="vert2" presStyleCnt="0"/>
      <dgm:spPr/>
    </dgm:pt>
    <dgm:pt modelId="{754FDA07-8C6F-4884-AEBB-2CECF69C5E3D}" type="pres">
      <dgm:prSet presAssocID="{21CE6134-5CBA-49C5-9135-114750E0B777}" presName="thinLine2b" presStyleLbl="callout" presStyleIdx="1" presStyleCnt="8"/>
      <dgm:spPr/>
    </dgm:pt>
    <dgm:pt modelId="{CD7B581B-841E-4BB8-9E6A-B4016A50361A}" type="pres">
      <dgm:prSet presAssocID="{21CE6134-5CBA-49C5-9135-114750E0B777}" presName="vertSpace2b" presStyleCnt="0"/>
      <dgm:spPr/>
    </dgm:pt>
    <dgm:pt modelId="{A004ECFF-85C3-4D7C-AE1A-6D0E2606FB02}" type="pres">
      <dgm:prSet presAssocID="{F92661AB-8428-4363-8B8E-ED195C1577C9}" presName="horz2" presStyleCnt="0"/>
      <dgm:spPr/>
    </dgm:pt>
    <dgm:pt modelId="{91AE5559-F16B-4503-84D3-508F58169640}" type="pres">
      <dgm:prSet presAssocID="{F92661AB-8428-4363-8B8E-ED195C1577C9}" presName="horzSpace2" presStyleCnt="0"/>
      <dgm:spPr/>
    </dgm:pt>
    <dgm:pt modelId="{ED4DDC2B-63CE-4EA5-8AE0-9A3165CD55E0}" type="pres">
      <dgm:prSet presAssocID="{F92661AB-8428-4363-8B8E-ED195C1577C9}" presName="tx2" presStyleLbl="revTx" presStyleIdx="3" presStyleCnt="9" custScaleY="48176"/>
      <dgm:spPr/>
      <dgm:t>
        <a:bodyPr/>
        <a:lstStyle/>
        <a:p>
          <a:endParaRPr lang="ru-RU"/>
        </a:p>
      </dgm:t>
    </dgm:pt>
    <dgm:pt modelId="{EEFEC545-A5FA-425F-B581-CE26D5E74B02}" type="pres">
      <dgm:prSet presAssocID="{F92661AB-8428-4363-8B8E-ED195C1577C9}" presName="vert2" presStyleCnt="0"/>
      <dgm:spPr/>
    </dgm:pt>
    <dgm:pt modelId="{BCB18237-380A-4118-9C40-119E7982DC03}" type="pres">
      <dgm:prSet presAssocID="{F92661AB-8428-4363-8B8E-ED195C1577C9}" presName="thinLine2b" presStyleLbl="callout" presStyleIdx="2" presStyleCnt="8"/>
      <dgm:spPr/>
    </dgm:pt>
    <dgm:pt modelId="{73B10719-008F-4D87-9583-63E42928123D}" type="pres">
      <dgm:prSet presAssocID="{F92661AB-8428-4363-8B8E-ED195C1577C9}" presName="vertSpace2b" presStyleCnt="0"/>
      <dgm:spPr/>
    </dgm:pt>
    <dgm:pt modelId="{AEC1F6B9-1C47-410B-8B61-619B7DB9AE8F}" type="pres">
      <dgm:prSet presAssocID="{0BFEFCE5-6EEA-4B2D-8B6F-F555D60F767D}" presName="horz2" presStyleCnt="0"/>
      <dgm:spPr/>
    </dgm:pt>
    <dgm:pt modelId="{B9029BEE-DDB4-4B7E-B5E5-8A5439032D66}" type="pres">
      <dgm:prSet presAssocID="{0BFEFCE5-6EEA-4B2D-8B6F-F555D60F767D}" presName="horzSpace2" presStyleCnt="0"/>
      <dgm:spPr/>
    </dgm:pt>
    <dgm:pt modelId="{B2815A3A-BCAF-487F-B0FE-138E090D62E0}" type="pres">
      <dgm:prSet presAssocID="{0BFEFCE5-6EEA-4B2D-8B6F-F555D60F767D}" presName="tx2" presStyleLbl="revTx" presStyleIdx="4" presStyleCnt="9" custScaleY="43458"/>
      <dgm:spPr/>
      <dgm:t>
        <a:bodyPr/>
        <a:lstStyle/>
        <a:p>
          <a:endParaRPr lang="ru-RU"/>
        </a:p>
      </dgm:t>
    </dgm:pt>
    <dgm:pt modelId="{A5F4A945-DF76-4DD2-8BDE-2E6865EE2FA3}" type="pres">
      <dgm:prSet presAssocID="{0BFEFCE5-6EEA-4B2D-8B6F-F555D60F767D}" presName="vert2" presStyleCnt="0"/>
      <dgm:spPr/>
    </dgm:pt>
    <dgm:pt modelId="{8C77B08E-1B25-4286-B55B-85E01FAE8393}" type="pres">
      <dgm:prSet presAssocID="{0BFEFCE5-6EEA-4B2D-8B6F-F555D60F767D}" presName="thinLine2b" presStyleLbl="callout" presStyleIdx="3" presStyleCnt="8"/>
      <dgm:spPr/>
    </dgm:pt>
    <dgm:pt modelId="{16BA8763-8339-4973-8042-AC2D58E58EA6}" type="pres">
      <dgm:prSet presAssocID="{0BFEFCE5-6EEA-4B2D-8B6F-F555D60F767D}" presName="vertSpace2b" presStyleCnt="0"/>
      <dgm:spPr/>
    </dgm:pt>
    <dgm:pt modelId="{87CCB0B7-E2BA-4F7C-AFA4-A8F883D328F2}" type="pres">
      <dgm:prSet presAssocID="{DD926DFC-1281-4B90-8E54-A37F67F660A8}" presName="horz2" presStyleCnt="0"/>
      <dgm:spPr/>
    </dgm:pt>
    <dgm:pt modelId="{BE83CDC4-E247-42D4-A1B1-27F5BCEB2711}" type="pres">
      <dgm:prSet presAssocID="{DD926DFC-1281-4B90-8E54-A37F67F660A8}" presName="horzSpace2" presStyleCnt="0"/>
      <dgm:spPr/>
    </dgm:pt>
    <dgm:pt modelId="{9ECA78CB-27C1-416D-80B4-7333F09710AB}" type="pres">
      <dgm:prSet presAssocID="{DD926DFC-1281-4B90-8E54-A37F67F660A8}" presName="tx2" presStyleLbl="revTx" presStyleIdx="5" presStyleCnt="9"/>
      <dgm:spPr/>
      <dgm:t>
        <a:bodyPr/>
        <a:lstStyle/>
        <a:p>
          <a:endParaRPr lang="ru-RU"/>
        </a:p>
      </dgm:t>
    </dgm:pt>
    <dgm:pt modelId="{777005EF-32A4-4AC5-BEF2-DE81C6A34609}" type="pres">
      <dgm:prSet presAssocID="{DD926DFC-1281-4B90-8E54-A37F67F660A8}" presName="vert2" presStyleCnt="0"/>
      <dgm:spPr/>
    </dgm:pt>
    <dgm:pt modelId="{B90436B1-E58C-4766-AD8D-26EE7705B69C}" type="pres">
      <dgm:prSet presAssocID="{DD926DFC-1281-4B90-8E54-A37F67F660A8}" presName="thinLine2b" presStyleLbl="callout" presStyleIdx="4" presStyleCnt="8"/>
      <dgm:spPr/>
    </dgm:pt>
    <dgm:pt modelId="{31495C45-70D1-48AE-A470-B97F01D556F1}" type="pres">
      <dgm:prSet presAssocID="{DD926DFC-1281-4B90-8E54-A37F67F660A8}" presName="vertSpace2b" presStyleCnt="0"/>
      <dgm:spPr/>
    </dgm:pt>
    <dgm:pt modelId="{3C6F28EF-8A1B-4715-A013-1B10281B3E71}" type="pres">
      <dgm:prSet presAssocID="{78DA385E-E851-40F6-BCC0-C6481C69FEFB}" presName="horz2" presStyleCnt="0"/>
      <dgm:spPr/>
    </dgm:pt>
    <dgm:pt modelId="{228DFEC8-0149-44FA-90BE-92E2BEF6EE25}" type="pres">
      <dgm:prSet presAssocID="{78DA385E-E851-40F6-BCC0-C6481C69FEFB}" presName="horzSpace2" presStyleCnt="0"/>
      <dgm:spPr/>
    </dgm:pt>
    <dgm:pt modelId="{BC68B434-66E9-4C1E-A433-B8FB69FA5ACE}" type="pres">
      <dgm:prSet presAssocID="{78DA385E-E851-40F6-BCC0-C6481C69FEFB}" presName="tx2" presStyleLbl="revTx" presStyleIdx="6" presStyleCnt="9" custScaleY="41845"/>
      <dgm:spPr/>
      <dgm:t>
        <a:bodyPr/>
        <a:lstStyle/>
        <a:p>
          <a:endParaRPr lang="ru-RU"/>
        </a:p>
      </dgm:t>
    </dgm:pt>
    <dgm:pt modelId="{FEC16372-E386-4C47-AA01-4D2062A78C74}" type="pres">
      <dgm:prSet presAssocID="{78DA385E-E851-40F6-BCC0-C6481C69FEFB}" presName="vert2" presStyleCnt="0"/>
      <dgm:spPr/>
    </dgm:pt>
    <dgm:pt modelId="{BA2FD796-0C17-4952-AD3B-4E21554663A2}" type="pres">
      <dgm:prSet presAssocID="{78DA385E-E851-40F6-BCC0-C6481C69FEFB}" presName="thinLine2b" presStyleLbl="callout" presStyleIdx="5" presStyleCnt="8"/>
      <dgm:spPr/>
    </dgm:pt>
    <dgm:pt modelId="{D4A1A793-6DC6-43D8-8367-01F3F4920054}" type="pres">
      <dgm:prSet presAssocID="{78DA385E-E851-40F6-BCC0-C6481C69FEFB}" presName="vertSpace2b" presStyleCnt="0"/>
      <dgm:spPr/>
    </dgm:pt>
    <dgm:pt modelId="{B9E9A09D-3396-44D9-A14C-2F63908F4CC7}" type="pres">
      <dgm:prSet presAssocID="{84F95201-11BB-43A3-BF01-8F4933CBBD8D}" presName="horz2" presStyleCnt="0"/>
      <dgm:spPr/>
    </dgm:pt>
    <dgm:pt modelId="{EF6FDD92-41A7-401A-97FA-D60D1AF17C68}" type="pres">
      <dgm:prSet presAssocID="{84F95201-11BB-43A3-BF01-8F4933CBBD8D}" presName="horzSpace2" presStyleCnt="0"/>
      <dgm:spPr/>
    </dgm:pt>
    <dgm:pt modelId="{93EAD811-1692-4A6E-B094-F2773ADAE92A}" type="pres">
      <dgm:prSet presAssocID="{84F95201-11BB-43A3-BF01-8F4933CBBD8D}" presName="tx2" presStyleLbl="revTx" presStyleIdx="7" presStyleCnt="9"/>
      <dgm:spPr/>
      <dgm:t>
        <a:bodyPr/>
        <a:lstStyle/>
        <a:p>
          <a:endParaRPr lang="ru-RU"/>
        </a:p>
      </dgm:t>
    </dgm:pt>
    <dgm:pt modelId="{884B3CB2-E4A6-4BAA-9EA0-112C0101FDC7}" type="pres">
      <dgm:prSet presAssocID="{84F95201-11BB-43A3-BF01-8F4933CBBD8D}" presName="vert2" presStyleCnt="0"/>
      <dgm:spPr/>
    </dgm:pt>
    <dgm:pt modelId="{2313E9DA-6871-45A5-88CA-1700A0BCAFF5}" type="pres">
      <dgm:prSet presAssocID="{84F95201-11BB-43A3-BF01-8F4933CBBD8D}" presName="thinLine2b" presStyleLbl="callout" presStyleIdx="6" presStyleCnt="8"/>
      <dgm:spPr/>
    </dgm:pt>
    <dgm:pt modelId="{1E653389-4ADA-4C31-8BAC-588E19D31F3F}" type="pres">
      <dgm:prSet presAssocID="{84F95201-11BB-43A3-BF01-8F4933CBBD8D}" presName="vertSpace2b" presStyleCnt="0"/>
      <dgm:spPr/>
    </dgm:pt>
    <dgm:pt modelId="{7FCFA2D9-CD3E-42E0-8180-564664BA740C}" type="pres">
      <dgm:prSet presAssocID="{3DCC6C0D-B8CE-4F61-ADCC-4100EC73C97B}" presName="horz2" presStyleCnt="0"/>
      <dgm:spPr/>
    </dgm:pt>
    <dgm:pt modelId="{33DE6B7A-B456-4951-B498-510198F8D52D}" type="pres">
      <dgm:prSet presAssocID="{3DCC6C0D-B8CE-4F61-ADCC-4100EC73C97B}" presName="horzSpace2" presStyleCnt="0"/>
      <dgm:spPr/>
    </dgm:pt>
    <dgm:pt modelId="{E7004C01-D76F-4BAB-AC2C-3EA1EEC69A59}" type="pres">
      <dgm:prSet presAssocID="{3DCC6C0D-B8CE-4F61-ADCC-4100EC73C97B}" presName="tx2" presStyleLbl="revTx" presStyleIdx="8" presStyleCnt="9"/>
      <dgm:spPr/>
      <dgm:t>
        <a:bodyPr/>
        <a:lstStyle/>
        <a:p>
          <a:endParaRPr lang="ru-RU"/>
        </a:p>
      </dgm:t>
    </dgm:pt>
    <dgm:pt modelId="{2FCCD773-BE91-4592-8A98-64CB55CFA2C2}" type="pres">
      <dgm:prSet presAssocID="{3DCC6C0D-B8CE-4F61-ADCC-4100EC73C97B}" presName="vert2" presStyleCnt="0"/>
      <dgm:spPr/>
    </dgm:pt>
    <dgm:pt modelId="{B2DD5198-FCF1-46F8-95B5-B5E716410A9B}" type="pres">
      <dgm:prSet presAssocID="{3DCC6C0D-B8CE-4F61-ADCC-4100EC73C97B}" presName="thinLine2b" presStyleLbl="callout" presStyleIdx="7" presStyleCnt="8"/>
      <dgm:spPr/>
    </dgm:pt>
    <dgm:pt modelId="{15A3EF0D-CAC1-403F-9FDC-79E68063CE27}" type="pres">
      <dgm:prSet presAssocID="{3DCC6C0D-B8CE-4F61-ADCC-4100EC73C97B}" presName="vertSpace2b" presStyleCnt="0"/>
      <dgm:spPr/>
    </dgm:pt>
  </dgm:ptLst>
  <dgm:cxnLst>
    <dgm:cxn modelId="{0428C97B-612F-4511-B608-33B2604EF5F6}" type="presOf" srcId="{F92661AB-8428-4363-8B8E-ED195C1577C9}" destId="{ED4DDC2B-63CE-4EA5-8AE0-9A3165CD55E0}" srcOrd="0" destOrd="0" presId="urn:microsoft.com/office/officeart/2008/layout/LinedList"/>
    <dgm:cxn modelId="{F4DEF33A-7D84-41B3-B2E9-D8DF66532D2E}" type="presOf" srcId="{DD926DFC-1281-4B90-8E54-A37F67F660A8}" destId="{9ECA78CB-27C1-416D-80B4-7333F09710AB}" srcOrd="0" destOrd="0" presId="urn:microsoft.com/office/officeart/2008/layout/LinedList"/>
    <dgm:cxn modelId="{7FF03679-A438-4F83-AD7E-B76F6C0C4C01}" type="presOf" srcId="{423DBF11-A740-4AAF-9F25-D51CE60A22CB}" destId="{1210FE2E-6E0C-441D-B0D4-97B7E6B5E277}" srcOrd="0" destOrd="0" presId="urn:microsoft.com/office/officeart/2008/layout/LinedList"/>
    <dgm:cxn modelId="{54194C54-2AF8-4ED2-B8F2-22286C7EE5AD}" type="presOf" srcId="{3DCC6C0D-B8CE-4F61-ADCC-4100EC73C97B}" destId="{E7004C01-D76F-4BAB-AC2C-3EA1EEC69A59}" srcOrd="0" destOrd="0" presId="urn:microsoft.com/office/officeart/2008/layout/LinedList"/>
    <dgm:cxn modelId="{824CDEC2-5968-4EBF-9470-6F71053742F9}" srcId="{69BDF283-8C11-4A9D-8D4B-5D7AA1C6C59B}" destId="{84F95201-11BB-43A3-BF01-8F4933CBBD8D}" srcOrd="6" destOrd="0" parTransId="{06F26417-24E8-4E6F-91A2-D79042399712}" sibTransId="{C95439B9-E100-4E56-A5D8-AE43A91494D2}"/>
    <dgm:cxn modelId="{1006371D-2CC2-45CA-86A7-322112A75E0D}" srcId="{69BDF283-8C11-4A9D-8D4B-5D7AA1C6C59B}" destId="{F92661AB-8428-4363-8B8E-ED195C1577C9}" srcOrd="2" destOrd="0" parTransId="{689FDB0A-F6ED-4EB5-BAA3-B4C3C48F1CD6}" sibTransId="{756F45D8-7D67-4C49-9C56-055FEBF2B777}"/>
    <dgm:cxn modelId="{9868F150-E038-40F0-A6D1-2DD430E5BD65}" type="presOf" srcId="{69BDF283-8C11-4A9D-8D4B-5D7AA1C6C59B}" destId="{2D39CA94-6FA8-4DDE-A007-B574A4B30C3B}" srcOrd="0" destOrd="0" presId="urn:microsoft.com/office/officeart/2008/layout/LinedList"/>
    <dgm:cxn modelId="{9276AF22-34B9-4D81-800C-2A842330A6E1}" type="presOf" srcId="{0BFEFCE5-6EEA-4B2D-8B6F-F555D60F767D}" destId="{B2815A3A-BCAF-487F-B0FE-138E090D62E0}" srcOrd="0" destOrd="0" presId="urn:microsoft.com/office/officeart/2008/layout/LinedList"/>
    <dgm:cxn modelId="{E17A823C-17CD-489F-AF66-1F10A2632C29}" srcId="{69BDF283-8C11-4A9D-8D4B-5D7AA1C6C59B}" destId="{86FBA97D-BF8B-4193-AD34-EE493FBF1B18}" srcOrd="0" destOrd="0" parTransId="{8931EC88-3852-4170-94FF-8A4858126214}" sibTransId="{E7894108-487F-4DD7-84E6-568C54930060}"/>
    <dgm:cxn modelId="{BC328758-E054-4026-A8C5-CDAC0C457BE9}" srcId="{69BDF283-8C11-4A9D-8D4B-5D7AA1C6C59B}" destId="{0BFEFCE5-6EEA-4B2D-8B6F-F555D60F767D}" srcOrd="3" destOrd="0" parTransId="{AAB8705E-F395-4959-B802-CE9536CB34BE}" sibTransId="{0164AC4B-878E-4771-916C-4170A6FEC6EC}"/>
    <dgm:cxn modelId="{4A68488A-807B-4485-A158-931E1A0300F9}" srcId="{69BDF283-8C11-4A9D-8D4B-5D7AA1C6C59B}" destId="{3DCC6C0D-B8CE-4F61-ADCC-4100EC73C97B}" srcOrd="7" destOrd="0" parTransId="{BAC5CBCF-8E36-4C67-B1F0-52C28D158E2D}" sibTransId="{6BEA515F-85C3-443C-9624-9D02A90233D0}"/>
    <dgm:cxn modelId="{9C8BB0BB-DF24-4C26-BEAC-650D85E6CF2E}" srcId="{69BDF283-8C11-4A9D-8D4B-5D7AA1C6C59B}" destId="{78DA385E-E851-40F6-BCC0-C6481C69FEFB}" srcOrd="5" destOrd="0" parTransId="{1A8FDE95-FB16-43A9-8B3E-205CFB3F3EB0}" sibTransId="{78CFD3AB-C260-4F06-BD98-01E0F34406D7}"/>
    <dgm:cxn modelId="{60AFD5A2-8007-4869-93B2-957B12F1C21E}" srcId="{69BDF283-8C11-4A9D-8D4B-5D7AA1C6C59B}" destId="{DD926DFC-1281-4B90-8E54-A37F67F660A8}" srcOrd="4" destOrd="0" parTransId="{3346E9ED-C65A-4DE9-A490-E6FA22D33F9B}" sibTransId="{640E0AC6-EEB0-40AF-8FC4-55C8A2DE6AE3}"/>
    <dgm:cxn modelId="{EFBA5A46-8D59-4FE4-8575-52EBED29F6B7}" srcId="{69BDF283-8C11-4A9D-8D4B-5D7AA1C6C59B}" destId="{21CE6134-5CBA-49C5-9135-114750E0B777}" srcOrd="1" destOrd="0" parTransId="{3B03E243-2E9D-4708-98FB-0959DCC11834}" sibTransId="{CBF3C25D-95F2-4626-BCE5-C3A84428ED34}"/>
    <dgm:cxn modelId="{2A9B8773-24D7-4D50-97B8-59832A51C0EF}" type="presOf" srcId="{78DA385E-E851-40F6-BCC0-C6481C69FEFB}" destId="{BC68B434-66E9-4C1E-A433-B8FB69FA5ACE}" srcOrd="0" destOrd="0" presId="urn:microsoft.com/office/officeart/2008/layout/LinedList"/>
    <dgm:cxn modelId="{D613C4A8-3AE5-4CF8-9B2A-D7CCEB811E13}" type="presOf" srcId="{86FBA97D-BF8B-4193-AD34-EE493FBF1B18}" destId="{AB92C68C-B45B-4B83-91F6-DDA782A6CD91}" srcOrd="0" destOrd="0" presId="urn:microsoft.com/office/officeart/2008/layout/LinedList"/>
    <dgm:cxn modelId="{199C0EE7-C9E5-470F-9F11-70A3E3A4DC0F}" srcId="{423DBF11-A740-4AAF-9F25-D51CE60A22CB}" destId="{69BDF283-8C11-4A9D-8D4B-5D7AA1C6C59B}" srcOrd="0" destOrd="0" parTransId="{178DF052-4A4C-4A70-B1B5-977A567363DE}" sibTransId="{5E74E92E-AF6A-44D8-B69F-2EB41C8D300C}"/>
    <dgm:cxn modelId="{DE2024C2-7127-4027-9AFA-76B72BE1AB84}" type="presOf" srcId="{21CE6134-5CBA-49C5-9135-114750E0B777}" destId="{95BB3B04-5A90-45F8-AED5-5E7468E9FC39}" srcOrd="0" destOrd="0" presId="urn:microsoft.com/office/officeart/2008/layout/LinedList"/>
    <dgm:cxn modelId="{1181BC29-4446-491D-AE2A-C156B52334FB}" type="presOf" srcId="{84F95201-11BB-43A3-BF01-8F4933CBBD8D}" destId="{93EAD811-1692-4A6E-B094-F2773ADAE92A}" srcOrd="0" destOrd="0" presId="urn:microsoft.com/office/officeart/2008/layout/LinedList"/>
    <dgm:cxn modelId="{C10045A9-56FD-40FC-A527-DC8C9A83F0DD}" type="presParOf" srcId="{1210FE2E-6E0C-441D-B0D4-97B7E6B5E277}" destId="{8709DE97-F4D0-429F-9B8F-3F98613CAE54}" srcOrd="0" destOrd="0" presId="urn:microsoft.com/office/officeart/2008/layout/LinedList"/>
    <dgm:cxn modelId="{65C70855-A4D6-42B8-ADE2-A3615B0EC702}" type="presParOf" srcId="{1210FE2E-6E0C-441D-B0D4-97B7E6B5E277}" destId="{4389AFB1-44DB-4238-BCD3-A51E38996E3E}" srcOrd="1" destOrd="0" presId="urn:microsoft.com/office/officeart/2008/layout/LinedList"/>
    <dgm:cxn modelId="{496AEE95-C8FE-453B-BB7A-F1EC076EBEE5}" type="presParOf" srcId="{4389AFB1-44DB-4238-BCD3-A51E38996E3E}" destId="{2D39CA94-6FA8-4DDE-A007-B574A4B30C3B}" srcOrd="0" destOrd="0" presId="urn:microsoft.com/office/officeart/2008/layout/LinedList"/>
    <dgm:cxn modelId="{5757325D-8AAC-4932-B86A-290B4F01F572}" type="presParOf" srcId="{4389AFB1-44DB-4238-BCD3-A51E38996E3E}" destId="{5B10364C-9DCB-4E29-8B96-D2C5C86AFE48}" srcOrd="1" destOrd="0" presId="urn:microsoft.com/office/officeart/2008/layout/LinedList"/>
    <dgm:cxn modelId="{7C9EBB9C-FC21-4063-8DE9-FBC04E2197B0}" type="presParOf" srcId="{5B10364C-9DCB-4E29-8B96-D2C5C86AFE48}" destId="{6ACB22D6-55F2-46DF-98F9-AB966F0B99BB}" srcOrd="0" destOrd="0" presId="urn:microsoft.com/office/officeart/2008/layout/LinedList"/>
    <dgm:cxn modelId="{A8A070E1-253D-46B5-8FD7-D39199716786}" type="presParOf" srcId="{5B10364C-9DCB-4E29-8B96-D2C5C86AFE48}" destId="{B0C80600-8D79-4CC0-8506-1812092659A8}" srcOrd="1" destOrd="0" presId="urn:microsoft.com/office/officeart/2008/layout/LinedList"/>
    <dgm:cxn modelId="{5646FA4A-C171-4E1B-9AB6-E2B70A80514B}" type="presParOf" srcId="{B0C80600-8D79-4CC0-8506-1812092659A8}" destId="{6CCFAD28-A850-4F92-A39F-320B23FE6F09}" srcOrd="0" destOrd="0" presId="urn:microsoft.com/office/officeart/2008/layout/LinedList"/>
    <dgm:cxn modelId="{9C500FE3-1DF5-4D77-A0F6-E68AE7A06869}" type="presParOf" srcId="{B0C80600-8D79-4CC0-8506-1812092659A8}" destId="{AB92C68C-B45B-4B83-91F6-DDA782A6CD91}" srcOrd="1" destOrd="0" presId="urn:microsoft.com/office/officeart/2008/layout/LinedList"/>
    <dgm:cxn modelId="{E5A36B65-4F76-4D02-9046-7FCD76032175}" type="presParOf" srcId="{B0C80600-8D79-4CC0-8506-1812092659A8}" destId="{2D47BEAE-0ADC-4A1C-8E12-B5A1FEA09120}" srcOrd="2" destOrd="0" presId="urn:microsoft.com/office/officeart/2008/layout/LinedList"/>
    <dgm:cxn modelId="{CABDD729-6B49-4AF1-A89E-9D00A01471A5}" type="presParOf" srcId="{5B10364C-9DCB-4E29-8B96-D2C5C86AFE48}" destId="{4E930652-2EFF-41A0-8CF0-F120C00B43CB}" srcOrd="2" destOrd="0" presId="urn:microsoft.com/office/officeart/2008/layout/LinedList"/>
    <dgm:cxn modelId="{D63617B4-40A9-4945-B63F-2C5E599D4C3D}" type="presParOf" srcId="{5B10364C-9DCB-4E29-8B96-D2C5C86AFE48}" destId="{160804DB-352F-4938-93E2-F339D56C90C9}" srcOrd="3" destOrd="0" presId="urn:microsoft.com/office/officeart/2008/layout/LinedList"/>
    <dgm:cxn modelId="{4C547AAE-0EA8-47D6-A8AE-79D9616FA295}" type="presParOf" srcId="{5B10364C-9DCB-4E29-8B96-D2C5C86AFE48}" destId="{1EAC0120-8BBF-4BBC-9485-EF8DAECC6453}" srcOrd="4" destOrd="0" presId="urn:microsoft.com/office/officeart/2008/layout/LinedList"/>
    <dgm:cxn modelId="{3373D2BF-606B-44A7-A8C1-8173A0C3751A}" type="presParOf" srcId="{1EAC0120-8BBF-4BBC-9485-EF8DAECC6453}" destId="{029B7806-FEE4-4829-8C83-9E16156A31C5}" srcOrd="0" destOrd="0" presId="urn:microsoft.com/office/officeart/2008/layout/LinedList"/>
    <dgm:cxn modelId="{A64063C1-4011-44D6-A0D0-A0D7D3ECA550}" type="presParOf" srcId="{1EAC0120-8BBF-4BBC-9485-EF8DAECC6453}" destId="{95BB3B04-5A90-45F8-AED5-5E7468E9FC39}" srcOrd="1" destOrd="0" presId="urn:microsoft.com/office/officeart/2008/layout/LinedList"/>
    <dgm:cxn modelId="{97FD688F-8033-4FB8-B958-B8F8465ED746}" type="presParOf" srcId="{1EAC0120-8BBF-4BBC-9485-EF8DAECC6453}" destId="{9E90D84B-10EA-4600-AB35-9CB40204A6FE}" srcOrd="2" destOrd="0" presId="urn:microsoft.com/office/officeart/2008/layout/LinedList"/>
    <dgm:cxn modelId="{EB36EA66-890B-483E-9986-02203D794868}" type="presParOf" srcId="{5B10364C-9DCB-4E29-8B96-D2C5C86AFE48}" destId="{754FDA07-8C6F-4884-AEBB-2CECF69C5E3D}" srcOrd="5" destOrd="0" presId="urn:microsoft.com/office/officeart/2008/layout/LinedList"/>
    <dgm:cxn modelId="{8E270974-90A9-44F3-8CC5-7F7AAFF40F40}" type="presParOf" srcId="{5B10364C-9DCB-4E29-8B96-D2C5C86AFE48}" destId="{CD7B581B-841E-4BB8-9E6A-B4016A50361A}" srcOrd="6" destOrd="0" presId="urn:microsoft.com/office/officeart/2008/layout/LinedList"/>
    <dgm:cxn modelId="{75CBE8BA-6257-4BBA-AD91-99A19468ABB2}" type="presParOf" srcId="{5B10364C-9DCB-4E29-8B96-D2C5C86AFE48}" destId="{A004ECFF-85C3-4D7C-AE1A-6D0E2606FB02}" srcOrd="7" destOrd="0" presId="urn:microsoft.com/office/officeart/2008/layout/LinedList"/>
    <dgm:cxn modelId="{D8051931-9F8E-44D1-BE13-550FCEE097E2}" type="presParOf" srcId="{A004ECFF-85C3-4D7C-AE1A-6D0E2606FB02}" destId="{91AE5559-F16B-4503-84D3-508F58169640}" srcOrd="0" destOrd="0" presId="urn:microsoft.com/office/officeart/2008/layout/LinedList"/>
    <dgm:cxn modelId="{B257E004-FFBE-48F7-BE86-1F995F905E3E}" type="presParOf" srcId="{A004ECFF-85C3-4D7C-AE1A-6D0E2606FB02}" destId="{ED4DDC2B-63CE-4EA5-8AE0-9A3165CD55E0}" srcOrd="1" destOrd="0" presId="urn:microsoft.com/office/officeart/2008/layout/LinedList"/>
    <dgm:cxn modelId="{5AC486E1-39DD-4E7D-8F59-C77FE9A7CC30}" type="presParOf" srcId="{A004ECFF-85C3-4D7C-AE1A-6D0E2606FB02}" destId="{EEFEC545-A5FA-425F-B581-CE26D5E74B02}" srcOrd="2" destOrd="0" presId="urn:microsoft.com/office/officeart/2008/layout/LinedList"/>
    <dgm:cxn modelId="{C268C24D-8616-4EE8-89EF-BD94D0524145}" type="presParOf" srcId="{5B10364C-9DCB-4E29-8B96-D2C5C86AFE48}" destId="{BCB18237-380A-4118-9C40-119E7982DC03}" srcOrd="8" destOrd="0" presId="urn:microsoft.com/office/officeart/2008/layout/LinedList"/>
    <dgm:cxn modelId="{65226123-9CB4-4EE9-ABD5-2E80CF3CAA91}" type="presParOf" srcId="{5B10364C-9DCB-4E29-8B96-D2C5C86AFE48}" destId="{73B10719-008F-4D87-9583-63E42928123D}" srcOrd="9" destOrd="0" presId="urn:microsoft.com/office/officeart/2008/layout/LinedList"/>
    <dgm:cxn modelId="{8CAADED1-5BBC-4DA2-BC22-6F3A4B8EA6AF}" type="presParOf" srcId="{5B10364C-9DCB-4E29-8B96-D2C5C86AFE48}" destId="{AEC1F6B9-1C47-410B-8B61-619B7DB9AE8F}" srcOrd="10" destOrd="0" presId="urn:microsoft.com/office/officeart/2008/layout/LinedList"/>
    <dgm:cxn modelId="{63688E27-D2B5-4BC8-997F-439230D68A4D}" type="presParOf" srcId="{AEC1F6B9-1C47-410B-8B61-619B7DB9AE8F}" destId="{B9029BEE-DDB4-4B7E-B5E5-8A5439032D66}" srcOrd="0" destOrd="0" presId="urn:microsoft.com/office/officeart/2008/layout/LinedList"/>
    <dgm:cxn modelId="{C6CC75DE-7835-47CC-AFD6-21A01251A9E0}" type="presParOf" srcId="{AEC1F6B9-1C47-410B-8B61-619B7DB9AE8F}" destId="{B2815A3A-BCAF-487F-B0FE-138E090D62E0}" srcOrd="1" destOrd="0" presId="urn:microsoft.com/office/officeart/2008/layout/LinedList"/>
    <dgm:cxn modelId="{EA7D3FA6-12AC-4795-93B7-DA42636E6E9A}" type="presParOf" srcId="{AEC1F6B9-1C47-410B-8B61-619B7DB9AE8F}" destId="{A5F4A945-DF76-4DD2-8BDE-2E6865EE2FA3}" srcOrd="2" destOrd="0" presId="urn:microsoft.com/office/officeart/2008/layout/LinedList"/>
    <dgm:cxn modelId="{6E765385-86BF-4A9A-A781-194CC7826E34}" type="presParOf" srcId="{5B10364C-9DCB-4E29-8B96-D2C5C86AFE48}" destId="{8C77B08E-1B25-4286-B55B-85E01FAE8393}" srcOrd="11" destOrd="0" presId="urn:microsoft.com/office/officeart/2008/layout/LinedList"/>
    <dgm:cxn modelId="{ECD57D40-7668-4E4B-8D8A-4AB4E97779FB}" type="presParOf" srcId="{5B10364C-9DCB-4E29-8B96-D2C5C86AFE48}" destId="{16BA8763-8339-4973-8042-AC2D58E58EA6}" srcOrd="12" destOrd="0" presId="urn:microsoft.com/office/officeart/2008/layout/LinedList"/>
    <dgm:cxn modelId="{40BBE9C9-07B9-4BC4-9F17-052D044FFFF7}" type="presParOf" srcId="{5B10364C-9DCB-4E29-8B96-D2C5C86AFE48}" destId="{87CCB0B7-E2BA-4F7C-AFA4-A8F883D328F2}" srcOrd="13" destOrd="0" presId="urn:microsoft.com/office/officeart/2008/layout/LinedList"/>
    <dgm:cxn modelId="{CAB455AD-FFB9-407D-980B-B3F6256F2A77}" type="presParOf" srcId="{87CCB0B7-E2BA-4F7C-AFA4-A8F883D328F2}" destId="{BE83CDC4-E247-42D4-A1B1-27F5BCEB2711}" srcOrd="0" destOrd="0" presId="urn:microsoft.com/office/officeart/2008/layout/LinedList"/>
    <dgm:cxn modelId="{98809852-E99E-408B-B7D9-8E0B81ABD221}" type="presParOf" srcId="{87CCB0B7-E2BA-4F7C-AFA4-A8F883D328F2}" destId="{9ECA78CB-27C1-416D-80B4-7333F09710AB}" srcOrd="1" destOrd="0" presId="urn:microsoft.com/office/officeart/2008/layout/LinedList"/>
    <dgm:cxn modelId="{7C10DAA2-188F-4E50-9B2A-C179FDAA752E}" type="presParOf" srcId="{87CCB0B7-E2BA-4F7C-AFA4-A8F883D328F2}" destId="{777005EF-32A4-4AC5-BEF2-DE81C6A34609}" srcOrd="2" destOrd="0" presId="urn:microsoft.com/office/officeart/2008/layout/LinedList"/>
    <dgm:cxn modelId="{EBA827E3-4258-4649-AE83-A9E38C23C091}" type="presParOf" srcId="{5B10364C-9DCB-4E29-8B96-D2C5C86AFE48}" destId="{B90436B1-E58C-4766-AD8D-26EE7705B69C}" srcOrd="14" destOrd="0" presId="urn:microsoft.com/office/officeart/2008/layout/LinedList"/>
    <dgm:cxn modelId="{F0F6B337-6C11-47F8-9417-BD97C9B7A743}" type="presParOf" srcId="{5B10364C-9DCB-4E29-8B96-D2C5C86AFE48}" destId="{31495C45-70D1-48AE-A470-B97F01D556F1}" srcOrd="15" destOrd="0" presId="urn:microsoft.com/office/officeart/2008/layout/LinedList"/>
    <dgm:cxn modelId="{834537D7-E2C5-4E2C-9F38-1D0B2460B4B9}" type="presParOf" srcId="{5B10364C-9DCB-4E29-8B96-D2C5C86AFE48}" destId="{3C6F28EF-8A1B-4715-A013-1B10281B3E71}" srcOrd="16" destOrd="0" presId="urn:microsoft.com/office/officeart/2008/layout/LinedList"/>
    <dgm:cxn modelId="{6BD2AFC0-9AE0-4A18-A875-EDCD8EC498D1}" type="presParOf" srcId="{3C6F28EF-8A1B-4715-A013-1B10281B3E71}" destId="{228DFEC8-0149-44FA-90BE-92E2BEF6EE25}" srcOrd="0" destOrd="0" presId="urn:microsoft.com/office/officeart/2008/layout/LinedList"/>
    <dgm:cxn modelId="{BBE170AB-EEF0-4DA6-91AB-DEE3283E19DF}" type="presParOf" srcId="{3C6F28EF-8A1B-4715-A013-1B10281B3E71}" destId="{BC68B434-66E9-4C1E-A433-B8FB69FA5ACE}" srcOrd="1" destOrd="0" presId="urn:microsoft.com/office/officeart/2008/layout/LinedList"/>
    <dgm:cxn modelId="{4B37C546-5EFA-42D3-A340-4B9DBB6F7C7B}" type="presParOf" srcId="{3C6F28EF-8A1B-4715-A013-1B10281B3E71}" destId="{FEC16372-E386-4C47-AA01-4D2062A78C74}" srcOrd="2" destOrd="0" presId="urn:microsoft.com/office/officeart/2008/layout/LinedList"/>
    <dgm:cxn modelId="{F73A03E6-6070-4858-9C8A-13DAC4FDC822}" type="presParOf" srcId="{5B10364C-9DCB-4E29-8B96-D2C5C86AFE48}" destId="{BA2FD796-0C17-4952-AD3B-4E21554663A2}" srcOrd="17" destOrd="0" presId="urn:microsoft.com/office/officeart/2008/layout/LinedList"/>
    <dgm:cxn modelId="{07BD0A63-E702-4357-A59C-C4FF142AD87C}" type="presParOf" srcId="{5B10364C-9DCB-4E29-8B96-D2C5C86AFE48}" destId="{D4A1A793-6DC6-43D8-8367-01F3F4920054}" srcOrd="18" destOrd="0" presId="urn:microsoft.com/office/officeart/2008/layout/LinedList"/>
    <dgm:cxn modelId="{6A1C6233-A50A-47F1-BEBB-C958B0B5B18E}" type="presParOf" srcId="{5B10364C-9DCB-4E29-8B96-D2C5C86AFE48}" destId="{B9E9A09D-3396-44D9-A14C-2F63908F4CC7}" srcOrd="19" destOrd="0" presId="urn:microsoft.com/office/officeart/2008/layout/LinedList"/>
    <dgm:cxn modelId="{BA7F7877-C01B-4C3D-AF34-03928DAB81DF}" type="presParOf" srcId="{B9E9A09D-3396-44D9-A14C-2F63908F4CC7}" destId="{EF6FDD92-41A7-401A-97FA-D60D1AF17C68}" srcOrd="0" destOrd="0" presId="urn:microsoft.com/office/officeart/2008/layout/LinedList"/>
    <dgm:cxn modelId="{7EDF0B93-47CD-40B7-B911-D8C84D6CEE7D}" type="presParOf" srcId="{B9E9A09D-3396-44D9-A14C-2F63908F4CC7}" destId="{93EAD811-1692-4A6E-B094-F2773ADAE92A}" srcOrd="1" destOrd="0" presId="urn:microsoft.com/office/officeart/2008/layout/LinedList"/>
    <dgm:cxn modelId="{BB3F82A2-EFC8-42BE-8A53-4B7E461AC03E}" type="presParOf" srcId="{B9E9A09D-3396-44D9-A14C-2F63908F4CC7}" destId="{884B3CB2-E4A6-4BAA-9EA0-112C0101FDC7}" srcOrd="2" destOrd="0" presId="urn:microsoft.com/office/officeart/2008/layout/LinedList"/>
    <dgm:cxn modelId="{3DA951E4-2B35-40A8-BC64-413F97A989F8}" type="presParOf" srcId="{5B10364C-9DCB-4E29-8B96-D2C5C86AFE48}" destId="{2313E9DA-6871-45A5-88CA-1700A0BCAFF5}" srcOrd="20" destOrd="0" presId="urn:microsoft.com/office/officeart/2008/layout/LinedList"/>
    <dgm:cxn modelId="{C65DF758-E742-4492-A39D-2827BD20B6FB}" type="presParOf" srcId="{5B10364C-9DCB-4E29-8B96-D2C5C86AFE48}" destId="{1E653389-4ADA-4C31-8BAC-588E19D31F3F}" srcOrd="21" destOrd="0" presId="urn:microsoft.com/office/officeart/2008/layout/LinedList"/>
    <dgm:cxn modelId="{2044EC9C-8265-4A5B-B26F-B5B7326E4E92}" type="presParOf" srcId="{5B10364C-9DCB-4E29-8B96-D2C5C86AFE48}" destId="{7FCFA2D9-CD3E-42E0-8180-564664BA740C}" srcOrd="22" destOrd="0" presId="urn:microsoft.com/office/officeart/2008/layout/LinedList"/>
    <dgm:cxn modelId="{1AE951D8-79F5-4386-BC9D-462F4A0DEC51}" type="presParOf" srcId="{7FCFA2D9-CD3E-42E0-8180-564664BA740C}" destId="{33DE6B7A-B456-4951-B498-510198F8D52D}" srcOrd="0" destOrd="0" presId="urn:microsoft.com/office/officeart/2008/layout/LinedList"/>
    <dgm:cxn modelId="{B700F1E5-57FD-486F-A501-782DE3D2B60F}" type="presParOf" srcId="{7FCFA2D9-CD3E-42E0-8180-564664BA740C}" destId="{E7004C01-D76F-4BAB-AC2C-3EA1EEC69A59}" srcOrd="1" destOrd="0" presId="urn:microsoft.com/office/officeart/2008/layout/LinedList"/>
    <dgm:cxn modelId="{C84B507C-5A86-4C17-BB01-D5F488F819AB}" type="presParOf" srcId="{7FCFA2D9-CD3E-42E0-8180-564664BA740C}" destId="{2FCCD773-BE91-4592-8A98-64CB55CFA2C2}" srcOrd="2" destOrd="0" presId="urn:microsoft.com/office/officeart/2008/layout/LinedList"/>
    <dgm:cxn modelId="{9187BD0D-99FB-41C0-A361-44146A7AD5A1}" type="presParOf" srcId="{5B10364C-9DCB-4E29-8B96-D2C5C86AFE48}" destId="{B2DD5198-FCF1-46F8-95B5-B5E716410A9B}" srcOrd="23" destOrd="0" presId="urn:microsoft.com/office/officeart/2008/layout/LinedList"/>
    <dgm:cxn modelId="{4ABD4354-4729-44BA-8E46-57A42CF4BA25}" type="presParOf" srcId="{5B10364C-9DCB-4E29-8B96-D2C5C86AFE48}" destId="{15A3EF0D-CAC1-403F-9FDC-79E68063CE27}" srcOrd="24" destOrd="0" presId="urn:microsoft.com/office/officeart/2008/layout/LinedList"/>
  </dgm:cxnLst>
  <dgm:bg>
    <a:solidFill>
      <a:schemeClr val="bg1">
        <a:lumMod val="95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26E3930-1443-4901-B1D7-144B8DD284EE}" type="doc">
      <dgm:prSet loTypeId="urn:microsoft.com/office/officeart/2005/8/layout/vList3" loCatId="list" qsTypeId="urn:microsoft.com/office/officeart/2005/8/quickstyle/simple3" qsCatId="simple" csTypeId="urn:microsoft.com/office/officeart/2005/8/colors/colorful2" csCatId="colorful" phldr="1"/>
      <dgm:spPr/>
    </dgm:pt>
    <dgm:pt modelId="{6329B1D6-5A95-4E9A-BEE8-A5EBC1E614E2}">
      <dgm:prSet phldrT="[Текст]"/>
      <dgm:spPr/>
      <dgm:t>
        <a:bodyPr/>
        <a:lstStyle/>
        <a:p>
          <a:pPr algn="just"/>
          <a:r>
            <a:rPr lang="ru-RU" b="1" dirty="0" smtClean="0">
              <a:solidFill>
                <a:srgbClr val="002060"/>
              </a:solidFill>
              <a:latin typeface="Calibri" pitchFamily="34" charset="0"/>
            </a:rPr>
            <a:t>К огнеопасным</a:t>
          </a:r>
          <a:r>
            <a:rPr lang="ru-RU" dirty="0" smtClean="0">
              <a:solidFill>
                <a:srgbClr val="002060"/>
              </a:solidFill>
              <a:latin typeface="Calibri" pitchFamily="34" charset="0"/>
            </a:rPr>
            <a:t> относятся работы, связанные с применением ЛВЖ, ГЖ, горючих веществ с возможным выделением паров ЛВЖ, ГЖ и т.д.</a:t>
          </a:r>
          <a:endParaRPr lang="ru-RU" dirty="0">
            <a:solidFill>
              <a:srgbClr val="002060"/>
            </a:solidFill>
          </a:endParaRPr>
        </a:p>
      </dgm:t>
    </dgm:pt>
    <dgm:pt modelId="{163A093D-01F3-419F-BF80-E5B5BA241459}" type="parTrans" cxnId="{0F3686E5-BAA5-4B72-9BE0-F49F9B73F056}">
      <dgm:prSet/>
      <dgm:spPr/>
      <dgm:t>
        <a:bodyPr/>
        <a:lstStyle/>
        <a:p>
          <a:endParaRPr lang="ru-RU">
            <a:solidFill>
              <a:srgbClr val="002060"/>
            </a:solidFill>
          </a:endParaRPr>
        </a:p>
      </dgm:t>
    </dgm:pt>
    <dgm:pt modelId="{6A23EF28-EEC0-4F78-A6E1-087F79CA2DF8}" type="sibTrans" cxnId="{0F3686E5-BAA5-4B72-9BE0-F49F9B73F056}">
      <dgm:prSet/>
      <dgm:spPr/>
      <dgm:t>
        <a:bodyPr/>
        <a:lstStyle/>
        <a:p>
          <a:endParaRPr lang="ru-RU">
            <a:solidFill>
              <a:srgbClr val="002060"/>
            </a:solidFill>
          </a:endParaRPr>
        </a:p>
      </dgm:t>
    </dgm:pt>
    <dgm:pt modelId="{6BE7EC4B-D4F9-46AB-928F-8054834FAC2C}">
      <dgm:prSet phldrT="[Текст]"/>
      <dgm:spPr/>
      <dgm:t>
        <a:bodyPr/>
        <a:lstStyle/>
        <a:p>
          <a:pPr algn="l"/>
          <a:r>
            <a:rPr lang="ru-RU" b="1" dirty="0" smtClean="0">
              <a:solidFill>
                <a:srgbClr val="002060"/>
              </a:solidFill>
              <a:latin typeface="Calibri" pitchFamily="34" charset="0"/>
            </a:rPr>
            <a:t>Огневым работам</a:t>
          </a:r>
          <a:r>
            <a:rPr lang="ru-RU" dirty="0" smtClean="0">
              <a:solidFill>
                <a:srgbClr val="002060"/>
              </a:solidFill>
              <a:latin typeface="Calibri" pitchFamily="34" charset="0"/>
            </a:rPr>
            <a:t> относятся производственные операции, связанные с применением открытого огня, искрообразованием и нагреванием до температуры, способной вызвать воспламенение материалов и конструкций:</a:t>
          </a:r>
        </a:p>
        <a:p>
          <a:pPr algn="l"/>
          <a:r>
            <a:rPr lang="ru-RU" dirty="0" smtClean="0">
              <a:solidFill>
                <a:srgbClr val="002060"/>
              </a:solidFill>
              <a:latin typeface="Calibri" pitchFamily="34" charset="0"/>
            </a:rPr>
            <a:t>-электросварка, газосварка;</a:t>
          </a:r>
        </a:p>
        <a:p>
          <a:pPr algn="l"/>
          <a:r>
            <a:rPr lang="ru-RU" dirty="0" smtClean="0">
              <a:solidFill>
                <a:srgbClr val="002060"/>
              </a:solidFill>
              <a:latin typeface="Calibri" pitchFamily="34" charset="0"/>
            </a:rPr>
            <a:t>-</a:t>
          </a:r>
          <a:r>
            <a:rPr lang="ru-RU" dirty="0" err="1" smtClean="0">
              <a:solidFill>
                <a:srgbClr val="002060"/>
              </a:solidFill>
              <a:latin typeface="Calibri" pitchFamily="34" charset="0"/>
            </a:rPr>
            <a:t>бензо-керосинорезка</a:t>
          </a:r>
          <a:r>
            <a:rPr lang="ru-RU" dirty="0" smtClean="0">
              <a:solidFill>
                <a:srgbClr val="002060"/>
              </a:solidFill>
              <a:latin typeface="Calibri" pitchFamily="34" charset="0"/>
            </a:rPr>
            <a:t>;</a:t>
          </a:r>
        </a:p>
        <a:p>
          <a:pPr algn="l"/>
          <a:r>
            <a:rPr lang="ru-RU" dirty="0" smtClean="0">
              <a:solidFill>
                <a:srgbClr val="002060"/>
              </a:solidFill>
              <a:latin typeface="Calibri" pitchFamily="34" charset="0"/>
            </a:rPr>
            <a:t>-паяльные работы;</a:t>
          </a:r>
        </a:p>
        <a:p>
          <a:pPr algn="l"/>
          <a:r>
            <a:rPr lang="ru-RU" dirty="0" smtClean="0">
              <a:solidFill>
                <a:srgbClr val="002060"/>
              </a:solidFill>
              <a:latin typeface="Calibri" pitchFamily="34" charset="0"/>
            </a:rPr>
            <a:t>-механическая обработка металла с образованием искр и т.п.;</a:t>
          </a:r>
        </a:p>
        <a:p>
          <a:pPr algn="l"/>
          <a:r>
            <a:rPr lang="ru-RU" dirty="0" smtClean="0">
              <a:solidFill>
                <a:srgbClr val="002060"/>
              </a:solidFill>
              <a:latin typeface="Calibri" pitchFamily="34" charset="0"/>
            </a:rPr>
            <a:t>-пламенная поверхностная закалка, плавка, напыление пластмасс.</a:t>
          </a:r>
          <a:endParaRPr lang="ru-RU" dirty="0">
            <a:solidFill>
              <a:srgbClr val="002060"/>
            </a:solidFill>
          </a:endParaRPr>
        </a:p>
      </dgm:t>
    </dgm:pt>
    <dgm:pt modelId="{9E410F11-ED84-4B84-95D6-C570F8236D39}" type="parTrans" cxnId="{3E23C30D-A619-4DBC-94C2-C308C8B30A0D}">
      <dgm:prSet/>
      <dgm:spPr/>
      <dgm:t>
        <a:bodyPr/>
        <a:lstStyle/>
        <a:p>
          <a:endParaRPr lang="ru-RU">
            <a:solidFill>
              <a:srgbClr val="002060"/>
            </a:solidFill>
          </a:endParaRPr>
        </a:p>
      </dgm:t>
    </dgm:pt>
    <dgm:pt modelId="{DB4975D1-179F-4246-920B-870CB7D61F32}" type="sibTrans" cxnId="{3E23C30D-A619-4DBC-94C2-C308C8B30A0D}">
      <dgm:prSet/>
      <dgm:spPr/>
      <dgm:t>
        <a:bodyPr/>
        <a:lstStyle/>
        <a:p>
          <a:endParaRPr lang="ru-RU">
            <a:solidFill>
              <a:srgbClr val="002060"/>
            </a:solidFill>
          </a:endParaRPr>
        </a:p>
      </dgm:t>
    </dgm:pt>
    <dgm:pt modelId="{8174B12C-7BFE-4EB1-8A2C-16587DDB2AB7}" type="pres">
      <dgm:prSet presAssocID="{126E3930-1443-4901-B1D7-144B8DD284EE}" presName="linearFlow" presStyleCnt="0">
        <dgm:presLayoutVars>
          <dgm:dir/>
          <dgm:resizeHandles val="exact"/>
        </dgm:presLayoutVars>
      </dgm:prSet>
      <dgm:spPr/>
    </dgm:pt>
    <dgm:pt modelId="{9D209A81-6FF1-4B6A-830F-0340AA0AA8CF}" type="pres">
      <dgm:prSet presAssocID="{6329B1D6-5A95-4E9A-BEE8-A5EBC1E614E2}" presName="composite" presStyleCnt="0"/>
      <dgm:spPr/>
    </dgm:pt>
    <dgm:pt modelId="{FF4D4BE5-7828-486A-AFF5-53CA93BE7CE7}" type="pres">
      <dgm:prSet presAssocID="{6329B1D6-5A95-4E9A-BEE8-A5EBC1E614E2}" presName="imgShp" presStyleLbl="fgImgPlace1" presStyleIdx="0" presStyleCnt="2" custLinFactNeighborX="-61274" custLinFactNeighborY="-8778"/>
      <dgm:spPr>
        <a:blipFill dpi="0"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7180" t="7319" r="8142" b="15010"/>
          </a:stretch>
        </a:blipFill>
        <a:ln>
          <a:solidFill>
            <a:srgbClr val="002060"/>
          </a:solidFill>
        </a:ln>
      </dgm:spPr>
    </dgm:pt>
    <dgm:pt modelId="{2AB7FF84-E4E3-44D7-ABA8-A172DC7432E1}" type="pres">
      <dgm:prSet presAssocID="{6329B1D6-5A95-4E9A-BEE8-A5EBC1E614E2}" presName="txShp" presStyleLbl="node1" presStyleIdx="0" presStyleCnt="2" custScaleX="121481" custScaleY="48056" custLinFactNeighborX="12021" custLinFactNeighborY="-845">
        <dgm:presLayoutVars>
          <dgm:bulletEnabled val="1"/>
        </dgm:presLayoutVars>
      </dgm:prSet>
      <dgm:spPr/>
      <dgm:t>
        <a:bodyPr/>
        <a:lstStyle/>
        <a:p>
          <a:endParaRPr lang="ru-RU"/>
        </a:p>
      </dgm:t>
    </dgm:pt>
    <dgm:pt modelId="{D271BE82-BE5D-418F-BB63-D69839EDAB96}" type="pres">
      <dgm:prSet presAssocID="{6A23EF28-EEC0-4F78-A6E1-087F79CA2DF8}" presName="spacing" presStyleCnt="0"/>
      <dgm:spPr/>
    </dgm:pt>
    <dgm:pt modelId="{AC768DAB-198A-4EAA-A974-BE3C913532A2}" type="pres">
      <dgm:prSet presAssocID="{6BE7EC4B-D4F9-46AB-928F-8054834FAC2C}" presName="composite" presStyleCnt="0"/>
      <dgm:spPr/>
    </dgm:pt>
    <dgm:pt modelId="{581C22CC-575E-4611-95F7-3CD66B549BC7}" type="pres">
      <dgm:prSet presAssocID="{6BE7EC4B-D4F9-46AB-928F-8054834FAC2C}" presName="imgShp" presStyleLbl="fgImgPlace1" presStyleIdx="1" presStyleCnt="2" custLinFactNeighborX="-63349" custLinFactNeighborY="-23222"/>
      <dgm:spPr>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19272" t="9409" r="-6728" b="-9409"/>
          </a:stretch>
        </a:blipFill>
        <a:ln>
          <a:solidFill>
            <a:srgbClr val="002060"/>
          </a:solidFill>
        </a:ln>
      </dgm:spPr>
    </dgm:pt>
    <dgm:pt modelId="{9108ADDD-7259-4300-AF08-10F7E99B8764}" type="pres">
      <dgm:prSet presAssocID="{6BE7EC4B-D4F9-46AB-928F-8054834FAC2C}" presName="txShp" presStyleLbl="node1" presStyleIdx="1" presStyleCnt="2" custScaleX="123496" custLinFactNeighborX="11605" custLinFactNeighborY="-15072">
        <dgm:presLayoutVars>
          <dgm:bulletEnabled val="1"/>
        </dgm:presLayoutVars>
      </dgm:prSet>
      <dgm:spPr/>
      <dgm:t>
        <a:bodyPr/>
        <a:lstStyle/>
        <a:p>
          <a:endParaRPr lang="ru-RU"/>
        </a:p>
      </dgm:t>
    </dgm:pt>
  </dgm:ptLst>
  <dgm:cxnLst>
    <dgm:cxn modelId="{3E23C30D-A619-4DBC-94C2-C308C8B30A0D}" srcId="{126E3930-1443-4901-B1D7-144B8DD284EE}" destId="{6BE7EC4B-D4F9-46AB-928F-8054834FAC2C}" srcOrd="1" destOrd="0" parTransId="{9E410F11-ED84-4B84-95D6-C570F8236D39}" sibTransId="{DB4975D1-179F-4246-920B-870CB7D61F32}"/>
    <dgm:cxn modelId="{7DA90A18-D8B7-4C84-B562-22FABE6F3902}" type="presOf" srcId="{6BE7EC4B-D4F9-46AB-928F-8054834FAC2C}" destId="{9108ADDD-7259-4300-AF08-10F7E99B8764}" srcOrd="0" destOrd="0" presId="urn:microsoft.com/office/officeart/2005/8/layout/vList3"/>
    <dgm:cxn modelId="{34104BFB-A733-4482-B817-4AAA71DAD58D}" type="presOf" srcId="{6329B1D6-5A95-4E9A-BEE8-A5EBC1E614E2}" destId="{2AB7FF84-E4E3-44D7-ABA8-A172DC7432E1}" srcOrd="0" destOrd="0" presId="urn:microsoft.com/office/officeart/2005/8/layout/vList3"/>
    <dgm:cxn modelId="{28361757-CD10-4EBA-B245-C6E86D2ED46F}" type="presOf" srcId="{126E3930-1443-4901-B1D7-144B8DD284EE}" destId="{8174B12C-7BFE-4EB1-8A2C-16587DDB2AB7}" srcOrd="0" destOrd="0" presId="urn:microsoft.com/office/officeart/2005/8/layout/vList3"/>
    <dgm:cxn modelId="{0F3686E5-BAA5-4B72-9BE0-F49F9B73F056}" srcId="{126E3930-1443-4901-B1D7-144B8DD284EE}" destId="{6329B1D6-5A95-4E9A-BEE8-A5EBC1E614E2}" srcOrd="0" destOrd="0" parTransId="{163A093D-01F3-419F-BF80-E5B5BA241459}" sibTransId="{6A23EF28-EEC0-4F78-A6E1-087F79CA2DF8}"/>
    <dgm:cxn modelId="{818D2BFA-EBA4-4C9B-A61F-6E76DA3A6DA3}" type="presParOf" srcId="{8174B12C-7BFE-4EB1-8A2C-16587DDB2AB7}" destId="{9D209A81-6FF1-4B6A-830F-0340AA0AA8CF}" srcOrd="0" destOrd="0" presId="urn:microsoft.com/office/officeart/2005/8/layout/vList3"/>
    <dgm:cxn modelId="{88A3B70A-0D97-4FBE-861F-CF757A16AB13}" type="presParOf" srcId="{9D209A81-6FF1-4B6A-830F-0340AA0AA8CF}" destId="{FF4D4BE5-7828-486A-AFF5-53CA93BE7CE7}" srcOrd="0" destOrd="0" presId="urn:microsoft.com/office/officeart/2005/8/layout/vList3"/>
    <dgm:cxn modelId="{8F1A0BC7-FB58-403D-95AB-2F09D178C81C}" type="presParOf" srcId="{9D209A81-6FF1-4B6A-830F-0340AA0AA8CF}" destId="{2AB7FF84-E4E3-44D7-ABA8-A172DC7432E1}" srcOrd="1" destOrd="0" presId="urn:microsoft.com/office/officeart/2005/8/layout/vList3"/>
    <dgm:cxn modelId="{831A3BB1-A314-41FB-9F27-1BF3D0AB79E0}" type="presParOf" srcId="{8174B12C-7BFE-4EB1-8A2C-16587DDB2AB7}" destId="{D271BE82-BE5D-418F-BB63-D69839EDAB96}" srcOrd="1" destOrd="0" presId="urn:microsoft.com/office/officeart/2005/8/layout/vList3"/>
    <dgm:cxn modelId="{4B4074A9-566A-4211-BD64-DAD22571933C}" type="presParOf" srcId="{8174B12C-7BFE-4EB1-8A2C-16587DDB2AB7}" destId="{AC768DAB-198A-4EAA-A974-BE3C913532A2}" srcOrd="2" destOrd="0" presId="urn:microsoft.com/office/officeart/2005/8/layout/vList3"/>
    <dgm:cxn modelId="{AF41333A-A508-447D-BBA2-89F66CBFA06F}" type="presParOf" srcId="{AC768DAB-198A-4EAA-A974-BE3C913532A2}" destId="{581C22CC-575E-4611-95F7-3CD66B549BC7}" srcOrd="0" destOrd="0" presId="urn:microsoft.com/office/officeart/2005/8/layout/vList3"/>
    <dgm:cxn modelId="{52BD0231-7AB2-4DFF-9BF0-345227E65CCD}" type="presParOf" srcId="{AC768DAB-198A-4EAA-A974-BE3C913532A2}" destId="{9108ADDD-7259-4300-AF08-10F7E99B8764}"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8105E67-D7C8-4601-8816-061921080E31}" type="doc">
      <dgm:prSet loTypeId="urn:microsoft.com/office/officeart/2005/8/layout/vList3" loCatId="list" qsTypeId="urn:microsoft.com/office/officeart/2005/8/quickstyle/3d3" qsCatId="3D" csTypeId="urn:microsoft.com/office/officeart/2005/8/colors/colorful2" csCatId="colorful" phldr="1"/>
      <dgm:spPr/>
    </dgm:pt>
    <dgm:pt modelId="{5D756D28-A788-4055-88AF-3B61B9093C35}">
      <dgm:prSet phldrT="[Текст]" custT="1"/>
      <dgm:spPr/>
      <dgm:t>
        <a:bodyPr/>
        <a:lstStyle/>
        <a:p>
          <a:pPr algn="just">
            <a:lnSpc>
              <a:spcPct val="100000"/>
            </a:lnSpc>
            <a:spcAft>
              <a:spcPts val="0"/>
            </a:spcAft>
          </a:pPr>
          <a:r>
            <a:rPr lang="ru-RU" sz="1200" b="1" dirty="0" smtClean="0">
              <a:solidFill>
                <a:srgbClr val="002060"/>
              </a:solidFill>
              <a:latin typeface="Calibri" pitchFamily="34" charset="0"/>
            </a:rPr>
            <a:t>      Наиболее пожароопасными являются сварка и резка металла.</a:t>
          </a:r>
        </a:p>
        <a:p>
          <a:pPr algn="ctr">
            <a:lnSpc>
              <a:spcPct val="100000"/>
            </a:lnSpc>
            <a:spcAft>
              <a:spcPts val="0"/>
            </a:spcAft>
          </a:pPr>
          <a:r>
            <a:rPr lang="ru-RU" sz="1200" dirty="0" smtClean="0">
              <a:solidFill>
                <a:srgbClr val="002060"/>
              </a:solidFill>
              <a:latin typeface="Calibri" pitchFamily="34" charset="0"/>
            </a:rPr>
            <a:t>   Они сопровождаются интенсивным образованием брызг расплавленного металла, выделением теплоты, а также газов и паров, которые могут образовать с воздухом горючие смеси и послужить причиной пожара или взрыва.</a:t>
          </a:r>
          <a:endParaRPr lang="ru-RU" sz="1200" dirty="0">
            <a:solidFill>
              <a:srgbClr val="002060"/>
            </a:solidFill>
            <a:latin typeface="Calibri" pitchFamily="34" charset="0"/>
          </a:endParaRPr>
        </a:p>
      </dgm:t>
    </dgm:pt>
    <dgm:pt modelId="{48F93441-F296-499A-8FB4-086D71F44509}" type="parTrans" cxnId="{49199E60-0C94-423F-AAA2-94B7ECDCF097}">
      <dgm:prSet/>
      <dgm:spPr/>
      <dgm:t>
        <a:bodyPr/>
        <a:lstStyle/>
        <a:p>
          <a:endParaRPr lang="ru-RU" sz="1200">
            <a:latin typeface="Calibri" pitchFamily="34" charset="0"/>
          </a:endParaRPr>
        </a:p>
      </dgm:t>
    </dgm:pt>
    <dgm:pt modelId="{475C21BB-1036-4FB8-A903-A1FD15381EAC}" type="sibTrans" cxnId="{49199E60-0C94-423F-AAA2-94B7ECDCF097}">
      <dgm:prSet/>
      <dgm:spPr/>
      <dgm:t>
        <a:bodyPr/>
        <a:lstStyle/>
        <a:p>
          <a:endParaRPr lang="ru-RU" sz="1200">
            <a:latin typeface="Calibri" pitchFamily="34" charset="0"/>
          </a:endParaRPr>
        </a:p>
      </dgm:t>
    </dgm:pt>
    <dgm:pt modelId="{7FB217A0-6DF1-405B-B163-2EDD8DE63144}">
      <dgm:prSet phldrT="[Текст]" custT="1"/>
      <dgm:spPr/>
      <dgm:t>
        <a:bodyPr/>
        <a:lstStyle/>
        <a:p>
          <a:pPr algn="just"/>
          <a:endParaRPr lang="ru-RU" sz="1200" dirty="0" smtClean="0">
            <a:solidFill>
              <a:srgbClr val="002060"/>
            </a:solidFill>
            <a:latin typeface="Calibri" pitchFamily="34" charset="0"/>
          </a:endParaRPr>
        </a:p>
        <a:p>
          <a:pPr algn="just"/>
          <a:r>
            <a:rPr lang="ru-RU" sz="1200" dirty="0" smtClean="0">
              <a:solidFill>
                <a:srgbClr val="002060"/>
              </a:solidFill>
              <a:latin typeface="Calibri" pitchFamily="34" charset="0"/>
            </a:rPr>
            <a:t>Например, при электрической дуговой сварке температура пламени дуги может достигать 6000° С.</a:t>
          </a:r>
        </a:p>
        <a:p>
          <a:pPr algn="just"/>
          <a:r>
            <a:rPr lang="ru-RU" sz="1200" dirty="0" smtClean="0">
              <a:solidFill>
                <a:srgbClr val="002060"/>
              </a:solidFill>
              <a:latin typeface="Calibri" pitchFamily="34" charset="0"/>
            </a:rPr>
            <a:t>Образующиеся в процессе сварки искры в виде частиц расплавленного металла имеют температуру более 1700° С.</a:t>
          </a:r>
        </a:p>
        <a:p>
          <a:pPr algn="ctr"/>
          <a:endParaRPr lang="ru-RU" sz="1200" dirty="0">
            <a:solidFill>
              <a:srgbClr val="002060"/>
            </a:solidFill>
            <a:latin typeface="Calibri" pitchFamily="34" charset="0"/>
          </a:endParaRPr>
        </a:p>
      </dgm:t>
    </dgm:pt>
    <dgm:pt modelId="{92C243DE-3AED-4440-A429-C1DAAA719DEF}" type="parTrans" cxnId="{D06F42B5-97DB-49E1-BC52-E0EC0D261307}">
      <dgm:prSet/>
      <dgm:spPr/>
      <dgm:t>
        <a:bodyPr/>
        <a:lstStyle/>
        <a:p>
          <a:endParaRPr lang="ru-RU" sz="1200">
            <a:latin typeface="Calibri" pitchFamily="34" charset="0"/>
          </a:endParaRPr>
        </a:p>
      </dgm:t>
    </dgm:pt>
    <dgm:pt modelId="{172AA168-3163-49E0-A754-51E49ADF6B54}" type="sibTrans" cxnId="{D06F42B5-97DB-49E1-BC52-E0EC0D261307}">
      <dgm:prSet/>
      <dgm:spPr/>
      <dgm:t>
        <a:bodyPr/>
        <a:lstStyle/>
        <a:p>
          <a:endParaRPr lang="ru-RU" sz="1200">
            <a:latin typeface="Calibri" pitchFamily="34" charset="0"/>
          </a:endParaRPr>
        </a:p>
      </dgm:t>
    </dgm:pt>
    <dgm:pt modelId="{2D22EF3B-3900-4215-B079-71884C6084F1}">
      <dgm:prSet phldrT="[Текст]" custT="1"/>
      <dgm:spPr/>
      <dgm:t>
        <a:bodyPr/>
        <a:lstStyle/>
        <a:p>
          <a:pPr algn="just"/>
          <a:r>
            <a:rPr lang="ru-RU" sz="1200" dirty="0" smtClean="0">
              <a:latin typeface="Calibri" pitchFamily="34" charset="0"/>
            </a:rPr>
            <a:t>Разлетаясь вокруг места проведения электросварки, искры способны воспламенить практически любой горючий материал.</a:t>
          </a:r>
        </a:p>
        <a:p>
          <a:pPr algn="just"/>
          <a:r>
            <a:rPr lang="ru-RU" sz="1200" dirty="0" smtClean="0">
              <a:latin typeface="Calibri" pitchFamily="34" charset="0"/>
            </a:rPr>
            <a:t>Больше всего искр (брызг металла) образуется при газовой или электродуговой резке, так как значительная часть расплавленного металла при этом выдувается газовой струёй из прорезаемой канавки.</a:t>
          </a:r>
        </a:p>
      </dgm:t>
    </dgm:pt>
    <dgm:pt modelId="{01DF415B-B60A-47BC-853E-29A80641B517}" type="parTrans" cxnId="{23EF28F1-3852-4200-AC16-4454971AD637}">
      <dgm:prSet/>
      <dgm:spPr/>
      <dgm:t>
        <a:bodyPr/>
        <a:lstStyle/>
        <a:p>
          <a:endParaRPr lang="ru-RU" sz="1200">
            <a:latin typeface="Calibri" pitchFamily="34" charset="0"/>
          </a:endParaRPr>
        </a:p>
      </dgm:t>
    </dgm:pt>
    <dgm:pt modelId="{FEFC9382-59BF-4F7C-84D1-20EDF7B6BAE6}" type="sibTrans" cxnId="{23EF28F1-3852-4200-AC16-4454971AD637}">
      <dgm:prSet/>
      <dgm:spPr/>
      <dgm:t>
        <a:bodyPr/>
        <a:lstStyle/>
        <a:p>
          <a:endParaRPr lang="ru-RU" sz="1200">
            <a:latin typeface="Calibri" pitchFamily="34" charset="0"/>
          </a:endParaRPr>
        </a:p>
      </dgm:t>
    </dgm:pt>
    <dgm:pt modelId="{62939383-9E40-4373-9262-62C34A2D7966}" type="pres">
      <dgm:prSet presAssocID="{08105E67-D7C8-4601-8816-061921080E31}" presName="linearFlow" presStyleCnt="0">
        <dgm:presLayoutVars>
          <dgm:dir/>
          <dgm:resizeHandles val="exact"/>
        </dgm:presLayoutVars>
      </dgm:prSet>
      <dgm:spPr/>
    </dgm:pt>
    <dgm:pt modelId="{57117070-9159-453D-B296-67A7A083B429}" type="pres">
      <dgm:prSet presAssocID="{5D756D28-A788-4055-88AF-3B61B9093C35}" presName="composite" presStyleCnt="0"/>
      <dgm:spPr/>
    </dgm:pt>
    <dgm:pt modelId="{DB237A6E-F55D-4AE6-9259-BFC10AAD15F4}" type="pres">
      <dgm:prSet presAssocID="{5D756D28-A788-4055-88AF-3B61B9093C35}" presName="imgShp" presStyleLbl="fgImgPlace1" presStyleIdx="0" presStyleCnt="3" custLinFactNeighborX="-85629" custLinFactNeighborY="-88"/>
      <dgm:spPr>
        <a:blipFill dpi="0" rotWithShape="1">
          <a:blip xmlns:r="http://schemas.openxmlformats.org/officeDocument/2006/relationships" r:embed="rId1" cstate="print">
            <a:extLst>
              <a:ext uri="{28A0092B-C50C-407E-A947-70E740481C1C}">
                <a14:useLocalDpi xmlns:a14="http://schemas.microsoft.com/office/drawing/2010/main" val="0"/>
              </a:ext>
            </a:extLst>
          </a:blip>
          <a:srcRect/>
          <a:stretch>
            <a:fillRect r="-6328"/>
          </a:stretch>
        </a:blipFill>
      </dgm:spPr>
    </dgm:pt>
    <dgm:pt modelId="{43D819D9-9356-44D3-95F6-A35DADFB4193}" type="pres">
      <dgm:prSet presAssocID="{5D756D28-A788-4055-88AF-3B61B9093C35}" presName="txShp" presStyleLbl="node1" presStyleIdx="0" presStyleCnt="3" custScaleX="141090" custScaleY="81877" custLinFactNeighborX="4643" custLinFactNeighborY="1178">
        <dgm:presLayoutVars>
          <dgm:bulletEnabled val="1"/>
        </dgm:presLayoutVars>
      </dgm:prSet>
      <dgm:spPr/>
      <dgm:t>
        <a:bodyPr/>
        <a:lstStyle/>
        <a:p>
          <a:endParaRPr lang="ru-RU"/>
        </a:p>
      </dgm:t>
    </dgm:pt>
    <dgm:pt modelId="{122D4689-7FE0-4DD9-9B2F-2188AE76E07D}" type="pres">
      <dgm:prSet presAssocID="{475C21BB-1036-4FB8-A903-A1FD15381EAC}" presName="spacing" presStyleCnt="0"/>
      <dgm:spPr/>
    </dgm:pt>
    <dgm:pt modelId="{3E24E858-55C0-41E8-8C15-74FF468017EF}" type="pres">
      <dgm:prSet presAssocID="{7FB217A0-6DF1-405B-B163-2EDD8DE63144}" presName="composite" presStyleCnt="0"/>
      <dgm:spPr/>
    </dgm:pt>
    <dgm:pt modelId="{0567793C-E996-42E9-8CB8-DD8E86EB908E}" type="pres">
      <dgm:prSet presAssocID="{7FB217A0-6DF1-405B-B163-2EDD8DE63144}" presName="imgShp" presStyleLbl="fgImgPlace1" presStyleIdx="1" presStyleCnt="3" custLinFactNeighborX="-85629" custLinFactNeighborY="-17587"/>
      <dgm:spPr>
        <a:blipFill>
          <a:blip xmlns:r="http://schemas.openxmlformats.org/officeDocument/2006/relationships" r:embed="rId2">
            <a:extLst>
              <a:ext uri="{28A0092B-C50C-407E-A947-70E740481C1C}">
                <a14:useLocalDpi xmlns:a14="http://schemas.microsoft.com/office/drawing/2010/main" val="0"/>
              </a:ext>
            </a:extLst>
          </a:blip>
          <a:srcRect/>
          <a:stretch>
            <a:fillRect l="-36000" r="-36000"/>
          </a:stretch>
        </a:blipFill>
      </dgm:spPr>
    </dgm:pt>
    <dgm:pt modelId="{987800EF-05B4-40A8-BE83-4EBB2C737C1F}" type="pres">
      <dgm:prSet presAssocID="{7FB217A0-6DF1-405B-B163-2EDD8DE63144}" presName="txShp" presStyleLbl="node1" presStyleIdx="1" presStyleCnt="3" custScaleX="139923" custScaleY="65788" custLinFactNeighborX="5226" custLinFactNeighborY="-21940">
        <dgm:presLayoutVars>
          <dgm:bulletEnabled val="1"/>
        </dgm:presLayoutVars>
      </dgm:prSet>
      <dgm:spPr/>
      <dgm:t>
        <a:bodyPr/>
        <a:lstStyle/>
        <a:p>
          <a:endParaRPr lang="ru-RU"/>
        </a:p>
      </dgm:t>
    </dgm:pt>
    <dgm:pt modelId="{68911876-1035-44F2-8655-FB848189E0A5}" type="pres">
      <dgm:prSet presAssocID="{172AA168-3163-49E0-A754-51E49ADF6B54}" presName="spacing" presStyleCnt="0"/>
      <dgm:spPr/>
    </dgm:pt>
    <dgm:pt modelId="{2626321A-3740-410D-A16D-1D1D2A0493BF}" type="pres">
      <dgm:prSet presAssocID="{2D22EF3B-3900-4215-B079-71884C6084F1}" presName="composite" presStyleCnt="0"/>
      <dgm:spPr/>
    </dgm:pt>
    <dgm:pt modelId="{61358075-BBA0-43A3-8754-6FD23EC06E58}" type="pres">
      <dgm:prSet presAssocID="{2D22EF3B-3900-4215-B079-71884C6084F1}" presName="imgShp" presStyleLbl="fgImgPlace1" presStyleIdx="2" presStyleCnt="3" custLinFactNeighborX="-85629" custLinFactNeighborY="-39037"/>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39000" r="-39000"/>
          </a:stretch>
        </a:blipFill>
      </dgm:spPr>
    </dgm:pt>
    <dgm:pt modelId="{7160B7FF-1BC1-4F5E-871F-5C25BA5135D1}" type="pres">
      <dgm:prSet presAssocID="{2D22EF3B-3900-4215-B079-71884C6084F1}" presName="txShp" presStyleLbl="node1" presStyleIdx="2" presStyleCnt="3" custScaleX="141915" custLinFactNeighborX="4230" custLinFactNeighborY="-45414">
        <dgm:presLayoutVars>
          <dgm:bulletEnabled val="1"/>
        </dgm:presLayoutVars>
      </dgm:prSet>
      <dgm:spPr/>
      <dgm:t>
        <a:bodyPr/>
        <a:lstStyle/>
        <a:p>
          <a:endParaRPr lang="ru-RU"/>
        </a:p>
      </dgm:t>
    </dgm:pt>
  </dgm:ptLst>
  <dgm:cxnLst>
    <dgm:cxn modelId="{E4A258F7-93D6-450D-9B3D-1EF1B35D3E51}" type="presOf" srcId="{2D22EF3B-3900-4215-B079-71884C6084F1}" destId="{7160B7FF-1BC1-4F5E-871F-5C25BA5135D1}" srcOrd="0" destOrd="0" presId="urn:microsoft.com/office/officeart/2005/8/layout/vList3"/>
    <dgm:cxn modelId="{504FE51A-E4AF-4682-A9F4-554425EA3D8A}" type="presOf" srcId="{5D756D28-A788-4055-88AF-3B61B9093C35}" destId="{43D819D9-9356-44D3-95F6-A35DADFB4193}" srcOrd="0" destOrd="0" presId="urn:microsoft.com/office/officeart/2005/8/layout/vList3"/>
    <dgm:cxn modelId="{23EF28F1-3852-4200-AC16-4454971AD637}" srcId="{08105E67-D7C8-4601-8816-061921080E31}" destId="{2D22EF3B-3900-4215-B079-71884C6084F1}" srcOrd="2" destOrd="0" parTransId="{01DF415B-B60A-47BC-853E-29A80641B517}" sibTransId="{FEFC9382-59BF-4F7C-84D1-20EDF7B6BAE6}"/>
    <dgm:cxn modelId="{49199E60-0C94-423F-AAA2-94B7ECDCF097}" srcId="{08105E67-D7C8-4601-8816-061921080E31}" destId="{5D756D28-A788-4055-88AF-3B61B9093C35}" srcOrd="0" destOrd="0" parTransId="{48F93441-F296-499A-8FB4-086D71F44509}" sibTransId="{475C21BB-1036-4FB8-A903-A1FD15381EAC}"/>
    <dgm:cxn modelId="{0B10FF04-9D6C-454C-8D06-BA04CA870E0A}" type="presOf" srcId="{7FB217A0-6DF1-405B-B163-2EDD8DE63144}" destId="{987800EF-05B4-40A8-BE83-4EBB2C737C1F}" srcOrd="0" destOrd="0" presId="urn:microsoft.com/office/officeart/2005/8/layout/vList3"/>
    <dgm:cxn modelId="{1DDBA714-7475-4E39-A201-6BD3E167E19D}" type="presOf" srcId="{08105E67-D7C8-4601-8816-061921080E31}" destId="{62939383-9E40-4373-9262-62C34A2D7966}" srcOrd="0" destOrd="0" presId="urn:microsoft.com/office/officeart/2005/8/layout/vList3"/>
    <dgm:cxn modelId="{D06F42B5-97DB-49E1-BC52-E0EC0D261307}" srcId="{08105E67-D7C8-4601-8816-061921080E31}" destId="{7FB217A0-6DF1-405B-B163-2EDD8DE63144}" srcOrd="1" destOrd="0" parTransId="{92C243DE-3AED-4440-A429-C1DAAA719DEF}" sibTransId="{172AA168-3163-49E0-A754-51E49ADF6B54}"/>
    <dgm:cxn modelId="{3347FB4F-9B38-4BC7-A1AB-7239A262A2E8}" type="presParOf" srcId="{62939383-9E40-4373-9262-62C34A2D7966}" destId="{57117070-9159-453D-B296-67A7A083B429}" srcOrd="0" destOrd="0" presId="urn:microsoft.com/office/officeart/2005/8/layout/vList3"/>
    <dgm:cxn modelId="{F203A8D7-B5B6-47ED-836C-5A74F4207D69}" type="presParOf" srcId="{57117070-9159-453D-B296-67A7A083B429}" destId="{DB237A6E-F55D-4AE6-9259-BFC10AAD15F4}" srcOrd="0" destOrd="0" presId="urn:microsoft.com/office/officeart/2005/8/layout/vList3"/>
    <dgm:cxn modelId="{EB47E70A-8E3B-453B-84D2-96FED0F2E921}" type="presParOf" srcId="{57117070-9159-453D-B296-67A7A083B429}" destId="{43D819D9-9356-44D3-95F6-A35DADFB4193}" srcOrd="1" destOrd="0" presId="urn:microsoft.com/office/officeart/2005/8/layout/vList3"/>
    <dgm:cxn modelId="{73AA3C21-3DC6-478C-B845-37D19423560A}" type="presParOf" srcId="{62939383-9E40-4373-9262-62C34A2D7966}" destId="{122D4689-7FE0-4DD9-9B2F-2188AE76E07D}" srcOrd="1" destOrd="0" presId="urn:microsoft.com/office/officeart/2005/8/layout/vList3"/>
    <dgm:cxn modelId="{C0B8EC51-00EC-4ED5-A598-75ECA663D36A}" type="presParOf" srcId="{62939383-9E40-4373-9262-62C34A2D7966}" destId="{3E24E858-55C0-41E8-8C15-74FF468017EF}" srcOrd="2" destOrd="0" presId="urn:microsoft.com/office/officeart/2005/8/layout/vList3"/>
    <dgm:cxn modelId="{770A42FE-CFEE-4F36-9944-96E5435B5A0E}" type="presParOf" srcId="{3E24E858-55C0-41E8-8C15-74FF468017EF}" destId="{0567793C-E996-42E9-8CB8-DD8E86EB908E}" srcOrd="0" destOrd="0" presId="urn:microsoft.com/office/officeart/2005/8/layout/vList3"/>
    <dgm:cxn modelId="{63933C89-00A8-436E-A060-4703345C75DD}" type="presParOf" srcId="{3E24E858-55C0-41E8-8C15-74FF468017EF}" destId="{987800EF-05B4-40A8-BE83-4EBB2C737C1F}" srcOrd="1" destOrd="0" presId="urn:microsoft.com/office/officeart/2005/8/layout/vList3"/>
    <dgm:cxn modelId="{F76553C8-E88C-4E4E-8CE2-286468B35E2D}" type="presParOf" srcId="{62939383-9E40-4373-9262-62C34A2D7966}" destId="{68911876-1035-44F2-8655-FB848189E0A5}" srcOrd="3" destOrd="0" presId="urn:microsoft.com/office/officeart/2005/8/layout/vList3"/>
    <dgm:cxn modelId="{BFDE1798-97A7-4651-B7AD-8991E7872615}" type="presParOf" srcId="{62939383-9E40-4373-9262-62C34A2D7966}" destId="{2626321A-3740-410D-A16D-1D1D2A0493BF}" srcOrd="4" destOrd="0" presId="urn:microsoft.com/office/officeart/2005/8/layout/vList3"/>
    <dgm:cxn modelId="{8D968ECE-4EFC-45C4-8F22-4BBF00C10975}" type="presParOf" srcId="{2626321A-3740-410D-A16D-1D1D2A0493BF}" destId="{61358075-BBA0-43A3-8754-6FD23EC06E58}" srcOrd="0" destOrd="0" presId="urn:microsoft.com/office/officeart/2005/8/layout/vList3"/>
    <dgm:cxn modelId="{067F4A39-517E-4D95-A4A0-8A398A2A4B34}" type="presParOf" srcId="{2626321A-3740-410D-A16D-1D1D2A0493BF}" destId="{7160B7FF-1BC1-4F5E-871F-5C25BA5135D1}"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E0F3E873-B861-49EC-86CD-5B928EA8A71E}" type="doc">
      <dgm:prSet loTypeId="urn:microsoft.com/office/officeart/2008/layout/LinedList" loCatId="list" qsTypeId="urn:microsoft.com/office/officeart/2005/8/quickstyle/3d1" qsCatId="3D" csTypeId="urn:microsoft.com/office/officeart/2005/8/colors/colorful2" csCatId="colorful" phldr="1"/>
      <dgm:spPr/>
      <dgm:t>
        <a:bodyPr/>
        <a:lstStyle/>
        <a:p>
          <a:endParaRPr lang="ru-RU"/>
        </a:p>
      </dgm:t>
    </dgm:pt>
    <dgm:pt modelId="{B6A657C6-1630-4B97-936B-FFC7A9C9ABFE}">
      <dgm:prSet phldrT="[Текст]" custT="1"/>
      <dgm:spPr/>
      <dgm:t>
        <a:bodyPr/>
        <a:lstStyle/>
        <a:p>
          <a:endParaRPr lang="ru-RU" sz="1050" b="1" i="0" dirty="0" smtClean="0">
            <a:solidFill>
              <a:srgbClr val="002060"/>
            </a:solidFill>
            <a:latin typeface="Calibri" pitchFamily="34" charset="0"/>
          </a:endParaRPr>
        </a:p>
        <a:p>
          <a:endParaRPr lang="ru-RU" sz="1050" b="1" i="0" dirty="0" smtClean="0">
            <a:solidFill>
              <a:srgbClr val="002060"/>
            </a:solidFill>
            <a:latin typeface="Calibri" pitchFamily="34" charset="0"/>
          </a:endParaRPr>
        </a:p>
        <a:p>
          <a:endParaRPr lang="ru-RU" sz="1050" b="1" i="0" dirty="0" smtClean="0">
            <a:solidFill>
              <a:srgbClr val="002060"/>
            </a:solidFill>
            <a:latin typeface="Calibri" pitchFamily="34" charset="0"/>
          </a:endParaRPr>
        </a:p>
        <a:p>
          <a:r>
            <a:rPr lang="ru-RU" sz="1200" b="1" i="0" dirty="0" smtClean="0">
              <a:solidFill>
                <a:srgbClr val="002060"/>
              </a:solidFill>
              <a:latin typeface="Calibri" pitchFamily="34" charset="0"/>
            </a:rPr>
            <a:t>При проведении огневых работ необходимо:</a:t>
          </a:r>
          <a:endParaRPr lang="ru-RU" sz="1200" b="1" dirty="0">
            <a:solidFill>
              <a:srgbClr val="002060"/>
            </a:solidFill>
            <a:latin typeface="Calibri" pitchFamily="34" charset="0"/>
          </a:endParaRPr>
        </a:p>
      </dgm:t>
    </dgm:pt>
    <dgm:pt modelId="{F2658869-5098-42FE-B8A3-9693E7CB875E}" type="parTrans" cxnId="{4024B174-56D3-47DC-939C-45F39D156351}">
      <dgm:prSet/>
      <dgm:spPr/>
      <dgm:t>
        <a:bodyPr/>
        <a:lstStyle/>
        <a:p>
          <a:endParaRPr lang="ru-RU" sz="1050">
            <a:solidFill>
              <a:srgbClr val="002060"/>
            </a:solidFill>
            <a:latin typeface="Calibri" pitchFamily="34" charset="0"/>
          </a:endParaRPr>
        </a:p>
      </dgm:t>
    </dgm:pt>
    <dgm:pt modelId="{6C03958B-3FE3-46A9-94BD-48C155466A7B}" type="sibTrans" cxnId="{4024B174-56D3-47DC-939C-45F39D156351}">
      <dgm:prSet/>
      <dgm:spPr/>
      <dgm:t>
        <a:bodyPr/>
        <a:lstStyle/>
        <a:p>
          <a:endParaRPr lang="ru-RU" sz="1050">
            <a:solidFill>
              <a:srgbClr val="002060"/>
            </a:solidFill>
            <a:latin typeface="Calibri" pitchFamily="34" charset="0"/>
          </a:endParaRPr>
        </a:p>
      </dgm:t>
    </dgm:pt>
    <dgm:pt modelId="{2447B3AA-CD58-42F5-B256-AAB6286ADBBF}">
      <dgm:prSet phldrT="[Текст]" custT="1"/>
      <dgm:spPr/>
      <dgm:t>
        <a:bodyPr/>
        <a:lstStyle/>
        <a:p>
          <a:pPr algn="just"/>
          <a:r>
            <a:rPr lang="ru-RU" sz="1050" b="0" i="0" dirty="0" smtClean="0">
              <a:solidFill>
                <a:srgbClr val="002060"/>
              </a:solidFill>
              <a:latin typeface="Calibri" pitchFamily="34" charset="0"/>
            </a:rPr>
            <a:t>а) перед проведением огневых работ провентилировать помещения, в которых возможно скопление паров легковоспламеняющихся и горючих жидкостей, а также горючих газов;</a:t>
          </a:r>
          <a:endParaRPr lang="ru-RU" sz="1050" dirty="0">
            <a:solidFill>
              <a:srgbClr val="002060"/>
            </a:solidFill>
            <a:latin typeface="Calibri" pitchFamily="34" charset="0"/>
          </a:endParaRPr>
        </a:p>
      </dgm:t>
    </dgm:pt>
    <dgm:pt modelId="{111623DB-1C1A-46A2-8754-F4A398CA61D2}" type="parTrans" cxnId="{06C0957F-172A-40A9-82E9-059DB6BFD1D1}">
      <dgm:prSet/>
      <dgm:spPr/>
      <dgm:t>
        <a:bodyPr/>
        <a:lstStyle/>
        <a:p>
          <a:endParaRPr lang="ru-RU" sz="1050">
            <a:solidFill>
              <a:srgbClr val="002060"/>
            </a:solidFill>
            <a:latin typeface="Calibri" pitchFamily="34" charset="0"/>
          </a:endParaRPr>
        </a:p>
      </dgm:t>
    </dgm:pt>
    <dgm:pt modelId="{94E3A627-F949-409F-BF80-A84195ED8D66}" type="sibTrans" cxnId="{06C0957F-172A-40A9-82E9-059DB6BFD1D1}">
      <dgm:prSet/>
      <dgm:spPr/>
      <dgm:t>
        <a:bodyPr/>
        <a:lstStyle/>
        <a:p>
          <a:endParaRPr lang="ru-RU" sz="1050">
            <a:solidFill>
              <a:srgbClr val="002060"/>
            </a:solidFill>
            <a:latin typeface="Calibri" pitchFamily="34" charset="0"/>
          </a:endParaRPr>
        </a:p>
      </dgm:t>
    </dgm:pt>
    <dgm:pt modelId="{F5D7EAFA-1469-44D6-8971-D7A4DDF9D3D2}">
      <dgm:prSet phldrT="[Текст]" custT="1"/>
      <dgm:spPr/>
      <dgm:t>
        <a:bodyPr/>
        <a:lstStyle/>
        <a:p>
          <a:pPr algn="just"/>
          <a:r>
            <a:rPr lang="ru-RU" sz="1050" b="0" i="0" dirty="0" smtClean="0">
              <a:solidFill>
                <a:srgbClr val="002060"/>
              </a:solidFill>
              <a:latin typeface="Calibri" pitchFamily="34" charset="0"/>
            </a:rPr>
            <a:t>б) обеспечить место производства работ не менее чем 2 огнетушителями с минимальным рангом модельного очага пожара 2А, 55В и покрывалом для изоляции очага возгорания;</a:t>
          </a:r>
          <a:endParaRPr lang="ru-RU" sz="1050" dirty="0">
            <a:solidFill>
              <a:srgbClr val="002060"/>
            </a:solidFill>
            <a:latin typeface="Calibri" pitchFamily="34" charset="0"/>
          </a:endParaRPr>
        </a:p>
      </dgm:t>
    </dgm:pt>
    <dgm:pt modelId="{198BC5EE-D0F8-43E8-89A1-AD45F4A8E8AC}" type="parTrans" cxnId="{BB9B082C-B6EA-4F52-A5E0-D82D4B20ED46}">
      <dgm:prSet/>
      <dgm:spPr/>
      <dgm:t>
        <a:bodyPr/>
        <a:lstStyle/>
        <a:p>
          <a:endParaRPr lang="ru-RU" sz="1050">
            <a:solidFill>
              <a:srgbClr val="002060"/>
            </a:solidFill>
            <a:latin typeface="Calibri" pitchFamily="34" charset="0"/>
          </a:endParaRPr>
        </a:p>
      </dgm:t>
    </dgm:pt>
    <dgm:pt modelId="{5F5443DB-21E8-4D1A-9D07-864E0D0D55C6}" type="sibTrans" cxnId="{BB9B082C-B6EA-4F52-A5E0-D82D4B20ED46}">
      <dgm:prSet/>
      <dgm:spPr/>
      <dgm:t>
        <a:bodyPr/>
        <a:lstStyle/>
        <a:p>
          <a:endParaRPr lang="ru-RU" sz="1050">
            <a:solidFill>
              <a:srgbClr val="002060"/>
            </a:solidFill>
            <a:latin typeface="Calibri" pitchFamily="34" charset="0"/>
          </a:endParaRPr>
        </a:p>
      </dgm:t>
    </dgm:pt>
    <dgm:pt modelId="{5CE2F463-5BA8-4D8E-925D-F4093DA44551}">
      <dgm:prSet phldrT="[Текст]" custT="1"/>
      <dgm:spPr/>
      <dgm:t>
        <a:bodyPr/>
        <a:lstStyle/>
        <a:p>
          <a:pPr algn="just"/>
          <a:r>
            <a:rPr lang="ru-RU" sz="1050" b="0" i="0" dirty="0" smtClean="0">
              <a:solidFill>
                <a:srgbClr val="002060"/>
              </a:solidFill>
              <a:latin typeface="Calibri" pitchFamily="34" charset="0"/>
            </a:rPr>
            <a:t>в) плотно закрыть все двери, соединяющие помещения, в которых проводятся огневые работы, с другими помещениями, в том числе двери тамбур-шлюзов, открыть окна;</a:t>
          </a:r>
          <a:endParaRPr lang="ru-RU" sz="1050" dirty="0">
            <a:solidFill>
              <a:srgbClr val="002060"/>
            </a:solidFill>
            <a:latin typeface="Calibri" pitchFamily="34" charset="0"/>
          </a:endParaRPr>
        </a:p>
      </dgm:t>
    </dgm:pt>
    <dgm:pt modelId="{8FC80467-5A2E-4A07-9045-8679337D49CF}" type="parTrans" cxnId="{72B6987E-D4EF-4E53-AF6F-48D1405C5506}">
      <dgm:prSet/>
      <dgm:spPr/>
      <dgm:t>
        <a:bodyPr/>
        <a:lstStyle/>
        <a:p>
          <a:endParaRPr lang="ru-RU" sz="1050">
            <a:solidFill>
              <a:srgbClr val="002060"/>
            </a:solidFill>
            <a:latin typeface="Calibri" pitchFamily="34" charset="0"/>
          </a:endParaRPr>
        </a:p>
      </dgm:t>
    </dgm:pt>
    <dgm:pt modelId="{45953397-C63C-475B-89B8-978A6DC779FF}" type="sibTrans" cxnId="{72B6987E-D4EF-4E53-AF6F-48D1405C5506}">
      <dgm:prSet/>
      <dgm:spPr/>
      <dgm:t>
        <a:bodyPr/>
        <a:lstStyle/>
        <a:p>
          <a:endParaRPr lang="ru-RU" sz="1050">
            <a:solidFill>
              <a:srgbClr val="002060"/>
            </a:solidFill>
            <a:latin typeface="Calibri" pitchFamily="34" charset="0"/>
          </a:endParaRPr>
        </a:p>
      </dgm:t>
    </dgm:pt>
    <dgm:pt modelId="{2A6748A3-9884-4595-8368-93F73A1D1115}">
      <dgm:prSet custT="1"/>
      <dgm:spPr/>
      <dgm:t>
        <a:bodyPr/>
        <a:lstStyle/>
        <a:p>
          <a:pPr algn="just"/>
          <a:r>
            <a:rPr lang="ru-RU" sz="1050" b="0" i="0" dirty="0" smtClean="0">
              <a:solidFill>
                <a:srgbClr val="002060"/>
              </a:solidFill>
              <a:latin typeface="Calibri" pitchFamily="34" charset="0"/>
            </a:rPr>
            <a:t>г) осуществлять контроль состояния </a:t>
          </a:r>
          <a:r>
            <a:rPr lang="ru-RU" sz="1050" b="0" i="0" dirty="0" err="1" smtClean="0">
              <a:solidFill>
                <a:srgbClr val="002060"/>
              </a:solidFill>
              <a:latin typeface="Calibri" pitchFamily="34" charset="0"/>
            </a:rPr>
            <a:t>парогазовоздушной</a:t>
          </a:r>
          <a:r>
            <a:rPr lang="ru-RU" sz="1050" b="0" i="0" dirty="0" smtClean="0">
              <a:solidFill>
                <a:srgbClr val="002060"/>
              </a:solidFill>
              <a:latin typeface="Calibri" pitchFamily="34" charset="0"/>
            </a:rPr>
            <a:t> среды в технологическом оборудовании, на котором проводятся огневые работы, и в опасной зоне;</a:t>
          </a:r>
          <a:endParaRPr lang="ru-RU" sz="1050" dirty="0">
            <a:solidFill>
              <a:srgbClr val="002060"/>
            </a:solidFill>
            <a:latin typeface="Calibri" pitchFamily="34" charset="0"/>
          </a:endParaRPr>
        </a:p>
      </dgm:t>
    </dgm:pt>
    <dgm:pt modelId="{B7CC2115-F41C-4614-92C3-CE25D0846AC5}" type="parTrans" cxnId="{A729E416-EFB8-4AB3-89FF-BC20DCE564DC}">
      <dgm:prSet/>
      <dgm:spPr/>
      <dgm:t>
        <a:bodyPr/>
        <a:lstStyle/>
        <a:p>
          <a:endParaRPr lang="ru-RU" sz="1050">
            <a:solidFill>
              <a:srgbClr val="002060"/>
            </a:solidFill>
            <a:latin typeface="Calibri" pitchFamily="34" charset="0"/>
          </a:endParaRPr>
        </a:p>
      </dgm:t>
    </dgm:pt>
    <dgm:pt modelId="{5DB072B1-4D9A-40C9-B147-9D5A8C957C67}" type="sibTrans" cxnId="{A729E416-EFB8-4AB3-89FF-BC20DCE564DC}">
      <dgm:prSet/>
      <dgm:spPr/>
      <dgm:t>
        <a:bodyPr/>
        <a:lstStyle/>
        <a:p>
          <a:endParaRPr lang="ru-RU" sz="1050">
            <a:solidFill>
              <a:srgbClr val="002060"/>
            </a:solidFill>
            <a:latin typeface="Calibri" pitchFamily="34" charset="0"/>
          </a:endParaRPr>
        </a:p>
      </dgm:t>
    </dgm:pt>
    <dgm:pt modelId="{7D5D423B-0EA8-416F-B615-0B8A8DCCFCA1}">
      <dgm:prSet custT="1"/>
      <dgm:spPr/>
      <dgm:t>
        <a:bodyPr/>
        <a:lstStyle/>
        <a:p>
          <a:pPr algn="just"/>
          <a:r>
            <a:rPr lang="ru-RU" sz="1050" b="0" i="0" dirty="0" smtClean="0">
              <a:solidFill>
                <a:srgbClr val="002060"/>
              </a:solidFill>
              <a:latin typeface="Calibri" pitchFamily="34" charset="0"/>
            </a:rPr>
            <a:t>д) прекратить огневые работы в случае повышения содержания горючих веществ или снижения концентрации </a:t>
          </a:r>
          <a:r>
            <a:rPr lang="ru-RU" sz="1050" b="0" i="0" dirty="0" err="1" smtClean="0">
              <a:solidFill>
                <a:srgbClr val="002060"/>
              </a:solidFill>
              <a:latin typeface="Calibri" pitchFamily="34" charset="0"/>
            </a:rPr>
            <a:t>флегматизатора</a:t>
          </a:r>
          <a:r>
            <a:rPr lang="ru-RU" sz="1050" b="0" i="0" dirty="0" smtClean="0">
              <a:solidFill>
                <a:srgbClr val="002060"/>
              </a:solidFill>
              <a:latin typeface="Calibri" pitchFamily="34" charset="0"/>
            </a:rPr>
            <a:t> в опасной зоне или технологическом оборудовании до значений предельно допустимых взрывобезопасных концентраций паров (газов).</a:t>
          </a:r>
          <a:endParaRPr lang="ru-RU" sz="1050" dirty="0">
            <a:solidFill>
              <a:srgbClr val="002060"/>
            </a:solidFill>
            <a:latin typeface="Calibri" pitchFamily="34" charset="0"/>
          </a:endParaRPr>
        </a:p>
      </dgm:t>
    </dgm:pt>
    <dgm:pt modelId="{532A902B-968A-49A2-83F9-004688EF5A0F}" type="parTrans" cxnId="{CBF94A32-BC3D-4DDE-AF9D-7CCF5A33E3C7}">
      <dgm:prSet/>
      <dgm:spPr/>
      <dgm:t>
        <a:bodyPr/>
        <a:lstStyle/>
        <a:p>
          <a:endParaRPr lang="ru-RU" sz="1050">
            <a:solidFill>
              <a:srgbClr val="002060"/>
            </a:solidFill>
            <a:latin typeface="Calibri" pitchFamily="34" charset="0"/>
          </a:endParaRPr>
        </a:p>
      </dgm:t>
    </dgm:pt>
    <dgm:pt modelId="{7D86080F-A532-4DF3-A2CE-E6B67DCDA797}" type="sibTrans" cxnId="{CBF94A32-BC3D-4DDE-AF9D-7CCF5A33E3C7}">
      <dgm:prSet/>
      <dgm:spPr/>
      <dgm:t>
        <a:bodyPr/>
        <a:lstStyle/>
        <a:p>
          <a:endParaRPr lang="ru-RU" sz="1050">
            <a:solidFill>
              <a:srgbClr val="002060"/>
            </a:solidFill>
            <a:latin typeface="Calibri" pitchFamily="34" charset="0"/>
          </a:endParaRPr>
        </a:p>
      </dgm:t>
    </dgm:pt>
    <dgm:pt modelId="{68242D64-C5BD-45F8-A2B4-AC33C7CDC884}" type="pres">
      <dgm:prSet presAssocID="{E0F3E873-B861-49EC-86CD-5B928EA8A71E}" presName="vert0" presStyleCnt="0">
        <dgm:presLayoutVars>
          <dgm:dir/>
          <dgm:animOne val="branch"/>
          <dgm:animLvl val="lvl"/>
        </dgm:presLayoutVars>
      </dgm:prSet>
      <dgm:spPr/>
      <dgm:t>
        <a:bodyPr/>
        <a:lstStyle/>
        <a:p>
          <a:endParaRPr lang="ru-RU"/>
        </a:p>
      </dgm:t>
    </dgm:pt>
    <dgm:pt modelId="{99E24581-440E-4E92-B357-28184EF5E0E8}" type="pres">
      <dgm:prSet presAssocID="{B6A657C6-1630-4B97-936B-FFC7A9C9ABFE}" presName="thickLine" presStyleLbl="alignNode1" presStyleIdx="0" presStyleCnt="1"/>
      <dgm:spPr/>
    </dgm:pt>
    <dgm:pt modelId="{C16D03F5-54D0-405C-B5B6-1267CDA16D37}" type="pres">
      <dgm:prSet presAssocID="{B6A657C6-1630-4B97-936B-FFC7A9C9ABFE}" presName="horz1" presStyleCnt="0"/>
      <dgm:spPr/>
    </dgm:pt>
    <dgm:pt modelId="{47AC0F2C-344D-4253-BC7E-7F3BE40CC933}" type="pres">
      <dgm:prSet presAssocID="{B6A657C6-1630-4B97-936B-FFC7A9C9ABFE}" presName="tx1" presStyleLbl="revTx" presStyleIdx="0" presStyleCnt="6"/>
      <dgm:spPr/>
      <dgm:t>
        <a:bodyPr/>
        <a:lstStyle/>
        <a:p>
          <a:endParaRPr lang="ru-RU"/>
        </a:p>
      </dgm:t>
    </dgm:pt>
    <dgm:pt modelId="{9507D730-4D06-41F3-8ADA-E030EC761C1C}" type="pres">
      <dgm:prSet presAssocID="{B6A657C6-1630-4B97-936B-FFC7A9C9ABFE}" presName="vert1" presStyleCnt="0"/>
      <dgm:spPr/>
    </dgm:pt>
    <dgm:pt modelId="{ABB16D4D-0A2C-48D2-AF2D-A5F96794662A}" type="pres">
      <dgm:prSet presAssocID="{2447B3AA-CD58-42F5-B256-AAB6286ADBBF}" presName="vertSpace2a" presStyleCnt="0"/>
      <dgm:spPr/>
    </dgm:pt>
    <dgm:pt modelId="{1F67103C-BACA-4F7B-B935-78DBC302EFA6}" type="pres">
      <dgm:prSet presAssocID="{2447B3AA-CD58-42F5-B256-AAB6286ADBBF}" presName="horz2" presStyleCnt="0"/>
      <dgm:spPr/>
    </dgm:pt>
    <dgm:pt modelId="{066604ED-D030-4271-9167-BAEE2D0A4286}" type="pres">
      <dgm:prSet presAssocID="{2447B3AA-CD58-42F5-B256-AAB6286ADBBF}" presName="horzSpace2" presStyleCnt="0"/>
      <dgm:spPr/>
    </dgm:pt>
    <dgm:pt modelId="{0485A1EE-490E-440E-B2CA-4B650ED4043F}" type="pres">
      <dgm:prSet presAssocID="{2447B3AA-CD58-42F5-B256-AAB6286ADBBF}" presName="tx2" presStyleLbl="revTx" presStyleIdx="1" presStyleCnt="6" custScaleY="71965"/>
      <dgm:spPr/>
      <dgm:t>
        <a:bodyPr/>
        <a:lstStyle/>
        <a:p>
          <a:endParaRPr lang="ru-RU"/>
        </a:p>
      </dgm:t>
    </dgm:pt>
    <dgm:pt modelId="{6DCD2AC7-4B37-42FC-B502-8F90DD02829D}" type="pres">
      <dgm:prSet presAssocID="{2447B3AA-CD58-42F5-B256-AAB6286ADBBF}" presName="vert2" presStyleCnt="0"/>
      <dgm:spPr/>
    </dgm:pt>
    <dgm:pt modelId="{288F1E37-2397-48C7-8A98-D392AAEFE7EE}" type="pres">
      <dgm:prSet presAssocID="{2447B3AA-CD58-42F5-B256-AAB6286ADBBF}" presName="thinLine2b" presStyleLbl="callout" presStyleIdx="0" presStyleCnt="5"/>
      <dgm:spPr/>
    </dgm:pt>
    <dgm:pt modelId="{31D2F74A-3D01-415C-ABA7-633101EB330A}" type="pres">
      <dgm:prSet presAssocID="{2447B3AA-CD58-42F5-B256-AAB6286ADBBF}" presName="vertSpace2b" presStyleCnt="0"/>
      <dgm:spPr/>
    </dgm:pt>
    <dgm:pt modelId="{57366F74-D257-4B43-8F6A-023513672ED1}" type="pres">
      <dgm:prSet presAssocID="{F5D7EAFA-1469-44D6-8971-D7A4DDF9D3D2}" presName="horz2" presStyleCnt="0"/>
      <dgm:spPr/>
    </dgm:pt>
    <dgm:pt modelId="{E650F0C8-7083-4CCC-989A-CAB19DFF2327}" type="pres">
      <dgm:prSet presAssocID="{F5D7EAFA-1469-44D6-8971-D7A4DDF9D3D2}" presName="horzSpace2" presStyleCnt="0"/>
      <dgm:spPr/>
    </dgm:pt>
    <dgm:pt modelId="{D2D96BFE-046B-4304-ABA5-969690BE9E37}" type="pres">
      <dgm:prSet presAssocID="{F5D7EAFA-1469-44D6-8971-D7A4DDF9D3D2}" presName="tx2" presStyleLbl="revTx" presStyleIdx="2" presStyleCnt="6" custScaleY="68505"/>
      <dgm:spPr/>
      <dgm:t>
        <a:bodyPr/>
        <a:lstStyle/>
        <a:p>
          <a:endParaRPr lang="ru-RU"/>
        </a:p>
      </dgm:t>
    </dgm:pt>
    <dgm:pt modelId="{8A77E648-0005-4F18-AC6F-026EDF105FE1}" type="pres">
      <dgm:prSet presAssocID="{F5D7EAFA-1469-44D6-8971-D7A4DDF9D3D2}" presName="vert2" presStyleCnt="0"/>
      <dgm:spPr/>
    </dgm:pt>
    <dgm:pt modelId="{7B733EBC-276E-4B3C-A5B9-A0ED29B613A7}" type="pres">
      <dgm:prSet presAssocID="{F5D7EAFA-1469-44D6-8971-D7A4DDF9D3D2}" presName="thinLine2b" presStyleLbl="callout" presStyleIdx="1" presStyleCnt="5"/>
      <dgm:spPr/>
    </dgm:pt>
    <dgm:pt modelId="{D0C93747-C3A8-488B-9D1D-C757666D336D}" type="pres">
      <dgm:prSet presAssocID="{F5D7EAFA-1469-44D6-8971-D7A4DDF9D3D2}" presName="vertSpace2b" presStyleCnt="0"/>
      <dgm:spPr/>
    </dgm:pt>
    <dgm:pt modelId="{42B93A7F-C11B-4627-A6BE-8936F6A46FCC}" type="pres">
      <dgm:prSet presAssocID="{5CE2F463-5BA8-4D8E-925D-F4093DA44551}" presName="horz2" presStyleCnt="0"/>
      <dgm:spPr/>
    </dgm:pt>
    <dgm:pt modelId="{212477C4-8F05-4262-B50B-964751AE109A}" type="pres">
      <dgm:prSet presAssocID="{5CE2F463-5BA8-4D8E-925D-F4093DA44551}" presName="horzSpace2" presStyleCnt="0"/>
      <dgm:spPr/>
    </dgm:pt>
    <dgm:pt modelId="{6BFE8445-5098-430C-8F44-292F73EA61B7}" type="pres">
      <dgm:prSet presAssocID="{5CE2F463-5BA8-4D8E-925D-F4093DA44551}" presName="tx2" presStyleLbl="revTx" presStyleIdx="3" presStyleCnt="6" custScaleY="89949"/>
      <dgm:spPr/>
      <dgm:t>
        <a:bodyPr/>
        <a:lstStyle/>
        <a:p>
          <a:endParaRPr lang="ru-RU"/>
        </a:p>
      </dgm:t>
    </dgm:pt>
    <dgm:pt modelId="{4939C67F-A259-404A-B941-28476AF6E766}" type="pres">
      <dgm:prSet presAssocID="{5CE2F463-5BA8-4D8E-925D-F4093DA44551}" presName="vert2" presStyleCnt="0"/>
      <dgm:spPr/>
    </dgm:pt>
    <dgm:pt modelId="{781AFC9A-428D-44D5-B358-BCC59AB1AE7C}" type="pres">
      <dgm:prSet presAssocID="{5CE2F463-5BA8-4D8E-925D-F4093DA44551}" presName="thinLine2b" presStyleLbl="callout" presStyleIdx="2" presStyleCnt="5"/>
      <dgm:spPr/>
    </dgm:pt>
    <dgm:pt modelId="{2992D0BA-0726-43C3-93F3-95C61C1CADF8}" type="pres">
      <dgm:prSet presAssocID="{5CE2F463-5BA8-4D8E-925D-F4093DA44551}" presName="vertSpace2b" presStyleCnt="0"/>
      <dgm:spPr/>
    </dgm:pt>
    <dgm:pt modelId="{F4432662-28DE-42D3-8425-E4734854DAF8}" type="pres">
      <dgm:prSet presAssocID="{2A6748A3-9884-4595-8368-93F73A1D1115}" presName="horz2" presStyleCnt="0"/>
      <dgm:spPr/>
    </dgm:pt>
    <dgm:pt modelId="{DAFD82C9-1470-403E-AA08-B22DEAAE9E72}" type="pres">
      <dgm:prSet presAssocID="{2A6748A3-9884-4595-8368-93F73A1D1115}" presName="horzSpace2" presStyleCnt="0"/>
      <dgm:spPr/>
    </dgm:pt>
    <dgm:pt modelId="{A03A99ED-B53F-4316-97C6-BCE141157EB5}" type="pres">
      <dgm:prSet presAssocID="{2A6748A3-9884-4595-8368-93F73A1D1115}" presName="tx2" presStyleLbl="revTx" presStyleIdx="4" presStyleCnt="6" custScaleY="81813"/>
      <dgm:spPr/>
      <dgm:t>
        <a:bodyPr/>
        <a:lstStyle/>
        <a:p>
          <a:endParaRPr lang="ru-RU"/>
        </a:p>
      </dgm:t>
    </dgm:pt>
    <dgm:pt modelId="{DAEAF7CD-D7D2-4597-85C0-15D728BCC10C}" type="pres">
      <dgm:prSet presAssocID="{2A6748A3-9884-4595-8368-93F73A1D1115}" presName="vert2" presStyleCnt="0"/>
      <dgm:spPr/>
    </dgm:pt>
    <dgm:pt modelId="{84064805-D15E-44F1-BEDA-FE6F547DD28C}" type="pres">
      <dgm:prSet presAssocID="{2A6748A3-9884-4595-8368-93F73A1D1115}" presName="thinLine2b" presStyleLbl="callout" presStyleIdx="3" presStyleCnt="5"/>
      <dgm:spPr/>
    </dgm:pt>
    <dgm:pt modelId="{D9BFFA68-C878-410E-997A-DE21CBE4A2FE}" type="pres">
      <dgm:prSet presAssocID="{2A6748A3-9884-4595-8368-93F73A1D1115}" presName="vertSpace2b" presStyleCnt="0"/>
      <dgm:spPr/>
    </dgm:pt>
    <dgm:pt modelId="{511C988D-C897-473F-BF11-B38D217DA369}" type="pres">
      <dgm:prSet presAssocID="{7D5D423B-0EA8-416F-B615-0B8A8DCCFCA1}" presName="horz2" presStyleCnt="0"/>
      <dgm:spPr/>
    </dgm:pt>
    <dgm:pt modelId="{E61903BF-48B6-45E9-ABD9-9138BE9EA5CA}" type="pres">
      <dgm:prSet presAssocID="{7D5D423B-0EA8-416F-B615-0B8A8DCCFCA1}" presName="horzSpace2" presStyleCnt="0"/>
      <dgm:spPr/>
    </dgm:pt>
    <dgm:pt modelId="{D576A088-73A3-44C8-9D2C-866E9624550A}" type="pres">
      <dgm:prSet presAssocID="{7D5D423B-0EA8-416F-B615-0B8A8DCCFCA1}" presName="tx2" presStyleLbl="revTx" presStyleIdx="5" presStyleCnt="6"/>
      <dgm:spPr/>
      <dgm:t>
        <a:bodyPr/>
        <a:lstStyle/>
        <a:p>
          <a:endParaRPr lang="ru-RU"/>
        </a:p>
      </dgm:t>
    </dgm:pt>
    <dgm:pt modelId="{7B1BB15F-F0FD-4633-B256-9C48DB05A3C5}" type="pres">
      <dgm:prSet presAssocID="{7D5D423B-0EA8-416F-B615-0B8A8DCCFCA1}" presName="vert2" presStyleCnt="0"/>
      <dgm:spPr/>
    </dgm:pt>
    <dgm:pt modelId="{BCD7C468-F84A-476E-8A1C-86E3CC640E86}" type="pres">
      <dgm:prSet presAssocID="{7D5D423B-0EA8-416F-B615-0B8A8DCCFCA1}" presName="thinLine2b" presStyleLbl="callout" presStyleIdx="4" presStyleCnt="5"/>
      <dgm:spPr/>
    </dgm:pt>
    <dgm:pt modelId="{5A01B484-FAD1-4230-B02A-DF45E48A95F8}" type="pres">
      <dgm:prSet presAssocID="{7D5D423B-0EA8-416F-B615-0B8A8DCCFCA1}" presName="vertSpace2b" presStyleCnt="0"/>
      <dgm:spPr/>
    </dgm:pt>
  </dgm:ptLst>
  <dgm:cxnLst>
    <dgm:cxn modelId="{06C0957F-172A-40A9-82E9-059DB6BFD1D1}" srcId="{B6A657C6-1630-4B97-936B-FFC7A9C9ABFE}" destId="{2447B3AA-CD58-42F5-B256-AAB6286ADBBF}" srcOrd="0" destOrd="0" parTransId="{111623DB-1C1A-46A2-8754-F4A398CA61D2}" sibTransId="{94E3A627-F949-409F-BF80-A84195ED8D66}"/>
    <dgm:cxn modelId="{BBDFBF11-710D-4BE2-A90D-4A3F5F35FEDB}" type="presOf" srcId="{E0F3E873-B861-49EC-86CD-5B928EA8A71E}" destId="{68242D64-C5BD-45F8-A2B4-AC33C7CDC884}" srcOrd="0" destOrd="0" presId="urn:microsoft.com/office/officeart/2008/layout/LinedList"/>
    <dgm:cxn modelId="{56416E32-AF79-4F3D-9AA3-36085F80379C}" type="presOf" srcId="{2447B3AA-CD58-42F5-B256-AAB6286ADBBF}" destId="{0485A1EE-490E-440E-B2CA-4B650ED4043F}" srcOrd="0" destOrd="0" presId="urn:microsoft.com/office/officeart/2008/layout/LinedList"/>
    <dgm:cxn modelId="{F7320C0F-3110-4912-99CA-F32AFE7774C9}" type="presOf" srcId="{5CE2F463-5BA8-4D8E-925D-F4093DA44551}" destId="{6BFE8445-5098-430C-8F44-292F73EA61B7}" srcOrd="0" destOrd="0" presId="urn:microsoft.com/office/officeart/2008/layout/LinedList"/>
    <dgm:cxn modelId="{C0EF87C4-DD98-45B0-8498-DF19C39D86FD}" type="presOf" srcId="{B6A657C6-1630-4B97-936B-FFC7A9C9ABFE}" destId="{47AC0F2C-344D-4253-BC7E-7F3BE40CC933}" srcOrd="0" destOrd="0" presId="urn:microsoft.com/office/officeart/2008/layout/LinedList"/>
    <dgm:cxn modelId="{B471F061-A0BE-443E-9618-EDDF154B5536}" type="presOf" srcId="{7D5D423B-0EA8-416F-B615-0B8A8DCCFCA1}" destId="{D576A088-73A3-44C8-9D2C-866E9624550A}" srcOrd="0" destOrd="0" presId="urn:microsoft.com/office/officeart/2008/layout/LinedList"/>
    <dgm:cxn modelId="{A729E416-EFB8-4AB3-89FF-BC20DCE564DC}" srcId="{B6A657C6-1630-4B97-936B-FFC7A9C9ABFE}" destId="{2A6748A3-9884-4595-8368-93F73A1D1115}" srcOrd="3" destOrd="0" parTransId="{B7CC2115-F41C-4614-92C3-CE25D0846AC5}" sibTransId="{5DB072B1-4D9A-40C9-B147-9D5A8C957C67}"/>
    <dgm:cxn modelId="{E86BEA84-692B-44FB-9CC5-4B1F074C3AB2}" type="presOf" srcId="{F5D7EAFA-1469-44D6-8971-D7A4DDF9D3D2}" destId="{D2D96BFE-046B-4304-ABA5-969690BE9E37}" srcOrd="0" destOrd="0" presId="urn:microsoft.com/office/officeart/2008/layout/LinedList"/>
    <dgm:cxn modelId="{4024B174-56D3-47DC-939C-45F39D156351}" srcId="{E0F3E873-B861-49EC-86CD-5B928EA8A71E}" destId="{B6A657C6-1630-4B97-936B-FFC7A9C9ABFE}" srcOrd="0" destOrd="0" parTransId="{F2658869-5098-42FE-B8A3-9693E7CB875E}" sibTransId="{6C03958B-3FE3-46A9-94BD-48C155466A7B}"/>
    <dgm:cxn modelId="{72B6987E-D4EF-4E53-AF6F-48D1405C5506}" srcId="{B6A657C6-1630-4B97-936B-FFC7A9C9ABFE}" destId="{5CE2F463-5BA8-4D8E-925D-F4093DA44551}" srcOrd="2" destOrd="0" parTransId="{8FC80467-5A2E-4A07-9045-8679337D49CF}" sibTransId="{45953397-C63C-475B-89B8-978A6DC779FF}"/>
    <dgm:cxn modelId="{BB9B082C-B6EA-4F52-A5E0-D82D4B20ED46}" srcId="{B6A657C6-1630-4B97-936B-FFC7A9C9ABFE}" destId="{F5D7EAFA-1469-44D6-8971-D7A4DDF9D3D2}" srcOrd="1" destOrd="0" parTransId="{198BC5EE-D0F8-43E8-89A1-AD45F4A8E8AC}" sibTransId="{5F5443DB-21E8-4D1A-9D07-864E0D0D55C6}"/>
    <dgm:cxn modelId="{CBF94A32-BC3D-4DDE-AF9D-7CCF5A33E3C7}" srcId="{B6A657C6-1630-4B97-936B-FFC7A9C9ABFE}" destId="{7D5D423B-0EA8-416F-B615-0B8A8DCCFCA1}" srcOrd="4" destOrd="0" parTransId="{532A902B-968A-49A2-83F9-004688EF5A0F}" sibTransId="{7D86080F-A532-4DF3-A2CE-E6B67DCDA797}"/>
    <dgm:cxn modelId="{305CC6CF-062D-4530-872D-DB07B23F5755}" type="presOf" srcId="{2A6748A3-9884-4595-8368-93F73A1D1115}" destId="{A03A99ED-B53F-4316-97C6-BCE141157EB5}" srcOrd="0" destOrd="0" presId="urn:microsoft.com/office/officeart/2008/layout/LinedList"/>
    <dgm:cxn modelId="{B3671D1D-CDC8-4B9B-96FE-E271B23897AD}" type="presParOf" srcId="{68242D64-C5BD-45F8-A2B4-AC33C7CDC884}" destId="{99E24581-440E-4E92-B357-28184EF5E0E8}" srcOrd="0" destOrd="0" presId="urn:microsoft.com/office/officeart/2008/layout/LinedList"/>
    <dgm:cxn modelId="{0D7FE8B9-AD0E-4B85-94D1-D65543826187}" type="presParOf" srcId="{68242D64-C5BD-45F8-A2B4-AC33C7CDC884}" destId="{C16D03F5-54D0-405C-B5B6-1267CDA16D37}" srcOrd="1" destOrd="0" presId="urn:microsoft.com/office/officeart/2008/layout/LinedList"/>
    <dgm:cxn modelId="{2A9DA5FF-899A-4DD2-8B48-FD1DE35679B8}" type="presParOf" srcId="{C16D03F5-54D0-405C-B5B6-1267CDA16D37}" destId="{47AC0F2C-344D-4253-BC7E-7F3BE40CC933}" srcOrd="0" destOrd="0" presId="urn:microsoft.com/office/officeart/2008/layout/LinedList"/>
    <dgm:cxn modelId="{3FB58C9E-9C2B-4592-83E4-7900B831405D}" type="presParOf" srcId="{C16D03F5-54D0-405C-B5B6-1267CDA16D37}" destId="{9507D730-4D06-41F3-8ADA-E030EC761C1C}" srcOrd="1" destOrd="0" presId="urn:microsoft.com/office/officeart/2008/layout/LinedList"/>
    <dgm:cxn modelId="{35D24952-CB7E-46DE-AB78-8B59DCE2F24B}" type="presParOf" srcId="{9507D730-4D06-41F3-8ADA-E030EC761C1C}" destId="{ABB16D4D-0A2C-48D2-AF2D-A5F96794662A}" srcOrd="0" destOrd="0" presId="urn:microsoft.com/office/officeart/2008/layout/LinedList"/>
    <dgm:cxn modelId="{D3575A4F-FC00-4712-8551-C1DAB6A9D131}" type="presParOf" srcId="{9507D730-4D06-41F3-8ADA-E030EC761C1C}" destId="{1F67103C-BACA-4F7B-B935-78DBC302EFA6}" srcOrd="1" destOrd="0" presId="urn:microsoft.com/office/officeart/2008/layout/LinedList"/>
    <dgm:cxn modelId="{476B7F08-C300-4362-B26C-654E5C0785E2}" type="presParOf" srcId="{1F67103C-BACA-4F7B-B935-78DBC302EFA6}" destId="{066604ED-D030-4271-9167-BAEE2D0A4286}" srcOrd="0" destOrd="0" presId="urn:microsoft.com/office/officeart/2008/layout/LinedList"/>
    <dgm:cxn modelId="{DC57DD36-6452-4C11-8766-8289867E3B59}" type="presParOf" srcId="{1F67103C-BACA-4F7B-B935-78DBC302EFA6}" destId="{0485A1EE-490E-440E-B2CA-4B650ED4043F}" srcOrd="1" destOrd="0" presId="urn:microsoft.com/office/officeart/2008/layout/LinedList"/>
    <dgm:cxn modelId="{65F95DAB-4164-4EB5-A7CB-60C659BF9818}" type="presParOf" srcId="{1F67103C-BACA-4F7B-B935-78DBC302EFA6}" destId="{6DCD2AC7-4B37-42FC-B502-8F90DD02829D}" srcOrd="2" destOrd="0" presId="urn:microsoft.com/office/officeart/2008/layout/LinedList"/>
    <dgm:cxn modelId="{55F6D41E-F20E-461F-B5C9-E390DC9C9AED}" type="presParOf" srcId="{9507D730-4D06-41F3-8ADA-E030EC761C1C}" destId="{288F1E37-2397-48C7-8A98-D392AAEFE7EE}" srcOrd="2" destOrd="0" presId="urn:microsoft.com/office/officeart/2008/layout/LinedList"/>
    <dgm:cxn modelId="{A7E4306A-A6B5-45C1-A5C2-B70E7AAE300F}" type="presParOf" srcId="{9507D730-4D06-41F3-8ADA-E030EC761C1C}" destId="{31D2F74A-3D01-415C-ABA7-633101EB330A}" srcOrd="3" destOrd="0" presId="urn:microsoft.com/office/officeart/2008/layout/LinedList"/>
    <dgm:cxn modelId="{0CC5356A-998B-42C5-AE38-208AA2ECFB91}" type="presParOf" srcId="{9507D730-4D06-41F3-8ADA-E030EC761C1C}" destId="{57366F74-D257-4B43-8F6A-023513672ED1}" srcOrd="4" destOrd="0" presId="urn:microsoft.com/office/officeart/2008/layout/LinedList"/>
    <dgm:cxn modelId="{DE926C7D-EF97-4203-ADA0-2A6D975578EE}" type="presParOf" srcId="{57366F74-D257-4B43-8F6A-023513672ED1}" destId="{E650F0C8-7083-4CCC-989A-CAB19DFF2327}" srcOrd="0" destOrd="0" presId="urn:microsoft.com/office/officeart/2008/layout/LinedList"/>
    <dgm:cxn modelId="{36029A1E-C9B7-4D0D-8F46-1CE30B37C5EE}" type="presParOf" srcId="{57366F74-D257-4B43-8F6A-023513672ED1}" destId="{D2D96BFE-046B-4304-ABA5-969690BE9E37}" srcOrd="1" destOrd="0" presId="urn:microsoft.com/office/officeart/2008/layout/LinedList"/>
    <dgm:cxn modelId="{E7BC3F39-AC74-481C-BA83-AD4C7703BDF9}" type="presParOf" srcId="{57366F74-D257-4B43-8F6A-023513672ED1}" destId="{8A77E648-0005-4F18-AC6F-026EDF105FE1}" srcOrd="2" destOrd="0" presId="urn:microsoft.com/office/officeart/2008/layout/LinedList"/>
    <dgm:cxn modelId="{451C8CCB-42F9-4D5A-AAF1-74C4B1ED1A54}" type="presParOf" srcId="{9507D730-4D06-41F3-8ADA-E030EC761C1C}" destId="{7B733EBC-276E-4B3C-A5B9-A0ED29B613A7}" srcOrd="5" destOrd="0" presId="urn:microsoft.com/office/officeart/2008/layout/LinedList"/>
    <dgm:cxn modelId="{F2CB9648-1C05-4E7D-B37B-E534783EFEE6}" type="presParOf" srcId="{9507D730-4D06-41F3-8ADA-E030EC761C1C}" destId="{D0C93747-C3A8-488B-9D1D-C757666D336D}" srcOrd="6" destOrd="0" presId="urn:microsoft.com/office/officeart/2008/layout/LinedList"/>
    <dgm:cxn modelId="{7F090B57-9CD9-4F4D-AF32-B549936A8EE4}" type="presParOf" srcId="{9507D730-4D06-41F3-8ADA-E030EC761C1C}" destId="{42B93A7F-C11B-4627-A6BE-8936F6A46FCC}" srcOrd="7" destOrd="0" presId="urn:microsoft.com/office/officeart/2008/layout/LinedList"/>
    <dgm:cxn modelId="{C4B0CC90-5365-415E-BCC5-0780191C23E0}" type="presParOf" srcId="{42B93A7F-C11B-4627-A6BE-8936F6A46FCC}" destId="{212477C4-8F05-4262-B50B-964751AE109A}" srcOrd="0" destOrd="0" presId="urn:microsoft.com/office/officeart/2008/layout/LinedList"/>
    <dgm:cxn modelId="{BD47CDF1-CF52-4242-8788-7045E29A4B61}" type="presParOf" srcId="{42B93A7F-C11B-4627-A6BE-8936F6A46FCC}" destId="{6BFE8445-5098-430C-8F44-292F73EA61B7}" srcOrd="1" destOrd="0" presId="urn:microsoft.com/office/officeart/2008/layout/LinedList"/>
    <dgm:cxn modelId="{15919538-4EFC-4135-BC83-C4424FC98441}" type="presParOf" srcId="{42B93A7F-C11B-4627-A6BE-8936F6A46FCC}" destId="{4939C67F-A259-404A-B941-28476AF6E766}" srcOrd="2" destOrd="0" presId="urn:microsoft.com/office/officeart/2008/layout/LinedList"/>
    <dgm:cxn modelId="{17F1E480-0ACD-4E69-8FC2-349C75728AE1}" type="presParOf" srcId="{9507D730-4D06-41F3-8ADA-E030EC761C1C}" destId="{781AFC9A-428D-44D5-B358-BCC59AB1AE7C}" srcOrd="8" destOrd="0" presId="urn:microsoft.com/office/officeart/2008/layout/LinedList"/>
    <dgm:cxn modelId="{70CCE0E4-AAF6-46A7-B1DB-1B8FE49E1B4D}" type="presParOf" srcId="{9507D730-4D06-41F3-8ADA-E030EC761C1C}" destId="{2992D0BA-0726-43C3-93F3-95C61C1CADF8}" srcOrd="9" destOrd="0" presId="urn:microsoft.com/office/officeart/2008/layout/LinedList"/>
    <dgm:cxn modelId="{41EC7D60-3EEA-49F1-B18A-98B8AB4C90B9}" type="presParOf" srcId="{9507D730-4D06-41F3-8ADA-E030EC761C1C}" destId="{F4432662-28DE-42D3-8425-E4734854DAF8}" srcOrd="10" destOrd="0" presId="urn:microsoft.com/office/officeart/2008/layout/LinedList"/>
    <dgm:cxn modelId="{3D80EAB1-0F98-4ABB-B24F-537F25778CD4}" type="presParOf" srcId="{F4432662-28DE-42D3-8425-E4734854DAF8}" destId="{DAFD82C9-1470-403E-AA08-B22DEAAE9E72}" srcOrd="0" destOrd="0" presId="urn:microsoft.com/office/officeart/2008/layout/LinedList"/>
    <dgm:cxn modelId="{2A4EBAD8-EAD7-49FC-9C49-4147DB097DD0}" type="presParOf" srcId="{F4432662-28DE-42D3-8425-E4734854DAF8}" destId="{A03A99ED-B53F-4316-97C6-BCE141157EB5}" srcOrd="1" destOrd="0" presId="urn:microsoft.com/office/officeart/2008/layout/LinedList"/>
    <dgm:cxn modelId="{0ED32F37-6FFC-49CF-856E-98C3B631348E}" type="presParOf" srcId="{F4432662-28DE-42D3-8425-E4734854DAF8}" destId="{DAEAF7CD-D7D2-4597-85C0-15D728BCC10C}" srcOrd="2" destOrd="0" presId="urn:microsoft.com/office/officeart/2008/layout/LinedList"/>
    <dgm:cxn modelId="{307DB1A7-2719-4721-8AC8-4009C3C3E491}" type="presParOf" srcId="{9507D730-4D06-41F3-8ADA-E030EC761C1C}" destId="{84064805-D15E-44F1-BEDA-FE6F547DD28C}" srcOrd="11" destOrd="0" presId="urn:microsoft.com/office/officeart/2008/layout/LinedList"/>
    <dgm:cxn modelId="{1030D371-1E9E-4D49-85A1-535AC52BC8C6}" type="presParOf" srcId="{9507D730-4D06-41F3-8ADA-E030EC761C1C}" destId="{D9BFFA68-C878-410E-997A-DE21CBE4A2FE}" srcOrd="12" destOrd="0" presId="urn:microsoft.com/office/officeart/2008/layout/LinedList"/>
    <dgm:cxn modelId="{5683C29A-A848-42F0-AE02-FF6635451B4C}" type="presParOf" srcId="{9507D730-4D06-41F3-8ADA-E030EC761C1C}" destId="{511C988D-C897-473F-BF11-B38D217DA369}" srcOrd="13" destOrd="0" presId="urn:microsoft.com/office/officeart/2008/layout/LinedList"/>
    <dgm:cxn modelId="{68FBAFAA-272C-47ED-A002-E7191C1D534A}" type="presParOf" srcId="{511C988D-C897-473F-BF11-B38D217DA369}" destId="{E61903BF-48B6-45E9-ABD9-9138BE9EA5CA}" srcOrd="0" destOrd="0" presId="urn:microsoft.com/office/officeart/2008/layout/LinedList"/>
    <dgm:cxn modelId="{BC5562EB-7B74-4890-AF57-F5A06F217026}" type="presParOf" srcId="{511C988D-C897-473F-BF11-B38D217DA369}" destId="{D576A088-73A3-44C8-9D2C-866E9624550A}" srcOrd="1" destOrd="0" presId="urn:microsoft.com/office/officeart/2008/layout/LinedList"/>
    <dgm:cxn modelId="{3B02152A-2949-434F-BC79-18A479834B04}" type="presParOf" srcId="{511C988D-C897-473F-BF11-B38D217DA369}" destId="{7B1BB15F-F0FD-4633-B256-9C48DB05A3C5}" srcOrd="2" destOrd="0" presId="urn:microsoft.com/office/officeart/2008/layout/LinedList"/>
    <dgm:cxn modelId="{AF67485E-BAB6-4BF0-9BEC-2F8868C5E6D8}" type="presParOf" srcId="{9507D730-4D06-41F3-8ADA-E030EC761C1C}" destId="{BCD7C468-F84A-476E-8A1C-86E3CC640E86}" srcOrd="14" destOrd="0" presId="urn:microsoft.com/office/officeart/2008/layout/LinedList"/>
    <dgm:cxn modelId="{F2B2130A-2A78-42CD-92F9-A0C2AC4F0ED1}" type="presParOf" srcId="{9507D730-4D06-41F3-8ADA-E030EC761C1C}" destId="{5A01B484-FAD1-4230-B02A-DF45E48A95F8}"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00F339DA-8D87-4427-96B7-47A3277F5FE5}" type="doc">
      <dgm:prSet loTypeId="urn:microsoft.com/office/officeart/2005/8/layout/vList3" loCatId="list" qsTypeId="urn:microsoft.com/office/officeart/2005/8/quickstyle/simple3" qsCatId="simple" csTypeId="urn:microsoft.com/office/officeart/2005/8/colors/colorful1" csCatId="colorful" phldr="1"/>
      <dgm:spPr/>
    </dgm:pt>
    <dgm:pt modelId="{D8CC641A-115A-4FBD-9D15-3D25A2809146}">
      <dgm:prSet phldrT="[Текст]" custT="1"/>
      <dgm:spPr/>
      <dgm:t>
        <a:bodyPr/>
        <a:lstStyle/>
        <a:p>
          <a:pPr algn="just"/>
          <a:r>
            <a:rPr lang="ru-RU" sz="1400" b="0" i="0" dirty="0" smtClean="0">
              <a:solidFill>
                <a:srgbClr val="002060"/>
              </a:solidFill>
              <a:latin typeface="Calibri" pitchFamily="34" charset="0"/>
            </a:rPr>
            <a:t>а) приступать к работе при неисправной аппаратуре</a:t>
          </a:r>
          <a:endParaRPr lang="ru-RU" sz="1400" dirty="0">
            <a:solidFill>
              <a:srgbClr val="002060"/>
            </a:solidFill>
            <a:latin typeface="Calibri" pitchFamily="34" charset="0"/>
          </a:endParaRPr>
        </a:p>
      </dgm:t>
    </dgm:pt>
    <dgm:pt modelId="{A30E7916-EF03-4650-B61D-B217A2351F5E}" type="parTrans" cxnId="{22DDF547-7170-4EE2-A441-CD775589FD91}">
      <dgm:prSet/>
      <dgm:spPr/>
      <dgm:t>
        <a:bodyPr/>
        <a:lstStyle/>
        <a:p>
          <a:pPr algn="just"/>
          <a:endParaRPr lang="ru-RU" sz="1400">
            <a:solidFill>
              <a:srgbClr val="002060"/>
            </a:solidFill>
            <a:latin typeface="Calibri" pitchFamily="34" charset="0"/>
          </a:endParaRPr>
        </a:p>
      </dgm:t>
    </dgm:pt>
    <dgm:pt modelId="{280E89A4-1490-4C86-B5DC-5FB191B6F25E}" type="sibTrans" cxnId="{22DDF547-7170-4EE2-A441-CD775589FD91}">
      <dgm:prSet/>
      <dgm:spPr/>
      <dgm:t>
        <a:bodyPr/>
        <a:lstStyle/>
        <a:p>
          <a:pPr algn="just"/>
          <a:endParaRPr lang="ru-RU" sz="1400">
            <a:solidFill>
              <a:srgbClr val="002060"/>
            </a:solidFill>
            <a:latin typeface="Calibri" pitchFamily="34" charset="0"/>
          </a:endParaRPr>
        </a:p>
      </dgm:t>
    </dgm:pt>
    <dgm:pt modelId="{1CC8BBE4-472D-4F52-813A-1A298769197F}">
      <dgm:prSet phldrT="[Текст]" custT="1"/>
      <dgm:spPr/>
      <dgm:t>
        <a:bodyPr/>
        <a:lstStyle/>
        <a:p>
          <a:pPr algn="just"/>
          <a:r>
            <a:rPr lang="ru-RU" sz="1400" b="0" i="0" smtClean="0">
              <a:solidFill>
                <a:srgbClr val="002060"/>
              </a:solidFill>
              <a:latin typeface="Calibri" pitchFamily="34" charset="0"/>
            </a:rPr>
            <a:t>б) проводить огневые работы на свежеокрашенных горючими красками (лаками) конструкциях и изделиях;</a:t>
          </a:r>
          <a:endParaRPr lang="ru-RU" sz="1400" dirty="0">
            <a:solidFill>
              <a:srgbClr val="002060"/>
            </a:solidFill>
            <a:latin typeface="Calibri" pitchFamily="34" charset="0"/>
          </a:endParaRPr>
        </a:p>
      </dgm:t>
    </dgm:pt>
    <dgm:pt modelId="{8A4B1D84-5B6B-437E-A7D4-23B0C49D1EBD}" type="parTrans" cxnId="{879656A7-5A4F-42EB-9F05-A11B5369F384}">
      <dgm:prSet/>
      <dgm:spPr/>
      <dgm:t>
        <a:bodyPr/>
        <a:lstStyle/>
        <a:p>
          <a:pPr algn="just"/>
          <a:endParaRPr lang="ru-RU" sz="1400">
            <a:solidFill>
              <a:srgbClr val="002060"/>
            </a:solidFill>
            <a:latin typeface="Calibri" pitchFamily="34" charset="0"/>
          </a:endParaRPr>
        </a:p>
      </dgm:t>
    </dgm:pt>
    <dgm:pt modelId="{2233F657-3627-44CD-9AD1-B1D03CE743A7}" type="sibTrans" cxnId="{879656A7-5A4F-42EB-9F05-A11B5369F384}">
      <dgm:prSet/>
      <dgm:spPr/>
      <dgm:t>
        <a:bodyPr/>
        <a:lstStyle/>
        <a:p>
          <a:pPr algn="just"/>
          <a:endParaRPr lang="ru-RU" sz="1400">
            <a:solidFill>
              <a:srgbClr val="002060"/>
            </a:solidFill>
            <a:latin typeface="Calibri" pitchFamily="34" charset="0"/>
          </a:endParaRPr>
        </a:p>
      </dgm:t>
    </dgm:pt>
    <dgm:pt modelId="{31C3F1C2-9E33-4B3E-AA4B-33B19E27459C}">
      <dgm:prSet phldrT="[Текст]" custT="1"/>
      <dgm:spPr/>
      <dgm:t>
        <a:bodyPr/>
        <a:lstStyle/>
        <a:p>
          <a:pPr algn="just"/>
          <a:r>
            <a:rPr lang="ru-RU" sz="1400" b="0" i="0" smtClean="0">
              <a:solidFill>
                <a:srgbClr val="002060"/>
              </a:solidFill>
              <a:latin typeface="Calibri" pitchFamily="34" charset="0"/>
            </a:rPr>
            <a:t>в) использовать одежду и рукавицы со следами масел, жиров, бензина, керосина и других горючих жидкостей;</a:t>
          </a:r>
          <a:endParaRPr lang="ru-RU" sz="1400" dirty="0">
            <a:solidFill>
              <a:srgbClr val="002060"/>
            </a:solidFill>
            <a:latin typeface="Calibri" pitchFamily="34" charset="0"/>
          </a:endParaRPr>
        </a:p>
      </dgm:t>
    </dgm:pt>
    <dgm:pt modelId="{9F5A3556-DA69-4466-A47C-0EDFF9F2FEE2}" type="parTrans" cxnId="{B9897D04-FEA7-48D9-A0CC-72CE9E343317}">
      <dgm:prSet/>
      <dgm:spPr/>
      <dgm:t>
        <a:bodyPr/>
        <a:lstStyle/>
        <a:p>
          <a:pPr algn="just"/>
          <a:endParaRPr lang="ru-RU" sz="1400">
            <a:solidFill>
              <a:srgbClr val="002060"/>
            </a:solidFill>
            <a:latin typeface="Calibri" pitchFamily="34" charset="0"/>
          </a:endParaRPr>
        </a:p>
      </dgm:t>
    </dgm:pt>
    <dgm:pt modelId="{287DD080-5535-4B4F-A2DA-C3C49DB6473E}" type="sibTrans" cxnId="{B9897D04-FEA7-48D9-A0CC-72CE9E343317}">
      <dgm:prSet/>
      <dgm:spPr/>
      <dgm:t>
        <a:bodyPr/>
        <a:lstStyle/>
        <a:p>
          <a:pPr algn="just"/>
          <a:endParaRPr lang="ru-RU" sz="1400">
            <a:solidFill>
              <a:srgbClr val="002060"/>
            </a:solidFill>
            <a:latin typeface="Calibri" pitchFamily="34" charset="0"/>
          </a:endParaRPr>
        </a:p>
      </dgm:t>
    </dgm:pt>
    <dgm:pt modelId="{ED0755E7-1374-4B58-BB01-4EE20E804650}">
      <dgm:prSet custT="1"/>
      <dgm:spPr/>
      <dgm:t>
        <a:bodyPr/>
        <a:lstStyle/>
        <a:p>
          <a:pPr algn="just"/>
          <a:r>
            <a:rPr lang="ru-RU" sz="1400" b="0" i="0" dirty="0" smtClean="0">
              <a:solidFill>
                <a:srgbClr val="002060"/>
              </a:solidFill>
              <a:latin typeface="Calibri" pitchFamily="34" charset="0"/>
            </a:rPr>
            <a:t>г) хранить в сварочных кабинах одежду, легковоспламеняющиеся и горючие жидкости, другие горючие материалы;</a:t>
          </a:r>
          <a:endParaRPr lang="ru-RU" sz="1400" dirty="0">
            <a:solidFill>
              <a:srgbClr val="002060"/>
            </a:solidFill>
            <a:latin typeface="Calibri" pitchFamily="34" charset="0"/>
          </a:endParaRPr>
        </a:p>
      </dgm:t>
    </dgm:pt>
    <dgm:pt modelId="{77DF3A17-7C1C-4D41-BEB2-B06BEE9BA2FC}" type="parTrans" cxnId="{30609CD5-C809-419C-B7A4-F04AC4DD6114}">
      <dgm:prSet/>
      <dgm:spPr/>
      <dgm:t>
        <a:bodyPr/>
        <a:lstStyle/>
        <a:p>
          <a:pPr algn="just"/>
          <a:endParaRPr lang="ru-RU" sz="1400">
            <a:solidFill>
              <a:srgbClr val="002060"/>
            </a:solidFill>
            <a:latin typeface="Calibri" pitchFamily="34" charset="0"/>
          </a:endParaRPr>
        </a:p>
      </dgm:t>
    </dgm:pt>
    <dgm:pt modelId="{B838B3C1-767A-47E9-BA09-734A397966C3}" type="sibTrans" cxnId="{30609CD5-C809-419C-B7A4-F04AC4DD6114}">
      <dgm:prSet/>
      <dgm:spPr/>
      <dgm:t>
        <a:bodyPr/>
        <a:lstStyle/>
        <a:p>
          <a:pPr algn="just"/>
          <a:endParaRPr lang="ru-RU" sz="1400">
            <a:solidFill>
              <a:srgbClr val="002060"/>
            </a:solidFill>
            <a:latin typeface="Calibri" pitchFamily="34" charset="0"/>
          </a:endParaRPr>
        </a:p>
      </dgm:t>
    </dgm:pt>
    <dgm:pt modelId="{EBAAFDDB-15F8-4315-A286-D908A704981D}" type="pres">
      <dgm:prSet presAssocID="{00F339DA-8D87-4427-96B7-47A3277F5FE5}" presName="linearFlow" presStyleCnt="0">
        <dgm:presLayoutVars>
          <dgm:dir/>
          <dgm:resizeHandles val="exact"/>
        </dgm:presLayoutVars>
      </dgm:prSet>
      <dgm:spPr/>
    </dgm:pt>
    <dgm:pt modelId="{2DC6EFB7-3D3A-4483-BB56-B3F393B514EA}" type="pres">
      <dgm:prSet presAssocID="{D8CC641A-115A-4FBD-9D15-3D25A2809146}" presName="composite" presStyleCnt="0"/>
      <dgm:spPr/>
    </dgm:pt>
    <dgm:pt modelId="{AE0F9043-6EF2-436C-8265-D14618DFCBBE}" type="pres">
      <dgm:prSet presAssocID="{D8CC641A-115A-4FBD-9D15-3D25A2809146}" presName="imgShp" presStyleLbl="fgImgPlace1" presStyleIdx="0" presStyleCnt="4" custLinFactX="-10250" custLinFactNeighborX="-100000" custLinFactNeighborY="598"/>
      <dgm:spPr>
        <a:blipFill dpi="0"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200" b="200"/>
          </a:stretch>
        </a:blipFill>
      </dgm:spPr>
    </dgm:pt>
    <dgm:pt modelId="{964118C4-B9E5-4DEB-8DEB-3DF7DB696737}" type="pres">
      <dgm:prSet presAssocID="{D8CC641A-115A-4FBD-9D15-3D25A2809146}" presName="txShp" presStyleLbl="node1" presStyleIdx="0" presStyleCnt="4" custScaleX="136819" custLinFactNeighborX="6778" custLinFactNeighborY="-19">
        <dgm:presLayoutVars>
          <dgm:bulletEnabled val="1"/>
        </dgm:presLayoutVars>
      </dgm:prSet>
      <dgm:spPr/>
      <dgm:t>
        <a:bodyPr/>
        <a:lstStyle/>
        <a:p>
          <a:endParaRPr lang="ru-RU"/>
        </a:p>
      </dgm:t>
    </dgm:pt>
    <dgm:pt modelId="{E3E130DC-3E84-41FF-96EC-0F93C1CC61E0}" type="pres">
      <dgm:prSet presAssocID="{280E89A4-1490-4C86-B5DC-5FB191B6F25E}" presName="spacing" presStyleCnt="0"/>
      <dgm:spPr/>
    </dgm:pt>
    <dgm:pt modelId="{45997A17-0FF4-411E-B0A4-A1FF2184738D}" type="pres">
      <dgm:prSet presAssocID="{1CC8BBE4-472D-4F52-813A-1A298769197F}" presName="composite" presStyleCnt="0"/>
      <dgm:spPr/>
    </dgm:pt>
    <dgm:pt modelId="{50CA7ED2-DB10-48F9-8422-ACF53266CB87}" type="pres">
      <dgm:prSet presAssocID="{1CC8BBE4-472D-4F52-813A-1A298769197F}" presName="imgShp" presStyleLbl="fgImgPlace1" presStyleIdx="1" presStyleCnt="4" custLinFactX="-9848" custLinFactNeighborX="-100000" custLinFactNeighborY="-1791"/>
      <dgm:spPr>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12161" t="12032" r="12461" b="5826"/>
          </a:stretch>
        </a:blipFill>
      </dgm:spPr>
    </dgm:pt>
    <dgm:pt modelId="{929B3394-AD9B-4F89-8FB0-E21C049C3CF0}" type="pres">
      <dgm:prSet presAssocID="{1CC8BBE4-472D-4F52-813A-1A298769197F}" presName="txShp" presStyleLbl="node1" presStyleIdx="1" presStyleCnt="4" custScaleX="136012" custLinFactNeighborX="7703" custLinFactNeighborY="-1791">
        <dgm:presLayoutVars>
          <dgm:bulletEnabled val="1"/>
        </dgm:presLayoutVars>
      </dgm:prSet>
      <dgm:spPr/>
      <dgm:t>
        <a:bodyPr/>
        <a:lstStyle/>
        <a:p>
          <a:endParaRPr lang="ru-RU"/>
        </a:p>
      </dgm:t>
    </dgm:pt>
    <dgm:pt modelId="{77CE4A00-C8A7-4D8A-92E1-3707795BC6DD}" type="pres">
      <dgm:prSet presAssocID="{2233F657-3627-44CD-9AD1-B1D03CE743A7}" presName="spacing" presStyleCnt="0"/>
      <dgm:spPr/>
    </dgm:pt>
    <dgm:pt modelId="{557F4286-D6F5-480B-85FC-A5F56D9269FF}" type="pres">
      <dgm:prSet presAssocID="{31C3F1C2-9E33-4B3E-AA4B-33B19E27459C}" presName="composite" presStyleCnt="0"/>
      <dgm:spPr/>
    </dgm:pt>
    <dgm:pt modelId="{A0FDFBE2-EFCD-41B5-A971-6041FDF41ABE}" type="pres">
      <dgm:prSet presAssocID="{31C3F1C2-9E33-4B3E-AA4B-33B19E27459C}" presName="imgShp" presStyleLbl="fgImgPlace1" presStyleIdx="2" presStyleCnt="4" custLinFactX="-10250" custLinFactNeighborX="-100000" custLinFactNeighborY="-3563"/>
      <dgm:spPr>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9664" t="-4914" r="1429" b="-14370"/>
          </a:stretch>
        </a:blipFill>
      </dgm:spPr>
    </dgm:pt>
    <dgm:pt modelId="{9EBDDD1E-C67C-4B60-9201-A2640C26B301}" type="pres">
      <dgm:prSet presAssocID="{31C3F1C2-9E33-4B3E-AA4B-33B19E27459C}" presName="txShp" presStyleLbl="node1" presStyleIdx="2" presStyleCnt="4" custScaleX="135411" custLinFactNeighborX="9680" custLinFactNeighborY="-3563">
        <dgm:presLayoutVars>
          <dgm:bulletEnabled val="1"/>
        </dgm:presLayoutVars>
      </dgm:prSet>
      <dgm:spPr/>
      <dgm:t>
        <a:bodyPr/>
        <a:lstStyle/>
        <a:p>
          <a:endParaRPr lang="ru-RU"/>
        </a:p>
      </dgm:t>
    </dgm:pt>
    <dgm:pt modelId="{7DC8761C-9F57-4A00-87BB-247F331F77AF}" type="pres">
      <dgm:prSet presAssocID="{287DD080-5535-4B4F-A2DA-C3C49DB6473E}" presName="spacing" presStyleCnt="0"/>
      <dgm:spPr/>
    </dgm:pt>
    <dgm:pt modelId="{948A6EDF-B05C-439B-8DD7-EC3756586178}" type="pres">
      <dgm:prSet presAssocID="{ED0755E7-1374-4B58-BB01-4EE20E804650}" presName="composite" presStyleCnt="0"/>
      <dgm:spPr/>
    </dgm:pt>
    <dgm:pt modelId="{29108B94-D65B-4721-9528-3E70EA33FF6E}" type="pres">
      <dgm:prSet presAssocID="{ED0755E7-1374-4B58-BB01-4EE20E804650}" presName="imgShp" presStyleLbl="fgImgPlace1" presStyleIdx="3" presStyleCnt="4" custLinFactX="-44207" custLinFactNeighborX="-100000" custLinFactNeighborY="2199"/>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dgm:spPr>
    </dgm:pt>
    <dgm:pt modelId="{D29A2492-CFAB-4252-9FA8-DC2EB6210219}" type="pres">
      <dgm:prSet presAssocID="{ED0755E7-1374-4B58-BB01-4EE20E804650}" presName="txShp" presStyleLbl="node1" presStyleIdx="3" presStyleCnt="4" custScaleX="136689" custLinFactNeighborX="6960" custLinFactNeighborY="2199">
        <dgm:presLayoutVars>
          <dgm:bulletEnabled val="1"/>
        </dgm:presLayoutVars>
      </dgm:prSet>
      <dgm:spPr/>
      <dgm:t>
        <a:bodyPr/>
        <a:lstStyle/>
        <a:p>
          <a:endParaRPr lang="ru-RU"/>
        </a:p>
      </dgm:t>
    </dgm:pt>
  </dgm:ptLst>
  <dgm:cxnLst>
    <dgm:cxn modelId="{DDEF4911-F79A-47F7-8A24-45357219C8E6}" type="presOf" srcId="{1CC8BBE4-472D-4F52-813A-1A298769197F}" destId="{929B3394-AD9B-4F89-8FB0-E21C049C3CF0}" srcOrd="0" destOrd="0" presId="urn:microsoft.com/office/officeart/2005/8/layout/vList3"/>
    <dgm:cxn modelId="{3E8872C0-5D50-449C-82C8-E0F883111C1E}" type="presOf" srcId="{ED0755E7-1374-4B58-BB01-4EE20E804650}" destId="{D29A2492-CFAB-4252-9FA8-DC2EB6210219}" srcOrd="0" destOrd="0" presId="urn:microsoft.com/office/officeart/2005/8/layout/vList3"/>
    <dgm:cxn modelId="{3F7FC81D-B028-4AB9-8E1E-893B8871134A}" type="presOf" srcId="{00F339DA-8D87-4427-96B7-47A3277F5FE5}" destId="{EBAAFDDB-15F8-4315-A286-D908A704981D}" srcOrd="0" destOrd="0" presId="urn:microsoft.com/office/officeart/2005/8/layout/vList3"/>
    <dgm:cxn modelId="{22DDF547-7170-4EE2-A441-CD775589FD91}" srcId="{00F339DA-8D87-4427-96B7-47A3277F5FE5}" destId="{D8CC641A-115A-4FBD-9D15-3D25A2809146}" srcOrd="0" destOrd="0" parTransId="{A30E7916-EF03-4650-B61D-B217A2351F5E}" sibTransId="{280E89A4-1490-4C86-B5DC-5FB191B6F25E}"/>
    <dgm:cxn modelId="{B9897D04-FEA7-48D9-A0CC-72CE9E343317}" srcId="{00F339DA-8D87-4427-96B7-47A3277F5FE5}" destId="{31C3F1C2-9E33-4B3E-AA4B-33B19E27459C}" srcOrd="2" destOrd="0" parTransId="{9F5A3556-DA69-4466-A47C-0EDFF9F2FEE2}" sibTransId="{287DD080-5535-4B4F-A2DA-C3C49DB6473E}"/>
    <dgm:cxn modelId="{30609CD5-C809-419C-B7A4-F04AC4DD6114}" srcId="{00F339DA-8D87-4427-96B7-47A3277F5FE5}" destId="{ED0755E7-1374-4B58-BB01-4EE20E804650}" srcOrd="3" destOrd="0" parTransId="{77DF3A17-7C1C-4D41-BEB2-B06BEE9BA2FC}" sibTransId="{B838B3C1-767A-47E9-BA09-734A397966C3}"/>
    <dgm:cxn modelId="{879656A7-5A4F-42EB-9F05-A11B5369F384}" srcId="{00F339DA-8D87-4427-96B7-47A3277F5FE5}" destId="{1CC8BBE4-472D-4F52-813A-1A298769197F}" srcOrd="1" destOrd="0" parTransId="{8A4B1D84-5B6B-437E-A7D4-23B0C49D1EBD}" sibTransId="{2233F657-3627-44CD-9AD1-B1D03CE743A7}"/>
    <dgm:cxn modelId="{111D02B9-59B7-4655-80B1-B09154A07E95}" type="presOf" srcId="{31C3F1C2-9E33-4B3E-AA4B-33B19E27459C}" destId="{9EBDDD1E-C67C-4B60-9201-A2640C26B301}" srcOrd="0" destOrd="0" presId="urn:microsoft.com/office/officeart/2005/8/layout/vList3"/>
    <dgm:cxn modelId="{B095B735-1FE1-44C8-BB41-D4101F66C466}" type="presOf" srcId="{D8CC641A-115A-4FBD-9D15-3D25A2809146}" destId="{964118C4-B9E5-4DEB-8DEB-3DF7DB696737}" srcOrd="0" destOrd="0" presId="urn:microsoft.com/office/officeart/2005/8/layout/vList3"/>
    <dgm:cxn modelId="{4630CE67-CE53-4281-86C3-47C74ABB8C36}" type="presParOf" srcId="{EBAAFDDB-15F8-4315-A286-D908A704981D}" destId="{2DC6EFB7-3D3A-4483-BB56-B3F393B514EA}" srcOrd="0" destOrd="0" presId="urn:microsoft.com/office/officeart/2005/8/layout/vList3"/>
    <dgm:cxn modelId="{D66CA618-00CB-4830-95B5-EEA6FF4216B8}" type="presParOf" srcId="{2DC6EFB7-3D3A-4483-BB56-B3F393B514EA}" destId="{AE0F9043-6EF2-436C-8265-D14618DFCBBE}" srcOrd="0" destOrd="0" presId="urn:microsoft.com/office/officeart/2005/8/layout/vList3"/>
    <dgm:cxn modelId="{FBE5051D-C61D-437D-A065-2E6BEF8DE567}" type="presParOf" srcId="{2DC6EFB7-3D3A-4483-BB56-B3F393B514EA}" destId="{964118C4-B9E5-4DEB-8DEB-3DF7DB696737}" srcOrd="1" destOrd="0" presId="urn:microsoft.com/office/officeart/2005/8/layout/vList3"/>
    <dgm:cxn modelId="{C0232297-46CD-43FF-B06F-AE3207021E9F}" type="presParOf" srcId="{EBAAFDDB-15F8-4315-A286-D908A704981D}" destId="{E3E130DC-3E84-41FF-96EC-0F93C1CC61E0}" srcOrd="1" destOrd="0" presId="urn:microsoft.com/office/officeart/2005/8/layout/vList3"/>
    <dgm:cxn modelId="{DBD93961-255F-4B28-8514-E447FD3ADBB3}" type="presParOf" srcId="{EBAAFDDB-15F8-4315-A286-D908A704981D}" destId="{45997A17-0FF4-411E-B0A4-A1FF2184738D}" srcOrd="2" destOrd="0" presId="urn:microsoft.com/office/officeart/2005/8/layout/vList3"/>
    <dgm:cxn modelId="{078D5970-AD45-45F2-AA63-C7D7B8D9ABA6}" type="presParOf" srcId="{45997A17-0FF4-411E-B0A4-A1FF2184738D}" destId="{50CA7ED2-DB10-48F9-8422-ACF53266CB87}" srcOrd="0" destOrd="0" presId="urn:microsoft.com/office/officeart/2005/8/layout/vList3"/>
    <dgm:cxn modelId="{0CFD87F5-6EC3-46FB-AD99-381DC95A4FF3}" type="presParOf" srcId="{45997A17-0FF4-411E-B0A4-A1FF2184738D}" destId="{929B3394-AD9B-4F89-8FB0-E21C049C3CF0}" srcOrd="1" destOrd="0" presId="urn:microsoft.com/office/officeart/2005/8/layout/vList3"/>
    <dgm:cxn modelId="{1F4CE393-46D2-43EB-9F37-46ED6600AB67}" type="presParOf" srcId="{EBAAFDDB-15F8-4315-A286-D908A704981D}" destId="{77CE4A00-C8A7-4D8A-92E1-3707795BC6DD}" srcOrd="3" destOrd="0" presId="urn:microsoft.com/office/officeart/2005/8/layout/vList3"/>
    <dgm:cxn modelId="{FEBA0332-E02A-4B9E-B759-F73A2E74AA17}" type="presParOf" srcId="{EBAAFDDB-15F8-4315-A286-D908A704981D}" destId="{557F4286-D6F5-480B-85FC-A5F56D9269FF}" srcOrd="4" destOrd="0" presId="urn:microsoft.com/office/officeart/2005/8/layout/vList3"/>
    <dgm:cxn modelId="{470E11FE-D0AD-4DE7-8D32-68C7B2E3C290}" type="presParOf" srcId="{557F4286-D6F5-480B-85FC-A5F56D9269FF}" destId="{A0FDFBE2-EFCD-41B5-A971-6041FDF41ABE}" srcOrd="0" destOrd="0" presId="urn:microsoft.com/office/officeart/2005/8/layout/vList3"/>
    <dgm:cxn modelId="{FB9F3D8E-62A9-4BD8-AFFB-6C615B4D8905}" type="presParOf" srcId="{557F4286-D6F5-480B-85FC-A5F56D9269FF}" destId="{9EBDDD1E-C67C-4B60-9201-A2640C26B301}" srcOrd="1" destOrd="0" presId="urn:microsoft.com/office/officeart/2005/8/layout/vList3"/>
    <dgm:cxn modelId="{9B9AB128-9398-42F0-BBB3-6157BB31F086}" type="presParOf" srcId="{EBAAFDDB-15F8-4315-A286-D908A704981D}" destId="{7DC8761C-9F57-4A00-87BB-247F331F77AF}" srcOrd="5" destOrd="0" presId="urn:microsoft.com/office/officeart/2005/8/layout/vList3"/>
    <dgm:cxn modelId="{03B1F95B-7B95-4955-A7A6-E5AE9090474C}" type="presParOf" srcId="{EBAAFDDB-15F8-4315-A286-D908A704981D}" destId="{948A6EDF-B05C-439B-8DD7-EC3756586178}" srcOrd="6" destOrd="0" presId="urn:microsoft.com/office/officeart/2005/8/layout/vList3"/>
    <dgm:cxn modelId="{8A4D14D0-226C-40F1-854E-5EFD73C6F27B}" type="presParOf" srcId="{948A6EDF-B05C-439B-8DD7-EC3756586178}" destId="{29108B94-D65B-4721-9528-3E70EA33FF6E}" srcOrd="0" destOrd="0" presId="urn:microsoft.com/office/officeart/2005/8/layout/vList3"/>
    <dgm:cxn modelId="{1E76219D-1FD7-4612-AD49-DB365C7CE38F}" type="presParOf" srcId="{948A6EDF-B05C-439B-8DD7-EC3756586178}" destId="{D29A2492-CFAB-4252-9FA8-DC2EB6210219}"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0F339DA-8D87-4427-96B7-47A3277F5FE5}" type="doc">
      <dgm:prSet loTypeId="urn:microsoft.com/office/officeart/2005/8/layout/vList3" loCatId="list" qsTypeId="urn:microsoft.com/office/officeart/2005/8/quickstyle/simple3" qsCatId="simple" csTypeId="urn:microsoft.com/office/officeart/2005/8/colors/colorful1" csCatId="colorful" phldr="1"/>
      <dgm:spPr/>
    </dgm:pt>
    <dgm:pt modelId="{D8CC641A-115A-4FBD-9D15-3D25A2809146}">
      <dgm:prSet phldrT="[Текст]" custT="1"/>
      <dgm:spPr/>
      <dgm:t>
        <a:bodyPr/>
        <a:lstStyle/>
        <a:p>
          <a:pPr algn="just"/>
          <a:r>
            <a:rPr lang="ru-RU" sz="1400" b="0" i="0" dirty="0" smtClean="0">
              <a:solidFill>
                <a:srgbClr val="002060"/>
              </a:solidFill>
              <a:latin typeface="Calibri" pitchFamily="34" charset="0"/>
            </a:rPr>
            <a:t>д) допускать к самостоятельной работе лиц, не имеющих квалификационного удостоверения;</a:t>
          </a:r>
          <a:endParaRPr lang="ru-RU" sz="1400" dirty="0">
            <a:solidFill>
              <a:srgbClr val="002060"/>
            </a:solidFill>
            <a:latin typeface="Calibri" pitchFamily="34" charset="0"/>
          </a:endParaRPr>
        </a:p>
      </dgm:t>
    </dgm:pt>
    <dgm:pt modelId="{A30E7916-EF03-4650-B61D-B217A2351F5E}" type="parTrans" cxnId="{22DDF547-7170-4EE2-A441-CD775589FD91}">
      <dgm:prSet/>
      <dgm:spPr/>
      <dgm:t>
        <a:bodyPr/>
        <a:lstStyle/>
        <a:p>
          <a:pPr algn="just"/>
          <a:endParaRPr lang="ru-RU" sz="1400">
            <a:solidFill>
              <a:srgbClr val="002060"/>
            </a:solidFill>
            <a:latin typeface="Calibri" pitchFamily="34" charset="0"/>
          </a:endParaRPr>
        </a:p>
      </dgm:t>
    </dgm:pt>
    <dgm:pt modelId="{280E89A4-1490-4C86-B5DC-5FB191B6F25E}" type="sibTrans" cxnId="{22DDF547-7170-4EE2-A441-CD775589FD91}">
      <dgm:prSet/>
      <dgm:spPr/>
      <dgm:t>
        <a:bodyPr/>
        <a:lstStyle/>
        <a:p>
          <a:pPr algn="just"/>
          <a:endParaRPr lang="ru-RU" sz="1400">
            <a:solidFill>
              <a:srgbClr val="002060"/>
            </a:solidFill>
            <a:latin typeface="Calibri" pitchFamily="34" charset="0"/>
          </a:endParaRPr>
        </a:p>
      </dgm:t>
    </dgm:pt>
    <dgm:pt modelId="{1CC8BBE4-472D-4F52-813A-1A298769197F}">
      <dgm:prSet phldrT="[Текст]" custT="1"/>
      <dgm:spPr/>
      <dgm:t>
        <a:bodyPr/>
        <a:lstStyle/>
        <a:p>
          <a:pPr algn="just"/>
          <a:r>
            <a:rPr lang="ru-RU" sz="1400" b="0" i="0" dirty="0" smtClean="0">
              <a:solidFill>
                <a:srgbClr val="002060"/>
              </a:solidFill>
              <a:latin typeface="Calibri" pitchFamily="34" charset="0"/>
            </a:rPr>
            <a:t>е) допускать соприкосновение электрических проводов с баллонами со сжатыми, сжиженными и растворенными газами;</a:t>
          </a:r>
          <a:endParaRPr lang="ru-RU" sz="1400" dirty="0">
            <a:solidFill>
              <a:srgbClr val="002060"/>
            </a:solidFill>
            <a:latin typeface="Calibri" pitchFamily="34" charset="0"/>
          </a:endParaRPr>
        </a:p>
      </dgm:t>
    </dgm:pt>
    <dgm:pt modelId="{8A4B1D84-5B6B-437E-A7D4-23B0C49D1EBD}" type="parTrans" cxnId="{879656A7-5A4F-42EB-9F05-A11B5369F384}">
      <dgm:prSet/>
      <dgm:spPr/>
      <dgm:t>
        <a:bodyPr/>
        <a:lstStyle/>
        <a:p>
          <a:pPr algn="just"/>
          <a:endParaRPr lang="ru-RU" sz="1400">
            <a:solidFill>
              <a:srgbClr val="002060"/>
            </a:solidFill>
            <a:latin typeface="Calibri" pitchFamily="34" charset="0"/>
          </a:endParaRPr>
        </a:p>
      </dgm:t>
    </dgm:pt>
    <dgm:pt modelId="{2233F657-3627-44CD-9AD1-B1D03CE743A7}" type="sibTrans" cxnId="{879656A7-5A4F-42EB-9F05-A11B5369F384}">
      <dgm:prSet/>
      <dgm:spPr/>
      <dgm:t>
        <a:bodyPr/>
        <a:lstStyle/>
        <a:p>
          <a:pPr algn="just"/>
          <a:endParaRPr lang="ru-RU" sz="1400">
            <a:solidFill>
              <a:srgbClr val="002060"/>
            </a:solidFill>
            <a:latin typeface="Calibri" pitchFamily="34" charset="0"/>
          </a:endParaRPr>
        </a:p>
      </dgm:t>
    </dgm:pt>
    <dgm:pt modelId="{31C3F1C2-9E33-4B3E-AA4B-33B19E27459C}">
      <dgm:prSet phldrT="[Текст]" custT="1"/>
      <dgm:spPr/>
      <dgm:t>
        <a:bodyPr/>
        <a:lstStyle/>
        <a:p>
          <a:pPr algn="just"/>
          <a:r>
            <a:rPr lang="ru-RU" sz="1400" b="0" i="0" dirty="0" smtClean="0">
              <a:solidFill>
                <a:srgbClr val="002060"/>
              </a:solidFill>
              <a:latin typeface="Calibri" pitchFamily="34" charset="0"/>
            </a:rPr>
            <a:t>ж) проводить работы на аппаратах и коммуникациях, заполненных горючими и токсичными веществами, а также находящихся под электрическим напряжением;</a:t>
          </a:r>
          <a:endParaRPr lang="ru-RU" sz="1400" dirty="0">
            <a:solidFill>
              <a:srgbClr val="002060"/>
            </a:solidFill>
            <a:latin typeface="Calibri" pitchFamily="34" charset="0"/>
          </a:endParaRPr>
        </a:p>
      </dgm:t>
    </dgm:pt>
    <dgm:pt modelId="{9F5A3556-DA69-4466-A47C-0EDFF9F2FEE2}" type="parTrans" cxnId="{B9897D04-FEA7-48D9-A0CC-72CE9E343317}">
      <dgm:prSet/>
      <dgm:spPr/>
      <dgm:t>
        <a:bodyPr/>
        <a:lstStyle/>
        <a:p>
          <a:pPr algn="just"/>
          <a:endParaRPr lang="ru-RU" sz="1400">
            <a:solidFill>
              <a:srgbClr val="002060"/>
            </a:solidFill>
            <a:latin typeface="Calibri" pitchFamily="34" charset="0"/>
          </a:endParaRPr>
        </a:p>
      </dgm:t>
    </dgm:pt>
    <dgm:pt modelId="{287DD080-5535-4B4F-A2DA-C3C49DB6473E}" type="sibTrans" cxnId="{B9897D04-FEA7-48D9-A0CC-72CE9E343317}">
      <dgm:prSet/>
      <dgm:spPr/>
      <dgm:t>
        <a:bodyPr/>
        <a:lstStyle/>
        <a:p>
          <a:pPr algn="just"/>
          <a:endParaRPr lang="ru-RU" sz="1400">
            <a:solidFill>
              <a:srgbClr val="002060"/>
            </a:solidFill>
            <a:latin typeface="Calibri" pitchFamily="34" charset="0"/>
          </a:endParaRPr>
        </a:p>
      </dgm:t>
    </dgm:pt>
    <dgm:pt modelId="{ED0755E7-1374-4B58-BB01-4EE20E804650}">
      <dgm:prSet custT="1"/>
      <dgm:spPr/>
      <dgm:t>
        <a:bodyPr/>
        <a:lstStyle/>
        <a:p>
          <a:pPr algn="just"/>
          <a:r>
            <a:rPr lang="ru-RU" sz="1400" b="0" i="0" dirty="0" smtClean="0">
              <a:solidFill>
                <a:srgbClr val="002060"/>
              </a:solidFill>
              <a:latin typeface="Calibri" pitchFamily="34" charset="0"/>
            </a:rPr>
            <a:t>з) проводить работы по устройству гидроизоляции и </a:t>
          </a:r>
          <a:r>
            <a:rPr lang="ru-RU" sz="1400" b="0" i="0" dirty="0" err="1" smtClean="0">
              <a:solidFill>
                <a:srgbClr val="002060"/>
              </a:solidFill>
              <a:latin typeface="Calibri" pitchFamily="34" charset="0"/>
            </a:rPr>
            <a:t>пароизоляции</a:t>
          </a:r>
          <a:r>
            <a:rPr lang="ru-RU" sz="1400" b="0" i="0" dirty="0" smtClean="0">
              <a:solidFill>
                <a:srgbClr val="002060"/>
              </a:solidFill>
              <a:latin typeface="Calibri" pitchFamily="34" charset="0"/>
            </a:rPr>
            <a:t> на кровле, монтаж панелей с горючими и </a:t>
          </a:r>
          <a:r>
            <a:rPr lang="ru-RU" sz="1400" b="0" i="0" dirty="0" err="1" smtClean="0">
              <a:solidFill>
                <a:srgbClr val="002060"/>
              </a:solidFill>
              <a:latin typeface="Calibri" pitchFamily="34" charset="0"/>
            </a:rPr>
            <a:t>слабогорючими</a:t>
          </a:r>
          <a:r>
            <a:rPr lang="ru-RU" sz="1400" b="0" i="0" dirty="0" smtClean="0">
              <a:solidFill>
                <a:srgbClr val="002060"/>
              </a:solidFill>
              <a:latin typeface="Calibri" pitchFamily="34" charset="0"/>
            </a:rPr>
            <a:t> утеплителями, наклейкой покрытий полов и отделкой помещений с применением горючих лаков, клеев, мастик и других горючих материалов, за исключением случаев, когда проведение огневых работ предусмотрено технологией применения материала.</a:t>
          </a:r>
        </a:p>
      </dgm:t>
    </dgm:pt>
    <dgm:pt modelId="{77DF3A17-7C1C-4D41-BEB2-B06BEE9BA2FC}" type="parTrans" cxnId="{30609CD5-C809-419C-B7A4-F04AC4DD6114}">
      <dgm:prSet/>
      <dgm:spPr/>
      <dgm:t>
        <a:bodyPr/>
        <a:lstStyle/>
        <a:p>
          <a:pPr algn="just"/>
          <a:endParaRPr lang="ru-RU" sz="1400">
            <a:solidFill>
              <a:srgbClr val="002060"/>
            </a:solidFill>
            <a:latin typeface="Calibri" pitchFamily="34" charset="0"/>
          </a:endParaRPr>
        </a:p>
      </dgm:t>
    </dgm:pt>
    <dgm:pt modelId="{B838B3C1-767A-47E9-BA09-734A397966C3}" type="sibTrans" cxnId="{30609CD5-C809-419C-B7A4-F04AC4DD6114}">
      <dgm:prSet/>
      <dgm:spPr/>
      <dgm:t>
        <a:bodyPr/>
        <a:lstStyle/>
        <a:p>
          <a:pPr algn="just"/>
          <a:endParaRPr lang="ru-RU" sz="1400">
            <a:solidFill>
              <a:srgbClr val="002060"/>
            </a:solidFill>
            <a:latin typeface="Calibri" pitchFamily="34" charset="0"/>
          </a:endParaRPr>
        </a:p>
      </dgm:t>
    </dgm:pt>
    <dgm:pt modelId="{EBAAFDDB-15F8-4315-A286-D908A704981D}" type="pres">
      <dgm:prSet presAssocID="{00F339DA-8D87-4427-96B7-47A3277F5FE5}" presName="linearFlow" presStyleCnt="0">
        <dgm:presLayoutVars>
          <dgm:dir/>
          <dgm:resizeHandles val="exact"/>
        </dgm:presLayoutVars>
      </dgm:prSet>
      <dgm:spPr/>
    </dgm:pt>
    <dgm:pt modelId="{2DC6EFB7-3D3A-4483-BB56-B3F393B514EA}" type="pres">
      <dgm:prSet presAssocID="{D8CC641A-115A-4FBD-9D15-3D25A2809146}" presName="composite" presStyleCnt="0"/>
      <dgm:spPr/>
    </dgm:pt>
    <dgm:pt modelId="{AE0F9043-6EF2-436C-8265-D14618DFCBBE}" type="pres">
      <dgm:prSet presAssocID="{D8CC641A-115A-4FBD-9D15-3D25A2809146}" presName="imgShp" presStyleLbl="fgImgPlace1" presStyleIdx="0" presStyleCnt="4" custLinFactX="-10250" custLinFactNeighborX="-100000" custLinFactNeighborY="598"/>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16000" r="-16000"/>
          </a:stretch>
        </a:blipFill>
      </dgm:spPr>
    </dgm:pt>
    <dgm:pt modelId="{964118C4-B9E5-4DEB-8DEB-3DF7DB696737}" type="pres">
      <dgm:prSet presAssocID="{D8CC641A-115A-4FBD-9D15-3D25A2809146}" presName="txShp" presStyleLbl="node1" presStyleIdx="0" presStyleCnt="4" custScaleX="136819" custLinFactNeighborX="6778" custLinFactNeighborY="-19">
        <dgm:presLayoutVars>
          <dgm:bulletEnabled val="1"/>
        </dgm:presLayoutVars>
      </dgm:prSet>
      <dgm:spPr/>
      <dgm:t>
        <a:bodyPr/>
        <a:lstStyle/>
        <a:p>
          <a:endParaRPr lang="ru-RU"/>
        </a:p>
      </dgm:t>
    </dgm:pt>
    <dgm:pt modelId="{E3E130DC-3E84-41FF-96EC-0F93C1CC61E0}" type="pres">
      <dgm:prSet presAssocID="{280E89A4-1490-4C86-B5DC-5FB191B6F25E}" presName="spacing" presStyleCnt="0"/>
      <dgm:spPr/>
    </dgm:pt>
    <dgm:pt modelId="{45997A17-0FF4-411E-B0A4-A1FF2184738D}" type="pres">
      <dgm:prSet presAssocID="{1CC8BBE4-472D-4F52-813A-1A298769197F}" presName="composite" presStyleCnt="0"/>
      <dgm:spPr/>
    </dgm:pt>
    <dgm:pt modelId="{50CA7ED2-DB10-48F9-8422-ACF53266CB87}" type="pres">
      <dgm:prSet presAssocID="{1CC8BBE4-472D-4F52-813A-1A298769197F}" presName="imgShp" presStyleLbl="fgImgPlace1" presStyleIdx="1" presStyleCnt="4" custLinFactX="-9848" custLinFactNeighborX="-100000" custLinFactNeighborY="-1791"/>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3078" t="-134" r="3078" b="-7866"/>
          </a:stretch>
        </a:blipFill>
      </dgm:spPr>
    </dgm:pt>
    <dgm:pt modelId="{929B3394-AD9B-4F89-8FB0-E21C049C3CF0}" type="pres">
      <dgm:prSet presAssocID="{1CC8BBE4-472D-4F52-813A-1A298769197F}" presName="txShp" presStyleLbl="node1" presStyleIdx="1" presStyleCnt="4" custScaleX="136012" custLinFactNeighborX="7703" custLinFactNeighborY="-1791">
        <dgm:presLayoutVars>
          <dgm:bulletEnabled val="1"/>
        </dgm:presLayoutVars>
      </dgm:prSet>
      <dgm:spPr/>
      <dgm:t>
        <a:bodyPr/>
        <a:lstStyle/>
        <a:p>
          <a:endParaRPr lang="ru-RU"/>
        </a:p>
      </dgm:t>
    </dgm:pt>
    <dgm:pt modelId="{77CE4A00-C8A7-4D8A-92E1-3707795BC6DD}" type="pres">
      <dgm:prSet presAssocID="{2233F657-3627-44CD-9AD1-B1D03CE743A7}" presName="spacing" presStyleCnt="0"/>
      <dgm:spPr/>
    </dgm:pt>
    <dgm:pt modelId="{557F4286-D6F5-480B-85FC-A5F56D9269FF}" type="pres">
      <dgm:prSet presAssocID="{31C3F1C2-9E33-4B3E-AA4B-33B19E27459C}" presName="composite" presStyleCnt="0"/>
      <dgm:spPr/>
    </dgm:pt>
    <dgm:pt modelId="{A0FDFBE2-EFCD-41B5-A971-6041FDF41ABE}" type="pres">
      <dgm:prSet presAssocID="{31C3F1C2-9E33-4B3E-AA4B-33B19E27459C}" presName="imgShp" presStyleLbl="fgImgPlace1" presStyleIdx="2" presStyleCnt="4" custLinFactX="-10250" custLinFactNeighborX="-100000" custLinFactNeighborY="-3563"/>
      <dgm:spPr>
        <a:blipFill>
          <a:blip xmlns:r="http://schemas.openxmlformats.org/officeDocument/2006/relationships" r:embed="rId3">
            <a:extLst>
              <a:ext uri="{28A0092B-C50C-407E-A947-70E740481C1C}">
                <a14:useLocalDpi xmlns:a14="http://schemas.microsoft.com/office/drawing/2010/main" val="0"/>
              </a:ext>
            </a:extLst>
          </a:blip>
          <a:srcRect/>
          <a:stretch>
            <a:fillRect l="-4000" r="-4000"/>
          </a:stretch>
        </a:blipFill>
      </dgm:spPr>
    </dgm:pt>
    <dgm:pt modelId="{9EBDDD1E-C67C-4B60-9201-A2640C26B301}" type="pres">
      <dgm:prSet presAssocID="{31C3F1C2-9E33-4B3E-AA4B-33B19E27459C}" presName="txShp" presStyleLbl="node1" presStyleIdx="2" presStyleCnt="4" custScaleX="135411" custLinFactNeighborX="9680" custLinFactNeighborY="-3563">
        <dgm:presLayoutVars>
          <dgm:bulletEnabled val="1"/>
        </dgm:presLayoutVars>
      </dgm:prSet>
      <dgm:spPr/>
      <dgm:t>
        <a:bodyPr/>
        <a:lstStyle/>
        <a:p>
          <a:endParaRPr lang="ru-RU"/>
        </a:p>
      </dgm:t>
    </dgm:pt>
    <dgm:pt modelId="{7DC8761C-9F57-4A00-87BB-247F331F77AF}" type="pres">
      <dgm:prSet presAssocID="{287DD080-5535-4B4F-A2DA-C3C49DB6473E}" presName="spacing" presStyleCnt="0"/>
      <dgm:spPr/>
    </dgm:pt>
    <dgm:pt modelId="{948A6EDF-B05C-439B-8DD7-EC3756586178}" type="pres">
      <dgm:prSet presAssocID="{ED0755E7-1374-4B58-BB01-4EE20E804650}" presName="composite" presStyleCnt="0"/>
      <dgm:spPr/>
    </dgm:pt>
    <dgm:pt modelId="{29108B94-D65B-4721-9528-3E70EA33FF6E}" type="pres">
      <dgm:prSet presAssocID="{ED0755E7-1374-4B58-BB01-4EE20E804650}" presName="imgShp" presStyleLbl="fgImgPlace1" presStyleIdx="3" presStyleCnt="4" custLinFactX="-44207" custLinFactNeighborX="-100000" custLinFactNeighborY="2199"/>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dgm:spPr>
    </dgm:pt>
    <dgm:pt modelId="{D29A2492-CFAB-4252-9FA8-DC2EB6210219}" type="pres">
      <dgm:prSet presAssocID="{ED0755E7-1374-4B58-BB01-4EE20E804650}" presName="txShp" presStyleLbl="node1" presStyleIdx="3" presStyleCnt="4" custScaleX="136689" custLinFactNeighborX="6960" custLinFactNeighborY="2199">
        <dgm:presLayoutVars>
          <dgm:bulletEnabled val="1"/>
        </dgm:presLayoutVars>
      </dgm:prSet>
      <dgm:spPr/>
      <dgm:t>
        <a:bodyPr/>
        <a:lstStyle/>
        <a:p>
          <a:endParaRPr lang="ru-RU"/>
        </a:p>
      </dgm:t>
    </dgm:pt>
  </dgm:ptLst>
  <dgm:cxnLst>
    <dgm:cxn modelId="{A7FF2D4E-FC6C-4952-995C-E129D3DBC01D}" type="presOf" srcId="{00F339DA-8D87-4427-96B7-47A3277F5FE5}" destId="{EBAAFDDB-15F8-4315-A286-D908A704981D}" srcOrd="0" destOrd="0" presId="urn:microsoft.com/office/officeart/2005/8/layout/vList3"/>
    <dgm:cxn modelId="{DE612008-F5EA-4C91-ADDB-130536C97DF6}" type="presOf" srcId="{ED0755E7-1374-4B58-BB01-4EE20E804650}" destId="{D29A2492-CFAB-4252-9FA8-DC2EB6210219}" srcOrd="0" destOrd="0" presId="urn:microsoft.com/office/officeart/2005/8/layout/vList3"/>
    <dgm:cxn modelId="{22DDF547-7170-4EE2-A441-CD775589FD91}" srcId="{00F339DA-8D87-4427-96B7-47A3277F5FE5}" destId="{D8CC641A-115A-4FBD-9D15-3D25A2809146}" srcOrd="0" destOrd="0" parTransId="{A30E7916-EF03-4650-B61D-B217A2351F5E}" sibTransId="{280E89A4-1490-4C86-B5DC-5FB191B6F25E}"/>
    <dgm:cxn modelId="{B6907A1C-FA4C-4719-8253-C9397D3F0333}" type="presOf" srcId="{31C3F1C2-9E33-4B3E-AA4B-33B19E27459C}" destId="{9EBDDD1E-C67C-4B60-9201-A2640C26B301}" srcOrd="0" destOrd="0" presId="urn:microsoft.com/office/officeart/2005/8/layout/vList3"/>
    <dgm:cxn modelId="{B9897D04-FEA7-48D9-A0CC-72CE9E343317}" srcId="{00F339DA-8D87-4427-96B7-47A3277F5FE5}" destId="{31C3F1C2-9E33-4B3E-AA4B-33B19E27459C}" srcOrd="2" destOrd="0" parTransId="{9F5A3556-DA69-4466-A47C-0EDFF9F2FEE2}" sibTransId="{287DD080-5535-4B4F-A2DA-C3C49DB6473E}"/>
    <dgm:cxn modelId="{30609CD5-C809-419C-B7A4-F04AC4DD6114}" srcId="{00F339DA-8D87-4427-96B7-47A3277F5FE5}" destId="{ED0755E7-1374-4B58-BB01-4EE20E804650}" srcOrd="3" destOrd="0" parTransId="{77DF3A17-7C1C-4D41-BEB2-B06BEE9BA2FC}" sibTransId="{B838B3C1-767A-47E9-BA09-734A397966C3}"/>
    <dgm:cxn modelId="{879656A7-5A4F-42EB-9F05-A11B5369F384}" srcId="{00F339DA-8D87-4427-96B7-47A3277F5FE5}" destId="{1CC8BBE4-472D-4F52-813A-1A298769197F}" srcOrd="1" destOrd="0" parTransId="{8A4B1D84-5B6B-437E-A7D4-23B0C49D1EBD}" sibTransId="{2233F657-3627-44CD-9AD1-B1D03CE743A7}"/>
    <dgm:cxn modelId="{C811F7A9-E1EC-45DC-8CC8-5E212F4DDE05}" type="presOf" srcId="{D8CC641A-115A-4FBD-9D15-3D25A2809146}" destId="{964118C4-B9E5-4DEB-8DEB-3DF7DB696737}" srcOrd="0" destOrd="0" presId="urn:microsoft.com/office/officeart/2005/8/layout/vList3"/>
    <dgm:cxn modelId="{D9CF4304-C816-478A-9C31-256866B21B78}" type="presOf" srcId="{1CC8BBE4-472D-4F52-813A-1A298769197F}" destId="{929B3394-AD9B-4F89-8FB0-E21C049C3CF0}" srcOrd="0" destOrd="0" presId="urn:microsoft.com/office/officeart/2005/8/layout/vList3"/>
    <dgm:cxn modelId="{CCCF8661-395D-4D51-9F63-A07AF29C0D4F}" type="presParOf" srcId="{EBAAFDDB-15F8-4315-A286-D908A704981D}" destId="{2DC6EFB7-3D3A-4483-BB56-B3F393B514EA}" srcOrd="0" destOrd="0" presId="urn:microsoft.com/office/officeart/2005/8/layout/vList3"/>
    <dgm:cxn modelId="{0678308A-7857-4E5E-B4AD-F696919C29A8}" type="presParOf" srcId="{2DC6EFB7-3D3A-4483-BB56-B3F393B514EA}" destId="{AE0F9043-6EF2-436C-8265-D14618DFCBBE}" srcOrd="0" destOrd="0" presId="urn:microsoft.com/office/officeart/2005/8/layout/vList3"/>
    <dgm:cxn modelId="{54C9965B-3216-48C6-904A-2D33AAC2C36D}" type="presParOf" srcId="{2DC6EFB7-3D3A-4483-BB56-B3F393B514EA}" destId="{964118C4-B9E5-4DEB-8DEB-3DF7DB696737}" srcOrd="1" destOrd="0" presId="urn:microsoft.com/office/officeart/2005/8/layout/vList3"/>
    <dgm:cxn modelId="{29C053B5-1B9D-4070-9BC2-345E075CD508}" type="presParOf" srcId="{EBAAFDDB-15F8-4315-A286-D908A704981D}" destId="{E3E130DC-3E84-41FF-96EC-0F93C1CC61E0}" srcOrd="1" destOrd="0" presId="urn:microsoft.com/office/officeart/2005/8/layout/vList3"/>
    <dgm:cxn modelId="{873D183E-CB8C-4DCF-A14F-C16569DD4FC4}" type="presParOf" srcId="{EBAAFDDB-15F8-4315-A286-D908A704981D}" destId="{45997A17-0FF4-411E-B0A4-A1FF2184738D}" srcOrd="2" destOrd="0" presId="urn:microsoft.com/office/officeart/2005/8/layout/vList3"/>
    <dgm:cxn modelId="{17279B14-941A-40BA-A7F0-AB0780D0F535}" type="presParOf" srcId="{45997A17-0FF4-411E-B0A4-A1FF2184738D}" destId="{50CA7ED2-DB10-48F9-8422-ACF53266CB87}" srcOrd="0" destOrd="0" presId="urn:microsoft.com/office/officeart/2005/8/layout/vList3"/>
    <dgm:cxn modelId="{C96FFEEA-6CD8-4870-B4E6-63E9F05B6AC2}" type="presParOf" srcId="{45997A17-0FF4-411E-B0A4-A1FF2184738D}" destId="{929B3394-AD9B-4F89-8FB0-E21C049C3CF0}" srcOrd="1" destOrd="0" presId="urn:microsoft.com/office/officeart/2005/8/layout/vList3"/>
    <dgm:cxn modelId="{69B9266A-BF3C-483C-A8F8-BCCB23B2C46F}" type="presParOf" srcId="{EBAAFDDB-15F8-4315-A286-D908A704981D}" destId="{77CE4A00-C8A7-4D8A-92E1-3707795BC6DD}" srcOrd="3" destOrd="0" presId="urn:microsoft.com/office/officeart/2005/8/layout/vList3"/>
    <dgm:cxn modelId="{ED22C9E2-B5DB-4DA2-97F8-86F8FBEF3756}" type="presParOf" srcId="{EBAAFDDB-15F8-4315-A286-D908A704981D}" destId="{557F4286-D6F5-480B-85FC-A5F56D9269FF}" srcOrd="4" destOrd="0" presId="urn:microsoft.com/office/officeart/2005/8/layout/vList3"/>
    <dgm:cxn modelId="{4E881DE0-319F-4C48-9E8F-5125E1056445}" type="presParOf" srcId="{557F4286-D6F5-480B-85FC-A5F56D9269FF}" destId="{A0FDFBE2-EFCD-41B5-A971-6041FDF41ABE}" srcOrd="0" destOrd="0" presId="urn:microsoft.com/office/officeart/2005/8/layout/vList3"/>
    <dgm:cxn modelId="{00EFA076-7474-4D56-A538-556E88D3F71A}" type="presParOf" srcId="{557F4286-D6F5-480B-85FC-A5F56D9269FF}" destId="{9EBDDD1E-C67C-4B60-9201-A2640C26B301}" srcOrd="1" destOrd="0" presId="urn:microsoft.com/office/officeart/2005/8/layout/vList3"/>
    <dgm:cxn modelId="{D4FBB118-D855-4204-B50E-D4BDB08AB67B}" type="presParOf" srcId="{EBAAFDDB-15F8-4315-A286-D908A704981D}" destId="{7DC8761C-9F57-4A00-87BB-247F331F77AF}" srcOrd="5" destOrd="0" presId="urn:microsoft.com/office/officeart/2005/8/layout/vList3"/>
    <dgm:cxn modelId="{D860588E-1953-4AFA-A2AC-026CCB817FAD}" type="presParOf" srcId="{EBAAFDDB-15F8-4315-A286-D908A704981D}" destId="{948A6EDF-B05C-439B-8DD7-EC3756586178}" srcOrd="6" destOrd="0" presId="urn:microsoft.com/office/officeart/2005/8/layout/vList3"/>
    <dgm:cxn modelId="{F1D72244-560D-41C4-8400-17A659EC9CA1}" type="presParOf" srcId="{948A6EDF-B05C-439B-8DD7-EC3756586178}" destId="{29108B94-D65B-4721-9528-3E70EA33FF6E}" srcOrd="0" destOrd="0" presId="urn:microsoft.com/office/officeart/2005/8/layout/vList3"/>
    <dgm:cxn modelId="{7E8EA345-E7AB-46FA-8FD0-A069185F5243}" type="presParOf" srcId="{948A6EDF-B05C-439B-8DD7-EC3756586178}" destId="{D29A2492-CFAB-4252-9FA8-DC2EB6210219}"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FBACFEEA-8262-4FFD-9358-BBAE71AAAA7C}" type="doc">
      <dgm:prSet loTypeId="urn:microsoft.com/office/officeart/2005/8/layout/vList3" loCatId="list" qsTypeId="urn:microsoft.com/office/officeart/2005/8/quickstyle/simple3" qsCatId="simple" csTypeId="urn:microsoft.com/office/officeart/2005/8/colors/colorful2" csCatId="colorful" phldr="1"/>
      <dgm:spPr/>
    </dgm:pt>
    <dgm:pt modelId="{FCBC37F0-33AC-4325-92EC-520B867D90B0}">
      <dgm:prSet phldrT="[Текст]" custT="1"/>
      <dgm:spPr/>
      <dgm:t>
        <a:bodyPr/>
        <a:lstStyle/>
        <a:p>
          <a:pPr algn="just"/>
          <a:r>
            <a:rPr lang="ru-RU" sz="1400" b="0" i="0" dirty="0" smtClean="0">
              <a:solidFill>
                <a:srgbClr val="002060"/>
              </a:solidFill>
              <a:latin typeface="Calibri" pitchFamily="34" charset="0"/>
            </a:rPr>
            <a:t>а) переносные ацетиленовые генераторы следует устанавливать на открытых площадках. Ацетиленовые генераторы необходимо ограждать и размещать не ближе 10 метров от мест проведения работ, а также от мест забора воздуха компрессорами и вентиляторами;</a:t>
          </a:r>
          <a:endParaRPr lang="ru-RU" sz="1400" dirty="0">
            <a:solidFill>
              <a:srgbClr val="002060"/>
            </a:solidFill>
            <a:latin typeface="Calibri" pitchFamily="34" charset="0"/>
          </a:endParaRPr>
        </a:p>
      </dgm:t>
    </dgm:pt>
    <dgm:pt modelId="{697E1455-58D0-4A05-A5E9-64C85A7CD228}" type="parTrans" cxnId="{C6BB9A08-ED69-40F1-8D2E-5FDEF4EBE33B}">
      <dgm:prSet/>
      <dgm:spPr/>
      <dgm:t>
        <a:bodyPr/>
        <a:lstStyle/>
        <a:p>
          <a:pPr algn="just"/>
          <a:endParaRPr lang="ru-RU" sz="1400">
            <a:solidFill>
              <a:srgbClr val="002060"/>
            </a:solidFill>
            <a:latin typeface="Calibri" pitchFamily="34" charset="0"/>
          </a:endParaRPr>
        </a:p>
      </dgm:t>
    </dgm:pt>
    <dgm:pt modelId="{2D5A38F4-2117-4B14-98DD-FF96BA5963F7}" type="sibTrans" cxnId="{C6BB9A08-ED69-40F1-8D2E-5FDEF4EBE33B}">
      <dgm:prSet/>
      <dgm:spPr/>
      <dgm:t>
        <a:bodyPr/>
        <a:lstStyle/>
        <a:p>
          <a:pPr algn="just"/>
          <a:endParaRPr lang="ru-RU" sz="1400">
            <a:solidFill>
              <a:srgbClr val="002060"/>
            </a:solidFill>
            <a:latin typeface="Calibri" pitchFamily="34" charset="0"/>
          </a:endParaRPr>
        </a:p>
      </dgm:t>
    </dgm:pt>
    <dgm:pt modelId="{58EE6167-9A25-475D-A4BF-167977C2D136}">
      <dgm:prSet phldrT="[Текст]" custT="1"/>
      <dgm:spPr/>
      <dgm:t>
        <a:bodyPr/>
        <a:lstStyle/>
        <a:p>
          <a:pPr algn="just"/>
          <a:r>
            <a:rPr lang="ru-RU" sz="1400" b="0" i="0" dirty="0" smtClean="0">
              <a:solidFill>
                <a:srgbClr val="002060"/>
              </a:solidFill>
              <a:latin typeface="Calibri" pitchFamily="34" charset="0"/>
            </a:rPr>
            <a:t>б) при установке ацетиленового генератора в помещениях (закрытых местах) вывешиваются плакаты "Вход посторонним запрещен -огнеопасно", "Не курить", "Не проходить с огнем";</a:t>
          </a:r>
          <a:endParaRPr lang="ru-RU" sz="1400" dirty="0">
            <a:solidFill>
              <a:srgbClr val="002060"/>
            </a:solidFill>
            <a:latin typeface="Calibri" pitchFamily="34" charset="0"/>
          </a:endParaRPr>
        </a:p>
      </dgm:t>
    </dgm:pt>
    <dgm:pt modelId="{C70289E8-52F1-499A-A294-0BB1DD711BED}" type="parTrans" cxnId="{903D4C22-4987-4322-B1C6-1DC048A386E6}">
      <dgm:prSet/>
      <dgm:spPr/>
      <dgm:t>
        <a:bodyPr/>
        <a:lstStyle/>
        <a:p>
          <a:pPr algn="just"/>
          <a:endParaRPr lang="ru-RU" sz="1400">
            <a:solidFill>
              <a:srgbClr val="002060"/>
            </a:solidFill>
            <a:latin typeface="Calibri" pitchFamily="34" charset="0"/>
          </a:endParaRPr>
        </a:p>
      </dgm:t>
    </dgm:pt>
    <dgm:pt modelId="{00B7D63A-7D7E-4E32-AD61-8680920AB637}" type="sibTrans" cxnId="{903D4C22-4987-4322-B1C6-1DC048A386E6}">
      <dgm:prSet/>
      <dgm:spPr/>
      <dgm:t>
        <a:bodyPr/>
        <a:lstStyle/>
        <a:p>
          <a:pPr algn="just"/>
          <a:endParaRPr lang="ru-RU" sz="1400">
            <a:solidFill>
              <a:srgbClr val="002060"/>
            </a:solidFill>
            <a:latin typeface="Calibri" pitchFamily="34" charset="0"/>
          </a:endParaRPr>
        </a:p>
      </dgm:t>
    </dgm:pt>
    <dgm:pt modelId="{9C2C8C0A-2CC0-4CAA-8C84-FA980FE6A224}">
      <dgm:prSet phldrT="[Текст]" custT="1"/>
      <dgm:spPr/>
      <dgm:t>
        <a:bodyPr/>
        <a:lstStyle/>
        <a:p>
          <a:pPr algn="just"/>
          <a:r>
            <a:rPr lang="ru-RU" sz="1400" b="0" i="0" dirty="0" smtClean="0">
              <a:solidFill>
                <a:srgbClr val="002060"/>
              </a:solidFill>
              <a:latin typeface="Calibri" pitchFamily="34" charset="0"/>
            </a:rPr>
            <a:t>в) по окончании работы карбид кальция в переносном генераторе должен быть выработан. Известковый ил, удаляемый из генератора, выгружается в приспособленную для этих целей тару и сливается в иловую яму или специальный бункер;</a:t>
          </a:r>
          <a:endParaRPr lang="ru-RU" sz="1400" dirty="0">
            <a:solidFill>
              <a:srgbClr val="002060"/>
            </a:solidFill>
            <a:latin typeface="Calibri" pitchFamily="34" charset="0"/>
          </a:endParaRPr>
        </a:p>
      </dgm:t>
    </dgm:pt>
    <dgm:pt modelId="{E03201D9-807A-4ADC-AD86-D33D4A05F0E2}" type="parTrans" cxnId="{870A9559-0427-4090-BBA0-B402A9B07DF4}">
      <dgm:prSet/>
      <dgm:spPr/>
      <dgm:t>
        <a:bodyPr/>
        <a:lstStyle/>
        <a:p>
          <a:pPr algn="just"/>
          <a:endParaRPr lang="ru-RU" sz="1400">
            <a:solidFill>
              <a:srgbClr val="002060"/>
            </a:solidFill>
            <a:latin typeface="Calibri" pitchFamily="34" charset="0"/>
          </a:endParaRPr>
        </a:p>
      </dgm:t>
    </dgm:pt>
    <dgm:pt modelId="{A828A20F-F6A5-4079-ABF6-676379801674}" type="sibTrans" cxnId="{870A9559-0427-4090-BBA0-B402A9B07DF4}">
      <dgm:prSet/>
      <dgm:spPr/>
      <dgm:t>
        <a:bodyPr/>
        <a:lstStyle/>
        <a:p>
          <a:pPr algn="just"/>
          <a:endParaRPr lang="ru-RU" sz="1400">
            <a:solidFill>
              <a:srgbClr val="002060"/>
            </a:solidFill>
            <a:latin typeface="Calibri" pitchFamily="34" charset="0"/>
          </a:endParaRPr>
        </a:p>
      </dgm:t>
    </dgm:pt>
    <dgm:pt modelId="{6C9D2F00-8FE1-4458-AB1D-179E50CA43A6}">
      <dgm:prSet custT="1"/>
      <dgm:spPr/>
      <dgm:t>
        <a:bodyPr/>
        <a:lstStyle/>
        <a:p>
          <a:pPr algn="just"/>
          <a:r>
            <a:rPr lang="ru-RU" sz="1400" b="0" i="0" dirty="0" smtClean="0">
              <a:solidFill>
                <a:srgbClr val="002060"/>
              </a:solidFill>
              <a:latin typeface="Calibri" pitchFamily="34" charset="0"/>
            </a:rPr>
            <a:t>г) открытые иловые ямы ограждаются перилами, а закрытые имеют негорючие перекрытия и оборудуются вытяжной вентиляцией и люками для удаления ила;</a:t>
          </a:r>
          <a:endParaRPr lang="ru-RU" sz="1400" dirty="0">
            <a:solidFill>
              <a:srgbClr val="002060"/>
            </a:solidFill>
            <a:latin typeface="Calibri" pitchFamily="34" charset="0"/>
          </a:endParaRPr>
        </a:p>
      </dgm:t>
    </dgm:pt>
    <dgm:pt modelId="{30D90733-8B4A-46A6-9AAE-CA5763F4C411}" type="parTrans" cxnId="{11D7498A-8266-4A07-BC0C-27A16E0C10DF}">
      <dgm:prSet/>
      <dgm:spPr/>
      <dgm:t>
        <a:bodyPr/>
        <a:lstStyle/>
        <a:p>
          <a:pPr algn="just"/>
          <a:endParaRPr lang="ru-RU" sz="1400">
            <a:solidFill>
              <a:srgbClr val="002060"/>
            </a:solidFill>
            <a:latin typeface="Calibri" pitchFamily="34" charset="0"/>
          </a:endParaRPr>
        </a:p>
      </dgm:t>
    </dgm:pt>
    <dgm:pt modelId="{6A87B24F-AED0-4B1E-81AF-A1B51980534A}" type="sibTrans" cxnId="{11D7498A-8266-4A07-BC0C-27A16E0C10DF}">
      <dgm:prSet/>
      <dgm:spPr/>
      <dgm:t>
        <a:bodyPr/>
        <a:lstStyle/>
        <a:p>
          <a:pPr algn="just"/>
          <a:endParaRPr lang="ru-RU" sz="1400">
            <a:solidFill>
              <a:srgbClr val="002060"/>
            </a:solidFill>
            <a:latin typeface="Calibri" pitchFamily="34" charset="0"/>
          </a:endParaRPr>
        </a:p>
      </dgm:t>
    </dgm:pt>
    <dgm:pt modelId="{A0F2C053-8A1D-43CC-96FA-806A84D86F65}" type="pres">
      <dgm:prSet presAssocID="{FBACFEEA-8262-4FFD-9358-BBAE71AAAA7C}" presName="linearFlow" presStyleCnt="0">
        <dgm:presLayoutVars>
          <dgm:dir/>
          <dgm:resizeHandles val="exact"/>
        </dgm:presLayoutVars>
      </dgm:prSet>
      <dgm:spPr/>
    </dgm:pt>
    <dgm:pt modelId="{FFD10270-0050-42A8-BD66-53EBE65455CA}" type="pres">
      <dgm:prSet presAssocID="{FCBC37F0-33AC-4325-92EC-520B867D90B0}" presName="composite" presStyleCnt="0"/>
      <dgm:spPr/>
    </dgm:pt>
    <dgm:pt modelId="{B524F6B2-A564-4D27-AF41-1154540CDC06}" type="pres">
      <dgm:prSet presAssocID="{FCBC37F0-33AC-4325-92EC-520B867D90B0}" presName="imgShp" presStyleLbl="fgImgPlace1" presStyleIdx="0" presStyleCnt="4" custLinFactX="-34504" custLinFactNeighborX="-100000" custLinFactNeighborY="-280"/>
      <dgm:spPr>
        <a:blipFill>
          <a:blip xmlns:r="http://schemas.openxmlformats.org/officeDocument/2006/relationships" r:embed="rId1">
            <a:extLst>
              <a:ext uri="{28A0092B-C50C-407E-A947-70E740481C1C}">
                <a14:useLocalDpi xmlns:a14="http://schemas.microsoft.com/office/drawing/2010/main" val="0"/>
              </a:ext>
            </a:extLst>
          </a:blip>
          <a:srcRect/>
          <a:stretch>
            <a:fillRect t="-12000" b="-12000"/>
          </a:stretch>
        </a:blipFill>
      </dgm:spPr>
    </dgm:pt>
    <dgm:pt modelId="{47885188-0B0B-492A-B0B0-240D47D1DA3A}" type="pres">
      <dgm:prSet presAssocID="{FCBC37F0-33AC-4325-92EC-520B867D90B0}" presName="txShp" presStyleLbl="node1" presStyleIdx="0" presStyleCnt="4" custScaleX="136694" custLinFactNeighborX="4777" custLinFactNeighborY="-6">
        <dgm:presLayoutVars>
          <dgm:bulletEnabled val="1"/>
        </dgm:presLayoutVars>
      </dgm:prSet>
      <dgm:spPr/>
      <dgm:t>
        <a:bodyPr/>
        <a:lstStyle/>
        <a:p>
          <a:endParaRPr lang="ru-RU"/>
        </a:p>
      </dgm:t>
    </dgm:pt>
    <dgm:pt modelId="{031248CD-A0DB-4F2F-A888-4E918F00269D}" type="pres">
      <dgm:prSet presAssocID="{2D5A38F4-2117-4B14-98DD-FF96BA5963F7}" presName="spacing" presStyleCnt="0"/>
      <dgm:spPr/>
    </dgm:pt>
    <dgm:pt modelId="{72C28E4C-DDA3-46D4-9BD6-0BBFCB35F9A4}" type="pres">
      <dgm:prSet presAssocID="{58EE6167-9A25-475D-A4BF-167977C2D136}" presName="composite" presStyleCnt="0"/>
      <dgm:spPr/>
    </dgm:pt>
    <dgm:pt modelId="{36D9954D-EC77-4CF0-884B-7CD50A57E088}" type="pres">
      <dgm:prSet presAssocID="{58EE6167-9A25-475D-A4BF-167977C2D136}" presName="imgShp" presStyleLbl="fgImgPlace1" presStyleIdx="1" presStyleCnt="4" custLinFactX="-34505" custLinFactNeighborX="-100000" custLinFactNeighborY="-3617"/>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97069" t="1113" r="3069" b="-1113"/>
          </a:stretch>
        </a:blipFill>
      </dgm:spPr>
    </dgm:pt>
    <dgm:pt modelId="{762381EF-89D0-4B64-B5D2-9DC7631C6A12}" type="pres">
      <dgm:prSet presAssocID="{58EE6167-9A25-475D-A4BF-167977C2D136}" presName="txShp" presStyleLbl="node1" presStyleIdx="1" presStyleCnt="4" custScaleX="138254" custLinFactNeighborX="3718" custLinFactNeighborY="-3617">
        <dgm:presLayoutVars>
          <dgm:bulletEnabled val="1"/>
        </dgm:presLayoutVars>
      </dgm:prSet>
      <dgm:spPr/>
      <dgm:t>
        <a:bodyPr/>
        <a:lstStyle/>
        <a:p>
          <a:endParaRPr lang="ru-RU"/>
        </a:p>
      </dgm:t>
    </dgm:pt>
    <dgm:pt modelId="{06FF857E-7F90-4BE2-B840-DA4F69DEF76F}" type="pres">
      <dgm:prSet presAssocID="{00B7D63A-7D7E-4E32-AD61-8680920AB637}" presName="spacing" presStyleCnt="0"/>
      <dgm:spPr/>
    </dgm:pt>
    <dgm:pt modelId="{968C7626-D58C-4D4D-8298-9FD6B890B144}" type="pres">
      <dgm:prSet presAssocID="{9C2C8C0A-2CC0-4CAA-8C84-FA980FE6A224}" presName="composite" presStyleCnt="0"/>
      <dgm:spPr/>
    </dgm:pt>
    <dgm:pt modelId="{F4C94405-D2E4-4A25-A5C8-0E609D472DB5}" type="pres">
      <dgm:prSet presAssocID="{9C2C8C0A-2CC0-4CAA-8C84-FA980FE6A224}" presName="imgShp" presStyleLbl="fgImgPlace1" presStyleIdx="2" presStyleCnt="4" custLinFactX="-50830" custLinFactNeighborX="-100000" custLinFactNeighborY="5321"/>
      <dgm:spPr>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5564" t="-1113" r="5564" b="1113"/>
          </a:stretch>
        </a:blipFill>
      </dgm:spPr>
    </dgm:pt>
    <dgm:pt modelId="{5A3A424F-08C1-4383-8ABF-EE7C4DAD6028}" type="pres">
      <dgm:prSet presAssocID="{9C2C8C0A-2CC0-4CAA-8C84-FA980FE6A224}" presName="txShp" presStyleLbl="node1" presStyleIdx="2" presStyleCnt="4" custScaleX="138255" custLinFactNeighborX="4108" custLinFactNeighborY="-3353">
        <dgm:presLayoutVars>
          <dgm:bulletEnabled val="1"/>
        </dgm:presLayoutVars>
      </dgm:prSet>
      <dgm:spPr/>
      <dgm:t>
        <a:bodyPr/>
        <a:lstStyle/>
        <a:p>
          <a:endParaRPr lang="ru-RU"/>
        </a:p>
      </dgm:t>
    </dgm:pt>
    <dgm:pt modelId="{D1FB8E31-1053-4A91-A324-3B91FB6A1C73}" type="pres">
      <dgm:prSet presAssocID="{A828A20F-F6A5-4079-ABF6-676379801674}" presName="spacing" presStyleCnt="0"/>
      <dgm:spPr/>
    </dgm:pt>
    <dgm:pt modelId="{F3B3505C-3A3A-4C20-839E-5D9DA29B7906}" type="pres">
      <dgm:prSet presAssocID="{6C9D2F00-8FE1-4458-AB1D-179E50CA43A6}" presName="composite" presStyleCnt="0"/>
      <dgm:spPr/>
    </dgm:pt>
    <dgm:pt modelId="{F99F173C-531C-448C-94C6-6A7497E08232}" type="pres">
      <dgm:prSet presAssocID="{6C9D2F00-8FE1-4458-AB1D-179E50CA43A6}" presName="imgShp" presStyleLbl="fgImgPlace1" presStyleIdx="3" presStyleCnt="4" custLinFactX="-34504" custLinFactNeighborX="-100000" custLinFactNeighborY="-3089"/>
      <dgm:spPr>
        <a:blipFill dpi="0" rotWithShape="1">
          <a:blip xmlns:r="http://schemas.openxmlformats.org/officeDocument/2006/relationships" r:embed="rId4" cstate="print">
            <a:extLst>
              <a:ext uri="{28A0092B-C50C-407E-A947-70E740481C1C}">
                <a14:useLocalDpi xmlns:a14="http://schemas.microsoft.com/office/drawing/2010/main" val="0"/>
              </a:ext>
            </a:extLst>
          </a:blip>
          <a:srcRect/>
          <a:stretch>
            <a:fillRect l="-75816" t="-7789" r="-20184" b="7789"/>
          </a:stretch>
        </a:blipFill>
      </dgm:spPr>
    </dgm:pt>
    <dgm:pt modelId="{118CD902-81C4-4ED5-8150-948570D78328}" type="pres">
      <dgm:prSet presAssocID="{6C9D2F00-8FE1-4458-AB1D-179E50CA43A6}" presName="txShp" presStyleLbl="node1" presStyleIdx="3" presStyleCnt="4" custScaleX="137057" custLinFactNeighborX="4594" custLinFactNeighborY="-3089">
        <dgm:presLayoutVars>
          <dgm:bulletEnabled val="1"/>
        </dgm:presLayoutVars>
      </dgm:prSet>
      <dgm:spPr/>
      <dgm:t>
        <a:bodyPr/>
        <a:lstStyle/>
        <a:p>
          <a:endParaRPr lang="ru-RU"/>
        </a:p>
      </dgm:t>
    </dgm:pt>
  </dgm:ptLst>
  <dgm:cxnLst>
    <dgm:cxn modelId="{903D4C22-4987-4322-B1C6-1DC048A386E6}" srcId="{FBACFEEA-8262-4FFD-9358-BBAE71AAAA7C}" destId="{58EE6167-9A25-475D-A4BF-167977C2D136}" srcOrd="1" destOrd="0" parTransId="{C70289E8-52F1-499A-A294-0BB1DD711BED}" sibTransId="{00B7D63A-7D7E-4E32-AD61-8680920AB637}"/>
    <dgm:cxn modelId="{A7A08651-89D1-44D4-9BB8-738ED0E77A26}" type="presOf" srcId="{9C2C8C0A-2CC0-4CAA-8C84-FA980FE6A224}" destId="{5A3A424F-08C1-4383-8ABF-EE7C4DAD6028}" srcOrd="0" destOrd="0" presId="urn:microsoft.com/office/officeart/2005/8/layout/vList3"/>
    <dgm:cxn modelId="{4895BACA-5698-4566-9C69-0CE3A259D684}" type="presOf" srcId="{FBACFEEA-8262-4FFD-9358-BBAE71AAAA7C}" destId="{A0F2C053-8A1D-43CC-96FA-806A84D86F65}" srcOrd="0" destOrd="0" presId="urn:microsoft.com/office/officeart/2005/8/layout/vList3"/>
    <dgm:cxn modelId="{BBB26A49-9A00-4E46-8CDA-52190F4B0964}" type="presOf" srcId="{6C9D2F00-8FE1-4458-AB1D-179E50CA43A6}" destId="{118CD902-81C4-4ED5-8150-948570D78328}" srcOrd="0" destOrd="0" presId="urn:microsoft.com/office/officeart/2005/8/layout/vList3"/>
    <dgm:cxn modelId="{6C0AD1EB-37F3-4692-B606-D0A5F678624D}" type="presOf" srcId="{58EE6167-9A25-475D-A4BF-167977C2D136}" destId="{762381EF-89D0-4B64-B5D2-9DC7631C6A12}" srcOrd="0" destOrd="0" presId="urn:microsoft.com/office/officeart/2005/8/layout/vList3"/>
    <dgm:cxn modelId="{C6BB9A08-ED69-40F1-8D2E-5FDEF4EBE33B}" srcId="{FBACFEEA-8262-4FFD-9358-BBAE71AAAA7C}" destId="{FCBC37F0-33AC-4325-92EC-520B867D90B0}" srcOrd="0" destOrd="0" parTransId="{697E1455-58D0-4A05-A5E9-64C85A7CD228}" sibTransId="{2D5A38F4-2117-4B14-98DD-FF96BA5963F7}"/>
    <dgm:cxn modelId="{11D7498A-8266-4A07-BC0C-27A16E0C10DF}" srcId="{FBACFEEA-8262-4FFD-9358-BBAE71AAAA7C}" destId="{6C9D2F00-8FE1-4458-AB1D-179E50CA43A6}" srcOrd="3" destOrd="0" parTransId="{30D90733-8B4A-46A6-9AAE-CA5763F4C411}" sibTransId="{6A87B24F-AED0-4B1E-81AF-A1B51980534A}"/>
    <dgm:cxn modelId="{870A9559-0427-4090-BBA0-B402A9B07DF4}" srcId="{FBACFEEA-8262-4FFD-9358-BBAE71AAAA7C}" destId="{9C2C8C0A-2CC0-4CAA-8C84-FA980FE6A224}" srcOrd="2" destOrd="0" parTransId="{E03201D9-807A-4ADC-AD86-D33D4A05F0E2}" sibTransId="{A828A20F-F6A5-4079-ABF6-676379801674}"/>
    <dgm:cxn modelId="{A8E52092-F32C-4520-ABFD-13E2C719D8DC}" type="presOf" srcId="{FCBC37F0-33AC-4325-92EC-520B867D90B0}" destId="{47885188-0B0B-492A-B0B0-240D47D1DA3A}" srcOrd="0" destOrd="0" presId="urn:microsoft.com/office/officeart/2005/8/layout/vList3"/>
    <dgm:cxn modelId="{DD9A806A-D9BE-4F04-B320-E54D0B9641A4}" type="presParOf" srcId="{A0F2C053-8A1D-43CC-96FA-806A84D86F65}" destId="{FFD10270-0050-42A8-BD66-53EBE65455CA}" srcOrd="0" destOrd="0" presId="urn:microsoft.com/office/officeart/2005/8/layout/vList3"/>
    <dgm:cxn modelId="{F0EFE62B-51A1-442A-9544-807CE0E24981}" type="presParOf" srcId="{FFD10270-0050-42A8-BD66-53EBE65455CA}" destId="{B524F6B2-A564-4D27-AF41-1154540CDC06}" srcOrd="0" destOrd="0" presId="urn:microsoft.com/office/officeart/2005/8/layout/vList3"/>
    <dgm:cxn modelId="{7807A1B3-9B64-4669-915A-CE34578E161D}" type="presParOf" srcId="{FFD10270-0050-42A8-BD66-53EBE65455CA}" destId="{47885188-0B0B-492A-B0B0-240D47D1DA3A}" srcOrd="1" destOrd="0" presId="urn:microsoft.com/office/officeart/2005/8/layout/vList3"/>
    <dgm:cxn modelId="{A8FA4241-0EF0-4F6A-963E-58A82CE3A5CE}" type="presParOf" srcId="{A0F2C053-8A1D-43CC-96FA-806A84D86F65}" destId="{031248CD-A0DB-4F2F-A888-4E918F00269D}" srcOrd="1" destOrd="0" presId="urn:microsoft.com/office/officeart/2005/8/layout/vList3"/>
    <dgm:cxn modelId="{44C13B25-0C5C-4D9C-8DF3-20005B31D8BC}" type="presParOf" srcId="{A0F2C053-8A1D-43CC-96FA-806A84D86F65}" destId="{72C28E4C-DDA3-46D4-9BD6-0BBFCB35F9A4}" srcOrd="2" destOrd="0" presId="urn:microsoft.com/office/officeart/2005/8/layout/vList3"/>
    <dgm:cxn modelId="{4346C804-9E78-441E-9115-B79D8FFD1E90}" type="presParOf" srcId="{72C28E4C-DDA3-46D4-9BD6-0BBFCB35F9A4}" destId="{36D9954D-EC77-4CF0-884B-7CD50A57E088}" srcOrd="0" destOrd="0" presId="urn:microsoft.com/office/officeart/2005/8/layout/vList3"/>
    <dgm:cxn modelId="{37238692-F6C4-495B-8F88-916BDCB5D21B}" type="presParOf" srcId="{72C28E4C-DDA3-46D4-9BD6-0BBFCB35F9A4}" destId="{762381EF-89D0-4B64-B5D2-9DC7631C6A12}" srcOrd="1" destOrd="0" presId="urn:microsoft.com/office/officeart/2005/8/layout/vList3"/>
    <dgm:cxn modelId="{6344CC12-A7CD-4D5F-9F4F-32C9E79B765A}" type="presParOf" srcId="{A0F2C053-8A1D-43CC-96FA-806A84D86F65}" destId="{06FF857E-7F90-4BE2-B840-DA4F69DEF76F}" srcOrd="3" destOrd="0" presId="urn:microsoft.com/office/officeart/2005/8/layout/vList3"/>
    <dgm:cxn modelId="{52D00B4A-FF15-424B-BC84-31C41CE3C917}" type="presParOf" srcId="{A0F2C053-8A1D-43CC-96FA-806A84D86F65}" destId="{968C7626-D58C-4D4D-8298-9FD6B890B144}" srcOrd="4" destOrd="0" presId="urn:microsoft.com/office/officeart/2005/8/layout/vList3"/>
    <dgm:cxn modelId="{375A3D55-4FA2-4039-A3D0-28F76E388E33}" type="presParOf" srcId="{968C7626-D58C-4D4D-8298-9FD6B890B144}" destId="{F4C94405-D2E4-4A25-A5C8-0E609D472DB5}" srcOrd="0" destOrd="0" presId="urn:microsoft.com/office/officeart/2005/8/layout/vList3"/>
    <dgm:cxn modelId="{7E765F68-DD20-45D6-AFC0-789C6F7441A1}" type="presParOf" srcId="{968C7626-D58C-4D4D-8298-9FD6B890B144}" destId="{5A3A424F-08C1-4383-8ABF-EE7C4DAD6028}" srcOrd="1" destOrd="0" presId="urn:microsoft.com/office/officeart/2005/8/layout/vList3"/>
    <dgm:cxn modelId="{4FBB7FCD-FB65-49C2-BEBD-DCBB7C279822}" type="presParOf" srcId="{A0F2C053-8A1D-43CC-96FA-806A84D86F65}" destId="{D1FB8E31-1053-4A91-A324-3B91FB6A1C73}" srcOrd="5" destOrd="0" presId="urn:microsoft.com/office/officeart/2005/8/layout/vList3"/>
    <dgm:cxn modelId="{5378FE42-17D3-4032-80E4-C8FDCE541BF0}" type="presParOf" srcId="{A0F2C053-8A1D-43CC-96FA-806A84D86F65}" destId="{F3B3505C-3A3A-4C20-839E-5D9DA29B7906}" srcOrd="6" destOrd="0" presId="urn:microsoft.com/office/officeart/2005/8/layout/vList3"/>
    <dgm:cxn modelId="{ADE5EC90-0B88-4C8C-AAC7-F00CB28EFE8F}" type="presParOf" srcId="{F3B3505C-3A3A-4C20-839E-5D9DA29B7906}" destId="{F99F173C-531C-448C-94C6-6A7497E08232}" srcOrd="0" destOrd="0" presId="urn:microsoft.com/office/officeart/2005/8/layout/vList3"/>
    <dgm:cxn modelId="{719965B8-573A-48B3-BCB8-FB31866BA9F3}" type="presParOf" srcId="{F3B3505C-3A3A-4C20-839E-5D9DA29B7906}" destId="{118CD902-81C4-4ED5-8150-948570D78328}"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5FA7FD7-948D-4059-9430-51AA2A147733}" type="doc">
      <dgm:prSet loTypeId="urn:microsoft.com/office/officeart/2005/8/layout/vList3" loCatId="list" qsTypeId="urn:microsoft.com/office/officeart/2005/8/quickstyle/simple3" qsCatId="simple" csTypeId="urn:microsoft.com/office/officeart/2005/8/colors/colorful2" csCatId="colorful" phldr="1"/>
      <dgm:spPr/>
    </dgm:pt>
    <dgm:pt modelId="{E75A9164-F978-46B2-9C82-492E25CC05FB}">
      <dgm:prSet phldrT="[Текст]" custT="1"/>
      <dgm:spPr/>
      <dgm:t>
        <a:bodyPr/>
        <a:lstStyle/>
        <a:p>
          <a:pPr algn="just"/>
          <a:r>
            <a:rPr lang="ru-RU" sz="1400" b="0" i="0" dirty="0" smtClean="0">
              <a:solidFill>
                <a:srgbClr val="002060"/>
              </a:solidFill>
              <a:latin typeface="Calibri" pitchFamily="34" charset="0"/>
            </a:rPr>
            <a:t>1) применение объемно-планировочных решений и средств, обеспечивающих ограничение распространения пожара за пределы очага;</a:t>
          </a:r>
          <a:endParaRPr lang="ru-RU" sz="1400" dirty="0">
            <a:solidFill>
              <a:srgbClr val="002060"/>
            </a:solidFill>
            <a:latin typeface="Calibri" pitchFamily="34" charset="0"/>
          </a:endParaRPr>
        </a:p>
      </dgm:t>
    </dgm:pt>
    <dgm:pt modelId="{3F8F1A16-7BD3-4D7E-AB2A-C7D596C0CCAD}" type="parTrans" cxnId="{F941FF30-BC71-4974-B87E-2F72E41A2BEC}">
      <dgm:prSet/>
      <dgm:spPr/>
      <dgm:t>
        <a:bodyPr/>
        <a:lstStyle/>
        <a:p>
          <a:pPr algn="just"/>
          <a:endParaRPr lang="ru-RU" sz="1400">
            <a:solidFill>
              <a:srgbClr val="002060"/>
            </a:solidFill>
            <a:latin typeface="Calibri" pitchFamily="34" charset="0"/>
          </a:endParaRPr>
        </a:p>
      </dgm:t>
    </dgm:pt>
    <dgm:pt modelId="{019230B1-44E2-4133-A8DC-986144D8D953}" type="sibTrans" cxnId="{F941FF30-BC71-4974-B87E-2F72E41A2BEC}">
      <dgm:prSet/>
      <dgm:spPr/>
      <dgm:t>
        <a:bodyPr/>
        <a:lstStyle/>
        <a:p>
          <a:pPr algn="just"/>
          <a:endParaRPr lang="ru-RU" sz="1400">
            <a:solidFill>
              <a:srgbClr val="002060"/>
            </a:solidFill>
            <a:latin typeface="Calibri" pitchFamily="34" charset="0"/>
          </a:endParaRPr>
        </a:p>
      </dgm:t>
    </dgm:pt>
    <dgm:pt modelId="{8B8ABD4C-43A8-44DF-96FB-5297B0BF9841}">
      <dgm:prSet phldrT="[Текст]" custT="1"/>
      <dgm:spPr/>
      <dgm:t>
        <a:bodyPr/>
        <a:lstStyle/>
        <a:p>
          <a:pPr algn="just"/>
          <a:r>
            <a:rPr lang="ru-RU" sz="1400" b="0" i="0" dirty="0" smtClean="0">
              <a:solidFill>
                <a:srgbClr val="002060"/>
              </a:solidFill>
              <a:latin typeface="Calibri" pitchFamily="34" charset="0"/>
            </a:rPr>
            <a:t>2) устройство эвакуационных путей, удовлетворяющих требованиям безопасной эвакуации людей при пожаре;</a:t>
          </a:r>
          <a:endParaRPr lang="ru-RU" sz="1400" dirty="0">
            <a:solidFill>
              <a:srgbClr val="002060"/>
            </a:solidFill>
            <a:latin typeface="Calibri" pitchFamily="34" charset="0"/>
          </a:endParaRPr>
        </a:p>
      </dgm:t>
    </dgm:pt>
    <dgm:pt modelId="{6181C979-3D39-4DFB-BE63-F4EF7D9C49B8}" type="parTrans" cxnId="{BB6D8A08-F98E-47AF-8BA7-8A160658130D}">
      <dgm:prSet/>
      <dgm:spPr/>
      <dgm:t>
        <a:bodyPr/>
        <a:lstStyle/>
        <a:p>
          <a:pPr algn="just"/>
          <a:endParaRPr lang="ru-RU" sz="1400">
            <a:solidFill>
              <a:srgbClr val="002060"/>
            </a:solidFill>
            <a:latin typeface="Calibri" pitchFamily="34" charset="0"/>
          </a:endParaRPr>
        </a:p>
      </dgm:t>
    </dgm:pt>
    <dgm:pt modelId="{1466B89C-086A-4A39-B7E3-82DE503D4902}" type="sibTrans" cxnId="{BB6D8A08-F98E-47AF-8BA7-8A160658130D}">
      <dgm:prSet/>
      <dgm:spPr/>
      <dgm:t>
        <a:bodyPr/>
        <a:lstStyle/>
        <a:p>
          <a:pPr algn="just"/>
          <a:endParaRPr lang="ru-RU" sz="1400">
            <a:solidFill>
              <a:srgbClr val="002060"/>
            </a:solidFill>
            <a:latin typeface="Calibri" pitchFamily="34" charset="0"/>
          </a:endParaRPr>
        </a:p>
      </dgm:t>
    </dgm:pt>
    <dgm:pt modelId="{BFFEBAE9-3747-4B5E-913F-9598C7C765AC}">
      <dgm:prSet phldrT="[Текст]" custT="1"/>
      <dgm:spPr/>
      <dgm:t>
        <a:bodyPr/>
        <a:lstStyle/>
        <a:p>
          <a:pPr algn="just"/>
          <a:r>
            <a:rPr lang="ru-RU" sz="1400" b="0" i="0" dirty="0" smtClean="0">
              <a:solidFill>
                <a:srgbClr val="002060"/>
              </a:solidFill>
              <a:latin typeface="Calibri" pitchFamily="34" charset="0"/>
            </a:rPr>
            <a:t>3) устройство систем обнаружения пожара (установок и систем пожарной сигнализации), оповещения и управления эвакуацией людей при пожаре;</a:t>
          </a:r>
          <a:endParaRPr lang="ru-RU" sz="1400" dirty="0">
            <a:solidFill>
              <a:srgbClr val="002060"/>
            </a:solidFill>
            <a:latin typeface="Calibri" pitchFamily="34" charset="0"/>
          </a:endParaRPr>
        </a:p>
      </dgm:t>
    </dgm:pt>
    <dgm:pt modelId="{393125DA-7C51-47A0-823A-63C097ADA974}" type="parTrans" cxnId="{9D18290B-9758-42B8-99EB-73348CC022A7}">
      <dgm:prSet/>
      <dgm:spPr/>
      <dgm:t>
        <a:bodyPr/>
        <a:lstStyle/>
        <a:p>
          <a:pPr algn="just"/>
          <a:endParaRPr lang="ru-RU" sz="1400">
            <a:solidFill>
              <a:srgbClr val="002060"/>
            </a:solidFill>
            <a:latin typeface="Calibri" pitchFamily="34" charset="0"/>
          </a:endParaRPr>
        </a:p>
      </dgm:t>
    </dgm:pt>
    <dgm:pt modelId="{CB636A3B-D74E-4BD4-A9A3-6EEE57E14012}" type="sibTrans" cxnId="{9D18290B-9758-42B8-99EB-73348CC022A7}">
      <dgm:prSet/>
      <dgm:spPr/>
      <dgm:t>
        <a:bodyPr/>
        <a:lstStyle/>
        <a:p>
          <a:pPr algn="just"/>
          <a:endParaRPr lang="ru-RU" sz="1400">
            <a:solidFill>
              <a:srgbClr val="002060"/>
            </a:solidFill>
            <a:latin typeface="Calibri" pitchFamily="34" charset="0"/>
          </a:endParaRPr>
        </a:p>
      </dgm:t>
    </dgm:pt>
    <dgm:pt modelId="{930DC4DD-8808-4801-BD6D-B6CF50499ECC}">
      <dgm:prSet custT="1"/>
      <dgm:spPr/>
      <dgm:t>
        <a:bodyPr/>
        <a:lstStyle/>
        <a:p>
          <a:pPr algn="just"/>
          <a:r>
            <a:rPr lang="ru-RU" sz="1400" b="0" i="0" dirty="0" smtClean="0">
              <a:solidFill>
                <a:srgbClr val="002060"/>
              </a:solidFill>
              <a:latin typeface="Calibri" pitchFamily="34" charset="0"/>
            </a:rPr>
            <a:t>4) применение систем коллективной защиты (в том числе </a:t>
          </a:r>
          <a:r>
            <a:rPr lang="ru-RU" sz="1400" b="0" i="0" dirty="0" err="1" smtClean="0">
              <a:solidFill>
                <a:srgbClr val="002060"/>
              </a:solidFill>
              <a:latin typeface="Calibri" pitchFamily="34" charset="0"/>
            </a:rPr>
            <a:t>противодымной</a:t>
          </a:r>
          <a:r>
            <a:rPr lang="ru-RU" sz="1400" b="0" i="0" dirty="0" smtClean="0">
              <a:solidFill>
                <a:srgbClr val="002060"/>
              </a:solidFill>
              <a:latin typeface="Calibri" pitchFamily="34" charset="0"/>
            </a:rPr>
            <a:t>) и средств индивидуальной защиты людей от воздействия опасных факторов пожара;</a:t>
          </a:r>
          <a:endParaRPr lang="ru-RU" sz="1400" dirty="0">
            <a:solidFill>
              <a:srgbClr val="002060"/>
            </a:solidFill>
            <a:latin typeface="Calibri" pitchFamily="34" charset="0"/>
          </a:endParaRPr>
        </a:p>
      </dgm:t>
    </dgm:pt>
    <dgm:pt modelId="{2515AB4A-D5D3-41EE-8E90-289EF7C2A10C}" type="parTrans" cxnId="{D814193E-7EDA-4352-BA6B-E11D8E5EFC7C}">
      <dgm:prSet/>
      <dgm:spPr/>
      <dgm:t>
        <a:bodyPr/>
        <a:lstStyle/>
        <a:p>
          <a:pPr algn="just"/>
          <a:endParaRPr lang="ru-RU" sz="1400">
            <a:solidFill>
              <a:srgbClr val="002060"/>
            </a:solidFill>
            <a:latin typeface="Calibri" pitchFamily="34" charset="0"/>
          </a:endParaRPr>
        </a:p>
      </dgm:t>
    </dgm:pt>
    <dgm:pt modelId="{0E4D969D-063E-406B-8B59-14D4FB990ADB}" type="sibTrans" cxnId="{D814193E-7EDA-4352-BA6B-E11D8E5EFC7C}">
      <dgm:prSet/>
      <dgm:spPr/>
      <dgm:t>
        <a:bodyPr/>
        <a:lstStyle/>
        <a:p>
          <a:pPr algn="just"/>
          <a:endParaRPr lang="ru-RU" sz="1400">
            <a:solidFill>
              <a:srgbClr val="002060"/>
            </a:solidFill>
            <a:latin typeface="Calibri" pitchFamily="34" charset="0"/>
          </a:endParaRPr>
        </a:p>
      </dgm:t>
    </dgm:pt>
    <dgm:pt modelId="{8D2536D5-AFB8-4E12-B10E-1C5A0CE47EAF}">
      <dgm:prSet/>
      <dgm:spPr/>
      <dgm:t>
        <a:bodyPr/>
        <a:lstStyle/>
        <a:p>
          <a:pPr algn="just"/>
          <a:r>
            <a:rPr lang="ru-RU" b="0" i="0" dirty="0" smtClean="0">
              <a:solidFill>
                <a:srgbClr val="002060"/>
              </a:solidFill>
              <a:latin typeface="Calibri" pitchFamily="34" charset="0"/>
            </a:rPr>
            <a:t>5) применение основных строительных конструкций с пределами огнестойкости и классами пожарной опасности, соответствующими требуемым степени огнестойкости и классу конструктивной пожарной опасности зданий и сооружений, а также с ограничением пожарной опасности поверхностных слоев (отделок, облицовок и средств огнезащиты) строительных конструкций на путях эвакуации;</a:t>
          </a:r>
          <a:endParaRPr lang="ru-RU" dirty="0">
            <a:solidFill>
              <a:srgbClr val="002060"/>
            </a:solidFill>
            <a:latin typeface="Calibri" pitchFamily="34" charset="0"/>
          </a:endParaRPr>
        </a:p>
      </dgm:t>
    </dgm:pt>
    <dgm:pt modelId="{451AD3D1-D65F-4D42-8EAE-2E8B07A0EF17}" type="parTrans" cxnId="{44527039-958B-46BE-AF1B-B04012203F93}">
      <dgm:prSet/>
      <dgm:spPr/>
      <dgm:t>
        <a:bodyPr/>
        <a:lstStyle/>
        <a:p>
          <a:endParaRPr lang="ru-RU"/>
        </a:p>
      </dgm:t>
    </dgm:pt>
    <dgm:pt modelId="{53A72CFC-43A6-4946-8D17-BB912D67B88E}" type="sibTrans" cxnId="{44527039-958B-46BE-AF1B-B04012203F93}">
      <dgm:prSet/>
      <dgm:spPr/>
      <dgm:t>
        <a:bodyPr/>
        <a:lstStyle/>
        <a:p>
          <a:endParaRPr lang="ru-RU"/>
        </a:p>
      </dgm:t>
    </dgm:pt>
    <dgm:pt modelId="{247EBA12-DABF-4293-82F9-13644ED2B116}" type="pres">
      <dgm:prSet presAssocID="{15FA7FD7-948D-4059-9430-51AA2A147733}" presName="linearFlow" presStyleCnt="0">
        <dgm:presLayoutVars>
          <dgm:dir/>
          <dgm:resizeHandles val="exact"/>
        </dgm:presLayoutVars>
      </dgm:prSet>
      <dgm:spPr/>
    </dgm:pt>
    <dgm:pt modelId="{ED0B9D57-0483-4426-8A10-D1E6C32DBD1B}" type="pres">
      <dgm:prSet presAssocID="{E75A9164-F978-46B2-9C82-492E25CC05FB}" presName="composite" presStyleCnt="0"/>
      <dgm:spPr/>
    </dgm:pt>
    <dgm:pt modelId="{F6C1A520-AAC2-4236-92EA-8CD4A1601C28}" type="pres">
      <dgm:prSet presAssocID="{E75A9164-F978-46B2-9C82-492E25CC05FB}" presName="imgShp" presStyleLbl="fgImgPlace1" presStyleIdx="0" presStyleCnt="5" custLinFactX="-74274" custLinFactNeighborX="-100000" custLinFactNeighborY="6719"/>
      <dgm:spPr>
        <a:blipFill dpi="0"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288" r="1431"/>
          </a:stretch>
        </a:blipFill>
      </dgm:spPr>
    </dgm:pt>
    <dgm:pt modelId="{391F6179-3D3C-4050-9D0B-B2533E1779F2}" type="pres">
      <dgm:prSet presAssocID="{E75A9164-F978-46B2-9C82-492E25CC05FB}" presName="txShp" presStyleLbl="node1" presStyleIdx="0" presStyleCnt="5" custScaleX="140292" custLinFactNeighborX="5042" custLinFactNeighborY="3315">
        <dgm:presLayoutVars>
          <dgm:bulletEnabled val="1"/>
        </dgm:presLayoutVars>
      </dgm:prSet>
      <dgm:spPr/>
      <dgm:t>
        <a:bodyPr/>
        <a:lstStyle/>
        <a:p>
          <a:endParaRPr lang="ru-RU"/>
        </a:p>
      </dgm:t>
    </dgm:pt>
    <dgm:pt modelId="{8207D274-A05F-4C57-9BBE-74D46F4E3730}" type="pres">
      <dgm:prSet presAssocID="{019230B1-44E2-4133-A8DC-986144D8D953}" presName="spacing" presStyleCnt="0"/>
      <dgm:spPr/>
    </dgm:pt>
    <dgm:pt modelId="{FB403B07-CBE2-454B-AB74-C0013402FF12}" type="pres">
      <dgm:prSet presAssocID="{8B8ABD4C-43A8-44DF-96FB-5297B0BF9841}" presName="composite" presStyleCnt="0"/>
      <dgm:spPr/>
    </dgm:pt>
    <dgm:pt modelId="{8031D2B1-92F0-40E4-AAA9-6D0E3C3575AD}" type="pres">
      <dgm:prSet presAssocID="{8B8ABD4C-43A8-44DF-96FB-5297B0BF9841}" presName="imgShp" presStyleLbl="fgImgPlace1" presStyleIdx="1" presStyleCnt="5" custLinFactX="-72644" custLinFactNeighborX="-100000" custLinFactNeighborY="-3163"/>
      <dgm:spPr>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1917" t="2708" r="-112083" b="-2708"/>
          </a:stretch>
        </a:blipFill>
      </dgm:spPr>
    </dgm:pt>
    <dgm:pt modelId="{24CBA9EC-FBD8-4580-B10F-3BFC021E623C}" type="pres">
      <dgm:prSet presAssocID="{8B8ABD4C-43A8-44DF-96FB-5297B0BF9841}" presName="txShp" presStyleLbl="node1" presStyleIdx="1" presStyleCnt="5" custScaleX="140292" custLinFactNeighborX="5042" custLinFactNeighborY="1183">
        <dgm:presLayoutVars>
          <dgm:bulletEnabled val="1"/>
        </dgm:presLayoutVars>
      </dgm:prSet>
      <dgm:spPr/>
      <dgm:t>
        <a:bodyPr/>
        <a:lstStyle/>
        <a:p>
          <a:endParaRPr lang="ru-RU"/>
        </a:p>
      </dgm:t>
    </dgm:pt>
    <dgm:pt modelId="{59FD229D-10EC-434C-813D-BCCC2182B6C4}" type="pres">
      <dgm:prSet presAssocID="{1466B89C-086A-4A39-B7E3-82DE503D4902}" presName="spacing" presStyleCnt="0"/>
      <dgm:spPr/>
    </dgm:pt>
    <dgm:pt modelId="{EE9FBA24-9F6C-4A57-A320-3626244917D1}" type="pres">
      <dgm:prSet presAssocID="{BFFEBAE9-3747-4B5E-913F-9598C7C765AC}" presName="composite" presStyleCnt="0"/>
      <dgm:spPr/>
    </dgm:pt>
    <dgm:pt modelId="{E474B2CB-B950-4A39-9DE3-84C6FD3FAE3C}" type="pres">
      <dgm:prSet presAssocID="{BFFEBAE9-3747-4B5E-913F-9598C7C765AC}" presName="imgShp" presStyleLbl="fgImgPlace1" presStyleIdx="2" presStyleCnt="5" custLinFactX="-80467" custLinFactNeighborX="-100000" custLinFactNeighborY="-6322"/>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17000" r="-17000"/>
          </a:stretch>
        </a:blipFill>
      </dgm:spPr>
    </dgm:pt>
    <dgm:pt modelId="{800F11DC-185F-46F7-961A-4D3D4CF155AC}" type="pres">
      <dgm:prSet presAssocID="{BFFEBAE9-3747-4B5E-913F-9598C7C765AC}" presName="txShp" presStyleLbl="node1" presStyleIdx="2" presStyleCnt="5" custScaleX="140292" custLinFactNeighborX="5042" custLinFactNeighborY="2701">
        <dgm:presLayoutVars>
          <dgm:bulletEnabled val="1"/>
        </dgm:presLayoutVars>
      </dgm:prSet>
      <dgm:spPr/>
      <dgm:t>
        <a:bodyPr/>
        <a:lstStyle/>
        <a:p>
          <a:endParaRPr lang="ru-RU"/>
        </a:p>
      </dgm:t>
    </dgm:pt>
    <dgm:pt modelId="{93E3B415-3607-484E-83FD-F440C979D2E8}" type="pres">
      <dgm:prSet presAssocID="{CB636A3B-D74E-4BD4-A9A3-6EEE57E14012}" presName="spacing" presStyleCnt="0"/>
      <dgm:spPr/>
    </dgm:pt>
    <dgm:pt modelId="{18F7A725-19DB-4C67-80C1-ECEA4A76175D}" type="pres">
      <dgm:prSet presAssocID="{930DC4DD-8808-4801-BD6D-B6CF50499ECC}" presName="composite" presStyleCnt="0"/>
      <dgm:spPr/>
    </dgm:pt>
    <dgm:pt modelId="{6BF4A5ED-1A36-465E-BC81-60E840B658F9}" type="pres">
      <dgm:prSet presAssocID="{930DC4DD-8808-4801-BD6D-B6CF50499ECC}" presName="imgShp" presStyleLbl="fgImgPlace1" presStyleIdx="3" presStyleCnt="5" custLinFactX="-74561" custLinFactNeighborX="-100000" custLinFactNeighborY="1076"/>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13000" r="-13000"/>
          </a:stretch>
        </a:blipFill>
      </dgm:spPr>
    </dgm:pt>
    <dgm:pt modelId="{5AA910E3-D012-45BF-8385-208FAF10998E}" type="pres">
      <dgm:prSet presAssocID="{930DC4DD-8808-4801-BD6D-B6CF50499ECC}" presName="txShp" presStyleLbl="node1" presStyleIdx="3" presStyleCnt="5" custScaleX="140292" custLinFactNeighborX="5369" custLinFactNeighborY="1014">
        <dgm:presLayoutVars>
          <dgm:bulletEnabled val="1"/>
        </dgm:presLayoutVars>
      </dgm:prSet>
      <dgm:spPr/>
      <dgm:t>
        <a:bodyPr/>
        <a:lstStyle/>
        <a:p>
          <a:endParaRPr lang="ru-RU"/>
        </a:p>
      </dgm:t>
    </dgm:pt>
    <dgm:pt modelId="{159B9E7F-DAE7-4E5A-8F8A-C213B3B9A93C}" type="pres">
      <dgm:prSet presAssocID="{0E4D969D-063E-406B-8B59-14D4FB990ADB}" presName="spacing" presStyleCnt="0"/>
      <dgm:spPr/>
    </dgm:pt>
    <dgm:pt modelId="{83DED3EB-8325-44F3-9C3E-8235CBB840CA}" type="pres">
      <dgm:prSet presAssocID="{8D2536D5-AFB8-4E12-B10E-1C5A0CE47EAF}" presName="composite" presStyleCnt="0"/>
      <dgm:spPr/>
    </dgm:pt>
    <dgm:pt modelId="{A311C009-FD12-4E39-8609-AEC0CFD9E801}" type="pres">
      <dgm:prSet presAssocID="{8D2536D5-AFB8-4E12-B10E-1C5A0CE47EAF}" presName="imgShp" presStyleLbl="fgImgPlace1" presStyleIdx="4" presStyleCnt="5" custLinFactX="-82708" custLinFactNeighborX="-100000" custLinFactNeighborY="-1888"/>
      <dgm:spPr>
        <a:blipFill dpi="0" rotWithShape="1">
          <a:blip xmlns:r="http://schemas.openxmlformats.org/officeDocument/2006/relationships" r:embed="rId5" cstate="print">
            <a:extLst>
              <a:ext uri="{28A0092B-C50C-407E-A947-70E740481C1C}">
                <a14:useLocalDpi xmlns:a14="http://schemas.microsoft.com/office/drawing/2010/main" val="0"/>
              </a:ext>
            </a:extLst>
          </a:blip>
          <a:srcRect/>
          <a:stretch>
            <a:fillRect l="-33251" r="-749"/>
          </a:stretch>
        </a:blipFill>
      </dgm:spPr>
    </dgm:pt>
    <dgm:pt modelId="{BD1AA23D-B0CB-4321-8624-C9F31F576662}" type="pres">
      <dgm:prSet presAssocID="{8D2536D5-AFB8-4E12-B10E-1C5A0CE47EAF}" presName="txShp" presStyleLbl="node1" presStyleIdx="4" presStyleCnt="5" custScaleX="141061" custScaleY="150345" custLinFactNeighborX="4657" custLinFactNeighborY="-1888">
        <dgm:presLayoutVars>
          <dgm:bulletEnabled val="1"/>
        </dgm:presLayoutVars>
      </dgm:prSet>
      <dgm:spPr/>
      <dgm:t>
        <a:bodyPr/>
        <a:lstStyle/>
        <a:p>
          <a:endParaRPr lang="ru-RU"/>
        </a:p>
      </dgm:t>
    </dgm:pt>
  </dgm:ptLst>
  <dgm:cxnLst>
    <dgm:cxn modelId="{44527039-958B-46BE-AF1B-B04012203F93}" srcId="{15FA7FD7-948D-4059-9430-51AA2A147733}" destId="{8D2536D5-AFB8-4E12-B10E-1C5A0CE47EAF}" srcOrd="4" destOrd="0" parTransId="{451AD3D1-D65F-4D42-8EAE-2E8B07A0EF17}" sibTransId="{53A72CFC-43A6-4946-8D17-BB912D67B88E}"/>
    <dgm:cxn modelId="{BB6D8A08-F98E-47AF-8BA7-8A160658130D}" srcId="{15FA7FD7-948D-4059-9430-51AA2A147733}" destId="{8B8ABD4C-43A8-44DF-96FB-5297B0BF9841}" srcOrd="1" destOrd="0" parTransId="{6181C979-3D39-4DFB-BE63-F4EF7D9C49B8}" sibTransId="{1466B89C-086A-4A39-B7E3-82DE503D4902}"/>
    <dgm:cxn modelId="{53E555BC-152E-4899-A1D9-B2D8D999A27A}" type="presOf" srcId="{930DC4DD-8808-4801-BD6D-B6CF50499ECC}" destId="{5AA910E3-D012-45BF-8385-208FAF10998E}" srcOrd="0" destOrd="0" presId="urn:microsoft.com/office/officeart/2005/8/layout/vList3"/>
    <dgm:cxn modelId="{9D18290B-9758-42B8-99EB-73348CC022A7}" srcId="{15FA7FD7-948D-4059-9430-51AA2A147733}" destId="{BFFEBAE9-3747-4B5E-913F-9598C7C765AC}" srcOrd="2" destOrd="0" parTransId="{393125DA-7C51-47A0-823A-63C097ADA974}" sibTransId="{CB636A3B-D74E-4BD4-A9A3-6EEE57E14012}"/>
    <dgm:cxn modelId="{2291BE37-FA4E-47F7-9B8A-21533B4F3BE1}" type="presOf" srcId="{E75A9164-F978-46B2-9C82-492E25CC05FB}" destId="{391F6179-3D3C-4050-9D0B-B2533E1779F2}" srcOrd="0" destOrd="0" presId="urn:microsoft.com/office/officeart/2005/8/layout/vList3"/>
    <dgm:cxn modelId="{53AC4711-6907-4D7F-B979-46D733BAE826}" type="presOf" srcId="{8D2536D5-AFB8-4E12-B10E-1C5A0CE47EAF}" destId="{BD1AA23D-B0CB-4321-8624-C9F31F576662}" srcOrd="0" destOrd="0" presId="urn:microsoft.com/office/officeart/2005/8/layout/vList3"/>
    <dgm:cxn modelId="{3EEBD8C5-8C3E-4984-BA93-C03C6D35DA71}" type="presOf" srcId="{15FA7FD7-948D-4059-9430-51AA2A147733}" destId="{247EBA12-DABF-4293-82F9-13644ED2B116}" srcOrd="0" destOrd="0" presId="urn:microsoft.com/office/officeart/2005/8/layout/vList3"/>
    <dgm:cxn modelId="{CD135C98-EAFB-4839-8872-3B8A22BD96BD}" type="presOf" srcId="{8B8ABD4C-43A8-44DF-96FB-5297B0BF9841}" destId="{24CBA9EC-FBD8-4580-B10F-3BFC021E623C}" srcOrd="0" destOrd="0" presId="urn:microsoft.com/office/officeart/2005/8/layout/vList3"/>
    <dgm:cxn modelId="{D814193E-7EDA-4352-BA6B-E11D8E5EFC7C}" srcId="{15FA7FD7-948D-4059-9430-51AA2A147733}" destId="{930DC4DD-8808-4801-BD6D-B6CF50499ECC}" srcOrd="3" destOrd="0" parTransId="{2515AB4A-D5D3-41EE-8E90-289EF7C2A10C}" sibTransId="{0E4D969D-063E-406B-8B59-14D4FB990ADB}"/>
    <dgm:cxn modelId="{75DFC1AA-5605-42DE-979A-FC13095563BD}" type="presOf" srcId="{BFFEBAE9-3747-4B5E-913F-9598C7C765AC}" destId="{800F11DC-185F-46F7-961A-4D3D4CF155AC}" srcOrd="0" destOrd="0" presId="urn:microsoft.com/office/officeart/2005/8/layout/vList3"/>
    <dgm:cxn modelId="{F941FF30-BC71-4974-B87E-2F72E41A2BEC}" srcId="{15FA7FD7-948D-4059-9430-51AA2A147733}" destId="{E75A9164-F978-46B2-9C82-492E25CC05FB}" srcOrd="0" destOrd="0" parTransId="{3F8F1A16-7BD3-4D7E-AB2A-C7D596C0CCAD}" sibTransId="{019230B1-44E2-4133-A8DC-986144D8D953}"/>
    <dgm:cxn modelId="{897882FA-A72D-4767-9F73-972A0AE714AD}" type="presParOf" srcId="{247EBA12-DABF-4293-82F9-13644ED2B116}" destId="{ED0B9D57-0483-4426-8A10-D1E6C32DBD1B}" srcOrd="0" destOrd="0" presId="urn:microsoft.com/office/officeart/2005/8/layout/vList3"/>
    <dgm:cxn modelId="{A676F00E-DB13-4FC4-8B11-9087DB427F7A}" type="presParOf" srcId="{ED0B9D57-0483-4426-8A10-D1E6C32DBD1B}" destId="{F6C1A520-AAC2-4236-92EA-8CD4A1601C28}" srcOrd="0" destOrd="0" presId="urn:microsoft.com/office/officeart/2005/8/layout/vList3"/>
    <dgm:cxn modelId="{AB145F55-1409-4792-AB0A-4DB334A25DC4}" type="presParOf" srcId="{ED0B9D57-0483-4426-8A10-D1E6C32DBD1B}" destId="{391F6179-3D3C-4050-9D0B-B2533E1779F2}" srcOrd="1" destOrd="0" presId="urn:microsoft.com/office/officeart/2005/8/layout/vList3"/>
    <dgm:cxn modelId="{0622E98A-DFCE-4393-93D9-B10DB35F5655}" type="presParOf" srcId="{247EBA12-DABF-4293-82F9-13644ED2B116}" destId="{8207D274-A05F-4C57-9BBE-74D46F4E3730}" srcOrd="1" destOrd="0" presId="urn:microsoft.com/office/officeart/2005/8/layout/vList3"/>
    <dgm:cxn modelId="{8F5CB3B9-5714-4A00-A68D-C591A8A43D22}" type="presParOf" srcId="{247EBA12-DABF-4293-82F9-13644ED2B116}" destId="{FB403B07-CBE2-454B-AB74-C0013402FF12}" srcOrd="2" destOrd="0" presId="urn:microsoft.com/office/officeart/2005/8/layout/vList3"/>
    <dgm:cxn modelId="{1B7FA945-1BBC-4143-AF38-30218C435E79}" type="presParOf" srcId="{FB403B07-CBE2-454B-AB74-C0013402FF12}" destId="{8031D2B1-92F0-40E4-AAA9-6D0E3C3575AD}" srcOrd="0" destOrd="0" presId="urn:microsoft.com/office/officeart/2005/8/layout/vList3"/>
    <dgm:cxn modelId="{8D4AC73C-5C4D-4217-B01D-2BCD389A0912}" type="presParOf" srcId="{FB403B07-CBE2-454B-AB74-C0013402FF12}" destId="{24CBA9EC-FBD8-4580-B10F-3BFC021E623C}" srcOrd="1" destOrd="0" presId="urn:microsoft.com/office/officeart/2005/8/layout/vList3"/>
    <dgm:cxn modelId="{72A912D5-5BFB-4FB1-9B7A-7CE17B85E328}" type="presParOf" srcId="{247EBA12-DABF-4293-82F9-13644ED2B116}" destId="{59FD229D-10EC-434C-813D-BCCC2182B6C4}" srcOrd="3" destOrd="0" presId="urn:microsoft.com/office/officeart/2005/8/layout/vList3"/>
    <dgm:cxn modelId="{C307018D-3613-42A0-A031-6F479D044412}" type="presParOf" srcId="{247EBA12-DABF-4293-82F9-13644ED2B116}" destId="{EE9FBA24-9F6C-4A57-A320-3626244917D1}" srcOrd="4" destOrd="0" presId="urn:microsoft.com/office/officeart/2005/8/layout/vList3"/>
    <dgm:cxn modelId="{6030D99D-8659-4D5A-BD3B-3FEB7FCFD5D5}" type="presParOf" srcId="{EE9FBA24-9F6C-4A57-A320-3626244917D1}" destId="{E474B2CB-B950-4A39-9DE3-84C6FD3FAE3C}" srcOrd="0" destOrd="0" presId="urn:microsoft.com/office/officeart/2005/8/layout/vList3"/>
    <dgm:cxn modelId="{A141A6F8-0228-4720-A1F5-579531A4E5DD}" type="presParOf" srcId="{EE9FBA24-9F6C-4A57-A320-3626244917D1}" destId="{800F11DC-185F-46F7-961A-4D3D4CF155AC}" srcOrd="1" destOrd="0" presId="urn:microsoft.com/office/officeart/2005/8/layout/vList3"/>
    <dgm:cxn modelId="{A47F929D-68F1-4E17-A80F-7E882DF9ADDB}" type="presParOf" srcId="{247EBA12-DABF-4293-82F9-13644ED2B116}" destId="{93E3B415-3607-484E-83FD-F440C979D2E8}" srcOrd="5" destOrd="0" presId="urn:microsoft.com/office/officeart/2005/8/layout/vList3"/>
    <dgm:cxn modelId="{57D469B2-BE96-494E-BC35-4CF5A7DFE7B9}" type="presParOf" srcId="{247EBA12-DABF-4293-82F9-13644ED2B116}" destId="{18F7A725-19DB-4C67-80C1-ECEA4A76175D}" srcOrd="6" destOrd="0" presId="urn:microsoft.com/office/officeart/2005/8/layout/vList3"/>
    <dgm:cxn modelId="{29AF5287-10C9-4FF0-A958-09BBADC76294}" type="presParOf" srcId="{18F7A725-19DB-4C67-80C1-ECEA4A76175D}" destId="{6BF4A5ED-1A36-465E-BC81-60E840B658F9}" srcOrd="0" destOrd="0" presId="urn:microsoft.com/office/officeart/2005/8/layout/vList3"/>
    <dgm:cxn modelId="{FC5E71A0-AF3F-4F98-B8BD-B251B62C07CF}" type="presParOf" srcId="{18F7A725-19DB-4C67-80C1-ECEA4A76175D}" destId="{5AA910E3-D012-45BF-8385-208FAF10998E}" srcOrd="1" destOrd="0" presId="urn:microsoft.com/office/officeart/2005/8/layout/vList3"/>
    <dgm:cxn modelId="{EBEB50D3-EB85-4A5F-B846-2ACF007B9EE8}" type="presParOf" srcId="{247EBA12-DABF-4293-82F9-13644ED2B116}" destId="{159B9E7F-DAE7-4E5A-8F8A-C213B3B9A93C}" srcOrd="7" destOrd="0" presId="urn:microsoft.com/office/officeart/2005/8/layout/vList3"/>
    <dgm:cxn modelId="{5C39E708-1B39-4E83-AE23-1A152CDA8F31}" type="presParOf" srcId="{247EBA12-DABF-4293-82F9-13644ED2B116}" destId="{83DED3EB-8325-44F3-9C3E-8235CBB840CA}" srcOrd="8" destOrd="0" presId="urn:microsoft.com/office/officeart/2005/8/layout/vList3"/>
    <dgm:cxn modelId="{0E800961-9764-40FC-8C7C-1F6725BB1550}" type="presParOf" srcId="{83DED3EB-8325-44F3-9C3E-8235CBB840CA}" destId="{A311C009-FD12-4E39-8609-AEC0CFD9E801}" srcOrd="0" destOrd="0" presId="urn:microsoft.com/office/officeart/2005/8/layout/vList3"/>
    <dgm:cxn modelId="{A7A25C5C-95F6-4F93-AD08-B68355D4518E}" type="presParOf" srcId="{83DED3EB-8325-44F3-9C3E-8235CBB840CA}" destId="{BD1AA23D-B0CB-4321-8624-C9F31F576662}"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FBACFEEA-8262-4FFD-9358-BBAE71AAAA7C}" type="doc">
      <dgm:prSet loTypeId="urn:microsoft.com/office/officeart/2005/8/layout/vList3" loCatId="list" qsTypeId="urn:microsoft.com/office/officeart/2005/8/quickstyle/simple3" qsCatId="simple" csTypeId="urn:microsoft.com/office/officeart/2005/8/colors/colorful2" csCatId="colorful" phldr="1"/>
      <dgm:spPr/>
    </dgm:pt>
    <dgm:pt modelId="{FCBC37F0-33AC-4325-92EC-520B867D90B0}">
      <dgm:prSet phldrT="[Текст]" custT="1"/>
      <dgm:spPr/>
      <dgm:t>
        <a:bodyPr/>
        <a:lstStyle/>
        <a:p>
          <a:pPr algn="just"/>
          <a:r>
            <a:rPr lang="ru-RU" sz="1400" b="0" i="0" dirty="0" smtClean="0">
              <a:solidFill>
                <a:srgbClr val="002060"/>
              </a:solidFill>
              <a:latin typeface="Calibri" pitchFamily="34" charset="0"/>
            </a:rPr>
            <a:t>д) </a:t>
          </a:r>
          <a:r>
            <a:rPr lang="ru-RU" sz="1400" b="0" i="0" dirty="0" err="1" smtClean="0">
              <a:solidFill>
                <a:srgbClr val="002060"/>
              </a:solidFill>
              <a:latin typeface="Calibri" pitchFamily="34" charset="0"/>
            </a:rPr>
            <a:t>газоподводящие</a:t>
          </a:r>
          <a:r>
            <a:rPr lang="ru-RU" sz="1400" b="0" i="0" dirty="0" smtClean="0">
              <a:solidFill>
                <a:srgbClr val="002060"/>
              </a:solidFill>
              <a:latin typeface="Calibri" pitchFamily="34" charset="0"/>
            </a:rPr>
            <a:t> шланги на присоединительных ниппелях аппаратуры, горелок, резаков и редукторов должны быть надежно закреплены. На ниппели водяных затворов шланги плотно надеваются, но не закрепляются;</a:t>
          </a:r>
          <a:endParaRPr lang="ru-RU" sz="1400" b="0" dirty="0">
            <a:solidFill>
              <a:srgbClr val="002060"/>
            </a:solidFill>
            <a:latin typeface="Calibri" pitchFamily="34" charset="0"/>
          </a:endParaRPr>
        </a:p>
      </dgm:t>
    </dgm:pt>
    <dgm:pt modelId="{697E1455-58D0-4A05-A5E9-64C85A7CD228}" type="parTrans" cxnId="{C6BB9A08-ED69-40F1-8D2E-5FDEF4EBE33B}">
      <dgm:prSet/>
      <dgm:spPr/>
      <dgm:t>
        <a:bodyPr/>
        <a:lstStyle/>
        <a:p>
          <a:pPr algn="just"/>
          <a:endParaRPr lang="ru-RU" sz="1400" b="0">
            <a:solidFill>
              <a:srgbClr val="002060"/>
            </a:solidFill>
            <a:latin typeface="Calibri" pitchFamily="34" charset="0"/>
          </a:endParaRPr>
        </a:p>
      </dgm:t>
    </dgm:pt>
    <dgm:pt modelId="{2D5A38F4-2117-4B14-98DD-FF96BA5963F7}" type="sibTrans" cxnId="{C6BB9A08-ED69-40F1-8D2E-5FDEF4EBE33B}">
      <dgm:prSet/>
      <dgm:spPr/>
      <dgm:t>
        <a:bodyPr/>
        <a:lstStyle/>
        <a:p>
          <a:pPr algn="just"/>
          <a:endParaRPr lang="ru-RU" sz="1400" b="0">
            <a:solidFill>
              <a:srgbClr val="002060"/>
            </a:solidFill>
            <a:latin typeface="Calibri" pitchFamily="34" charset="0"/>
          </a:endParaRPr>
        </a:p>
      </dgm:t>
    </dgm:pt>
    <dgm:pt modelId="{58EE6167-9A25-475D-A4BF-167977C2D136}">
      <dgm:prSet phldrT="[Текст]" custT="1"/>
      <dgm:spPr/>
      <dgm:t>
        <a:bodyPr/>
        <a:lstStyle/>
        <a:p>
          <a:pPr algn="just"/>
          <a:r>
            <a:rPr lang="ru-RU" sz="1400" b="0" i="0" dirty="0" smtClean="0">
              <a:solidFill>
                <a:srgbClr val="002060"/>
              </a:solidFill>
              <a:latin typeface="Calibri" pitchFamily="34" charset="0"/>
            </a:rPr>
            <a:t>е) карбид кальция хранится в сухих проветриваемых помещениях. Запрещается размещать склады карбида кальция в подвальных помещениях и низких затапливаемых местах;</a:t>
          </a:r>
          <a:endParaRPr lang="ru-RU" sz="1400" b="0" dirty="0">
            <a:solidFill>
              <a:srgbClr val="002060"/>
            </a:solidFill>
            <a:latin typeface="Calibri" pitchFamily="34" charset="0"/>
          </a:endParaRPr>
        </a:p>
      </dgm:t>
    </dgm:pt>
    <dgm:pt modelId="{C70289E8-52F1-499A-A294-0BB1DD711BED}" type="parTrans" cxnId="{903D4C22-4987-4322-B1C6-1DC048A386E6}">
      <dgm:prSet/>
      <dgm:spPr/>
      <dgm:t>
        <a:bodyPr/>
        <a:lstStyle/>
        <a:p>
          <a:pPr algn="just"/>
          <a:endParaRPr lang="ru-RU" sz="1400" b="0">
            <a:solidFill>
              <a:srgbClr val="002060"/>
            </a:solidFill>
            <a:latin typeface="Calibri" pitchFamily="34" charset="0"/>
          </a:endParaRPr>
        </a:p>
      </dgm:t>
    </dgm:pt>
    <dgm:pt modelId="{00B7D63A-7D7E-4E32-AD61-8680920AB637}" type="sibTrans" cxnId="{903D4C22-4987-4322-B1C6-1DC048A386E6}">
      <dgm:prSet/>
      <dgm:spPr/>
      <dgm:t>
        <a:bodyPr/>
        <a:lstStyle/>
        <a:p>
          <a:pPr algn="just"/>
          <a:endParaRPr lang="ru-RU" sz="1400" b="0">
            <a:solidFill>
              <a:srgbClr val="002060"/>
            </a:solidFill>
            <a:latin typeface="Calibri" pitchFamily="34" charset="0"/>
          </a:endParaRPr>
        </a:p>
      </dgm:t>
    </dgm:pt>
    <dgm:pt modelId="{9C2C8C0A-2CC0-4CAA-8C84-FA980FE6A224}">
      <dgm:prSet phldrT="[Текст]" custT="1"/>
      <dgm:spPr/>
      <dgm:t>
        <a:bodyPr/>
        <a:lstStyle/>
        <a:p>
          <a:pPr algn="just"/>
          <a:r>
            <a:rPr lang="ru-RU" sz="1400" b="0" i="0" dirty="0" smtClean="0">
              <a:solidFill>
                <a:srgbClr val="002060"/>
              </a:solidFill>
              <a:latin typeface="Calibri" pitchFamily="34" charset="0"/>
            </a:rPr>
            <a:t>ж) в помещениях ацетиленовых установок, в которых не имеется промежуточного склада карбида кальция, разрешается хранить одновременно не свыше 200 килограммов карбида кальция, причем из этого количества в открытом виде может быть не более 50 килограммов;</a:t>
          </a:r>
          <a:endParaRPr lang="ru-RU" sz="1400" b="0" dirty="0">
            <a:solidFill>
              <a:srgbClr val="002060"/>
            </a:solidFill>
            <a:latin typeface="Calibri" pitchFamily="34" charset="0"/>
          </a:endParaRPr>
        </a:p>
      </dgm:t>
    </dgm:pt>
    <dgm:pt modelId="{E03201D9-807A-4ADC-AD86-D33D4A05F0E2}" type="parTrans" cxnId="{870A9559-0427-4090-BBA0-B402A9B07DF4}">
      <dgm:prSet/>
      <dgm:spPr/>
      <dgm:t>
        <a:bodyPr/>
        <a:lstStyle/>
        <a:p>
          <a:pPr algn="just"/>
          <a:endParaRPr lang="ru-RU" sz="1400" b="0">
            <a:solidFill>
              <a:srgbClr val="002060"/>
            </a:solidFill>
            <a:latin typeface="Calibri" pitchFamily="34" charset="0"/>
          </a:endParaRPr>
        </a:p>
      </dgm:t>
    </dgm:pt>
    <dgm:pt modelId="{A828A20F-F6A5-4079-ABF6-676379801674}" type="sibTrans" cxnId="{870A9559-0427-4090-BBA0-B402A9B07DF4}">
      <dgm:prSet/>
      <dgm:spPr/>
      <dgm:t>
        <a:bodyPr/>
        <a:lstStyle/>
        <a:p>
          <a:pPr algn="just"/>
          <a:endParaRPr lang="ru-RU" sz="1400" b="0">
            <a:solidFill>
              <a:srgbClr val="002060"/>
            </a:solidFill>
            <a:latin typeface="Calibri" pitchFamily="34" charset="0"/>
          </a:endParaRPr>
        </a:p>
      </dgm:t>
    </dgm:pt>
    <dgm:pt modelId="{6C9D2F00-8FE1-4458-AB1D-179E50CA43A6}">
      <dgm:prSet custT="1"/>
      <dgm:spPr/>
      <dgm:t>
        <a:bodyPr/>
        <a:lstStyle/>
        <a:p>
          <a:pPr algn="just"/>
          <a:r>
            <a:rPr lang="ru-RU" sz="1400" b="0" i="0" dirty="0" smtClean="0">
              <a:solidFill>
                <a:srgbClr val="002060"/>
              </a:solidFill>
              <a:latin typeface="Calibri" pitchFamily="34" charset="0"/>
            </a:rPr>
            <a:t>з) вскрытые барабаны с карбидом кальция следует защищать непроницаемыми для воды крышками;</a:t>
          </a:r>
          <a:endParaRPr lang="ru-RU" sz="1400" b="0" dirty="0">
            <a:solidFill>
              <a:srgbClr val="002060"/>
            </a:solidFill>
            <a:latin typeface="Calibri" pitchFamily="34" charset="0"/>
          </a:endParaRPr>
        </a:p>
      </dgm:t>
    </dgm:pt>
    <dgm:pt modelId="{30D90733-8B4A-46A6-9AAE-CA5763F4C411}" type="parTrans" cxnId="{11D7498A-8266-4A07-BC0C-27A16E0C10DF}">
      <dgm:prSet/>
      <dgm:spPr/>
      <dgm:t>
        <a:bodyPr/>
        <a:lstStyle/>
        <a:p>
          <a:pPr algn="just"/>
          <a:endParaRPr lang="ru-RU" sz="1400" b="0">
            <a:solidFill>
              <a:srgbClr val="002060"/>
            </a:solidFill>
            <a:latin typeface="Calibri" pitchFamily="34" charset="0"/>
          </a:endParaRPr>
        </a:p>
      </dgm:t>
    </dgm:pt>
    <dgm:pt modelId="{6A87B24F-AED0-4B1E-81AF-A1B51980534A}" type="sibTrans" cxnId="{11D7498A-8266-4A07-BC0C-27A16E0C10DF}">
      <dgm:prSet/>
      <dgm:spPr/>
      <dgm:t>
        <a:bodyPr/>
        <a:lstStyle/>
        <a:p>
          <a:pPr algn="just"/>
          <a:endParaRPr lang="ru-RU" sz="1400" b="0">
            <a:solidFill>
              <a:srgbClr val="002060"/>
            </a:solidFill>
            <a:latin typeface="Calibri" pitchFamily="34" charset="0"/>
          </a:endParaRPr>
        </a:p>
      </dgm:t>
    </dgm:pt>
    <dgm:pt modelId="{5CE147D3-6273-4BDA-83C0-759B5E82CC27}">
      <dgm:prSet custT="1"/>
      <dgm:spPr/>
      <dgm:t>
        <a:bodyPr/>
        <a:lstStyle/>
        <a:p>
          <a:pPr algn="just"/>
          <a:r>
            <a:rPr lang="ru-RU" sz="1400" b="0" i="0" dirty="0" smtClean="0">
              <a:solidFill>
                <a:srgbClr val="002060"/>
              </a:solidFill>
              <a:latin typeface="Calibri" pitchFamily="34" charset="0"/>
            </a:rPr>
            <a:t>и) запрещается в местах хранения и вскрытия барабанов с карбидом кальция курение, пользование открытым огнем и применение </a:t>
          </a:r>
          <a:r>
            <a:rPr lang="ru-RU" sz="1400" b="0" i="0" dirty="0" err="1" smtClean="0">
              <a:solidFill>
                <a:srgbClr val="002060"/>
              </a:solidFill>
              <a:latin typeface="Calibri" pitchFamily="34" charset="0"/>
            </a:rPr>
            <a:t>искрообразующего</a:t>
          </a:r>
          <a:r>
            <a:rPr lang="ru-RU" sz="1400" b="0" i="0" dirty="0" smtClean="0">
              <a:solidFill>
                <a:srgbClr val="002060"/>
              </a:solidFill>
              <a:latin typeface="Calibri" pitchFamily="34" charset="0"/>
            </a:rPr>
            <a:t> инструмента;</a:t>
          </a:r>
          <a:endParaRPr lang="ru-RU" sz="1400" b="0" dirty="0">
            <a:solidFill>
              <a:srgbClr val="002060"/>
            </a:solidFill>
            <a:latin typeface="Calibri" pitchFamily="34" charset="0"/>
          </a:endParaRPr>
        </a:p>
      </dgm:t>
    </dgm:pt>
    <dgm:pt modelId="{A982BB9D-80D8-43AC-A064-412349E850E2}" type="parTrans" cxnId="{123A9893-A6DF-4085-AA21-CBE1B3058FA0}">
      <dgm:prSet/>
      <dgm:spPr/>
      <dgm:t>
        <a:bodyPr/>
        <a:lstStyle/>
        <a:p>
          <a:pPr algn="just"/>
          <a:endParaRPr lang="ru-RU" b="0">
            <a:solidFill>
              <a:srgbClr val="002060"/>
            </a:solidFill>
            <a:latin typeface="Calibri" pitchFamily="34" charset="0"/>
          </a:endParaRPr>
        </a:p>
      </dgm:t>
    </dgm:pt>
    <dgm:pt modelId="{AE470919-226C-4AC1-929A-DC1095F9E496}" type="sibTrans" cxnId="{123A9893-A6DF-4085-AA21-CBE1B3058FA0}">
      <dgm:prSet/>
      <dgm:spPr/>
      <dgm:t>
        <a:bodyPr/>
        <a:lstStyle/>
        <a:p>
          <a:pPr algn="just"/>
          <a:endParaRPr lang="ru-RU" b="0">
            <a:solidFill>
              <a:srgbClr val="002060"/>
            </a:solidFill>
            <a:latin typeface="Calibri" pitchFamily="34" charset="0"/>
          </a:endParaRPr>
        </a:p>
      </dgm:t>
    </dgm:pt>
    <dgm:pt modelId="{A0F2C053-8A1D-43CC-96FA-806A84D86F65}" type="pres">
      <dgm:prSet presAssocID="{FBACFEEA-8262-4FFD-9358-BBAE71AAAA7C}" presName="linearFlow" presStyleCnt="0">
        <dgm:presLayoutVars>
          <dgm:dir/>
          <dgm:resizeHandles val="exact"/>
        </dgm:presLayoutVars>
      </dgm:prSet>
      <dgm:spPr/>
    </dgm:pt>
    <dgm:pt modelId="{FFD10270-0050-42A8-BD66-53EBE65455CA}" type="pres">
      <dgm:prSet presAssocID="{FCBC37F0-33AC-4325-92EC-520B867D90B0}" presName="composite" presStyleCnt="0"/>
      <dgm:spPr/>
    </dgm:pt>
    <dgm:pt modelId="{B524F6B2-A564-4D27-AF41-1154540CDC06}" type="pres">
      <dgm:prSet presAssocID="{FCBC37F0-33AC-4325-92EC-520B867D90B0}" presName="imgShp" presStyleLbl="fgImgPlace1" presStyleIdx="0" presStyleCnt="5" custLinFactX="-52172" custLinFactNeighborX="-100000" custLinFactNeighborY="321"/>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14000" r="-14000"/>
          </a:stretch>
        </a:blipFill>
      </dgm:spPr>
    </dgm:pt>
    <dgm:pt modelId="{47885188-0B0B-492A-B0B0-240D47D1DA3A}" type="pres">
      <dgm:prSet presAssocID="{FCBC37F0-33AC-4325-92EC-520B867D90B0}" presName="txShp" presStyleLbl="node1" presStyleIdx="0" presStyleCnt="5" custScaleX="136694" custLinFactNeighborX="4777" custLinFactNeighborY="-6">
        <dgm:presLayoutVars>
          <dgm:bulletEnabled val="1"/>
        </dgm:presLayoutVars>
      </dgm:prSet>
      <dgm:spPr/>
      <dgm:t>
        <a:bodyPr/>
        <a:lstStyle/>
        <a:p>
          <a:endParaRPr lang="ru-RU"/>
        </a:p>
      </dgm:t>
    </dgm:pt>
    <dgm:pt modelId="{031248CD-A0DB-4F2F-A888-4E918F00269D}" type="pres">
      <dgm:prSet presAssocID="{2D5A38F4-2117-4B14-98DD-FF96BA5963F7}" presName="spacing" presStyleCnt="0"/>
      <dgm:spPr/>
    </dgm:pt>
    <dgm:pt modelId="{72C28E4C-DDA3-46D4-9BD6-0BBFCB35F9A4}" type="pres">
      <dgm:prSet presAssocID="{58EE6167-9A25-475D-A4BF-167977C2D136}" presName="composite" presStyleCnt="0"/>
      <dgm:spPr/>
    </dgm:pt>
    <dgm:pt modelId="{36D9954D-EC77-4CF0-884B-7CD50A57E088}" type="pres">
      <dgm:prSet presAssocID="{58EE6167-9A25-475D-A4BF-167977C2D136}" presName="imgShp" presStyleLbl="fgImgPlace1" presStyleIdx="1" presStyleCnt="5" custLinFactX="-52172" custLinFactNeighborX="-100000" custLinFactNeighborY="-4526"/>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39000" r="-39000"/>
          </a:stretch>
        </a:blipFill>
      </dgm:spPr>
    </dgm:pt>
    <dgm:pt modelId="{762381EF-89D0-4B64-B5D2-9DC7631C6A12}" type="pres">
      <dgm:prSet presAssocID="{58EE6167-9A25-475D-A4BF-167977C2D136}" presName="txShp" presStyleLbl="node1" presStyleIdx="1" presStyleCnt="5" custScaleX="138254" custLinFactNeighborX="3718" custLinFactNeighborY="-3617">
        <dgm:presLayoutVars>
          <dgm:bulletEnabled val="1"/>
        </dgm:presLayoutVars>
      </dgm:prSet>
      <dgm:spPr/>
      <dgm:t>
        <a:bodyPr/>
        <a:lstStyle/>
        <a:p>
          <a:endParaRPr lang="ru-RU"/>
        </a:p>
      </dgm:t>
    </dgm:pt>
    <dgm:pt modelId="{06FF857E-7F90-4BE2-B840-DA4F69DEF76F}" type="pres">
      <dgm:prSet presAssocID="{00B7D63A-7D7E-4E32-AD61-8680920AB637}" presName="spacing" presStyleCnt="0"/>
      <dgm:spPr/>
    </dgm:pt>
    <dgm:pt modelId="{968C7626-D58C-4D4D-8298-9FD6B890B144}" type="pres">
      <dgm:prSet presAssocID="{9C2C8C0A-2CC0-4CAA-8C84-FA980FE6A224}" presName="composite" presStyleCnt="0"/>
      <dgm:spPr/>
    </dgm:pt>
    <dgm:pt modelId="{F4C94405-D2E4-4A25-A5C8-0E609D472DB5}" type="pres">
      <dgm:prSet presAssocID="{9C2C8C0A-2CC0-4CAA-8C84-FA980FE6A224}" presName="imgShp" presStyleLbl="fgImgPlace1" presStyleIdx="2" presStyleCnt="5" custLinFactX="-50830" custLinFactNeighborX="-100000" custLinFactNeighborY="5321"/>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17000" r="-17000"/>
          </a:stretch>
        </a:blipFill>
      </dgm:spPr>
    </dgm:pt>
    <dgm:pt modelId="{5A3A424F-08C1-4383-8ABF-EE7C4DAD6028}" type="pres">
      <dgm:prSet presAssocID="{9C2C8C0A-2CC0-4CAA-8C84-FA980FE6A224}" presName="txShp" presStyleLbl="node1" presStyleIdx="2" presStyleCnt="5" custScaleX="138255" custLinFactNeighborX="4108" custLinFactNeighborY="-3353">
        <dgm:presLayoutVars>
          <dgm:bulletEnabled val="1"/>
        </dgm:presLayoutVars>
      </dgm:prSet>
      <dgm:spPr/>
      <dgm:t>
        <a:bodyPr/>
        <a:lstStyle/>
        <a:p>
          <a:endParaRPr lang="ru-RU"/>
        </a:p>
      </dgm:t>
    </dgm:pt>
    <dgm:pt modelId="{D1FB8E31-1053-4A91-A324-3B91FB6A1C73}" type="pres">
      <dgm:prSet presAssocID="{A828A20F-F6A5-4079-ABF6-676379801674}" presName="spacing" presStyleCnt="0"/>
      <dgm:spPr/>
    </dgm:pt>
    <dgm:pt modelId="{F3B3505C-3A3A-4C20-839E-5D9DA29B7906}" type="pres">
      <dgm:prSet presAssocID="{6C9D2F00-8FE1-4458-AB1D-179E50CA43A6}" presName="composite" presStyleCnt="0"/>
      <dgm:spPr/>
    </dgm:pt>
    <dgm:pt modelId="{F99F173C-531C-448C-94C6-6A7497E08232}" type="pres">
      <dgm:prSet presAssocID="{6C9D2F00-8FE1-4458-AB1D-179E50CA43A6}" presName="imgShp" presStyleLbl="fgImgPlace1" presStyleIdx="3" presStyleCnt="5" custLinFactX="-52884" custLinFactNeighborX="-100000" custLinFactNeighborY="1911"/>
      <dgm:spPr>
        <a:blipFill dpi="0" rotWithShape="1">
          <a:blip xmlns:r="http://schemas.openxmlformats.org/officeDocument/2006/relationships" r:embed="rId4" cstate="print">
            <a:extLst>
              <a:ext uri="{28A0092B-C50C-407E-A947-70E740481C1C}">
                <a14:useLocalDpi xmlns:a14="http://schemas.microsoft.com/office/drawing/2010/main" val="0"/>
              </a:ext>
            </a:extLst>
          </a:blip>
          <a:srcRect/>
          <a:stretch>
            <a:fillRect r="-34000"/>
          </a:stretch>
        </a:blipFill>
      </dgm:spPr>
    </dgm:pt>
    <dgm:pt modelId="{118CD902-81C4-4ED5-8150-948570D78328}" type="pres">
      <dgm:prSet presAssocID="{6C9D2F00-8FE1-4458-AB1D-179E50CA43A6}" presName="txShp" presStyleLbl="node1" presStyleIdx="3" presStyleCnt="5" custScaleX="137057" custLinFactNeighborX="4594" custLinFactNeighborY="-3089">
        <dgm:presLayoutVars>
          <dgm:bulletEnabled val="1"/>
        </dgm:presLayoutVars>
      </dgm:prSet>
      <dgm:spPr/>
      <dgm:t>
        <a:bodyPr/>
        <a:lstStyle/>
        <a:p>
          <a:endParaRPr lang="ru-RU"/>
        </a:p>
      </dgm:t>
    </dgm:pt>
    <dgm:pt modelId="{FDF5429A-A1F8-410B-B939-BC04FF70AD60}" type="pres">
      <dgm:prSet presAssocID="{6A87B24F-AED0-4B1E-81AF-A1B51980534A}" presName="spacing" presStyleCnt="0"/>
      <dgm:spPr/>
    </dgm:pt>
    <dgm:pt modelId="{5085E5BE-B76D-423A-A7E5-36111DD0D8A7}" type="pres">
      <dgm:prSet presAssocID="{5CE147D3-6273-4BDA-83C0-759B5E82CC27}" presName="composite" presStyleCnt="0"/>
      <dgm:spPr/>
    </dgm:pt>
    <dgm:pt modelId="{C07FB107-4CE4-4955-B936-EDC8A72336AD}" type="pres">
      <dgm:prSet presAssocID="{5CE147D3-6273-4BDA-83C0-759B5E82CC27}" presName="imgShp" presStyleLbl="fgImgPlace1" presStyleIdx="4" presStyleCnt="5" custLinFactX="-55819" custLinFactNeighborX="-100000" custLinFactNeighborY="-4375"/>
      <dgm:spPr>
        <a:blipFill dpi="0" rotWithShape="1">
          <a:blip xmlns:r="http://schemas.openxmlformats.org/officeDocument/2006/relationships" r:embed="rId5">
            <a:extLst>
              <a:ext uri="{28A0092B-C50C-407E-A947-70E740481C1C}">
                <a14:useLocalDpi xmlns:a14="http://schemas.microsoft.com/office/drawing/2010/main" val="0"/>
              </a:ext>
            </a:extLst>
          </a:blip>
          <a:srcRect/>
          <a:stretch>
            <a:fillRect l="-97000" t="-1219" r="3000" b="1219"/>
          </a:stretch>
        </a:blipFill>
      </dgm:spPr>
    </dgm:pt>
    <dgm:pt modelId="{217F9E23-F5A7-422A-9F04-578360BA8383}" type="pres">
      <dgm:prSet presAssocID="{5CE147D3-6273-4BDA-83C0-759B5E82CC27}" presName="txShp" presStyleLbl="node1" presStyleIdx="4" presStyleCnt="5" custScaleX="136490" custLinFactNeighborX="4299" custLinFactNeighborY="-4375">
        <dgm:presLayoutVars>
          <dgm:bulletEnabled val="1"/>
        </dgm:presLayoutVars>
      </dgm:prSet>
      <dgm:spPr/>
      <dgm:t>
        <a:bodyPr/>
        <a:lstStyle/>
        <a:p>
          <a:endParaRPr lang="ru-RU"/>
        </a:p>
      </dgm:t>
    </dgm:pt>
  </dgm:ptLst>
  <dgm:cxnLst>
    <dgm:cxn modelId="{48B003DF-21D7-40C5-A689-40D252F1EB9D}" type="presOf" srcId="{9C2C8C0A-2CC0-4CAA-8C84-FA980FE6A224}" destId="{5A3A424F-08C1-4383-8ABF-EE7C4DAD6028}" srcOrd="0" destOrd="0" presId="urn:microsoft.com/office/officeart/2005/8/layout/vList3"/>
    <dgm:cxn modelId="{C513EBD3-CCA5-4549-A324-8ACFAA87C4CB}" type="presOf" srcId="{FCBC37F0-33AC-4325-92EC-520B867D90B0}" destId="{47885188-0B0B-492A-B0B0-240D47D1DA3A}" srcOrd="0" destOrd="0" presId="urn:microsoft.com/office/officeart/2005/8/layout/vList3"/>
    <dgm:cxn modelId="{903D4C22-4987-4322-B1C6-1DC048A386E6}" srcId="{FBACFEEA-8262-4FFD-9358-BBAE71AAAA7C}" destId="{58EE6167-9A25-475D-A4BF-167977C2D136}" srcOrd="1" destOrd="0" parTransId="{C70289E8-52F1-499A-A294-0BB1DD711BED}" sibTransId="{00B7D63A-7D7E-4E32-AD61-8680920AB637}"/>
    <dgm:cxn modelId="{E68C2A2C-E43C-4E17-9601-F1C2B0978443}" type="presOf" srcId="{6C9D2F00-8FE1-4458-AB1D-179E50CA43A6}" destId="{118CD902-81C4-4ED5-8150-948570D78328}" srcOrd="0" destOrd="0" presId="urn:microsoft.com/office/officeart/2005/8/layout/vList3"/>
    <dgm:cxn modelId="{253FA832-C2AE-45D9-A93F-75DA7EAAACEB}" type="presOf" srcId="{FBACFEEA-8262-4FFD-9358-BBAE71AAAA7C}" destId="{A0F2C053-8A1D-43CC-96FA-806A84D86F65}" srcOrd="0" destOrd="0" presId="urn:microsoft.com/office/officeart/2005/8/layout/vList3"/>
    <dgm:cxn modelId="{123A9893-A6DF-4085-AA21-CBE1B3058FA0}" srcId="{FBACFEEA-8262-4FFD-9358-BBAE71AAAA7C}" destId="{5CE147D3-6273-4BDA-83C0-759B5E82CC27}" srcOrd="4" destOrd="0" parTransId="{A982BB9D-80D8-43AC-A064-412349E850E2}" sibTransId="{AE470919-226C-4AC1-929A-DC1095F9E496}"/>
    <dgm:cxn modelId="{C6BB9A08-ED69-40F1-8D2E-5FDEF4EBE33B}" srcId="{FBACFEEA-8262-4FFD-9358-BBAE71AAAA7C}" destId="{FCBC37F0-33AC-4325-92EC-520B867D90B0}" srcOrd="0" destOrd="0" parTransId="{697E1455-58D0-4A05-A5E9-64C85A7CD228}" sibTransId="{2D5A38F4-2117-4B14-98DD-FF96BA5963F7}"/>
    <dgm:cxn modelId="{11D7498A-8266-4A07-BC0C-27A16E0C10DF}" srcId="{FBACFEEA-8262-4FFD-9358-BBAE71AAAA7C}" destId="{6C9D2F00-8FE1-4458-AB1D-179E50CA43A6}" srcOrd="3" destOrd="0" parTransId="{30D90733-8B4A-46A6-9AAE-CA5763F4C411}" sibTransId="{6A87B24F-AED0-4B1E-81AF-A1B51980534A}"/>
    <dgm:cxn modelId="{CCCB2FAF-E8B6-4865-B253-166AF449F49E}" type="presOf" srcId="{58EE6167-9A25-475D-A4BF-167977C2D136}" destId="{762381EF-89D0-4B64-B5D2-9DC7631C6A12}" srcOrd="0" destOrd="0" presId="urn:microsoft.com/office/officeart/2005/8/layout/vList3"/>
    <dgm:cxn modelId="{DCAE487F-42BB-4A56-810B-4D18F8AFCE95}" type="presOf" srcId="{5CE147D3-6273-4BDA-83C0-759B5E82CC27}" destId="{217F9E23-F5A7-422A-9F04-578360BA8383}" srcOrd="0" destOrd="0" presId="urn:microsoft.com/office/officeart/2005/8/layout/vList3"/>
    <dgm:cxn modelId="{870A9559-0427-4090-BBA0-B402A9B07DF4}" srcId="{FBACFEEA-8262-4FFD-9358-BBAE71AAAA7C}" destId="{9C2C8C0A-2CC0-4CAA-8C84-FA980FE6A224}" srcOrd="2" destOrd="0" parTransId="{E03201D9-807A-4ADC-AD86-D33D4A05F0E2}" sibTransId="{A828A20F-F6A5-4079-ABF6-676379801674}"/>
    <dgm:cxn modelId="{BD697ECF-89A5-442B-96D6-8ADDB8D75802}" type="presParOf" srcId="{A0F2C053-8A1D-43CC-96FA-806A84D86F65}" destId="{FFD10270-0050-42A8-BD66-53EBE65455CA}" srcOrd="0" destOrd="0" presId="urn:microsoft.com/office/officeart/2005/8/layout/vList3"/>
    <dgm:cxn modelId="{69D5EB66-0CAB-4404-B311-2CF28F07EF80}" type="presParOf" srcId="{FFD10270-0050-42A8-BD66-53EBE65455CA}" destId="{B524F6B2-A564-4D27-AF41-1154540CDC06}" srcOrd="0" destOrd="0" presId="urn:microsoft.com/office/officeart/2005/8/layout/vList3"/>
    <dgm:cxn modelId="{A1FDA963-9568-42E9-A43B-BA4FC01D8169}" type="presParOf" srcId="{FFD10270-0050-42A8-BD66-53EBE65455CA}" destId="{47885188-0B0B-492A-B0B0-240D47D1DA3A}" srcOrd="1" destOrd="0" presId="urn:microsoft.com/office/officeart/2005/8/layout/vList3"/>
    <dgm:cxn modelId="{96176A3A-068D-490B-B825-4E72E59D1EEC}" type="presParOf" srcId="{A0F2C053-8A1D-43CC-96FA-806A84D86F65}" destId="{031248CD-A0DB-4F2F-A888-4E918F00269D}" srcOrd="1" destOrd="0" presId="urn:microsoft.com/office/officeart/2005/8/layout/vList3"/>
    <dgm:cxn modelId="{B9BD6047-DE63-4E2B-AA9A-07B3BDE268DF}" type="presParOf" srcId="{A0F2C053-8A1D-43CC-96FA-806A84D86F65}" destId="{72C28E4C-DDA3-46D4-9BD6-0BBFCB35F9A4}" srcOrd="2" destOrd="0" presId="urn:microsoft.com/office/officeart/2005/8/layout/vList3"/>
    <dgm:cxn modelId="{6ADEE098-254C-4DEB-9C77-973DCA2AAD86}" type="presParOf" srcId="{72C28E4C-DDA3-46D4-9BD6-0BBFCB35F9A4}" destId="{36D9954D-EC77-4CF0-884B-7CD50A57E088}" srcOrd="0" destOrd="0" presId="urn:microsoft.com/office/officeart/2005/8/layout/vList3"/>
    <dgm:cxn modelId="{C4DEB3BF-9A91-4A64-ABA7-B1A8BB199594}" type="presParOf" srcId="{72C28E4C-DDA3-46D4-9BD6-0BBFCB35F9A4}" destId="{762381EF-89D0-4B64-B5D2-9DC7631C6A12}" srcOrd="1" destOrd="0" presId="urn:microsoft.com/office/officeart/2005/8/layout/vList3"/>
    <dgm:cxn modelId="{74087967-2616-4118-92AA-CAC41111049B}" type="presParOf" srcId="{A0F2C053-8A1D-43CC-96FA-806A84D86F65}" destId="{06FF857E-7F90-4BE2-B840-DA4F69DEF76F}" srcOrd="3" destOrd="0" presId="urn:microsoft.com/office/officeart/2005/8/layout/vList3"/>
    <dgm:cxn modelId="{5D297C91-54C9-4A1F-A9AC-98B9B6420A96}" type="presParOf" srcId="{A0F2C053-8A1D-43CC-96FA-806A84D86F65}" destId="{968C7626-D58C-4D4D-8298-9FD6B890B144}" srcOrd="4" destOrd="0" presId="urn:microsoft.com/office/officeart/2005/8/layout/vList3"/>
    <dgm:cxn modelId="{87DA3A1E-EA84-4D51-82EA-3FC7A3F30BA3}" type="presParOf" srcId="{968C7626-D58C-4D4D-8298-9FD6B890B144}" destId="{F4C94405-D2E4-4A25-A5C8-0E609D472DB5}" srcOrd="0" destOrd="0" presId="urn:microsoft.com/office/officeart/2005/8/layout/vList3"/>
    <dgm:cxn modelId="{3F3F0505-6B2D-4950-A292-F5C74FFD9BDD}" type="presParOf" srcId="{968C7626-D58C-4D4D-8298-9FD6B890B144}" destId="{5A3A424F-08C1-4383-8ABF-EE7C4DAD6028}" srcOrd="1" destOrd="0" presId="urn:microsoft.com/office/officeart/2005/8/layout/vList3"/>
    <dgm:cxn modelId="{E4FA390D-3876-45FF-AB7E-AFE5B897CCEA}" type="presParOf" srcId="{A0F2C053-8A1D-43CC-96FA-806A84D86F65}" destId="{D1FB8E31-1053-4A91-A324-3B91FB6A1C73}" srcOrd="5" destOrd="0" presId="urn:microsoft.com/office/officeart/2005/8/layout/vList3"/>
    <dgm:cxn modelId="{070CA5B8-99D5-4BC2-9C66-418834700364}" type="presParOf" srcId="{A0F2C053-8A1D-43CC-96FA-806A84D86F65}" destId="{F3B3505C-3A3A-4C20-839E-5D9DA29B7906}" srcOrd="6" destOrd="0" presId="urn:microsoft.com/office/officeart/2005/8/layout/vList3"/>
    <dgm:cxn modelId="{C37379D4-033B-4062-A067-CBEA9D06244C}" type="presParOf" srcId="{F3B3505C-3A3A-4C20-839E-5D9DA29B7906}" destId="{F99F173C-531C-448C-94C6-6A7497E08232}" srcOrd="0" destOrd="0" presId="urn:microsoft.com/office/officeart/2005/8/layout/vList3"/>
    <dgm:cxn modelId="{3CC31E40-18FF-4CE2-ACC9-16348B31E035}" type="presParOf" srcId="{F3B3505C-3A3A-4C20-839E-5D9DA29B7906}" destId="{118CD902-81C4-4ED5-8150-948570D78328}" srcOrd="1" destOrd="0" presId="urn:microsoft.com/office/officeart/2005/8/layout/vList3"/>
    <dgm:cxn modelId="{DE219183-FE50-499F-9B92-C50F933878E9}" type="presParOf" srcId="{A0F2C053-8A1D-43CC-96FA-806A84D86F65}" destId="{FDF5429A-A1F8-410B-B939-BC04FF70AD60}" srcOrd="7" destOrd="0" presId="urn:microsoft.com/office/officeart/2005/8/layout/vList3"/>
    <dgm:cxn modelId="{2A57B4E3-2E77-45EC-80D0-04B65CCA3CB0}" type="presParOf" srcId="{A0F2C053-8A1D-43CC-96FA-806A84D86F65}" destId="{5085E5BE-B76D-423A-A7E5-36111DD0D8A7}" srcOrd="8" destOrd="0" presId="urn:microsoft.com/office/officeart/2005/8/layout/vList3"/>
    <dgm:cxn modelId="{F0D64DEA-100E-4EF6-84CF-4ACEE0091F73}" type="presParOf" srcId="{5085E5BE-B76D-423A-A7E5-36111DD0D8A7}" destId="{C07FB107-4CE4-4955-B936-EDC8A72336AD}" srcOrd="0" destOrd="0" presId="urn:microsoft.com/office/officeart/2005/8/layout/vList3"/>
    <dgm:cxn modelId="{FF739D8A-2F18-4A32-B86D-27B350118296}" type="presParOf" srcId="{5085E5BE-B76D-423A-A7E5-36111DD0D8A7}" destId="{217F9E23-F5A7-422A-9F04-578360BA8383}"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FBACFEEA-8262-4FFD-9358-BBAE71AAAA7C}" type="doc">
      <dgm:prSet loTypeId="urn:microsoft.com/office/officeart/2005/8/layout/vList3" loCatId="list" qsTypeId="urn:microsoft.com/office/officeart/2005/8/quickstyle/simple3" qsCatId="simple" csTypeId="urn:microsoft.com/office/officeart/2005/8/colors/colorful2" csCatId="colorful" phldr="1"/>
      <dgm:spPr/>
    </dgm:pt>
    <dgm:pt modelId="{FCBC37F0-33AC-4325-92EC-520B867D90B0}">
      <dgm:prSet phldrT="[Текст]" custT="1"/>
      <dgm:spPr/>
      <dgm:t>
        <a:bodyPr/>
        <a:lstStyle/>
        <a:p>
          <a:pPr algn="just"/>
          <a:r>
            <a:rPr lang="ru-RU" sz="1200" b="0" i="0" dirty="0" smtClean="0">
              <a:solidFill>
                <a:srgbClr val="002060"/>
              </a:solidFill>
              <a:latin typeface="Calibri" pitchFamily="34" charset="0"/>
            </a:rPr>
            <a:t>к) хранение и транспортирование баллонов с газами осуществляется только с навинченными на их горловины предохранительными колпаками. К месту сварочных работ баллоны доставляются на специальных тележках, носилках, санках. При транспортировании баллонов не допускаются толчки и удары;</a:t>
          </a:r>
          <a:endParaRPr lang="ru-RU" sz="1200" b="0" dirty="0">
            <a:solidFill>
              <a:srgbClr val="002060"/>
            </a:solidFill>
            <a:latin typeface="Calibri" pitchFamily="34" charset="0"/>
          </a:endParaRPr>
        </a:p>
      </dgm:t>
    </dgm:pt>
    <dgm:pt modelId="{697E1455-58D0-4A05-A5E9-64C85A7CD228}" type="parTrans" cxnId="{C6BB9A08-ED69-40F1-8D2E-5FDEF4EBE33B}">
      <dgm:prSet/>
      <dgm:spPr/>
      <dgm:t>
        <a:bodyPr/>
        <a:lstStyle/>
        <a:p>
          <a:pPr algn="just"/>
          <a:endParaRPr lang="ru-RU" sz="1200" b="0">
            <a:solidFill>
              <a:srgbClr val="002060"/>
            </a:solidFill>
            <a:latin typeface="Calibri" pitchFamily="34" charset="0"/>
          </a:endParaRPr>
        </a:p>
      </dgm:t>
    </dgm:pt>
    <dgm:pt modelId="{2D5A38F4-2117-4B14-98DD-FF96BA5963F7}" type="sibTrans" cxnId="{C6BB9A08-ED69-40F1-8D2E-5FDEF4EBE33B}">
      <dgm:prSet/>
      <dgm:spPr/>
      <dgm:t>
        <a:bodyPr/>
        <a:lstStyle/>
        <a:p>
          <a:pPr algn="just"/>
          <a:endParaRPr lang="ru-RU" sz="1200" b="0">
            <a:solidFill>
              <a:srgbClr val="002060"/>
            </a:solidFill>
            <a:latin typeface="Calibri" pitchFamily="34" charset="0"/>
          </a:endParaRPr>
        </a:p>
      </dgm:t>
    </dgm:pt>
    <dgm:pt modelId="{58EE6167-9A25-475D-A4BF-167977C2D136}">
      <dgm:prSet phldrT="[Текст]" custT="1"/>
      <dgm:spPr/>
      <dgm:t>
        <a:bodyPr/>
        <a:lstStyle/>
        <a:p>
          <a:pPr algn="just"/>
          <a:r>
            <a:rPr lang="ru-RU" sz="1200" b="0" i="0" dirty="0" smtClean="0">
              <a:solidFill>
                <a:srgbClr val="002060"/>
              </a:solidFill>
              <a:latin typeface="Calibri" pitchFamily="34" charset="0"/>
            </a:rPr>
            <a:t>л) запрещается хранение в одном помещении кислородных баллонов и баллонов с горючими газами, а также карбида кальция, красок, масел и жиров;</a:t>
          </a:r>
          <a:endParaRPr lang="ru-RU" sz="1200" b="0" dirty="0">
            <a:solidFill>
              <a:srgbClr val="002060"/>
            </a:solidFill>
            <a:latin typeface="Calibri" pitchFamily="34" charset="0"/>
          </a:endParaRPr>
        </a:p>
      </dgm:t>
    </dgm:pt>
    <dgm:pt modelId="{C70289E8-52F1-499A-A294-0BB1DD711BED}" type="parTrans" cxnId="{903D4C22-4987-4322-B1C6-1DC048A386E6}">
      <dgm:prSet/>
      <dgm:spPr/>
      <dgm:t>
        <a:bodyPr/>
        <a:lstStyle/>
        <a:p>
          <a:pPr algn="just"/>
          <a:endParaRPr lang="ru-RU" sz="1200" b="0">
            <a:solidFill>
              <a:srgbClr val="002060"/>
            </a:solidFill>
            <a:latin typeface="Calibri" pitchFamily="34" charset="0"/>
          </a:endParaRPr>
        </a:p>
      </dgm:t>
    </dgm:pt>
    <dgm:pt modelId="{00B7D63A-7D7E-4E32-AD61-8680920AB637}" type="sibTrans" cxnId="{903D4C22-4987-4322-B1C6-1DC048A386E6}">
      <dgm:prSet/>
      <dgm:spPr/>
      <dgm:t>
        <a:bodyPr/>
        <a:lstStyle/>
        <a:p>
          <a:pPr algn="just"/>
          <a:endParaRPr lang="ru-RU" sz="1200" b="0">
            <a:solidFill>
              <a:srgbClr val="002060"/>
            </a:solidFill>
            <a:latin typeface="Calibri" pitchFamily="34" charset="0"/>
          </a:endParaRPr>
        </a:p>
      </dgm:t>
    </dgm:pt>
    <dgm:pt modelId="{9C2C8C0A-2CC0-4CAA-8C84-FA980FE6A224}">
      <dgm:prSet phldrT="[Текст]" custT="1"/>
      <dgm:spPr/>
      <dgm:t>
        <a:bodyPr/>
        <a:lstStyle/>
        <a:p>
          <a:pPr algn="just"/>
          <a:r>
            <a:rPr lang="ru-RU" sz="1200" b="0" i="0" dirty="0" smtClean="0">
              <a:solidFill>
                <a:srgbClr val="002060"/>
              </a:solidFill>
              <a:latin typeface="Calibri" pitchFamily="34" charset="0"/>
            </a:rPr>
            <a:t>м) при обращении с порожними баллонами из-под кислорода или горючих газов соблюдаются такие же меры безопасности, как и с наполненными баллонами;</a:t>
          </a:r>
          <a:endParaRPr lang="ru-RU" sz="1200" b="0" dirty="0">
            <a:solidFill>
              <a:srgbClr val="002060"/>
            </a:solidFill>
            <a:latin typeface="Calibri" pitchFamily="34" charset="0"/>
          </a:endParaRPr>
        </a:p>
      </dgm:t>
    </dgm:pt>
    <dgm:pt modelId="{E03201D9-807A-4ADC-AD86-D33D4A05F0E2}" type="parTrans" cxnId="{870A9559-0427-4090-BBA0-B402A9B07DF4}">
      <dgm:prSet/>
      <dgm:spPr/>
      <dgm:t>
        <a:bodyPr/>
        <a:lstStyle/>
        <a:p>
          <a:pPr algn="just"/>
          <a:endParaRPr lang="ru-RU" sz="1200" b="0">
            <a:solidFill>
              <a:srgbClr val="002060"/>
            </a:solidFill>
            <a:latin typeface="Calibri" pitchFamily="34" charset="0"/>
          </a:endParaRPr>
        </a:p>
      </dgm:t>
    </dgm:pt>
    <dgm:pt modelId="{A828A20F-F6A5-4079-ABF6-676379801674}" type="sibTrans" cxnId="{870A9559-0427-4090-BBA0-B402A9B07DF4}">
      <dgm:prSet/>
      <dgm:spPr/>
      <dgm:t>
        <a:bodyPr/>
        <a:lstStyle/>
        <a:p>
          <a:pPr algn="just"/>
          <a:endParaRPr lang="ru-RU" sz="1200" b="0">
            <a:solidFill>
              <a:srgbClr val="002060"/>
            </a:solidFill>
            <a:latin typeface="Calibri" pitchFamily="34" charset="0"/>
          </a:endParaRPr>
        </a:p>
      </dgm:t>
    </dgm:pt>
    <dgm:pt modelId="{6C9D2F00-8FE1-4458-AB1D-179E50CA43A6}">
      <dgm:prSet custT="1"/>
      <dgm:spPr/>
      <dgm:t>
        <a:bodyPr/>
        <a:lstStyle/>
        <a:p>
          <a:pPr algn="just"/>
          <a:r>
            <a:rPr lang="ru-RU" sz="1200" b="0" i="0" dirty="0" smtClean="0">
              <a:solidFill>
                <a:srgbClr val="002060"/>
              </a:solidFill>
              <a:latin typeface="Calibri" pitchFamily="34" charset="0"/>
            </a:rPr>
            <a:t>н) запрещается курение и применение открытого огня в радиусе 10 метров от мест хранения известкового ила, рядом с которыми вывешиваются соответствующие запрещающие знаки.</a:t>
          </a:r>
          <a:endParaRPr lang="ru-RU" sz="1200" b="0" dirty="0">
            <a:solidFill>
              <a:srgbClr val="002060"/>
            </a:solidFill>
            <a:latin typeface="Calibri" pitchFamily="34" charset="0"/>
          </a:endParaRPr>
        </a:p>
      </dgm:t>
    </dgm:pt>
    <dgm:pt modelId="{30D90733-8B4A-46A6-9AAE-CA5763F4C411}" type="parTrans" cxnId="{11D7498A-8266-4A07-BC0C-27A16E0C10DF}">
      <dgm:prSet/>
      <dgm:spPr/>
      <dgm:t>
        <a:bodyPr/>
        <a:lstStyle/>
        <a:p>
          <a:pPr algn="just"/>
          <a:endParaRPr lang="ru-RU" sz="1200" b="0">
            <a:solidFill>
              <a:srgbClr val="002060"/>
            </a:solidFill>
            <a:latin typeface="Calibri" pitchFamily="34" charset="0"/>
          </a:endParaRPr>
        </a:p>
      </dgm:t>
    </dgm:pt>
    <dgm:pt modelId="{6A87B24F-AED0-4B1E-81AF-A1B51980534A}" type="sibTrans" cxnId="{11D7498A-8266-4A07-BC0C-27A16E0C10DF}">
      <dgm:prSet/>
      <dgm:spPr/>
      <dgm:t>
        <a:bodyPr/>
        <a:lstStyle/>
        <a:p>
          <a:pPr algn="just"/>
          <a:endParaRPr lang="ru-RU" sz="1200" b="0">
            <a:solidFill>
              <a:srgbClr val="002060"/>
            </a:solidFill>
            <a:latin typeface="Calibri" pitchFamily="34" charset="0"/>
          </a:endParaRPr>
        </a:p>
      </dgm:t>
    </dgm:pt>
    <dgm:pt modelId="{A0F2C053-8A1D-43CC-96FA-806A84D86F65}" type="pres">
      <dgm:prSet presAssocID="{FBACFEEA-8262-4FFD-9358-BBAE71AAAA7C}" presName="linearFlow" presStyleCnt="0">
        <dgm:presLayoutVars>
          <dgm:dir/>
          <dgm:resizeHandles val="exact"/>
        </dgm:presLayoutVars>
      </dgm:prSet>
      <dgm:spPr/>
    </dgm:pt>
    <dgm:pt modelId="{FFD10270-0050-42A8-BD66-53EBE65455CA}" type="pres">
      <dgm:prSet presAssocID="{FCBC37F0-33AC-4325-92EC-520B867D90B0}" presName="composite" presStyleCnt="0"/>
      <dgm:spPr/>
    </dgm:pt>
    <dgm:pt modelId="{B524F6B2-A564-4D27-AF41-1154540CDC06}" type="pres">
      <dgm:prSet presAssocID="{FCBC37F0-33AC-4325-92EC-520B867D90B0}" presName="imgShp" presStyleLbl="fgImgPlace1" presStyleIdx="0" presStyleCnt="4" custLinFactX="-52172" custLinFactNeighborX="-100000" custLinFactNeighborY="321"/>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39000" r="-39000"/>
          </a:stretch>
        </a:blipFill>
      </dgm:spPr>
    </dgm:pt>
    <dgm:pt modelId="{47885188-0B0B-492A-B0B0-240D47D1DA3A}" type="pres">
      <dgm:prSet presAssocID="{FCBC37F0-33AC-4325-92EC-520B867D90B0}" presName="txShp" presStyleLbl="node1" presStyleIdx="0" presStyleCnt="4" custScaleX="136694" custLinFactNeighborX="4777" custLinFactNeighborY="-6">
        <dgm:presLayoutVars>
          <dgm:bulletEnabled val="1"/>
        </dgm:presLayoutVars>
      </dgm:prSet>
      <dgm:spPr/>
      <dgm:t>
        <a:bodyPr/>
        <a:lstStyle/>
        <a:p>
          <a:endParaRPr lang="ru-RU"/>
        </a:p>
      </dgm:t>
    </dgm:pt>
    <dgm:pt modelId="{031248CD-A0DB-4F2F-A888-4E918F00269D}" type="pres">
      <dgm:prSet presAssocID="{2D5A38F4-2117-4B14-98DD-FF96BA5963F7}" presName="spacing" presStyleCnt="0"/>
      <dgm:spPr/>
    </dgm:pt>
    <dgm:pt modelId="{72C28E4C-DDA3-46D4-9BD6-0BBFCB35F9A4}" type="pres">
      <dgm:prSet presAssocID="{58EE6167-9A25-475D-A4BF-167977C2D136}" presName="composite" presStyleCnt="0"/>
      <dgm:spPr/>
    </dgm:pt>
    <dgm:pt modelId="{36D9954D-EC77-4CF0-884B-7CD50A57E088}" type="pres">
      <dgm:prSet presAssocID="{58EE6167-9A25-475D-A4BF-167977C2D136}" presName="imgShp" presStyleLbl="fgImgPlace1" presStyleIdx="1" presStyleCnt="4" custLinFactX="-52172" custLinFactNeighborX="-100000" custLinFactNeighborY="-4526"/>
      <dgm:spPr>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597" b="-20597"/>
          </a:stretch>
        </a:blipFill>
      </dgm:spPr>
    </dgm:pt>
    <dgm:pt modelId="{762381EF-89D0-4B64-B5D2-9DC7631C6A12}" type="pres">
      <dgm:prSet presAssocID="{58EE6167-9A25-475D-A4BF-167977C2D136}" presName="txShp" presStyleLbl="node1" presStyleIdx="1" presStyleCnt="4" custScaleX="138254" custLinFactNeighborX="3718" custLinFactNeighborY="-3617">
        <dgm:presLayoutVars>
          <dgm:bulletEnabled val="1"/>
        </dgm:presLayoutVars>
      </dgm:prSet>
      <dgm:spPr/>
      <dgm:t>
        <a:bodyPr/>
        <a:lstStyle/>
        <a:p>
          <a:endParaRPr lang="ru-RU"/>
        </a:p>
      </dgm:t>
    </dgm:pt>
    <dgm:pt modelId="{06FF857E-7F90-4BE2-B840-DA4F69DEF76F}" type="pres">
      <dgm:prSet presAssocID="{00B7D63A-7D7E-4E32-AD61-8680920AB637}" presName="spacing" presStyleCnt="0"/>
      <dgm:spPr/>
    </dgm:pt>
    <dgm:pt modelId="{968C7626-D58C-4D4D-8298-9FD6B890B144}" type="pres">
      <dgm:prSet presAssocID="{9C2C8C0A-2CC0-4CAA-8C84-FA980FE6A224}" presName="composite" presStyleCnt="0"/>
      <dgm:spPr/>
    </dgm:pt>
    <dgm:pt modelId="{F4C94405-D2E4-4A25-A5C8-0E609D472DB5}" type="pres">
      <dgm:prSet presAssocID="{9C2C8C0A-2CC0-4CAA-8C84-FA980FE6A224}" presName="imgShp" presStyleLbl="fgImgPlace1" presStyleIdx="2" presStyleCnt="4" custLinFactX="-50830" custLinFactNeighborX="-100000" custLinFactNeighborY="5321"/>
      <dgm:spPr>
        <a:blipFill>
          <a:blip xmlns:r="http://schemas.openxmlformats.org/officeDocument/2006/relationships" r:embed="rId3">
            <a:extLst>
              <a:ext uri="{28A0092B-C50C-407E-A947-70E740481C1C}">
                <a14:useLocalDpi xmlns:a14="http://schemas.microsoft.com/office/drawing/2010/main" val="0"/>
              </a:ext>
            </a:extLst>
          </a:blip>
          <a:srcRect/>
          <a:stretch>
            <a:fillRect l="-30000" r="-30000"/>
          </a:stretch>
        </a:blipFill>
      </dgm:spPr>
    </dgm:pt>
    <dgm:pt modelId="{5A3A424F-08C1-4383-8ABF-EE7C4DAD6028}" type="pres">
      <dgm:prSet presAssocID="{9C2C8C0A-2CC0-4CAA-8C84-FA980FE6A224}" presName="txShp" presStyleLbl="node1" presStyleIdx="2" presStyleCnt="4" custScaleX="138255" custLinFactNeighborX="4108" custLinFactNeighborY="-3353">
        <dgm:presLayoutVars>
          <dgm:bulletEnabled val="1"/>
        </dgm:presLayoutVars>
      </dgm:prSet>
      <dgm:spPr/>
      <dgm:t>
        <a:bodyPr/>
        <a:lstStyle/>
        <a:p>
          <a:endParaRPr lang="ru-RU"/>
        </a:p>
      </dgm:t>
    </dgm:pt>
    <dgm:pt modelId="{D1FB8E31-1053-4A91-A324-3B91FB6A1C73}" type="pres">
      <dgm:prSet presAssocID="{A828A20F-F6A5-4079-ABF6-676379801674}" presName="spacing" presStyleCnt="0"/>
      <dgm:spPr/>
    </dgm:pt>
    <dgm:pt modelId="{F3B3505C-3A3A-4C20-839E-5D9DA29B7906}" type="pres">
      <dgm:prSet presAssocID="{6C9D2F00-8FE1-4458-AB1D-179E50CA43A6}" presName="composite" presStyleCnt="0"/>
      <dgm:spPr/>
    </dgm:pt>
    <dgm:pt modelId="{F99F173C-531C-448C-94C6-6A7497E08232}" type="pres">
      <dgm:prSet presAssocID="{6C9D2F00-8FE1-4458-AB1D-179E50CA43A6}" presName="imgShp" presStyleLbl="fgImgPlace1" presStyleIdx="3" presStyleCnt="4" custLinFactX="-52884" custLinFactNeighborX="-100000" custLinFactNeighborY="1911"/>
      <dgm:spPr>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97000" t="963" r="3000" b="-963"/>
          </a:stretch>
        </a:blipFill>
      </dgm:spPr>
    </dgm:pt>
    <dgm:pt modelId="{118CD902-81C4-4ED5-8150-948570D78328}" type="pres">
      <dgm:prSet presAssocID="{6C9D2F00-8FE1-4458-AB1D-179E50CA43A6}" presName="txShp" presStyleLbl="node1" presStyleIdx="3" presStyleCnt="4" custScaleX="137057" custLinFactNeighborX="4594" custLinFactNeighborY="-3089">
        <dgm:presLayoutVars>
          <dgm:bulletEnabled val="1"/>
        </dgm:presLayoutVars>
      </dgm:prSet>
      <dgm:spPr/>
      <dgm:t>
        <a:bodyPr/>
        <a:lstStyle/>
        <a:p>
          <a:endParaRPr lang="ru-RU"/>
        </a:p>
      </dgm:t>
    </dgm:pt>
  </dgm:ptLst>
  <dgm:cxnLst>
    <dgm:cxn modelId="{86D74E9A-5CAA-42D8-97E1-B8552EAACA3C}" type="presOf" srcId="{FCBC37F0-33AC-4325-92EC-520B867D90B0}" destId="{47885188-0B0B-492A-B0B0-240D47D1DA3A}" srcOrd="0" destOrd="0" presId="urn:microsoft.com/office/officeart/2005/8/layout/vList3"/>
    <dgm:cxn modelId="{903D4C22-4987-4322-B1C6-1DC048A386E6}" srcId="{FBACFEEA-8262-4FFD-9358-BBAE71AAAA7C}" destId="{58EE6167-9A25-475D-A4BF-167977C2D136}" srcOrd="1" destOrd="0" parTransId="{C70289E8-52F1-499A-A294-0BB1DD711BED}" sibTransId="{00B7D63A-7D7E-4E32-AD61-8680920AB637}"/>
    <dgm:cxn modelId="{5BC074C7-3AA7-44EE-9B83-7A65A283579B}" type="presOf" srcId="{6C9D2F00-8FE1-4458-AB1D-179E50CA43A6}" destId="{118CD902-81C4-4ED5-8150-948570D78328}" srcOrd="0" destOrd="0" presId="urn:microsoft.com/office/officeart/2005/8/layout/vList3"/>
    <dgm:cxn modelId="{5837D9F4-CB8F-42ED-B1C8-1D687C1303AB}" type="presOf" srcId="{9C2C8C0A-2CC0-4CAA-8C84-FA980FE6A224}" destId="{5A3A424F-08C1-4383-8ABF-EE7C4DAD6028}" srcOrd="0" destOrd="0" presId="urn:microsoft.com/office/officeart/2005/8/layout/vList3"/>
    <dgm:cxn modelId="{749AECA2-9CCD-4401-A2D9-874B8154B5AE}" type="presOf" srcId="{58EE6167-9A25-475D-A4BF-167977C2D136}" destId="{762381EF-89D0-4B64-B5D2-9DC7631C6A12}" srcOrd="0" destOrd="0" presId="urn:microsoft.com/office/officeart/2005/8/layout/vList3"/>
    <dgm:cxn modelId="{C6BB9A08-ED69-40F1-8D2E-5FDEF4EBE33B}" srcId="{FBACFEEA-8262-4FFD-9358-BBAE71AAAA7C}" destId="{FCBC37F0-33AC-4325-92EC-520B867D90B0}" srcOrd="0" destOrd="0" parTransId="{697E1455-58D0-4A05-A5E9-64C85A7CD228}" sibTransId="{2D5A38F4-2117-4B14-98DD-FF96BA5963F7}"/>
    <dgm:cxn modelId="{6B43573A-F5BA-4FD9-846B-50D418755CC8}" type="presOf" srcId="{FBACFEEA-8262-4FFD-9358-BBAE71AAAA7C}" destId="{A0F2C053-8A1D-43CC-96FA-806A84D86F65}" srcOrd="0" destOrd="0" presId="urn:microsoft.com/office/officeart/2005/8/layout/vList3"/>
    <dgm:cxn modelId="{11D7498A-8266-4A07-BC0C-27A16E0C10DF}" srcId="{FBACFEEA-8262-4FFD-9358-BBAE71AAAA7C}" destId="{6C9D2F00-8FE1-4458-AB1D-179E50CA43A6}" srcOrd="3" destOrd="0" parTransId="{30D90733-8B4A-46A6-9AAE-CA5763F4C411}" sibTransId="{6A87B24F-AED0-4B1E-81AF-A1B51980534A}"/>
    <dgm:cxn modelId="{870A9559-0427-4090-BBA0-B402A9B07DF4}" srcId="{FBACFEEA-8262-4FFD-9358-BBAE71AAAA7C}" destId="{9C2C8C0A-2CC0-4CAA-8C84-FA980FE6A224}" srcOrd="2" destOrd="0" parTransId="{E03201D9-807A-4ADC-AD86-D33D4A05F0E2}" sibTransId="{A828A20F-F6A5-4079-ABF6-676379801674}"/>
    <dgm:cxn modelId="{204C48AF-BB66-46B8-BD12-FBB57A6D51BA}" type="presParOf" srcId="{A0F2C053-8A1D-43CC-96FA-806A84D86F65}" destId="{FFD10270-0050-42A8-BD66-53EBE65455CA}" srcOrd="0" destOrd="0" presId="urn:microsoft.com/office/officeart/2005/8/layout/vList3"/>
    <dgm:cxn modelId="{8E650722-C17C-435C-9A70-127823FA7D3C}" type="presParOf" srcId="{FFD10270-0050-42A8-BD66-53EBE65455CA}" destId="{B524F6B2-A564-4D27-AF41-1154540CDC06}" srcOrd="0" destOrd="0" presId="urn:microsoft.com/office/officeart/2005/8/layout/vList3"/>
    <dgm:cxn modelId="{768A31EE-0B77-4BED-8BB3-E3B10F66878F}" type="presParOf" srcId="{FFD10270-0050-42A8-BD66-53EBE65455CA}" destId="{47885188-0B0B-492A-B0B0-240D47D1DA3A}" srcOrd="1" destOrd="0" presId="urn:microsoft.com/office/officeart/2005/8/layout/vList3"/>
    <dgm:cxn modelId="{315BDE62-F82D-4256-B873-B1262EBA3D1A}" type="presParOf" srcId="{A0F2C053-8A1D-43CC-96FA-806A84D86F65}" destId="{031248CD-A0DB-4F2F-A888-4E918F00269D}" srcOrd="1" destOrd="0" presId="urn:microsoft.com/office/officeart/2005/8/layout/vList3"/>
    <dgm:cxn modelId="{2B2A1585-2691-46E1-B73F-F80B44A2BA1F}" type="presParOf" srcId="{A0F2C053-8A1D-43CC-96FA-806A84D86F65}" destId="{72C28E4C-DDA3-46D4-9BD6-0BBFCB35F9A4}" srcOrd="2" destOrd="0" presId="urn:microsoft.com/office/officeart/2005/8/layout/vList3"/>
    <dgm:cxn modelId="{5C9AC00D-4233-4948-8F43-D9230A0E8633}" type="presParOf" srcId="{72C28E4C-DDA3-46D4-9BD6-0BBFCB35F9A4}" destId="{36D9954D-EC77-4CF0-884B-7CD50A57E088}" srcOrd="0" destOrd="0" presId="urn:microsoft.com/office/officeart/2005/8/layout/vList3"/>
    <dgm:cxn modelId="{255876FC-A81A-47CE-9BD6-EC3BF033F640}" type="presParOf" srcId="{72C28E4C-DDA3-46D4-9BD6-0BBFCB35F9A4}" destId="{762381EF-89D0-4B64-B5D2-9DC7631C6A12}" srcOrd="1" destOrd="0" presId="urn:microsoft.com/office/officeart/2005/8/layout/vList3"/>
    <dgm:cxn modelId="{5D564501-3E76-4926-BDF9-0966CD57C422}" type="presParOf" srcId="{A0F2C053-8A1D-43CC-96FA-806A84D86F65}" destId="{06FF857E-7F90-4BE2-B840-DA4F69DEF76F}" srcOrd="3" destOrd="0" presId="urn:microsoft.com/office/officeart/2005/8/layout/vList3"/>
    <dgm:cxn modelId="{9B4663C4-4A50-4F20-A468-340B3C778B99}" type="presParOf" srcId="{A0F2C053-8A1D-43CC-96FA-806A84D86F65}" destId="{968C7626-D58C-4D4D-8298-9FD6B890B144}" srcOrd="4" destOrd="0" presId="urn:microsoft.com/office/officeart/2005/8/layout/vList3"/>
    <dgm:cxn modelId="{B0EA285A-8C7F-4065-9415-9AD67B3310F4}" type="presParOf" srcId="{968C7626-D58C-4D4D-8298-9FD6B890B144}" destId="{F4C94405-D2E4-4A25-A5C8-0E609D472DB5}" srcOrd="0" destOrd="0" presId="urn:microsoft.com/office/officeart/2005/8/layout/vList3"/>
    <dgm:cxn modelId="{FFDBFC61-928A-443C-8213-A39CAE587252}" type="presParOf" srcId="{968C7626-D58C-4D4D-8298-9FD6B890B144}" destId="{5A3A424F-08C1-4383-8ABF-EE7C4DAD6028}" srcOrd="1" destOrd="0" presId="urn:microsoft.com/office/officeart/2005/8/layout/vList3"/>
    <dgm:cxn modelId="{7D3EBB25-2D62-4670-A635-DC55326EBC0B}" type="presParOf" srcId="{A0F2C053-8A1D-43CC-96FA-806A84D86F65}" destId="{D1FB8E31-1053-4A91-A324-3B91FB6A1C73}" srcOrd="5" destOrd="0" presId="urn:microsoft.com/office/officeart/2005/8/layout/vList3"/>
    <dgm:cxn modelId="{79659CDA-5B43-42DC-B364-0163636C0B02}" type="presParOf" srcId="{A0F2C053-8A1D-43CC-96FA-806A84D86F65}" destId="{F3B3505C-3A3A-4C20-839E-5D9DA29B7906}" srcOrd="6" destOrd="0" presId="urn:microsoft.com/office/officeart/2005/8/layout/vList3"/>
    <dgm:cxn modelId="{BBE15AB1-9FAB-4AE3-8DDC-3F7C8B89B9EE}" type="presParOf" srcId="{F3B3505C-3A3A-4C20-839E-5D9DA29B7906}" destId="{F99F173C-531C-448C-94C6-6A7497E08232}" srcOrd="0" destOrd="0" presId="urn:microsoft.com/office/officeart/2005/8/layout/vList3"/>
    <dgm:cxn modelId="{B255BEB7-6678-4616-BF80-066341F146AD}" type="presParOf" srcId="{F3B3505C-3A3A-4C20-839E-5D9DA29B7906}" destId="{118CD902-81C4-4ED5-8150-948570D78328}"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BCA43DE5-FA5F-498E-B9E1-CF8E9596D202}"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ru-RU"/>
        </a:p>
      </dgm:t>
    </dgm:pt>
    <dgm:pt modelId="{70903011-ABC8-42B8-AB76-DD8B995A179A}">
      <dgm:prSet phldrT="[Текст]" custT="1"/>
      <dgm:spPr/>
      <dgm:t>
        <a:bodyPr/>
        <a:lstStyle/>
        <a:p>
          <a:endParaRPr lang="ru-RU" sz="1400" b="1" dirty="0" smtClean="0">
            <a:solidFill>
              <a:srgbClr val="002060"/>
            </a:solidFill>
            <a:latin typeface="Calibri" pitchFamily="34" charset="0"/>
          </a:endParaRPr>
        </a:p>
        <a:p>
          <a:endParaRPr lang="ru-RU" sz="1400" b="1" dirty="0" smtClean="0">
            <a:solidFill>
              <a:srgbClr val="002060"/>
            </a:solidFill>
            <a:latin typeface="Calibri" pitchFamily="34" charset="0"/>
          </a:endParaRPr>
        </a:p>
        <a:p>
          <a:endParaRPr lang="ru-RU" sz="1400" b="1" dirty="0" smtClean="0">
            <a:solidFill>
              <a:srgbClr val="002060"/>
            </a:solidFill>
            <a:latin typeface="Calibri" pitchFamily="34" charset="0"/>
          </a:endParaRPr>
        </a:p>
        <a:p>
          <a:endParaRPr lang="ru-RU" sz="1400" b="1" dirty="0" smtClean="0">
            <a:solidFill>
              <a:srgbClr val="002060"/>
            </a:solidFill>
            <a:latin typeface="Calibri" pitchFamily="34" charset="0"/>
          </a:endParaRPr>
        </a:p>
        <a:p>
          <a:endParaRPr lang="ru-RU" sz="1400" b="1" dirty="0" smtClean="0">
            <a:solidFill>
              <a:srgbClr val="002060"/>
            </a:solidFill>
            <a:latin typeface="Calibri" pitchFamily="34" charset="0"/>
          </a:endParaRPr>
        </a:p>
        <a:p>
          <a:r>
            <a:rPr lang="ru-RU" sz="1400" b="1" dirty="0" smtClean="0">
              <a:solidFill>
                <a:srgbClr val="002060"/>
              </a:solidFill>
              <a:latin typeface="Calibri" pitchFamily="34" charset="0"/>
            </a:rPr>
            <a:t>ПРИ ПРОВЕДЕНИИ ЭЛЕКТРОСВАРОЧНЫХ РАБОТ:</a:t>
          </a:r>
          <a:endParaRPr lang="ru-RU" sz="1400" dirty="0">
            <a:solidFill>
              <a:srgbClr val="002060"/>
            </a:solidFill>
            <a:latin typeface="Calibri" pitchFamily="34" charset="0"/>
          </a:endParaRPr>
        </a:p>
      </dgm:t>
    </dgm:pt>
    <dgm:pt modelId="{10B87D12-7E31-4D3D-98AC-8E778B9CD34A}" type="parTrans" cxnId="{815DB979-ACF9-46AD-A184-6F72C3347EDF}">
      <dgm:prSet/>
      <dgm:spPr/>
      <dgm:t>
        <a:bodyPr/>
        <a:lstStyle/>
        <a:p>
          <a:endParaRPr lang="ru-RU" sz="1000">
            <a:solidFill>
              <a:srgbClr val="002060"/>
            </a:solidFill>
            <a:latin typeface="Calibri" pitchFamily="34" charset="0"/>
          </a:endParaRPr>
        </a:p>
      </dgm:t>
    </dgm:pt>
    <dgm:pt modelId="{C977D3C8-D163-4C38-8CCB-03F8DC697684}" type="sibTrans" cxnId="{815DB979-ACF9-46AD-A184-6F72C3347EDF}">
      <dgm:prSet/>
      <dgm:spPr/>
      <dgm:t>
        <a:bodyPr/>
        <a:lstStyle/>
        <a:p>
          <a:endParaRPr lang="ru-RU" sz="1000">
            <a:solidFill>
              <a:srgbClr val="002060"/>
            </a:solidFill>
            <a:latin typeface="Calibri" pitchFamily="34" charset="0"/>
          </a:endParaRPr>
        </a:p>
      </dgm:t>
    </dgm:pt>
    <dgm:pt modelId="{0D26C8A8-280B-4D67-87AC-5EEF0D0FFE80}">
      <dgm:prSet phldrT="[Текст]" custT="1"/>
      <dgm:spPr/>
      <dgm:t>
        <a:bodyPr/>
        <a:lstStyle/>
        <a:p>
          <a:r>
            <a:rPr lang="ru-RU" sz="1000" b="0" i="0" smtClean="0">
              <a:solidFill>
                <a:srgbClr val="002060"/>
              </a:solidFill>
              <a:latin typeface="Calibri" pitchFamily="34" charset="0"/>
            </a:rPr>
            <a:t>а) запрещается использовать провода без изоляции или с поврежденной изоляцией, а также применять нестандартные автоматические выключатели;</a:t>
          </a:r>
          <a:endParaRPr lang="ru-RU" sz="1000" dirty="0">
            <a:solidFill>
              <a:srgbClr val="002060"/>
            </a:solidFill>
            <a:latin typeface="Calibri" pitchFamily="34" charset="0"/>
          </a:endParaRPr>
        </a:p>
      </dgm:t>
    </dgm:pt>
    <dgm:pt modelId="{B0599CE0-FA49-45A2-A86C-7487C568849E}" type="parTrans" cxnId="{32DB3A88-494D-40F7-BFB8-1265E6113933}">
      <dgm:prSet/>
      <dgm:spPr/>
      <dgm:t>
        <a:bodyPr/>
        <a:lstStyle/>
        <a:p>
          <a:endParaRPr lang="ru-RU" sz="1000">
            <a:solidFill>
              <a:srgbClr val="002060"/>
            </a:solidFill>
            <a:latin typeface="Calibri" pitchFamily="34" charset="0"/>
          </a:endParaRPr>
        </a:p>
      </dgm:t>
    </dgm:pt>
    <dgm:pt modelId="{0E6D5C13-AB8B-4864-803F-9D344AF77C22}" type="sibTrans" cxnId="{32DB3A88-494D-40F7-BFB8-1265E6113933}">
      <dgm:prSet/>
      <dgm:spPr/>
      <dgm:t>
        <a:bodyPr/>
        <a:lstStyle/>
        <a:p>
          <a:endParaRPr lang="ru-RU" sz="1000">
            <a:solidFill>
              <a:srgbClr val="002060"/>
            </a:solidFill>
            <a:latin typeface="Calibri" pitchFamily="34" charset="0"/>
          </a:endParaRPr>
        </a:p>
      </dgm:t>
    </dgm:pt>
    <dgm:pt modelId="{A4429EAD-06D7-49CC-8931-FF47AB519201}">
      <dgm:prSet phldrT="[Текст]" custT="1"/>
      <dgm:spPr/>
      <dgm:t>
        <a:bodyPr/>
        <a:lstStyle/>
        <a:p>
          <a:r>
            <a:rPr lang="ru-RU" sz="1000" b="0" i="0" smtClean="0">
              <a:solidFill>
                <a:srgbClr val="002060"/>
              </a:solidFill>
              <a:latin typeface="Calibri" pitchFamily="34" charset="0"/>
            </a:rPr>
            <a:t>б) следует соединять сварочные провода при помощи опрессования, сварки, пайки или специальных зажимов. Подключение электропроводов к электрододержателю, свариваемому изделию и сварочному аппарату выполняется при помощи медных кабельных наконечников, скрепленных болтами с шайбами;</a:t>
          </a:r>
          <a:endParaRPr lang="ru-RU" sz="1000" dirty="0">
            <a:solidFill>
              <a:srgbClr val="002060"/>
            </a:solidFill>
            <a:latin typeface="Calibri" pitchFamily="34" charset="0"/>
          </a:endParaRPr>
        </a:p>
      </dgm:t>
    </dgm:pt>
    <dgm:pt modelId="{69D78659-A52A-42FD-BC2B-17D9F4B3D123}" type="parTrans" cxnId="{DE114626-7140-47A6-A619-A62B8E4D312E}">
      <dgm:prSet/>
      <dgm:spPr/>
      <dgm:t>
        <a:bodyPr/>
        <a:lstStyle/>
        <a:p>
          <a:endParaRPr lang="ru-RU" sz="1000">
            <a:solidFill>
              <a:srgbClr val="002060"/>
            </a:solidFill>
            <a:latin typeface="Calibri" pitchFamily="34" charset="0"/>
          </a:endParaRPr>
        </a:p>
      </dgm:t>
    </dgm:pt>
    <dgm:pt modelId="{CD9B5607-4AF0-41C7-A269-014BB937734F}" type="sibTrans" cxnId="{DE114626-7140-47A6-A619-A62B8E4D312E}">
      <dgm:prSet/>
      <dgm:spPr/>
      <dgm:t>
        <a:bodyPr/>
        <a:lstStyle/>
        <a:p>
          <a:endParaRPr lang="ru-RU" sz="1000">
            <a:solidFill>
              <a:srgbClr val="002060"/>
            </a:solidFill>
            <a:latin typeface="Calibri" pitchFamily="34" charset="0"/>
          </a:endParaRPr>
        </a:p>
      </dgm:t>
    </dgm:pt>
    <dgm:pt modelId="{E8FCB090-C059-49C2-8490-4E6E5930B805}">
      <dgm:prSet phldrT="[Текст]" custT="1"/>
      <dgm:spPr/>
      <dgm:t>
        <a:bodyPr/>
        <a:lstStyle/>
        <a:p>
          <a:r>
            <a:rPr lang="ru-RU" sz="1000" b="0" i="0" smtClean="0">
              <a:solidFill>
                <a:srgbClr val="002060"/>
              </a:solidFill>
              <a:latin typeface="Calibri" pitchFamily="34" charset="0"/>
            </a:rPr>
            <a:t>в) следует надежно изолировать и в необходимых местах защищать от действия высокой температуры, механических повреждений или химических воздействий провода, подключенные к сварочным аппаратам, распределительным щитам и другому оборудованию, а также к местам сварочных работ;</a:t>
          </a:r>
          <a:endParaRPr lang="ru-RU" sz="1000" dirty="0">
            <a:solidFill>
              <a:srgbClr val="002060"/>
            </a:solidFill>
            <a:latin typeface="Calibri" pitchFamily="34" charset="0"/>
          </a:endParaRPr>
        </a:p>
      </dgm:t>
    </dgm:pt>
    <dgm:pt modelId="{AFAD8736-F4FD-43F9-B7DC-1E41D5DED3A4}" type="parTrans" cxnId="{D923BCC9-0D97-4F00-99AF-7EE63AE7955C}">
      <dgm:prSet/>
      <dgm:spPr/>
      <dgm:t>
        <a:bodyPr/>
        <a:lstStyle/>
        <a:p>
          <a:endParaRPr lang="ru-RU" sz="1000">
            <a:solidFill>
              <a:srgbClr val="002060"/>
            </a:solidFill>
            <a:latin typeface="Calibri" pitchFamily="34" charset="0"/>
          </a:endParaRPr>
        </a:p>
      </dgm:t>
    </dgm:pt>
    <dgm:pt modelId="{CF23CEBC-59C2-4045-8FE8-BFB4133C19FF}" type="sibTrans" cxnId="{D923BCC9-0D97-4F00-99AF-7EE63AE7955C}">
      <dgm:prSet/>
      <dgm:spPr/>
      <dgm:t>
        <a:bodyPr/>
        <a:lstStyle/>
        <a:p>
          <a:endParaRPr lang="ru-RU" sz="1000">
            <a:solidFill>
              <a:srgbClr val="002060"/>
            </a:solidFill>
            <a:latin typeface="Calibri" pitchFamily="34" charset="0"/>
          </a:endParaRPr>
        </a:p>
      </dgm:t>
    </dgm:pt>
    <dgm:pt modelId="{F04A228B-9904-4F7E-AB73-4FBF8D0C871C}">
      <dgm:prSet custT="1"/>
      <dgm:spPr/>
      <dgm:t>
        <a:bodyPr/>
        <a:lstStyle/>
        <a:p>
          <a:r>
            <a:rPr lang="ru-RU" sz="1000" b="0" i="0" smtClean="0">
              <a:solidFill>
                <a:srgbClr val="002060"/>
              </a:solidFill>
              <a:latin typeface="Calibri" pitchFamily="34" charset="0"/>
            </a:rPr>
            <a:t>г) необходимо располагать кабели (провода) электросварочных машин от трубопроводов с кислородом на расстоянии не менее 0,5 метра, а от трубопроводов и баллонов с ацетиленом и других горючих газов -не менее 1 метра;</a:t>
          </a:r>
          <a:endParaRPr lang="ru-RU" sz="1000" dirty="0">
            <a:solidFill>
              <a:srgbClr val="002060"/>
            </a:solidFill>
            <a:latin typeface="Calibri" pitchFamily="34" charset="0"/>
          </a:endParaRPr>
        </a:p>
      </dgm:t>
    </dgm:pt>
    <dgm:pt modelId="{26D6099D-CB9D-417B-9453-F8700B8383DE}" type="parTrans" cxnId="{C2071DA1-5259-4C6F-9CCB-09BF93A7213E}">
      <dgm:prSet/>
      <dgm:spPr/>
      <dgm:t>
        <a:bodyPr/>
        <a:lstStyle/>
        <a:p>
          <a:endParaRPr lang="ru-RU" sz="1000">
            <a:solidFill>
              <a:srgbClr val="002060"/>
            </a:solidFill>
            <a:latin typeface="Calibri" pitchFamily="34" charset="0"/>
          </a:endParaRPr>
        </a:p>
      </dgm:t>
    </dgm:pt>
    <dgm:pt modelId="{0E22A3B3-9333-4282-9384-B35FFC44D543}" type="sibTrans" cxnId="{C2071DA1-5259-4C6F-9CCB-09BF93A7213E}">
      <dgm:prSet/>
      <dgm:spPr/>
      <dgm:t>
        <a:bodyPr/>
        <a:lstStyle/>
        <a:p>
          <a:endParaRPr lang="ru-RU" sz="1000">
            <a:solidFill>
              <a:srgbClr val="002060"/>
            </a:solidFill>
            <a:latin typeface="Calibri" pitchFamily="34" charset="0"/>
          </a:endParaRPr>
        </a:p>
      </dgm:t>
    </dgm:pt>
    <dgm:pt modelId="{C1A5361B-BE39-4814-8D2F-B031F2E1D918}">
      <dgm:prSet custT="1"/>
      <dgm:spPr/>
      <dgm:t>
        <a:bodyPr/>
        <a:lstStyle/>
        <a:p>
          <a:r>
            <a:rPr lang="ru-RU" sz="1000" b="0" i="0" smtClean="0">
              <a:solidFill>
                <a:srgbClr val="002060"/>
              </a:solidFill>
              <a:latin typeface="Calibri" pitchFamily="34" charset="0"/>
            </a:rPr>
            <a:t>д) в качестве обратного проводника, соединяющего свариваемое изделие с источником тока, могут использоваться стальные или алюминиевые шины любого профиля, сварочные плиты, стеллажи и сама свариваемая конструкция при условии, если их сечение обеспечивает безопасное по условиям нагрева протекание тока. Соединение между собой отдельных элементов, используемых в качестве обратного проводника, должно выполняться с помощью болтов, струбцин или зажимов;</a:t>
          </a:r>
          <a:endParaRPr lang="ru-RU" sz="1000" dirty="0">
            <a:solidFill>
              <a:srgbClr val="002060"/>
            </a:solidFill>
            <a:latin typeface="Calibri" pitchFamily="34" charset="0"/>
          </a:endParaRPr>
        </a:p>
      </dgm:t>
    </dgm:pt>
    <dgm:pt modelId="{6B10F07C-2AED-44EA-B280-49C1CA5A1E8E}" type="parTrans" cxnId="{1D4597C8-4089-4E83-AA66-CAE22F7EAFD0}">
      <dgm:prSet/>
      <dgm:spPr/>
      <dgm:t>
        <a:bodyPr/>
        <a:lstStyle/>
        <a:p>
          <a:endParaRPr lang="ru-RU" sz="1000">
            <a:solidFill>
              <a:srgbClr val="002060"/>
            </a:solidFill>
            <a:latin typeface="Calibri" pitchFamily="34" charset="0"/>
          </a:endParaRPr>
        </a:p>
      </dgm:t>
    </dgm:pt>
    <dgm:pt modelId="{13FC8DCD-941E-43E4-8C01-8B3102D3959A}" type="sibTrans" cxnId="{1D4597C8-4089-4E83-AA66-CAE22F7EAFD0}">
      <dgm:prSet/>
      <dgm:spPr/>
      <dgm:t>
        <a:bodyPr/>
        <a:lstStyle/>
        <a:p>
          <a:endParaRPr lang="ru-RU" sz="1000">
            <a:solidFill>
              <a:srgbClr val="002060"/>
            </a:solidFill>
            <a:latin typeface="Calibri" pitchFamily="34" charset="0"/>
          </a:endParaRPr>
        </a:p>
      </dgm:t>
    </dgm:pt>
    <dgm:pt modelId="{492889EA-E4F9-4262-9A88-A776ADE23A28}">
      <dgm:prSet custT="1"/>
      <dgm:spPr/>
      <dgm:t>
        <a:bodyPr/>
        <a:lstStyle/>
        <a:p>
          <a:r>
            <a:rPr lang="ru-RU" sz="1000" b="0" i="0" smtClean="0">
              <a:solidFill>
                <a:srgbClr val="002060"/>
              </a:solidFill>
              <a:latin typeface="Calibri" pitchFamily="34" charset="0"/>
            </a:rPr>
            <a:t>е) запрещается использование в качестве обратного проводника внутренних железнодорожных путей, сети заземления или зануления, а также металлических конструкций зданий, коммуникаций и технологического оборудования. В этих случаях сварка производится с применением 2 проводов;</a:t>
          </a:r>
          <a:endParaRPr lang="ru-RU" sz="1000" dirty="0">
            <a:solidFill>
              <a:srgbClr val="002060"/>
            </a:solidFill>
            <a:latin typeface="Calibri" pitchFamily="34" charset="0"/>
          </a:endParaRPr>
        </a:p>
      </dgm:t>
    </dgm:pt>
    <dgm:pt modelId="{19E0CFE3-6BDB-41B6-B4E8-46C72D2ACA89}" type="parTrans" cxnId="{36382320-6F95-4686-8489-C2CADADD25F2}">
      <dgm:prSet/>
      <dgm:spPr/>
      <dgm:t>
        <a:bodyPr/>
        <a:lstStyle/>
        <a:p>
          <a:endParaRPr lang="ru-RU" sz="1000">
            <a:solidFill>
              <a:srgbClr val="002060"/>
            </a:solidFill>
            <a:latin typeface="Calibri" pitchFamily="34" charset="0"/>
          </a:endParaRPr>
        </a:p>
      </dgm:t>
    </dgm:pt>
    <dgm:pt modelId="{0BE4DE0F-436D-4EBE-8114-AAED808255DF}" type="sibTrans" cxnId="{36382320-6F95-4686-8489-C2CADADD25F2}">
      <dgm:prSet/>
      <dgm:spPr/>
      <dgm:t>
        <a:bodyPr/>
        <a:lstStyle/>
        <a:p>
          <a:endParaRPr lang="ru-RU" sz="1000">
            <a:solidFill>
              <a:srgbClr val="002060"/>
            </a:solidFill>
            <a:latin typeface="Calibri" pitchFamily="34" charset="0"/>
          </a:endParaRPr>
        </a:p>
      </dgm:t>
    </dgm:pt>
    <dgm:pt modelId="{411C6DBE-262F-4ED2-BEA0-6DF50DA8E0D9}">
      <dgm:prSet custT="1"/>
      <dgm:spPr/>
      <dgm:t>
        <a:bodyPr/>
        <a:lstStyle/>
        <a:p>
          <a:r>
            <a:rPr lang="ru-RU" sz="1000" b="0" i="0" smtClean="0">
              <a:solidFill>
                <a:srgbClr val="002060"/>
              </a:solidFill>
              <a:latin typeface="Calibri" pitchFamily="34" charset="0"/>
            </a:rPr>
            <a:t>ж) в пожаровзрывоопасных и пожароопасных помещениях обратный проводник от свариваемого изделия до источника тока выполняется только изолированным проводом, причем по качеству изоляции он не должен уступать прямому проводнику, присоединяемому к электрододержателю;</a:t>
          </a:r>
          <a:endParaRPr lang="ru-RU" sz="1000" dirty="0">
            <a:solidFill>
              <a:srgbClr val="002060"/>
            </a:solidFill>
            <a:latin typeface="Calibri" pitchFamily="34" charset="0"/>
          </a:endParaRPr>
        </a:p>
      </dgm:t>
    </dgm:pt>
    <dgm:pt modelId="{13B7087A-0F17-4E7E-9B3D-B6C2337DD94B}" type="parTrans" cxnId="{D036C363-83D7-419E-B216-14BE81ED7CE4}">
      <dgm:prSet/>
      <dgm:spPr/>
      <dgm:t>
        <a:bodyPr/>
        <a:lstStyle/>
        <a:p>
          <a:endParaRPr lang="ru-RU" sz="1000">
            <a:solidFill>
              <a:srgbClr val="002060"/>
            </a:solidFill>
            <a:latin typeface="Calibri" pitchFamily="34" charset="0"/>
          </a:endParaRPr>
        </a:p>
      </dgm:t>
    </dgm:pt>
    <dgm:pt modelId="{520F25A4-5B8D-4BF7-90EF-00DAF609BB7A}" type="sibTrans" cxnId="{D036C363-83D7-419E-B216-14BE81ED7CE4}">
      <dgm:prSet/>
      <dgm:spPr/>
      <dgm:t>
        <a:bodyPr/>
        <a:lstStyle/>
        <a:p>
          <a:endParaRPr lang="ru-RU" sz="1000">
            <a:solidFill>
              <a:srgbClr val="002060"/>
            </a:solidFill>
            <a:latin typeface="Calibri" pitchFamily="34" charset="0"/>
          </a:endParaRPr>
        </a:p>
      </dgm:t>
    </dgm:pt>
    <dgm:pt modelId="{65ECD55F-050D-44E5-9B3D-A5B322B4A5E4}">
      <dgm:prSet custT="1"/>
      <dgm:spPr/>
      <dgm:t>
        <a:bodyPr/>
        <a:lstStyle/>
        <a:p>
          <a:r>
            <a:rPr lang="ru-RU" sz="1000" b="0" i="0" dirty="0" smtClean="0">
              <a:solidFill>
                <a:srgbClr val="002060"/>
              </a:solidFill>
              <a:latin typeface="Calibri" pitchFamily="34" charset="0"/>
            </a:rPr>
            <a:t>з) конструкция </a:t>
          </a:r>
          <a:r>
            <a:rPr lang="ru-RU" sz="1000" b="0" i="0" dirty="0" err="1" smtClean="0">
              <a:solidFill>
                <a:srgbClr val="002060"/>
              </a:solidFill>
              <a:latin typeface="Calibri" pitchFamily="34" charset="0"/>
            </a:rPr>
            <a:t>электрододержателя</a:t>
          </a:r>
          <a:r>
            <a:rPr lang="ru-RU" sz="1000" b="0" i="0" dirty="0" smtClean="0">
              <a:solidFill>
                <a:srgbClr val="002060"/>
              </a:solidFill>
              <a:latin typeface="Calibri" pitchFamily="34" charset="0"/>
            </a:rPr>
            <a:t> для ручной сварки должна обеспечивать надежное зажатие и быструю смену электродов, а также исключать возможность короткого замыкания его корпуса на свариваемую деталь при временных перерывах в работе или при случайном его падении на металлические предметы. Рукоятка </a:t>
          </a:r>
          <a:r>
            <a:rPr lang="ru-RU" sz="1000" b="0" i="0" dirty="0" err="1" smtClean="0">
              <a:solidFill>
                <a:srgbClr val="002060"/>
              </a:solidFill>
              <a:latin typeface="Calibri" pitchFamily="34" charset="0"/>
            </a:rPr>
            <a:t>электрододержателя</a:t>
          </a:r>
          <a:r>
            <a:rPr lang="ru-RU" sz="1000" b="0" i="0" dirty="0" smtClean="0">
              <a:solidFill>
                <a:srgbClr val="002060"/>
              </a:solidFill>
              <a:latin typeface="Calibri" pitchFamily="34" charset="0"/>
            </a:rPr>
            <a:t> делается из негорючего диэлектрического и теплоизолирующего материала;</a:t>
          </a:r>
          <a:endParaRPr lang="ru-RU" sz="1000" dirty="0">
            <a:solidFill>
              <a:srgbClr val="002060"/>
            </a:solidFill>
            <a:latin typeface="Calibri" pitchFamily="34" charset="0"/>
          </a:endParaRPr>
        </a:p>
      </dgm:t>
    </dgm:pt>
    <dgm:pt modelId="{EE1E2452-5D76-4BA8-814C-8755238F2A42}" type="parTrans" cxnId="{160ABED3-A9D9-41A4-8CB1-5BD49667EB97}">
      <dgm:prSet/>
      <dgm:spPr/>
      <dgm:t>
        <a:bodyPr/>
        <a:lstStyle/>
        <a:p>
          <a:endParaRPr lang="ru-RU" sz="1000">
            <a:solidFill>
              <a:srgbClr val="002060"/>
            </a:solidFill>
            <a:latin typeface="Calibri" pitchFamily="34" charset="0"/>
          </a:endParaRPr>
        </a:p>
      </dgm:t>
    </dgm:pt>
    <dgm:pt modelId="{555645EC-0EC8-405B-AE58-D4C855E38CA2}" type="sibTrans" cxnId="{160ABED3-A9D9-41A4-8CB1-5BD49667EB97}">
      <dgm:prSet/>
      <dgm:spPr/>
      <dgm:t>
        <a:bodyPr/>
        <a:lstStyle/>
        <a:p>
          <a:endParaRPr lang="ru-RU" sz="1000">
            <a:solidFill>
              <a:srgbClr val="002060"/>
            </a:solidFill>
            <a:latin typeface="Calibri" pitchFamily="34" charset="0"/>
          </a:endParaRPr>
        </a:p>
      </dgm:t>
    </dgm:pt>
    <dgm:pt modelId="{9C9B3288-7B69-43E1-91C9-2E7A4B5117C9}" type="pres">
      <dgm:prSet presAssocID="{BCA43DE5-FA5F-498E-B9E1-CF8E9596D202}" presName="vert0" presStyleCnt="0">
        <dgm:presLayoutVars>
          <dgm:dir/>
          <dgm:animOne val="branch"/>
          <dgm:animLvl val="lvl"/>
        </dgm:presLayoutVars>
      </dgm:prSet>
      <dgm:spPr/>
      <dgm:t>
        <a:bodyPr/>
        <a:lstStyle/>
        <a:p>
          <a:endParaRPr lang="ru-RU"/>
        </a:p>
      </dgm:t>
    </dgm:pt>
    <dgm:pt modelId="{9EC0F337-4C07-4855-BF79-ABB4648B7BA5}" type="pres">
      <dgm:prSet presAssocID="{70903011-ABC8-42B8-AB76-DD8B995A179A}" presName="thickLine" presStyleLbl="alignNode1" presStyleIdx="0" presStyleCnt="1"/>
      <dgm:spPr/>
    </dgm:pt>
    <dgm:pt modelId="{D8B9125E-B457-4A06-B3DA-97B72032F1A5}" type="pres">
      <dgm:prSet presAssocID="{70903011-ABC8-42B8-AB76-DD8B995A179A}" presName="horz1" presStyleCnt="0"/>
      <dgm:spPr/>
    </dgm:pt>
    <dgm:pt modelId="{870731C0-4A4A-4AD8-8CC5-AB933858991C}" type="pres">
      <dgm:prSet presAssocID="{70903011-ABC8-42B8-AB76-DD8B995A179A}" presName="tx1" presStyleLbl="revTx" presStyleIdx="0" presStyleCnt="9"/>
      <dgm:spPr/>
      <dgm:t>
        <a:bodyPr/>
        <a:lstStyle/>
        <a:p>
          <a:endParaRPr lang="ru-RU"/>
        </a:p>
      </dgm:t>
    </dgm:pt>
    <dgm:pt modelId="{08AE38EC-6287-45F7-94CF-131B064F06E4}" type="pres">
      <dgm:prSet presAssocID="{70903011-ABC8-42B8-AB76-DD8B995A179A}" presName="vert1" presStyleCnt="0"/>
      <dgm:spPr/>
    </dgm:pt>
    <dgm:pt modelId="{517882B0-580F-4F9C-BDE2-D90EE0F5F8E7}" type="pres">
      <dgm:prSet presAssocID="{0D26C8A8-280B-4D67-87AC-5EEF0D0FFE80}" presName="vertSpace2a" presStyleCnt="0"/>
      <dgm:spPr/>
    </dgm:pt>
    <dgm:pt modelId="{309BC847-EE5B-4B23-B7E9-0DE80D95A62A}" type="pres">
      <dgm:prSet presAssocID="{0D26C8A8-280B-4D67-87AC-5EEF0D0FFE80}" presName="horz2" presStyleCnt="0"/>
      <dgm:spPr/>
    </dgm:pt>
    <dgm:pt modelId="{21517AEA-E44F-49F6-82CC-0B9F44ECD496}" type="pres">
      <dgm:prSet presAssocID="{0D26C8A8-280B-4D67-87AC-5EEF0D0FFE80}" presName="horzSpace2" presStyleCnt="0"/>
      <dgm:spPr/>
    </dgm:pt>
    <dgm:pt modelId="{03C01DC2-F36C-4F79-9E15-7E817B6D0737}" type="pres">
      <dgm:prSet presAssocID="{0D26C8A8-280B-4D67-87AC-5EEF0D0FFE80}" presName="tx2" presStyleLbl="revTx" presStyleIdx="1" presStyleCnt="9" custScaleY="57127"/>
      <dgm:spPr/>
      <dgm:t>
        <a:bodyPr/>
        <a:lstStyle/>
        <a:p>
          <a:endParaRPr lang="ru-RU"/>
        </a:p>
      </dgm:t>
    </dgm:pt>
    <dgm:pt modelId="{571A0F03-27EA-49AC-8AF7-2960E78E2BDA}" type="pres">
      <dgm:prSet presAssocID="{0D26C8A8-280B-4D67-87AC-5EEF0D0FFE80}" presName="vert2" presStyleCnt="0"/>
      <dgm:spPr/>
    </dgm:pt>
    <dgm:pt modelId="{A03CDBB9-29A7-4F33-8F8F-2174BBA48A50}" type="pres">
      <dgm:prSet presAssocID="{0D26C8A8-280B-4D67-87AC-5EEF0D0FFE80}" presName="thinLine2b" presStyleLbl="callout" presStyleIdx="0" presStyleCnt="8"/>
      <dgm:spPr/>
    </dgm:pt>
    <dgm:pt modelId="{1B38A8BB-90CC-49CD-9A5C-1C43F2367224}" type="pres">
      <dgm:prSet presAssocID="{0D26C8A8-280B-4D67-87AC-5EEF0D0FFE80}" presName="vertSpace2b" presStyleCnt="0"/>
      <dgm:spPr/>
    </dgm:pt>
    <dgm:pt modelId="{E83A064A-4E1C-4AF8-BD1B-CC14B1A0265B}" type="pres">
      <dgm:prSet presAssocID="{A4429EAD-06D7-49CC-8931-FF47AB519201}" presName="horz2" presStyleCnt="0"/>
      <dgm:spPr/>
    </dgm:pt>
    <dgm:pt modelId="{65B20595-4D1C-440E-8D80-BC8A68458AC1}" type="pres">
      <dgm:prSet presAssocID="{A4429EAD-06D7-49CC-8931-FF47AB519201}" presName="horzSpace2" presStyleCnt="0"/>
      <dgm:spPr/>
    </dgm:pt>
    <dgm:pt modelId="{A7F06D69-152E-4CD6-8F2A-6A1A7D9EA270}" type="pres">
      <dgm:prSet presAssocID="{A4429EAD-06D7-49CC-8931-FF47AB519201}" presName="tx2" presStyleLbl="revTx" presStyleIdx="2" presStyleCnt="9" custScaleY="93415"/>
      <dgm:spPr/>
      <dgm:t>
        <a:bodyPr/>
        <a:lstStyle/>
        <a:p>
          <a:endParaRPr lang="ru-RU"/>
        </a:p>
      </dgm:t>
    </dgm:pt>
    <dgm:pt modelId="{B172DD33-BD47-448B-AB28-902762095FB7}" type="pres">
      <dgm:prSet presAssocID="{A4429EAD-06D7-49CC-8931-FF47AB519201}" presName="vert2" presStyleCnt="0"/>
      <dgm:spPr/>
    </dgm:pt>
    <dgm:pt modelId="{65593232-0D54-4747-9F02-39687152D5A8}" type="pres">
      <dgm:prSet presAssocID="{A4429EAD-06D7-49CC-8931-FF47AB519201}" presName="thinLine2b" presStyleLbl="callout" presStyleIdx="1" presStyleCnt="8"/>
      <dgm:spPr/>
    </dgm:pt>
    <dgm:pt modelId="{1A333B28-0F5A-4DE4-B81F-216CC3996D76}" type="pres">
      <dgm:prSet presAssocID="{A4429EAD-06D7-49CC-8931-FF47AB519201}" presName="vertSpace2b" presStyleCnt="0"/>
      <dgm:spPr/>
    </dgm:pt>
    <dgm:pt modelId="{0996D9EC-116C-4CDF-B748-011077036FAB}" type="pres">
      <dgm:prSet presAssocID="{E8FCB090-C059-49C2-8490-4E6E5930B805}" presName="horz2" presStyleCnt="0"/>
      <dgm:spPr/>
    </dgm:pt>
    <dgm:pt modelId="{E0698831-F607-4578-8E0C-6DD0AEC9AEFA}" type="pres">
      <dgm:prSet presAssocID="{E8FCB090-C059-49C2-8490-4E6E5930B805}" presName="horzSpace2" presStyleCnt="0"/>
      <dgm:spPr/>
    </dgm:pt>
    <dgm:pt modelId="{C90EF722-7F8B-47E4-828E-B8FA7FB4A37C}" type="pres">
      <dgm:prSet presAssocID="{E8FCB090-C059-49C2-8490-4E6E5930B805}" presName="tx2" presStyleLbl="revTx" presStyleIdx="3" presStyleCnt="9" custScaleY="77666"/>
      <dgm:spPr/>
      <dgm:t>
        <a:bodyPr/>
        <a:lstStyle/>
        <a:p>
          <a:endParaRPr lang="ru-RU"/>
        </a:p>
      </dgm:t>
    </dgm:pt>
    <dgm:pt modelId="{B1C51EF8-822B-4B51-B58B-00782909E6D8}" type="pres">
      <dgm:prSet presAssocID="{E8FCB090-C059-49C2-8490-4E6E5930B805}" presName="vert2" presStyleCnt="0"/>
      <dgm:spPr/>
    </dgm:pt>
    <dgm:pt modelId="{0B899FFA-F759-41C0-B3B1-FB42687F73CF}" type="pres">
      <dgm:prSet presAssocID="{E8FCB090-C059-49C2-8490-4E6E5930B805}" presName="thinLine2b" presStyleLbl="callout" presStyleIdx="2" presStyleCnt="8"/>
      <dgm:spPr/>
    </dgm:pt>
    <dgm:pt modelId="{5944A619-E726-4222-8665-21ECA28C0983}" type="pres">
      <dgm:prSet presAssocID="{E8FCB090-C059-49C2-8490-4E6E5930B805}" presName="vertSpace2b" presStyleCnt="0"/>
      <dgm:spPr/>
    </dgm:pt>
    <dgm:pt modelId="{7E977433-0088-48F2-AD38-C6BFEE989A9D}" type="pres">
      <dgm:prSet presAssocID="{F04A228B-9904-4F7E-AB73-4FBF8D0C871C}" presName="horz2" presStyleCnt="0"/>
      <dgm:spPr/>
    </dgm:pt>
    <dgm:pt modelId="{6398E6BA-8770-4E8B-8F99-A2A519F4F249}" type="pres">
      <dgm:prSet presAssocID="{F04A228B-9904-4F7E-AB73-4FBF8D0C871C}" presName="horzSpace2" presStyleCnt="0"/>
      <dgm:spPr/>
    </dgm:pt>
    <dgm:pt modelId="{8D9C08FA-BCE1-4A96-ACA5-AF18A198EF0A}" type="pres">
      <dgm:prSet presAssocID="{F04A228B-9904-4F7E-AB73-4FBF8D0C871C}" presName="tx2" presStyleLbl="revTx" presStyleIdx="4" presStyleCnt="9" custScaleY="50728"/>
      <dgm:spPr/>
      <dgm:t>
        <a:bodyPr/>
        <a:lstStyle/>
        <a:p>
          <a:endParaRPr lang="ru-RU"/>
        </a:p>
      </dgm:t>
    </dgm:pt>
    <dgm:pt modelId="{CED7EF31-62C9-465E-B051-8606DB438EB1}" type="pres">
      <dgm:prSet presAssocID="{F04A228B-9904-4F7E-AB73-4FBF8D0C871C}" presName="vert2" presStyleCnt="0"/>
      <dgm:spPr/>
    </dgm:pt>
    <dgm:pt modelId="{7AC23893-35ED-458B-A8E2-808992152629}" type="pres">
      <dgm:prSet presAssocID="{F04A228B-9904-4F7E-AB73-4FBF8D0C871C}" presName="thinLine2b" presStyleLbl="callout" presStyleIdx="3" presStyleCnt="8"/>
      <dgm:spPr/>
    </dgm:pt>
    <dgm:pt modelId="{B0C0C3D9-B924-4E30-B89A-ABB69EDAAC78}" type="pres">
      <dgm:prSet presAssocID="{F04A228B-9904-4F7E-AB73-4FBF8D0C871C}" presName="vertSpace2b" presStyleCnt="0"/>
      <dgm:spPr/>
    </dgm:pt>
    <dgm:pt modelId="{5141FE99-F594-48A3-8D36-D8F48A80A425}" type="pres">
      <dgm:prSet presAssocID="{C1A5361B-BE39-4814-8D2F-B031F2E1D918}" presName="horz2" presStyleCnt="0"/>
      <dgm:spPr/>
    </dgm:pt>
    <dgm:pt modelId="{C31495D5-3D3D-4686-ACD3-AC75CFE2A55F}" type="pres">
      <dgm:prSet presAssocID="{C1A5361B-BE39-4814-8D2F-B031F2E1D918}" presName="horzSpace2" presStyleCnt="0"/>
      <dgm:spPr/>
    </dgm:pt>
    <dgm:pt modelId="{7DFCFD22-87F7-4C90-B215-749A963A2B6A}" type="pres">
      <dgm:prSet presAssocID="{C1A5361B-BE39-4814-8D2F-B031F2E1D918}" presName="tx2" presStyleLbl="revTx" presStyleIdx="5" presStyleCnt="9" custScaleY="110198"/>
      <dgm:spPr/>
      <dgm:t>
        <a:bodyPr/>
        <a:lstStyle/>
        <a:p>
          <a:endParaRPr lang="ru-RU"/>
        </a:p>
      </dgm:t>
    </dgm:pt>
    <dgm:pt modelId="{2849215B-E2A0-45E7-9D91-1293CFF30596}" type="pres">
      <dgm:prSet presAssocID="{C1A5361B-BE39-4814-8D2F-B031F2E1D918}" presName="vert2" presStyleCnt="0"/>
      <dgm:spPr/>
    </dgm:pt>
    <dgm:pt modelId="{10D7CA7E-60AB-4D65-A013-5D8CC6E1EBE4}" type="pres">
      <dgm:prSet presAssocID="{C1A5361B-BE39-4814-8D2F-B031F2E1D918}" presName="thinLine2b" presStyleLbl="callout" presStyleIdx="4" presStyleCnt="8"/>
      <dgm:spPr/>
    </dgm:pt>
    <dgm:pt modelId="{CC412B8D-8022-48C3-B7D8-40E65B494F08}" type="pres">
      <dgm:prSet presAssocID="{C1A5361B-BE39-4814-8D2F-B031F2E1D918}" presName="vertSpace2b" presStyleCnt="0"/>
      <dgm:spPr/>
    </dgm:pt>
    <dgm:pt modelId="{7274060D-3117-4CE6-83A0-3AE6C621FA78}" type="pres">
      <dgm:prSet presAssocID="{492889EA-E4F9-4262-9A88-A776ADE23A28}" presName="horz2" presStyleCnt="0"/>
      <dgm:spPr/>
    </dgm:pt>
    <dgm:pt modelId="{46511B1F-CDC0-4556-BC89-B74B3B84FD56}" type="pres">
      <dgm:prSet presAssocID="{492889EA-E4F9-4262-9A88-A776ADE23A28}" presName="horzSpace2" presStyleCnt="0"/>
      <dgm:spPr/>
    </dgm:pt>
    <dgm:pt modelId="{CE5D4022-F54D-4803-864A-3E0230CFBFC8}" type="pres">
      <dgm:prSet presAssocID="{492889EA-E4F9-4262-9A88-A776ADE23A28}" presName="tx2" presStyleLbl="revTx" presStyleIdx="6" presStyleCnt="9"/>
      <dgm:spPr/>
      <dgm:t>
        <a:bodyPr/>
        <a:lstStyle/>
        <a:p>
          <a:endParaRPr lang="ru-RU"/>
        </a:p>
      </dgm:t>
    </dgm:pt>
    <dgm:pt modelId="{7CE2143E-3BAE-4BE2-AD47-FF0A188CC4E5}" type="pres">
      <dgm:prSet presAssocID="{492889EA-E4F9-4262-9A88-A776ADE23A28}" presName="vert2" presStyleCnt="0"/>
      <dgm:spPr/>
    </dgm:pt>
    <dgm:pt modelId="{77C9127F-09F1-4E43-A914-FF60EADB1624}" type="pres">
      <dgm:prSet presAssocID="{492889EA-E4F9-4262-9A88-A776ADE23A28}" presName="thinLine2b" presStyleLbl="callout" presStyleIdx="5" presStyleCnt="8"/>
      <dgm:spPr/>
    </dgm:pt>
    <dgm:pt modelId="{F28D3EFE-301A-402D-9459-F52E8CFD891E}" type="pres">
      <dgm:prSet presAssocID="{492889EA-E4F9-4262-9A88-A776ADE23A28}" presName="vertSpace2b" presStyleCnt="0"/>
      <dgm:spPr/>
    </dgm:pt>
    <dgm:pt modelId="{393D798D-4926-47CB-A91F-CA39EFDDFA56}" type="pres">
      <dgm:prSet presAssocID="{411C6DBE-262F-4ED2-BEA0-6DF50DA8E0D9}" presName="horz2" presStyleCnt="0"/>
      <dgm:spPr/>
    </dgm:pt>
    <dgm:pt modelId="{D61F5A09-33CA-46FE-8B1C-1F3B8901B908}" type="pres">
      <dgm:prSet presAssocID="{411C6DBE-262F-4ED2-BEA0-6DF50DA8E0D9}" presName="horzSpace2" presStyleCnt="0"/>
      <dgm:spPr/>
    </dgm:pt>
    <dgm:pt modelId="{0B2FAB66-CA2D-45A9-832F-910593919500}" type="pres">
      <dgm:prSet presAssocID="{411C6DBE-262F-4ED2-BEA0-6DF50DA8E0D9}" presName="tx2" presStyleLbl="revTx" presStyleIdx="7" presStyleCnt="9"/>
      <dgm:spPr/>
      <dgm:t>
        <a:bodyPr/>
        <a:lstStyle/>
        <a:p>
          <a:endParaRPr lang="ru-RU"/>
        </a:p>
      </dgm:t>
    </dgm:pt>
    <dgm:pt modelId="{21D05648-6A33-4CD6-BA80-E67241654DDC}" type="pres">
      <dgm:prSet presAssocID="{411C6DBE-262F-4ED2-BEA0-6DF50DA8E0D9}" presName="vert2" presStyleCnt="0"/>
      <dgm:spPr/>
    </dgm:pt>
    <dgm:pt modelId="{7C7395F4-8DDA-46F2-8494-5AEA6B0B205A}" type="pres">
      <dgm:prSet presAssocID="{411C6DBE-262F-4ED2-BEA0-6DF50DA8E0D9}" presName="thinLine2b" presStyleLbl="callout" presStyleIdx="6" presStyleCnt="8"/>
      <dgm:spPr/>
    </dgm:pt>
    <dgm:pt modelId="{8318A716-E926-4A22-9E36-E9164546319C}" type="pres">
      <dgm:prSet presAssocID="{411C6DBE-262F-4ED2-BEA0-6DF50DA8E0D9}" presName="vertSpace2b" presStyleCnt="0"/>
      <dgm:spPr/>
    </dgm:pt>
    <dgm:pt modelId="{77BEEF50-DFFF-46A3-8DDC-0A03BDA199F8}" type="pres">
      <dgm:prSet presAssocID="{65ECD55F-050D-44E5-9B3D-A5B322B4A5E4}" presName="horz2" presStyleCnt="0"/>
      <dgm:spPr/>
    </dgm:pt>
    <dgm:pt modelId="{FE4012F1-AB09-4555-B237-B7BFF01D989A}" type="pres">
      <dgm:prSet presAssocID="{65ECD55F-050D-44E5-9B3D-A5B322B4A5E4}" presName="horzSpace2" presStyleCnt="0"/>
      <dgm:spPr/>
    </dgm:pt>
    <dgm:pt modelId="{431A0305-22C7-4A8A-A3C4-36FFE81C0F76}" type="pres">
      <dgm:prSet presAssocID="{65ECD55F-050D-44E5-9B3D-A5B322B4A5E4}" presName="tx2" presStyleLbl="revTx" presStyleIdx="8" presStyleCnt="9"/>
      <dgm:spPr/>
      <dgm:t>
        <a:bodyPr/>
        <a:lstStyle/>
        <a:p>
          <a:endParaRPr lang="ru-RU"/>
        </a:p>
      </dgm:t>
    </dgm:pt>
    <dgm:pt modelId="{6A63C6D2-7806-4D10-85D7-0BD5CB2FAF78}" type="pres">
      <dgm:prSet presAssocID="{65ECD55F-050D-44E5-9B3D-A5B322B4A5E4}" presName="vert2" presStyleCnt="0"/>
      <dgm:spPr/>
    </dgm:pt>
    <dgm:pt modelId="{99128AD4-3D2C-4CAB-B6DE-287D7B98832C}" type="pres">
      <dgm:prSet presAssocID="{65ECD55F-050D-44E5-9B3D-A5B322B4A5E4}" presName="thinLine2b" presStyleLbl="callout" presStyleIdx="7" presStyleCnt="8"/>
      <dgm:spPr/>
    </dgm:pt>
    <dgm:pt modelId="{30FA215D-C274-499E-B5AB-96466FA3D57E}" type="pres">
      <dgm:prSet presAssocID="{65ECD55F-050D-44E5-9B3D-A5B322B4A5E4}" presName="vertSpace2b" presStyleCnt="0"/>
      <dgm:spPr/>
    </dgm:pt>
  </dgm:ptLst>
  <dgm:cxnLst>
    <dgm:cxn modelId="{32DB3A88-494D-40F7-BFB8-1265E6113933}" srcId="{70903011-ABC8-42B8-AB76-DD8B995A179A}" destId="{0D26C8A8-280B-4D67-87AC-5EEF0D0FFE80}" srcOrd="0" destOrd="0" parTransId="{B0599CE0-FA49-45A2-A86C-7487C568849E}" sibTransId="{0E6D5C13-AB8B-4864-803F-9D344AF77C22}"/>
    <dgm:cxn modelId="{2407DF8B-FFBE-4009-9031-344C23FA11C3}" type="presOf" srcId="{E8FCB090-C059-49C2-8490-4E6E5930B805}" destId="{C90EF722-7F8B-47E4-828E-B8FA7FB4A37C}" srcOrd="0" destOrd="0" presId="urn:microsoft.com/office/officeart/2008/layout/LinedList"/>
    <dgm:cxn modelId="{C2071DA1-5259-4C6F-9CCB-09BF93A7213E}" srcId="{70903011-ABC8-42B8-AB76-DD8B995A179A}" destId="{F04A228B-9904-4F7E-AB73-4FBF8D0C871C}" srcOrd="3" destOrd="0" parTransId="{26D6099D-CB9D-417B-9453-F8700B8383DE}" sibTransId="{0E22A3B3-9333-4282-9384-B35FFC44D543}"/>
    <dgm:cxn modelId="{081F84CE-C810-4D85-B2F9-89D3951E0FDF}" type="presOf" srcId="{492889EA-E4F9-4262-9A88-A776ADE23A28}" destId="{CE5D4022-F54D-4803-864A-3E0230CFBFC8}" srcOrd="0" destOrd="0" presId="urn:microsoft.com/office/officeart/2008/layout/LinedList"/>
    <dgm:cxn modelId="{88D691F4-6D3C-445D-94FD-C6A6AFFFB637}" type="presOf" srcId="{BCA43DE5-FA5F-498E-B9E1-CF8E9596D202}" destId="{9C9B3288-7B69-43E1-91C9-2E7A4B5117C9}" srcOrd="0" destOrd="0" presId="urn:microsoft.com/office/officeart/2008/layout/LinedList"/>
    <dgm:cxn modelId="{CD766C75-7C17-47A6-8790-A2B0678EDE18}" type="presOf" srcId="{C1A5361B-BE39-4814-8D2F-B031F2E1D918}" destId="{7DFCFD22-87F7-4C90-B215-749A963A2B6A}" srcOrd="0" destOrd="0" presId="urn:microsoft.com/office/officeart/2008/layout/LinedList"/>
    <dgm:cxn modelId="{B910F650-14C6-4A2D-9257-3DA462CC443C}" type="presOf" srcId="{411C6DBE-262F-4ED2-BEA0-6DF50DA8E0D9}" destId="{0B2FAB66-CA2D-45A9-832F-910593919500}" srcOrd="0" destOrd="0" presId="urn:microsoft.com/office/officeart/2008/layout/LinedList"/>
    <dgm:cxn modelId="{D036C363-83D7-419E-B216-14BE81ED7CE4}" srcId="{70903011-ABC8-42B8-AB76-DD8B995A179A}" destId="{411C6DBE-262F-4ED2-BEA0-6DF50DA8E0D9}" srcOrd="6" destOrd="0" parTransId="{13B7087A-0F17-4E7E-9B3D-B6C2337DD94B}" sibTransId="{520F25A4-5B8D-4BF7-90EF-00DAF609BB7A}"/>
    <dgm:cxn modelId="{B0D1A684-5BA9-4CEF-B723-0398D3F621AA}" type="presOf" srcId="{70903011-ABC8-42B8-AB76-DD8B995A179A}" destId="{870731C0-4A4A-4AD8-8CC5-AB933858991C}" srcOrd="0" destOrd="0" presId="urn:microsoft.com/office/officeart/2008/layout/LinedList"/>
    <dgm:cxn modelId="{DE114626-7140-47A6-A619-A62B8E4D312E}" srcId="{70903011-ABC8-42B8-AB76-DD8B995A179A}" destId="{A4429EAD-06D7-49CC-8931-FF47AB519201}" srcOrd="1" destOrd="0" parTransId="{69D78659-A52A-42FD-BC2B-17D9F4B3D123}" sibTransId="{CD9B5607-4AF0-41C7-A269-014BB937734F}"/>
    <dgm:cxn modelId="{36382320-6F95-4686-8489-C2CADADD25F2}" srcId="{70903011-ABC8-42B8-AB76-DD8B995A179A}" destId="{492889EA-E4F9-4262-9A88-A776ADE23A28}" srcOrd="5" destOrd="0" parTransId="{19E0CFE3-6BDB-41B6-B4E8-46C72D2ACA89}" sibTransId="{0BE4DE0F-436D-4EBE-8114-AAED808255DF}"/>
    <dgm:cxn modelId="{160ABED3-A9D9-41A4-8CB1-5BD49667EB97}" srcId="{70903011-ABC8-42B8-AB76-DD8B995A179A}" destId="{65ECD55F-050D-44E5-9B3D-A5B322B4A5E4}" srcOrd="7" destOrd="0" parTransId="{EE1E2452-5D76-4BA8-814C-8755238F2A42}" sibTransId="{555645EC-0EC8-405B-AE58-D4C855E38CA2}"/>
    <dgm:cxn modelId="{1D4597C8-4089-4E83-AA66-CAE22F7EAFD0}" srcId="{70903011-ABC8-42B8-AB76-DD8B995A179A}" destId="{C1A5361B-BE39-4814-8D2F-B031F2E1D918}" srcOrd="4" destOrd="0" parTransId="{6B10F07C-2AED-44EA-B280-49C1CA5A1E8E}" sibTransId="{13FC8DCD-941E-43E4-8C01-8B3102D3959A}"/>
    <dgm:cxn modelId="{F359CB52-D2B8-4686-8763-60875B6E8BD4}" type="presOf" srcId="{65ECD55F-050D-44E5-9B3D-A5B322B4A5E4}" destId="{431A0305-22C7-4A8A-A3C4-36FFE81C0F76}" srcOrd="0" destOrd="0" presId="urn:microsoft.com/office/officeart/2008/layout/LinedList"/>
    <dgm:cxn modelId="{73C7B1F4-678E-4792-866B-5DE73B5DB90A}" type="presOf" srcId="{0D26C8A8-280B-4D67-87AC-5EEF0D0FFE80}" destId="{03C01DC2-F36C-4F79-9E15-7E817B6D0737}" srcOrd="0" destOrd="0" presId="urn:microsoft.com/office/officeart/2008/layout/LinedList"/>
    <dgm:cxn modelId="{45B44488-7E2E-4629-B382-5E08275CBF2E}" type="presOf" srcId="{A4429EAD-06D7-49CC-8931-FF47AB519201}" destId="{A7F06D69-152E-4CD6-8F2A-6A1A7D9EA270}" srcOrd="0" destOrd="0" presId="urn:microsoft.com/office/officeart/2008/layout/LinedList"/>
    <dgm:cxn modelId="{324391C2-F3A3-4D38-A21E-7AA3C343EA63}" type="presOf" srcId="{F04A228B-9904-4F7E-AB73-4FBF8D0C871C}" destId="{8D9C08FA-BCE1-4A96-ACA5-AF18A198EF0A}" srcOrd="0" destOrd="0" presId="urn:microsoft.com/office/officeart/2008/layout/LinedList"/>
    <dgm:cxn modelId="{D923BCC9-0D97-4F00-99AF-7EE63AE7955C}" srcId="{70903011-ABC8-42B8-AB76-DD8B995A179A}" destId="{E8FCB090-C059-49C2-8490-4E6E5930B805}" srcOrd="2" destOrd="0" parTransId="{AFAD8736-F4FD-43F9-B7DC-1E41D5DED3A4}" sibTransId="{CF23CEBC-59C2-4045-8FE8-BFB4133C19FF}"/>
    <dgm:cxn modelId="{815DB979-ACF9-46AD-A184-6F72C3347EDF}" srcId="{BCA43DE5-FA5F-498E-B9E1-CF8E9596D202}" destId="{70903011-ABC8-42B8-AB76-DD8B995A179A}" srcOrd="0" destOrd="0" parTransId="{10B87D12-7E31-4D3D-98AC-8E778B9CD34A}" sibTransId="{C977D3C8-D163-4C38-8CCB-03F8DC697684}"/>
    <dgm:cxn modelId="{00A92E5B-A2F8-4C51-A39E-A29AE66591A6}" type="presParOf" srcId="{9C9B3288-7B69-43E1-91C9-2E7A4B5117C9}" destId="{9EC0F337-4C07-4855-BF79-ABB4648B7BA5}" srcOrd="0" destOrd="0" presId="urn:microsoft.com/office/officeart/2008/layout/LinedList"/>
    <dgm:cxn modelId="{3675074C-62D0-4BFA-914E-4E279D1474FF}" type="presParOf" srcId="{9C9B3288-7B69-43E1-91C9-2E7A4B5117C9}" destId="{D8B9125E-B457-4A06-B3DA-97B72032F1A5}" srcOrd="1" destOrd="0" presId="urn:microsoft.com/office/officeart/2008/layout/LinedList"/>
    <dgm:cxn modelId="{C31E73AA-0648-440F-927C-41A10AC379AD}" type="presParOf" srcId="{D8B9125E-B457-4A06-B3DA-97B72032F1A5}" destId="{870731C0-4A4A-4AD8-8CC5-AB933858991C}" srcOrd="0" destOrd="0" presId="urn:microsoft.com/office/officeart/2008/layout/LinedList"/>
    <dgm:cxn modelId="{114B60F1-45B4-46BC-8B8E-5D5D9746C456}" type="presParOf" srcId="{D8B9125E-B457-4A06-B3DA-97B72032F1A5}" destId="{08AE38EC-6287-45F7-94CF-131B064F06E4}" srcOrd="1" destOrd="0" presId="urn:microsoft.com/office/officeart/2008/layout/LinedList"/>
    <dgm:cxn modelId="{ED3D39E0-6B7F-492E-A282-DC3814677837}" type="presParOf" srcId="{08AE38EC-6287-45F7-94CF-131B064F06E4}" destId="{517882B0-580F-4F9C-BDE2-D90EE0F5F8E7}" srcOrd="0" destOrd="0" presId="urn:microsoft.com/office/officeart/2008/layout/LinedList"/>
    <dgm:cxn modelId="{7755C0D1-B5A5-4FB0-83CE-3C7F49A5D7AF}" type="presParOf" srcId="{08AE38EC-6287-45F7-94CF-131B064F06E4}" destId="{309BC847-EE5B-4B23-B7E9-0DE80D95A62A}" srcOrd="1" destOrd="0" presId="urn:microsoft.com/office/officeart/2008/layout/LinedList"/>
    <dgm:cxn modelId="{1183568A-3FEB-4F96-A241-79A5B14E2DA6}" type="presParOf" srcId="{309BC847-EE5B-4B23-B7E9-0DE80D95A62A}" destId="{21517AEA-E44F-49F6-82CC-0B9F44ECD496}" srcOrd="0" destOrd="0" presId="urn:microsoft.com/office/officeart/2008/layout/LinedList"/>
    <dgm:cxn modelId="{49AEA561-208F-4FED-84CD-BD9FC48F353E}" type="presParOf" srcId="{309BC847-EE5B-4B23-B7E9-0DE80D95A62A}" destId="{03C01DC2-F36C-4F79-9E15-7E817B6D0737}" srcOrd="1" destOrd="0" presId="urn:microsoft.com/office/officeart/2008/layout/LinedList"/>
    <dgm:cxn modelId="{D4EE5144-B032-426B-A447-953635D2E589}" type="presParOf" srcId="{309BC847-EE5B-4B23-B7E9-0DE80D95A62A}" destId="{571A0F03-27EA-49AC-8AF7-2960E78E2BDA}" srcOrd="2" destOrd="0" presId="urn:microsoft.com/office/officeart/2008/layout/LinedList"/>
    <dgm:cxn modelId="{2A330A36-5992-4112-962F-F1C13A23B78F}" type="presParOf" srcId="{08AE38EC-6287-45F7-94CF-131B064F06E4}" destId="{A03CDBB9-29A7-4F33-8F8F-2174BBA48A50}" srcOrd="2" destOrd="0" presId="urn:microsoft.com/office/officeart/2008/layout/LinedList"/>
    <dgm:cxn modelId="{70D2FEDD-6773-403B-BE02-38051C8B455F}" type="presParOf" srcId="{08AE38EC-6287-45F7-94CF-131B064F06E4}" destId="{1B38A8BB-90CC-49CD-9A5C-1C43F2367224}" srcOrd="3" destOrd="0" presId="urn:microsoft.com/office/officeart/2008/layout/LinedList"/>
    <dgm:cxn modelId="{A50C5B86-B854-471E-A47A-09C73DE2FF33}" type="presParOf" srcId="{08AE38EC-6287-45F7-94CF-131B064F06E4}" destId="{E83A064A-4E1C-4AF8-BD1B-CC14B1A0265B}" srcOrd="4" destOrd="0" presId="urn:microsoft.com/office/officeart/2008/layout/LinedList"/>
    <dgm:cxn modelId="{BBF4B171-1D18-4007-BAAD-FC5BF3C87BBC}" type="presParOf" srcId="{E83A064A-4E1C-4AF8-BD1B-CC14B1A0265B}" destId="{65B20595-4D1C-440E-8D80-BC8A68458AC1}" srcOrd="0" destOrd="0" presId="urn:microsoft.com/office/officeart/2008/layout/LinedList"/>
    <dgm:cxn modelId="{A4BC27CE-5D7B-4B47-BD2C-8FBA107EAAB2}" type="presParOf" srcId="{E83A064A-4E1C-4AF8-BD1B-CC14B1A0265B}" destId="{A7F06D69-152E-4CD6-8F2A-6A1A7D9EA270}" srcOrd="1" destOrd="0" presId="urn:microsoft.com/office/officeart/2008/layout/LinedList"/>
    <dgm:cxn modelId="{C1EC24F2-A0B6-47FD-8FCC-D1F0D3F382BB}" type="presParOf" srcId="{E83A064A-4E1C-4AF8-BD1B-CC14B1A0265B}" destId="{B172DD33-BD47-448B-AB28-902762095FB7}" srcOrd="2" destOrd="0" presId="urn:microsoft.com/office/officeart/2008/layout/LinedList"/>
    <dgm:cxn modelId="{3014CB65-72CB-4129-B326-AA05BC0A018D}" type="presParOf" srcId="{08AE38EC-6287-45F7-94CF-131B064F06E4}" destId="{65593232-0D54-4747-9F02-39687152D5A8}" srcOrd="5" destOrd="0" presId="urn:microsoft.com/office/officeart/2008/layout/LinedList"/>
    <dgm:cxn modelId="{0E6F1EF9-E84E-41EF-84C3-967D6F00F81E}" type="presParOf" srcId="{08AE38EC-6287-45F7-94CF-131B064F06E4}" destId="{1A333B28-0F5A-4DE4-B81F-216CC3996D76}" srcOrd="6" destOrd="0" presId="urn:microsoft.com/office/officeart/2008/layout/LinedList"/>
    <dgm:cxn modelId="{AB7CF9C4-267D-42E3-A941-76B43F44AD14}" type="presParOf" srcId="{08AE38EC-6287-45F7-94CF-131B064F06E4}" destId="{0996D9EC-116C-4CDF-B748-011077036FAB}" srcOrd="7" destOrd="0" presId="urn:microsoft.com/office/officeart/2008/layout/LinedList"/>
    <dgm:cxn modelId="{F92EAB8A-7114-4111-89D8-495572000DEF}" type="presParOf" srcId="{0996D9EC-116C-4CDF-B748-011077036FAB}" destId="{E0698831-F607-4578-8E0C-6DD0AEC9AEFA}" srcOrd="0" destOrd="0" presId="urn:microsoft.com/office/officeart/2008/layout/LinedList"/>
    <dgm:cxn modelId="{21B6C9A0-84CE-4AE4-BF50-30CCB486A049}" type="presParOf" srcId="{0996D9EC-116C-4CDF-B748-011077036FAB}" destId="{C90EF722-7F8B-47E4-828E-B8FA7FB4A37C}" srcOrd="1" destOrd="0" presId="urn:microsoft.com/office/officeart/2008/layout/LinedList"/>
    <dgm:cxn modelId="{308D6447-180E-439C-BCBC-55A1D9E90AAA}" type="presParOf" srcId="{0996D9EC-116C-4CDF-B748-011077036FAB}" destId="{B1C51EF8-822B-4B51-B58B-00782909E6D8}" srcOrd="2" destOrd="0" presId="urn:microsoft.com/office/officeart/2008/layout/LinedList"/>
    <dgm:cxn modelId="{B788C1FF-2153-4BE4-9FB0-1579F5FB3AF3}" type="presParOf" srcId="{08AE38EC-6287-45F7-94CF-131B064F06E4}" destId="{0B899FFA-F759-41C0-B3B1-FB42687F73CF}" srcOrd="8" destOrd="0" presId="urn:microsoft.com/office/officeart/2008/layout/LinedList"/>
    <dgm:cxn modelId="{7A9E6AE4-7B8B-439E-85A1-AF48BA153C12}" type="presParOf" srcId="{08AE38EC-6287-45F7-94CF-131B064F06E4}" destId="{5944A619-E726-4222-8665-21ECA28C0983}" srcOrd="9" destOrd="0" presId="urn:microsoft.com/office/officeart/2008/layout/LinedList"/>
    <dgm:cxn modelId="{7AADF05A-ED41-4F01-AA1B-5DEAF324943C}" type="presParOf" srcId="{08AE38EC-6287-45F7-94CF-131B064F06E4}" destId="{7E977433-0088-48F2-AD38-C6BFEE989A9D}" srcOrd="10" destOrd="0" presId="urn:microsoft.com/office/officeart/2008/layout/LinedList"/>
    <dgm:cxn modelId="{E9E2C956-B34C-47E2-A8E8-18D4E45D4940}" type="presParOf" srcId="{7E977433-0088-48F2-AD38-C6BFEE989A9D}" destId="{6398E6BA-8770-4E8B-8F99-A2A519F4F249}" srcOrd="0" destOrd="0" presId="urn:microsoft.com/office/officeart/2008/layout/LinedList"/>
    <dgm:cxn modelId="{44CCF5E4-F003-47D7-A857-2E9610DC5927}" type="presParOf" srcId="{7E977433-0088-48F2-AD38-C6BFEE989A9D}" destId="{8D9C08FA-BCE1-4A96-ACA5-AF18A198EF0A}" srcOrd="1" destOrd="0" presId="urn:microsoft.com/office/officeart/2008/layout/LinedList"/>
    <dgm:cxn modelId="{88579502-F3E7-4243-9CC4-83AF6C68EF41}" type="presParOf" srcId="{7E977433-0088-48F2-AD38-C6BFEE989A9D}" destId="{CED7EF31-62C9-465E-B051-8606DB438EB1}" srcOrd="2" destOrd="0" presId="urn:microsoft.com/office/officeart/2008/layout/LinedList"/>
    <dgm:cxn modelId="{3362890A-E2BB-45B0-8C2B-B857646FB0B6}" type="presParOf" srcId="{08AE38EC-6287-45F7-94CF-131B064F06E4}" destId="{7AC23893-35ED-458B-A8E2-808992152629}" srcOrd="11" destOrd="0" presId="urn:microsoft.com/office/officeart/2008/layout/LinedList"/>
    <dgm:cxn modelId="{A20F227B-25F1-420B-B90D-6A7E37669767}" type="presParOf" srcId="{08AE38EC-6287-45F7-94CF-131B064F06E4}" destId="{B0C0C3D9-B924-4E30-B89A-ABB69EDAAC78}" srcOrd="12" destOrd="0" presId="urn:microsoft.com/office/officeart/2008/layout/LinedList"/>
    <dgm:cxn modelId="{C9D96961-E0AB-43DF-9AE5-DEC83462820F}" type="presParOf" srcId="{08AE38EC-6287-45F7-94CF-131B064F06E4}" destId="{5141FE99-F594-48A3-8D36-D8F48A80A425}" srcOrd="13" destOrd="0" presId="urn:microsoft.com/office/officeart/2008/layout/LinedList"/>
    <dgm:cxn modelId="{DDF28883-2002-4765-B29C-7575FA064D28}" type="presParOf" srcId="{5141FE99-F594-48A3-8D36-D8F48A80A425}" destId="{C31495D5-3D3D-4686-ACD3-AC75CFE2A55F}" srcOrd="0" destOrd="0" presId="urn:microsoft.com/office/officeart/2008/layout/LinedList"/>
    <dgm:cxn modelId="{27AE841F-0253-408F-85CD-0069A6DE8471}" type="presParOf" srcId="{5141FE99-F594-48A3-8D36-D8F48A80A425}" destId="{7DFCFD22-87F7-4C90-B215-749A963A2B6A}" srcOrd="1" destOrd="0" presId="urn:microsoft.com/office/officeart/2008/layout/LinedList"/>
    <dgm:cxn modelId="{57B552F8-1A00-4527-8D3A-7AD72B9EC7ED}" type="presParOf" srcId="{5141FE99-F594-48A3-8D36-D8F48A80A425}" destId="{2849215B-E2A0-45E7-9D91-1293CFF30596}" srcOrd="2" destOrd="0" presId="urn:microsoft.com/office/officeart/2008/layout/LinedList"/>
    <dgm:cxn modelId="{7E3A082F-1CEA-44A3-9AD6-54F4A6A8274D}" type="presParOf" srcId="{08AE38EC-6287-45F7-94CF-131B064F06E4}" destId="{10D7CA7E-60AB-4D65-A013-5D8CC6E1EBE4}" srcOrd="14" destOrd="0" presId="urn:microsoft.com/office/officeart/2008/layout/LinedList"/>
    <dgm:cxn modelId="{15318F7A-CDF5-4180-9F9B-F1C968930C51}" type="presParOf" srcId="{08AE38EC-6287-45F7-94CF-131B064F06E4}" destId="{CC412B8D-8022-48C3-B7D8-40E65B494F08}" srcOrd="15" destOrd="0" presId="urn:microsoft.com/office/officeart/2008/layout/LinedList"/>
    <dgm:cxn modelId="{3E4A58F0-6BC1-490C-86A7-9E2D1A69DB00}" type="presParOf" srcId="{08AE38EC-6287-45F7-94CF-131B064F06E4}" destId="{7274060D-3117-4CE6-83A0-3AE6C621FA78}" srcOrd="16" destOrd="0" presId="urn:microsoft.com/office/officeart/2008/layout/LinedList"/>
    <dgm:cxn modelId="{54D42BF6-A745-4C37-9419-3724082DC71E}" type="presParOf" srcId="{7274060D-3117-4CE6-83A0-3AE6C621FA78}" destId="{46511B1F-CDC0-4556-BC89-B74B3B84FD56}" srcOrd="0" destOrd="0" presId="urn:microsoft.com/office/officeart/2008/layout/LinedList"/>
    <dgm:cxn modelId="{F004879D-3291-4C0D-BD85-5D7E73A0D291}" type="presParOf" srcId="{7274060D-3117-4CE6-83A0-3AE6C621FA78}" destId="{CE5D4022-F54D-4803-864A-3E0230CFBFC8}" srcOrd="1" destOrd="0" presId="urn:microsoft.com/office/officeart/2008/layout/LinedList"/>
    <dgm:cxn modelId="{C3262508-4095-415C-BF64-EF5A689E4D0E}" type="presParOf" srcId="{7274060D-3117-4CE6-83A0-3AE6C621FA78}" destId="{7CE2143E-3BAE-4BE2-AD47-FF0A188CC4E5}" srcOrd="2" destOrd="0" presId="urn:microsoft.com/office/officeart/2008/layout/LinedList"/>
    <dgm:cxn modelId="{342A0C60-282E-4B64-B9DC-133EC1DEC5A9}" type="presParOf" srcId="{08AE38EC-6287-45F7-94CF-131B064F06E4}" destId="{77C9127F-09F1-4E43-A914-FF60EADB1624}" srcOrd="17" destOrd="0" presId="urn:microsoft.com/office/officeart/2008/layout/LinedList"/>
    <dgm:cxn modelId="{4F9A2A32-DF93-4C94-872D-945B4F1ABCE8}" type="presParOf" srcId="{08AE38EC-6287-45F7-94CF-131B064F06E4}" destId="{F28D3EFE-301A-402D-9459-F52E8CFD891E}" srcOrd="18" destOrd="0" presId="urn:microsoft.com/office/officeart/2008/layout/LinedList"/>
    <dgm:cxn modelId="{4284F7B2-1C41-4C5D-9623-403CA84E0E00}" type="presParOf" srcId="{08AE38EC-6287-45F7-94CF-131B064F06E4}" destId="{393D798D-4926-47CB-A91F-CA39EFDDFA56}" srcOrd="19" destOrd="0" presId="urn:microsoft.com/office/officeart/2008/layout/LinedList"/>
    <dgm:cxn modelId="{B0BF90BD-5C3A-40DE-8428-454F7FAABD24}" type="presParOf" srcId="{393D798D-4926-47CB-A91F-CA39EFDDFA56}" destId="{D61F5A09-33CA-46FE-8B1C-1F3B8901B908}" srcOrd="0" destOrd="0" presId="urn:microsoft.com/office/officeart/2008/layout/LinedList"/>
    <dgm:cxn modelId="{2103ABF1-F4C0-4F5C-99FD-2668ECA9E2A6}" type="presParOf" srcId="{393D798D-4926-47CB-A91F-CA39EFDDFA56}" destId="{0B2FAB66-CA2D-45A9-832F-910593919500}" srcOrd="1" destOrd="0" presId="urn:microsoft.com/office/officeart/2008/layout/LinedList"/>
    <dgm:cxn modelId="{B4D418F8-7951-44B4-A43F-D9C8968EA90B}" type="presParOf" srcId="{393D798D-4926-47CB-A91F-CA39EFDDFA56}" destId="{21D05648-6A33-4CD6-BA80-E67241654DDC}" srcOrd="2" destOrd="0" presId="urn:microsoft.com/office/officeart/2008/layout/LinedList"/>
    <dgm:cxn modelId="{6D49A682-6F44-4E7D-BCFB-464C2EBE9522}" type="presParOf" srcId="{08AE38EC-6287-45F7-94CF-131B064F06E4}" destId="{7C7395F4-8DDA-46F2-8494-5AEA6B0B205A}" srcOrd="20" destOrd="0" presId="urn:microsoft.com/office/officeart/2008/layout/LinedList"/>
    <dgm:cxn modelId="{BD8A58AD-E31A-4189-8690-474508A76117}" type="presParOf" srcId="{08AE38EC-6287-45F7-94CF-131B064F06E4}" destId="{8318A716-E926-4A22-9E36-E9164546319C}" srcOrd="21" destOrd="0" presId="urn:microsoft.com/office/officeart/2008/layout/LinedList"/>
    <dgm:cxn modelId="{5FBD20FC-9BDC-409C-8AA2-1A7618DB535A}" type="presParOf" srcId="{08AE38EC-6287-45F7-94CF-131B064F06E4}" destId="{77BEEF50-DFFF-46A3-8DDC-0A03BDA199F8}" srcOrd="22" destOrd="0" presId="urn:microsoft.com/office/officeart/2008/layout/LinedList"/>
    <dgm:cxn modelId="{97AA37FD-0594-4E1D-869D-D3D57F0D7275}" type="presParOf" srcId="{77BEEF50-DFFF-46A3-8DDC-0A03BDA199F8}" destId="{FE4012F1-AB09-4555-B237-B7BFF01D989A}" srcOrd="0" destOrd="0" presId="urn:microsoft.com/office/officeart/2008/layout/LinedList"/>
    <dgm:cxn modelId="{ACA08BE9-6AA3-4B08-AF51-B150354A0A83}" type="presParOf" srcId="{77BEEF50-DFFF-46A3-8DDC-0A03BDA199F8}" destId="{431A0305-22C7-4A8A-A3C4-36FFE81C0F76}" srcOrd="1" destOrd="0" presId="urn:microsoft.com/office/officeart/2008/layout/LinedList"/>
    <dgm:cxn modelId="{9F42A5BA-5275-47F3-81EC-18EF5C0035A0}" type="presParOf" srcId="{77BEEF50-DFFF-46A3-8DDC-0A03BDA199F8}" destId="{6A63C6D2-7806-4D10-85D7-0BD5CB2FAF78}" srcOrd="2" destOrd="0" presId="urn:microsoft.com/office/officeart/2008/layout/LinedList"/>
    <dgm:cxn modelId="{2CE2A908-544C-4D82-A1B1-10DE84DDC21D}" type="presParOf" srcId="{08AE38EC-6287-45F7-94CF-131B064F06E4}" destId="{99128AD4-3D2C-4CAB-B6DE-287D7B98832C}" srcOrd="23" destOrd="0" presId="urn:microsoft.com/office/officeart/2008/layout/LinedList"/>
    <dgm:cxn modelId="{BC170F2B-0629-4AD0-B306-FF1CF10388BF}" type="presParOf" srcId="{08AE38EC-6287-45F7-94CF-131B064F06E4}" destId="{30FA215D-C274-499E-B5AB-96466FA3D57E}" srcOrd="24" destOrd="0" presId="urn:microsoft.com/office/officeart/2008/layout/LinedList"/>
  </dgm:cxnLst>
  <dgm:bg>
    <a:solidFill>
      <a:schemeClr val="accent2">
        <a:lumMod val="20000"/>
        <a:lumOff val="8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BCA43DE5-FA5F-498E-B9E1-CF8E9596D202}"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ru-RU"/>
        </a:p>
      </dgm:t>
    </dgm:pt>
    <dgm:pt modelId="{70903011-ABC8-42B8-AB76-DD8B995A179A}">
      <dgm:prSet phldrT="[Текст]" custT="1"/>
      <dgm:spPr/>
      <dgm:t>
        <a:bodyPr/>
        <a:lstStyle/>
        <a:p>
          <a:pPr algn="just"/>
          <a:endParaRPr lang="ru-RU" sz="1400" b="1" dirty="0" smtClean="0">
            <a:solidFill>
              <a:srgbClr val="002060"/>
            </a:solidFill>
            <a:latin typeface="Calibri" pitchFamily="34" charset="0"/>
          </a:endParaRPr>
        </a:p>
        <a:p>
          <a:pPr algn="just"/>
          <a:endParaRPr lang="ru-RU" sz="1400" b="1" dirty="0" smtClean="0">
            <a:solidFill>
              <a:srgbClr val="002060"/>
            </a:solidFill>
            <a:latin typeface="Calibri" pitchFamily="34" charset="0"/>
          </a:endParaRPr>
        </a:p>
        <a:p>
          <a:pPr algn="just"/>
          <a:endParaRPr lang="ru-RU" sz="1400" b="1" dirty="0" smtClean="0">
            <a:solidFill>
              <a:srgbClr val="002060"/>
            </a:solidFill>
            <a:latin typeface="Calibri" pitchFamily="34" charset="0"/>
          </a:endParaRPr>
        </a:p>
        <a:p>
          <a:pPr algn="just"/>
          <a:endParaRPr lang="ru-RU" sz="1400" b="1" dirty="0" smtClean="0">
            <a:solidFill>
              <a:srgbClr val="002060"/>
            </a:solidFill>
            <a:latin typeface="Calibri" pitchFamily="34" charset="0"/>
          </a:endParaRPr>
        </a:p>
        <a:p>
          <a:pPr algn="just"/>
          <a:endParaRPr lang="ru-RU" sz="1400" b="1" dirty="0" smtClean="0">
            <a:solidFill>
              <a:srgbClr val="002060"/>
            </a:solidFill>
            <a:latin typeface="Calibri" pitchFamily="34" charset="0"/>
          </a:endParaRPr>
        </a:p>
        <a:p>
          <a:pPr algn="l"/>
          <a:r>
            <a:rPr lang="ru-RU" sz="1400" b="1" dirty="0" smtClean="0">
              <a:solidFill>
                <a:srgbClr val="002060"/>
              </a:solidFill>
              <a:latin typeface="Calibri" pitchFamily="34" charset="0"/>
            </a:rPr>
            <a:t>ПРИ ПРОВЕДЕНИИ ЭЛЕКТРОСВАРОЧНЫХ РАБОТ:</a:t>
          </a:r>
          <a:endParaRPr lang="ru-RU" sz="1400" dirty="0">
            <a:solidFill>
              <a:srgbClr val="002060"/>
            </a:solidFill>
            <a:latin typeface="Calibri" pitchFamily="34" charset="0"/>
          </a:endParaRPr>
        </a:p>
      </dgm:t>
    </dgm:pt>
    <dgm:pt modelId="{10B87D12-7E31-4D3D-98AC-8E778B9CD34A}" type="parTrans" cxnId="{815DB979-ACF9-46AD-A184-6F72C3347EDF}">
      <dgm:prSet/>
      <dgm:spPr/>
      <dgm:t>
        <a:bodyPr/>
        <a:lstStyle/>
        <a:p>
          <a:pPr algn="just"/>
          <a:endParaRPr lang="ru-RU" sz="1000">
            <a:solidFill>
              <a:srgbClr val="002060"/>
            </a:solidFill>
            <a:latin typeface="Calibri" pitchFamily="34" charset="0"/>
          </a:endParaRPr>
        </a:p>
      </dgm:t>
    </dgm:pt>
    <dgm:pt modelId="{C977D3C8-D163-4C38-8CCB-03F8DC697684}" type="sibTrans" cxnId="{815DB979-ACF9-46AD-A184-6F72C3347EDF}">
      <dgm:prSet/>
      <dgm:spPr/>
      <dgm:t>
        <a:bodyPr/>
        <a:lstStyle/>
        <a:p>
          <a:pPr algn="just"/>
          <a:endParaRPr lang="ru-RU" sz="1000">
            <a:solidFill>
              <a:srgbClr val="002060"/>
            </a:solidFill>
            <a:latin typeface="Calibri" pitchFamily="34" charset="0"/>
          </a:endParaRPr>
        </a:p>
      </dgm:t>
    </dgm:pt>
    <dgm:pt modelId="{0D26C8A8-280B-4D67-87AC-5EEF0D0FFE80}">
      <dgm:prSet phldrT="[Текст]" custT="1"/>
      <dgm:spPr/>
      <dgm:t>
        <a:bodyPr/>
        <a:lstStyle/>
        <a:p>
          <a:pPr algn="just"/>
          <a:r>
            <a:rPr lang="ru-RU" sz="1000" b="0" i="0" dirty="0" smtClean="0">
              <a:solidFill>
                <a:srgbClr val="002060"/>
              </a:solidFill>
              <a:latin typeface="Calibri" pitchFamily="34" charset="0"/>
            </a:rPr>
            <a:t>и) следует применять электроды, изготовленные в заводских условиях, соответствующие номинальной величине сварочного тока. При смене электродов их остатки (огарки) следует помещать в металлический ящик, устанавливаемый у места сварочных работ;</a:t>
          </a:r>
          <a:endParaRPr lang="ru-RU" sz="1000" dirty="0">
            <a:solidFill>
              <a:srgbClr val="002060"/>
            </a:solidFill>
            <a:latin typeface="Calibri" pitchFamily="34" charset="0"/>
          </a:endParaRPr>
        </a:p>
      </dgm:t>
    </dgm:pt>
    <dgm:pt modelId="{B0599CE0-FA49-45A2-A86C-7487C568849E}" type="parTrans" cxnId="{32DB3A88-494D-40F7-BFB8-1265E6113933}">
      <dgm:prSet/>
      <dgm:spPr/>
      <dgm:t>
        <a:bodyPr/>
        <a:lstStyle/>
        <a:p>
          <a:pPr algn="just"/>
          <a:endParaRPr lang="ru-RU" sz="1000">
            <a:solidFill>
              <a:srgbClr val="002060"/>
            </a:solidFill>
            <a:latin typeface="Calibri" pitchFamily="34" charset="0"/>
          </a:endParaRPr>
        </a:p>
      </dgm:t>
    </dgm:pt>
    <dgm:pt modelId="{0E6D5C13-AB8B-4864-803F-9D344AF77C22}" type="sibTrans" cxnId="{32DB3A88-494D-40F7-BFB8-1265E6113933}">
      <dgm:prSet/>
      <dgm:spPr/>
      <dgm:t>
        <a:bodyPr/>
        <a:lstStyle/>
        <a:p>
          <a:pPr algn="just"/>
          <a:endParaRPr lang="ru-RU" sz="1000">
            <a:solidFill>
              <a:srgbClr val="002060"/>
            </a:solidFill>
            <a:latin typeface="Calibri" pitchFamily="34" charset="0"/>
          </a:endParaRPr>
        </a:p>
      </dgm:t>
    </dgm:pt>
    <dgm:pt modelId="{A4429EAD-06D7-49CC-8931-FF47AB519201}">
      <dgm:prSet phldrT="[Текст]" custT="1"/>
      <dgm:spPr/>
      <dgm:t>
        <a:bodyPr/>
        <a:lstStyle/>
        <a:p>
          <a:pPr algn="just"/>
          <a:r>
            <a:rPr lang="ru-RU" sz="1000" b="0" i="0" dirty="0" smtClean="0">
              <a:solidFill>
                <a:srgbClr val="002060"/>
              </a:solidFill>
              <a:latin typeface="Calibri" pitchFamily="34" charset="0"/>
            </a:rPr>
            <a:t>к) необходимо электросварочную установку на время работы заземлять. Помимо заземления основного электросварочного оборудования в сварочных установках следует непосредственно заземлять тот зажим вторичной обмотки сварочного трансформатора, к которому присоединяется проводник, идущий к изделию (обратный проводник);</a:t>
          </a:r>
          <a:endParaRPr lang="ru-RU" sz="1000" dirty="0">
            <a:solidFill>
              <a:srgbClr val="002060"/>
            </a:solidFill>
            <a:latin typeface="Calibri" pitchFamily="34" charset="0"/>
          </a:endParaRPr>
        </a:p>
      </dgm:t>
    </dgm:pt>
    <dgm:pt modelId="{69D78659-A52A-42FD-BC2B-17D9F4B3D123}" type="parTrans" cxnId="{DE114626-7140-47A6-A619-A62B8E4D312E}">
      <dgm:prSet/>
      <dgm:spPr/>
      <dgm:t>
        <a:bodyPr/>
        <a:lstStyle/>
        <a:p>
          <a:pPr algn="just"/>
          <a:endParaRPr lang="ru-RU" sz="1000">
            <a:solidFill>
              <a:srgbClr val="002060"/>
            </a:solidFill>
            <a:latin typeface="Calibri" pitchFamily="34" charset="0"/>
          </a:endParaRPr>
        </a:p>
      </dgm:t>
    </dgm:pt>
    <dgm:pt modelId="{CD9B5607-4AF0-41C7-A269-014BB937734F}" type="sibTrans" cxnId="{DE114626-7140-47A6-A619-A62B8E4D312E}">
      <dgm:prSet/>
      <dgm:spPr/>
      <dgm:t>
        <a:bodyPr/>
        <a:lstStyle/>
        <a:p>
          <a:pPr algn="just"/>
          <a:endParaRPr lang="ru-RU" sz="1000">
            <a:solidFill>
              <a:srgbClr val="002060"/>
            </a:solidFill>
            <a:latin typeface="Calibri" pitchFamily="34" charset="0"/>
          </a:endParaRPr>
        </a:p>
      </dgm:t>
    </dgm:pt>
    <dgm:pt modelId="{E8FCB090-C059-49C2-8490-4E6E5930B805}">
      <dgm:prSet phldrT="[Текст]" custT="1"/>
      <dgm:spPr/>
      <dgm:t>
        <a:bodyPr/>
        <a:lstStyle/>
        <a:p>
          <a:pPr algn="just"/>
          <a:r>
            <a:rPr lang="ru-RU" sz="1000" b="0" i="0" dirty="0" smtClean="0">
              <a:solidFill>
                <a:srgbClr val="002060"/>
              </a:solidFill>
              <a:latin typeface="Calibri" pitchFamily="34" charset="0"/>
            </a:rPr>
            <a:t>л) чистку агрегата и пусковой аппаратуры следует проводить ежедневно после окончания работы. Техническое обслуживание и планово-предупредительный ремонт сварочного оборудования проводится в соответствии с графиком;</a:t>
          </a:r>
          <a:endParaRPr lang="ru-RU" sz="1000" dirty="0">
            <a:solidFill>
              <a:srgbClr val="002060"/>
            </a:solidFill>
            <a:latin typeface="Calibri" pitchFamily="34" charset="0"/>
          </a:endParaRPr>
        </a:p>
      </dgm:t>
    </dgm:pt>
    <dgm:pt modelId="{AFAD8736-F4FD-43F9-B7DC-1E41D5DED3A4}" type="parTrans" cxnId="{D923BCC9-0D97-4F00-99AF-7EE63AE7955C}">
      <dgm:prSet/>
      <dgm:spPr/>
      <dgm:t>
        <a:bodyPr/>
        <a:lstStyle/>
        <a:p>
          <a:pPr algn="just"/>
          <a:endParaRPr lang="ru-RU" sz="1000">
            <a:solidFill>
              <a:srgbClr val="002060"/>
            </a:solidFill>
            <a:latin typeface="Calibri" pitchFamily="34" charset="0"/>
          </a:endParaRPr>
        </a:p>
      </dgm:t>
    </dgm:pt>
    <dgm:pt modelId="{CF23CEBC-59C2-4045-8FE8-BFB4133C19FF}" type="sibTrans" cxnId="{D923BCC9-0D97-4F00-99AF-7EE63AE7955C}">
      <dgm:prSet/>
      <dgm:spPr/>
      <dgm:t>
        <a:bodyPr/>
        <a:lstStyle/>
        <a:p>
          <a:pPr algn="just"/>
          <a:endParaRPr lang="ru-RU" sz="1000">
            <a:solidFill>
              <a:srgbClr val="002060"/>
            </a:solidFill>
            <a:latin typeface="Calibri" pitchFamily="34" charset="0"/>
          </a:endParaRPr>
        </a:p>
      </dgm:t>
    </dgm:pt>
    <dgm:pt modelId="{F04A228B-9904-4F7E-AB73-4FBF8D0C871C}">
      <dgm:prSet custT="1"/>
      <dgm:spPr/>
      <dgm:t>
        <a:bodyPr/>
        <a:lstStyle/>
        <a:p>
          <a:pPr algn="just"/>
          <a:r>
            <a:rPr lang="ru-RU" sz="1000" b="0" i="0" dirty="0" smtClean="0">
              <a:solidFill>
                <a:srgbClr val="002060"/>
              </a:solidFill>
              <a:latin typeface="Calibri" pitchFamily="34" charset="0"/>
            </a:rPr>
            <a:t>м) питание дуги в установках для атомно-водородной сварки обеспечивается от отдельного трансформатора. Запрещается непосредственное питание дуги от распределительной сети через регулятор тока любого типа;</a:t>
          </a:r>
          <a:endParaRPr lang="ru-RU" sz="1000" dirty="0">
            <a:solidFill>
              <a:srgbClr val="002060"/>
            </a:solidFill>
            <a:latin typeface="Calibri" pitchFamily="34" charset="0"/>
          </a:endParaRPr>
        </a:p>
      </dgm:t>
    </dgm:pt>
    <dgm:pt modelId="{26D6099D-CB9D-417B-9453-F8700B8383DE}" type="parTrans" cxnId="{C2071DA1-5259-4C6F-9CCB-09BF93A7213E}">
      <dgm:prSet/>
      <dgm:spPr/>
      <dgm:t>
        <a:bodyPr/>
        <a:lstStyle/>
        <a:p>
          <a:pPr algn="just"/>
          <a:endParaRPr lang="ru-RU" sz="1000">
            <a:solidFill>
              <a:srgbClr val="002060"/>
            </a:solidFill>
            <a:latin typeface="Calibri" pitchFamily="34" charset="0"/>
          </a:endParaRPr>
        </a:p>
      </dgm:t>
    </dgm:pt>
    <dgm:pt modelId="{0E22A3B3-9333-4282-9384-B35FFC44D543}" type="sibTrans" cxnId="{C2071DA1-5259-4C6F-9CCB-09BF93A7213E}">
      <dgm:prSet/>
      <dgm:spPr/>
      <dgm:t>
        <a:bodyPr/>
        <a:lstStyle/>
        <a:p>
          <a:pPr algn="just"/>
          <a:endParaRPr lang="ru-RU" sz="1000">
            <a:solidFill>
              <a:srgbClr val="002060"/>
            </a:solidFill>
            <a:latin typeface="Calibri" pitchFamily="34" charset="0"/>
          </a:endParaRPr>
        </a:p>
      </dgm:t>
    </dgm:pt>
    <dgm:pt modelId="{C1A5361B-BE39-4814-8D2F-B031F2E1D918}">
      <dgm:prSet custT="1"/>
      <dgm:spPr/>
      <dgm:t>
        <a:bodyPr/>
        <a:lstStyle/>
        <a:p>
          <a:pPr algn="just"/>
          <a:r>
            <a:rPr lang="ru-RU" sz="1000" b="0" i="0" dirty="0" smtClean="0">
              <a:solidFill>
                <a:srgbClr val="002060"/>
              </a:solidFill>
              <a:latin typeface="Calibri" pitchFamily="34" charset="0"/>
            </a:rPr>
            <a:t>н) при атомно-водородной сварке в горелке должно предусматриваться автоматическое отключение напряжения и прекращение подачи водорода в случае разрыва цепи. Запрещается оставлять включенные горелки без присмотра.</a:t>
          </a:r>
          <a:endParaRPr lang="ru-RU" sz="1000" dirty="0">
            <a:solidFill>
              <a:srgbClr val="002060"/>
            </a:solidFill>
            <a:latin typeface="Calibri" pitchFamily="34" charset="0"/>
          </a:endParaRPr>
        </a:p>
      </dgm:t>
    </dgm:pt>
    <dgm:pt modelId="{6B10F07C-2AED-44EA-B280-49C1CA5A1E8E}" type="parTrans" cxnId="{1D4597C8-4089-4E83-AA66-CAE22F7EAFD0}">
      <dgm:prSet/>
      <dgm:spPr/>
      <dgm:t>
        <a:bodyPr/>
        <a:lstStyle/>
        <a:p>
          <a:pPr algn="just"/>
          <a:endParaRPr lang="ru-RU" sz="1000">
            <a:solidFill>
              <a:srgbClr val="002060"/>
            </a:solidFill>
            <a:latin typeface="Calibri" pitchFamily="34" charset="0"/>
          </a:endParaRPr>
        </a:p>
      </dgm:t>
    </dgm:pt>
    <dgm:pt modelId="{13FC8DCD-941E-43E4-8C01-8B3102D3959A}" type="sibTrans" cxnId="{1D4597C8-4089-4E83-AA66-CAE22F7EAFD0}">
      <dgm:prSet/>
      <dgm:spPr/>
      <dgm:t>
        <a:bodyPr/>
        <a:lstStyle/>
        <a:p>
          <a:pPr algn="just"/>
          <a:endParaRPr lang="ru-RU" sz="1000">
            <a:solidFill>
              <a:srgbClr val="002060"/>
            </a:solidFill>
            <a:latin typeface="Calibri" pitchFamily="34" charset="0"/>
          </a:endParaRPr>
        </a:p>
      </dgm:t>
    </dgm:pt>
    <dgm:pt modelId="{9C9B3288-7B69-43E1-91C9-2E7A4B5117C9}" type="pres">
      <dgm:prSet presAssocID="{BCA43DE5-FA5F-498E-B9E1-CF8E9596D202}" presName="vert0" presStyleCnt="0">
        <dgm:presLayoutVars>
          <dgm:dir/>
          <dgm:animOne val="branch"/>
          <dgm:animLvl val="lvl"/>
        </dgm:presLayoutVars>
      </dgm:prSet>
      <dgm:spPr/>
      <dgm:t>
        <a:bodyPr/>
        <a:lstStyle/>
        <a:p>
          <a:endParaRPr lang="ru-RU"/>
        </a:p>
      </dgm:t>
    </dgm:pt>
    <dgm:pt modelId="{9EC0F337-4C07-4855-BF79-ABB4648B7BA5}" type="pres">
      <dgm:prSet presAssocID="{70903011-ABC8-42B8-AB76-DD8B995A179A}" presName="thickLine" presStyleLbl="alignNode1" presStyleIdx="0" presStyleCnt="1"/>
      <dgm:spPr/>
    </dgm:pt>
    <dgm:pt modelId="{D8B9125E-B457-4A06-B3DA-97B72032F1A5}" type="pres">
      <dgm:prSet presAssocID="{70903011-ABC8-42B8-AB76-DD8B995A179A}" presName="horz1" presStyleCnt="0"/>
      <dgm:spPr/>
    </dgm:pt>
    <dgm:pt modelId="{870731C0-4A4A-4AD8-8CC5-AB933858991C}" type="pres">
      <dgm:prSet presAssocID="{70903011-ABC8-42B8-AB76-DD8B995A179A}" presName="tx1" presStyleLbl="revTx" presStyleIdx="0" presStyleCnt="6"/>
      <dgm:spPr/>
      <dgm:t>
        <a:bodyPr/>
        <a:lstStyle/>
        <a:p>
          <a:endParaRPr lang="ru-RU"/>
        </a:p>
      </dgm:t>
    </dgm:pt>
    <dgm:pt modelId="{08AE38EC-6287-45F7-94CF-131B064F06E4}" type="pres">
      <dgm:prSet presAssocID="{70903011-ABC8-42B8-AB76-DD8B995A179A}" presName="vert1" presStyleCnt="0"/>
      <dgm:spPr/>
    </dgm:pt>
    <dgm:pt modelId="{517882B0-580F-4F9C-BDE2-D90EE0F5F8E7}" type="pres">
      <dgm:prSet presAssocID="{0D26C8A8-280B-4D67-87AC-5EEF0D0FFE80}" presName="vertSpace2a" presStyleCnt="0"/>
      <dgm:spPr/>
    </dgm:pt>
    <dgm:pt modelId="{309BC847-EE5B-4B23-B7E9-0DE80D95A62A}" type="pres">
      <dgm:prSet presAssocID="{0D26C8A8-280B-4D67-87AC-5EEF0D0FFE80}" presName="horz2" presStyleCnt="0"/>
      <dgm:spPr/>
    </dgm:pt>
    <dgm:pt modelId="{21517AEA-E44F-49F6-82CC-0B9F44ECD496}" type="pres">
      <dgm:prSet presAssocID="{0D26C8A8-280B-4D67-87AC-5EEF0D0FFE80}" presName="horzSpace2" presStyleCnt="0"/>
      <dgm:spPr/>
    </dgm:pt>
    <dgm:pt modelId="{03C01DC2-F36C-4F79-9E15-7E817B6D0737}" type="pres">
      <dgm:prSet presAssocID="{0D26C8A8-280B-4D67-87AC-5EEF0D0FFE80}" presName="tx2" presStyleLbl="revTx" presStyleIdx="1" presStyleCnt="6" custScaleY="57127"/>
      <dgm:spPr/>
      <dgm:t>
        <a:bodyPr/>
        <a:lstStyle/>
        <a:p>
          <a:endParaRPr lang="ru-RU"/>
        </a:p>
      </dgm:t>
    </dgm:pt>
    <dgm:pt modelId="{571A0F03-27EA-49AC-8AF7-2960E78E2BDA}" type="pres">
      <dgm:prSet presAssocID="{0D26C8A8-280B-4D67-87AC-5EEF0D0FFE80}" presName="vert2" presStyleCnt="0"/>
      <dgm:spPr/>
    </dgm:pt>
    <dgm:pt modelId="{A03CDBB9-29A7-4F33-8F8F-2174BBA48A50}" type="pres">
      <dgm:prSet presAssocID="{0D26C8A8-280B-4D67-87AC-5EEF0D0FFE80}" presName="thinLine2b" presStyleLbl="callout" presStyleIdx="0" presStyleCnt="5"/>
      <dgm:spPr/>
    </dgm:pt>
    <dgm:pt modelId="{1B38A8BB-90CC-49CD-9A5C-1C43F2367224}" type="pres">
      <dgm:prSet presAssocID="{0D26C8A8-280B-4D67-87AC-5EEF0D0FFE80}" presName="vertSpace2b" presStyleCnt="0"/>
      <dgm:spPr/>
    </dgm:pt>
    <dgm:pt modelId="{E83A064A-4E1C-4AF8-BD1B-CC14B1A0265B}" type="pres">
      <dgm:prSet presAssocID="{A4429EAD-06D7-49CC-8931-FF47AB519201}" presName="horz2" presStyleCnt="0"/>
      <dgm:spPr/>
    </dgm:pt>
    <dgm:pt modelId="{65B20595-4D1C-440E-8D80-BC8A68458AC1}" type="pres">
      <dgm:prSet presAssocID="{A4429EAD-06D7-49CC-8931-FF47AB519201}" presName="horzSpace2" presStyleCnt="0"/>
      <dgm:spPr/>
    </dgm:pt>
    <dgm:pt modelId="{A7F06D69-152E-4CD6-8F2A-6A1A7D9EA270}" type="pres">
      <dgm:prSet presAssocID="{A4429EAD-06D7-49CC-8931-FF47AB519201}" presName="tx2" presStyleLbl="revTx" presStyleIdx="2" presStyleCnt="6" custScaleY="67561"/>
      <dgm:spPr/>
      <dgm:t>
        <a:bodyPr/>
        <a:lstStyle/>
        <a:p>
          <a:endParaRPr lang="ru-RU"/>
        </a:p>
      </dgm:t>
    </dgm:pt>
    <dgm:pt modelId="{B172DD33-BD47-448B-AB28-902762095FB7}" type="pres">
      <dgm:prSet presAssocID="{A4429EAD-06D7-49CC-8931-FF47AB519201}" presName="vert2" presStyleCnt="0"/>
      <dgm:spPr/>
    </dgm:pt>
    <dgm:pt modelId="{65593232-0D54-4747-9F02-39687152D5A8}" type="pres">
      <dgm:prSet presAssocID="{A4429EAD-06D7-49CC-8931-FF47AB519201}" presName="thinLine2b" presStyleLbl="callout" presStyleIdx="1" presStyleCnt="5"/>
      <dgm:spPr/>
    </dgm:pt>
    <dgm:pt modelId="{1A333B28-0F5A-4DE4-B81F-216CC3996D76}" type="pres">
      <dgm:prSet presAssocID="{A4429EAD-06D7-49CC-8931-FF47AB519201}" presName="vertSpace2b" presStyleCnt="0"/>
      <dgm:spPr/>
    </dgm:pt>
    <dgm:pt modelId="{0996D9EC-116C-4CDF-B748-011077036FAB}" type="pres">
      <dgm:prSet presAssocID="{E8FCB090-C059-49C2-8490-4E6E5930B805}" presName="horz2" presStyleCnt="0"/>
      <dgm:spPr/>
    </dgm:pt>
    <dgm:pt modelId="{E0698831-F607-4578-8E0C-6DD0AEC9AEFA}" type="pres">
      <dgm:prSet presAssocID="{E8FCB090-C059-49C2-8490-4E6E5930B805}" presName="horzSpace2" presStyleCnt="0"/>
      <dgm:spPr/>
    </dgm:pt>
    <dgm:pt modelId="{C90EF722-7F8B-47E4-828E-B8FA7FB4A37C}" type="pres">
      <dgm:prSet presAssocID="{E8FCB090-C059-49C2-8490-4E6E5930B805}" presName="tx2" presStyleLbl="revTx" presStyleIdx="3" presStyleCnt="6" custScaleY="45372" custLinFactNeighborX="-129" custLinFactNeighborY="-2582"/>
      <dgm:spPr/>
      <dgm:t>
        <a:bodyPr/>
        <a:lstStyle/>
        <a:p>
          <a:endParaRPr lang="ru-RU"/>
        </a:p>
      </dgm:t>
    </dgm:pt>
    <dgm:pt modelId="{B1C51EF8-822B-4B51-B58B-00782909E6D8}" type="pres">
      <dgm:prSet presAssocID="{E8FCB090-C059-49C2-8490-4E6E5930B805}" presName="vert2" presStyleCnt="0"/>
      <dgm:spPr/>
    </dgm:pt>
    <dgm:pt modelId="{0B899FFA-F759-41C0-B3B1-FB42687F73CF}" type="pres">
      <dgm:prSet presAssocID="{E8FCB090-C059-49C2-8490-4E6E5930B805}" presName="thinLine2b" presStyleLbl="callout" presStyleIdx="2" presStyleCnt="5"/>
      <dgm:spPr/>
    </dgm:pt>
    <dgm:pt modelId="{5944A619-E726-4222-8665-21ECA28C0983}" type="pres">
      <dgm:prSet presAssocID="{E8FCB090-C059-49C2-8490-4E6E5930B805}" presName="vertSpace2b" presStyleCnt="0"/>
      <dgm:spPr/>
    </dgm:pt>
    <dgm:pt modelId="{7E977433-0088-48F2-AD38-C6BFEE989A9D}" type="pres">
      <dgm:prSet presAssocID="{F04A228B-9904-4F7E-AB73-4FBF8D0C871C}" presName="horz2" presStyleCnt="0"/>
      <dgm:spPr/>
    </dgm:pt>
    <dgm:pt modelId="{6398E6BA-8770-4E8B-8F99-A2A519F4F249}" type="pres">
      <dgm:prSet presAssocID="{F04A228B-9904-4F7E-AB73-4FBF8D0C871C}" presName="horzSpace2" presStyleCnt="0"/>
      <dgm:spPr/>
    </dgm:pt>
    <dgm:pt modelId="{8D9C08FA-BCE1-4A96-ACA5-AF18A198EF0A}" type="pres">
      <dgm:prSet presAssocID="{F04A228B-9904-4F7E-AB73-4FBF8D0C871C}" presName="tx2" presStyleLbl="revTx" presStyleIdx="4" presStyleCnt="6" custScaleY="50728"/>
      <dgm:spPr/>
      <dgm:t>
        <a:bodyPr/>
        <a:lstStyle/>
        <a:p>
          <a:endParaRPr lang="ru-RU"/>
        </a:p>
      </dgm:t>
    </dgm:pt>
    <dgm:pt modelId="{CED7EF31-62C9-465E-B051-8606DB438EB1}" type="pres">
      <dgm:prSet presAssocID="{F04A228B-9904-4F7E-AB73-4FBF8D0C871C}" presName="vert2" presStyleCnt="0"/>
      <dgm:spPr/>
    </dgm:pt>
    <dgm:pt modelId="{7AC23893-35ED-458B-A8E2-808992152629}" type="pres">
      <dgm:prSet presAssocID="{F04A228B-9904-4F7E-AB73-4FBF8D0C871C}" presName="thinLine2b" presStyleLbl="callout" presStyleIdx="3" presStyleCnt="5"/>
      <dgm:spPr/>
    </dgm:pt>
    <dgm:pt modelId="{B0C0C3D9-B924-4E30-B89A-ABB69EDAAC78}" type="pres">
      <dgm:prSet presAssocID="{F04A228B-9904-4F7E-AB73-4FBF8D0C871C}" presName="vertSpace2b" presStyleCnt="0"/>
      <dgm:spPr/>
    </dgm:pt>
    <dgm:pt modelId="{5141FE99-F594-48A3-8D36-D8F48A80A425}" type="pres">
      <dgm:prSet presAssocID="{C1A5361B-BE39-4814-8D2F-B031F2E1D918}" presName="horz2" presStyleCnt="0"/>
      <dgm:spPr/>
    </dgm:pt>
    <dgm:pt modelId="{C31495D5-3D3D-4686-ACD3-AC75CFE2A55F}" type="pres">
      <dgm:prSet presAssocID="{C1A5361B-BE39-4814-8D2F-B031F2E1D918}" presName="horzSpace2" presStyleCnt="0"/>
      <dgm:spPr/>
    </dgm:pt>
    <dgm:pt modelId="{7DFCFD22-87F7-4C90-B215-749A963A2B6A}" type="pres">
      <dgm:prSet presAssocID="{C1A5361B-BE39-4814-8D2F-B031F2E1D918}" presName="tx2" presStyleLbl="revTx" presStyleIdx="5" presStyleCnt="6" custScaleY="55628"/>
      <dgm:spPr/>
      <dgm:t>
        <a:bodyPr/>
        <a:lstStyle/>
        <a:p>
          <a:endParaRPr lang="ru-RU"/>
        </a:p>
      </dgm:t>
    </dgm:pt>
    <dgm:pt modelId="{2849215B-E2A0-45E7-9D91-1293CFF30596}" type="pres">
      <dgm:prSet presAssocID="{C1A5361B-BE39-4814-8D2F-B031F2E1D918}" presName="vert2" presStyleCnt="0"/>
      <dgm:spPr/>
    </dgm:pt>
    <dgm:pt modelId="{10D7CA7E-60AB-4D65-A013-5D8CC6E1EBE4}" type="pres">
      <dgm:prSet presAssocID="{C1A5361B-BE39-4814-8D2F-B031F2E1D918}" presName="thinLine2b" presStyleLbl="callout" presStyleIdx="4" presStyleCnt="5"/>
      <dgm:spPr/>
    </dgm:pt>
    <dgm:pt modelId="{CC412B8D-8022-48C3-B7D8-40E65B494F08}" type="pres">
      <dgm:prSet presAssocID="{C1A5361B-BE39-4814-8D2F-B031F2E1D918}" presName="vertSpace2b" presStyleCnt="0"/>
      <dgm:spPr/>
    </dgm:pt>
  </dgm:ptLst>
  <dgm:cxnLst>
    <dgm:cxn modelId="{DE114626-7140-47A6-A619-A62B8E4D312E}" srcId="{70903011-ABC8-42B8-AB76-DD8B995A179A}" destId="{A4429EAD-06D7-49CC-8931-FF47AB519201}" srcOrd="1" destOrd="0" parTransId="{69D78659-A52A-42FD-BC2B-17D9F4B3D123}" sibTransId="{CD9B5607-4AF0-41C7-A269-014BB937734F}"/>
    <dgm:cxn modelId="{815DB979-ACF9-46AD-A184-6F72C3347EDF}" srcId="{BCA43DE5-FA5F-498E-B9E1-CF8E9596D202}" destId="{70903011-ABC8-42B8-AB76-DD8B995A179A}" srcOrd="0" destOrd="0" parTransId="{10B87D12-7E31-4D3D-98AC-8E778B9CD34A}" sibTransId="{C977D3C8-D163-4C38-8CCB-03F8DC697684}"/>
    <dgm:cxn modelId="{32DB3A88-494D-40F7-BFB8-1265E6113933}" srcId="{70903011-ABC8-42B8-AB76-DD8B995A179A}" destId="{0D26C8A8-280B-4D67-87AC-5EEF0D0FFE80}" srcOrd="0" destOrd="0" parTransId="{B0599CE0-FA49-45A2-A86C-7487C568849E}" sibTransId="{0E6D5C13-AB8B-4864-803F-9D344AF77C22}"/>
    <dgm:cxn modelId="{99436A53-7BA2-4ABA-8523-B2D3613C51DC}" type="presOf" srcId="{E8FCB090-C059-49C2-8490-4E6E5930B805}" destId="{C90EF722-7F8B-47E4-828E-B8FA7FB4A37C}" srcOrd="0" destOrd="0" presId="urn:microsoft.com/office/officeart/2008/layout/LinedList"/>
    <dgm:cxn modelId="{D8F40E8D-DB23-4347-A87D-808B9CCB5E2A}" type="presOf" srcId="{BCA43DE5-FA5F-498E-B9E1-CF8E9596D202}" destId="{9C9B3288-7B69-43E1-91C9-2E7A4B5117C9}" srcOrd="0" destOrd="0" presId="urn:microsoft.com/office/officeart/2008/layout/LinedList"/>
    <dgm:cxn modelId="{31B4EE21-A88C-42D3-B685-683B0BA64E1F}" type="presOf" srcId="{0D26C8A8-280B-4D67-87AC-5EEF0D0FFE80}" destId="{03C01DC2-F36C-4F79-9E15-7E817B6D0737}" srcOrd="0" destOrd="0" presId="urn:microsoft.com/office/officeart/2008/layout/LinedList"/>
    <dgm:cxn modelId="{C22B3160-E606-4E79-B06C-8EC3192C277C}" type="presOf" srcId="{F04A228B-9904-4F7E-AB73-4FBF8D0C871C}" destId="{8D9C08FA-BCE1-4A96-ACA5-AF18A198EF0A}" srcOrd="0" destOrd="0" presId="urn:microsoft.com/office/officeart/2008/layout/LinedList"/>
    <dgm:cxn modelId="{B5B1FDC6-FEF8-4B89-A20A-C5997DA32427}" type="presOf" srcId="{70903011-ABC8-42B8-AB76-DD8B995A179A}" destId="{870731C0-4A4A-4AD8-8CC5-AB933858991C}" srcOrd="0" destOrd="0" presId="urn:microsoft.com/office/officeart/2008/layout/LinedList"/>
    <dgm:cxn modelId="{D923BCC9-0D97-4F00-99AF-7EE63AE7955C}" srcId="{70903011-ABC8-42B8-AB76-DD8B995A179A}" destId="{E8FCB090-C059-49C2-8490-4E6E5930B805}" srcOrd="2" destOrd="0" parTransId="{AFAD8736-F4FD-43F9-B7DC-1E41D5DED3A4}" sibTransId="{CF23CEBC-59C2-4045-8FE8-BFB4133C19FF}"/>
    <dgm:cxn modelId="{C2071DA1-5259-4C6F-9CCB-09BF93A7213E}" srcId="{70903011-ABC8-42B8-AB76-DD8B995A179A}" destId="{F04A228B-9904-4F7E-AB73-4FBF8D0C871C}" srcOrd="3" destOrd="0" parTransId="{26D6099D-CB9D-417B-9453-F8700B8383DE}" sibTransId="{0E22A3B3-9333-4282-9384-B35FFC44D543}"/>
    <dgm:cxn modelId="{8F3FE717-6F1D-48BF-A057-6FBE9CA2219B}" type="presOf" srcId="{A4429EAD-06D7-49CC-8931-FF47AB519201}" destId="{A7F06D69-152E-4CD6-8F2A-6A1A7D9EA270}" srcOrd="0" destOrd="0" presId="urn:microsoft.com/office/officeart/2008/layout/LinedList"/>
    <dgm:cxn modelId="{1D4597C8-4089-4E83-AA66-CAE22F7EAFD0}" srcId="{70903011-ABC8-42B8-AB76-DD8B995A179A}" destId="{C1A5361B-BE39-4814-8D2F-B031F2E1D918}" srcOrd="4" destOrd="0" parTransId="{6B10F07C-2AED-44EA-B280-49C1CA5A1E8E}" sibTransId="{13FC8DCD-941E-43E4-8C01-8B3102D3959A}"/>
    <dgm:cxn modelId="{A934FB78-F394-4C76-BF58-6F266B7E6252}" type="presOf" srcId="{C1A5361B-BE39-4814-8D2F-B031F2E1D918}" destId="{7DFCFD22-87F7-4C90-B215-749A963A2B6A}" srcOrd="0" destOrd="0" presId="urn:microsoft.com/office/officeart/2008/layout/LinedList"/>
    <dgm:cxn modelId="{DF2664E0-0665-4FA9-9B92-1334E9773197}" type="presParOf" srcId="{9C9B3288-7B69-43E1-91C9-2E7A4B5117C9}" destId="{9EC0F337-4C07-4855-BF79-ABB4648B7BA5}" srcOrd="0" destOrd="0" presId="urn:microsoft.com/office/officeart/2008/layout/LinedList"/>
    <dgm:cxn modelId="{7B84FDDF-1BB0-47B2-959A-F383F7252250}" type="presParOf" srcId="{9C9B3288-7B69-43E1-91C9-2E7A4B5117C9}" destId="{D8B9125E-B457-4A06-B3DA-97B72032F1A5}" srcOrd="1" destOrd="0" presId="urn:microsoft.com/office/officeart/2008/layout/LinedList"/>
    <dgm:cxn modelId="{E3B39365-0EB8-463C-804A-B170A4E1FD76}" type="presParOf" srcId="{D8B9125E-B457-4A06-B3DA-97B72032F1A5}" destId="{870731C0-4A4A-4AD8-8CC5-AB933858991C}" srcOrd="0" destOrd="0" presId="urn:microsoft.com/office/officeart/2008/layout/LinedList"/>
    <dgm:cxn modelId="{AF141D68-1219-4291-AC38-5C8CA2B2318C}" type="presParOf" srcId="{D8B9125E-B457-4A06-B3DA-97B72032F1A5}" destId="{08AE38EC-6287-45F7-94CF-131B064F06E4}" srcOrd="1" destOrd="0" presId="urn:microsoft.com/office/officeart/2008/layout/LinedList"/>
    <dgm:cxn modelId="{58DD72B5-BDE4-48B3-9118-28AC665E000E}" type="presParOf" srcId="{08AE38EC-6287-45F7-94CF-131B064F06E4}" destId="{517882B0-580F-4F9C-BDE2-D90EE0F5F8E7}" srcOrd="0" destOrd="0" presId="urn:microsoft.com/office/officeart/2008/layout/LinedList"/>
    <dgm:cxn modelId="{BD8EBE01-D56F-469F-BBA7-25BD440F3CB3}" type="presParOf" srcId="{08AE38EC-6287-45F7-94CF-131B064F06E4}" destId="{309BC847-EE5B-4B23-B7E9-0DE80D95A62A}" srcOrd="1" destOrd="0" presId="urn:microsoft.com/office/officeart/2008/layout/LinedList"/>
    <dgm:cxn modelId="{29776983-DC46-4C3B-9BD2-00BD67C751D4}" type="presParOf" srcId="{309BC847-EE5B-4B23-B7E9-0DE80D95A62A}" destId="{21517AEA-E44F-49F6-82CC-0B9F44ECD496}" srcOrd="0" destOrd="0" presId="urn:microsoft.com/office/officeart/2008/layout/LinedList"/>
    <dgm:cxn modelId="{F5259C58-700B-49D7-99B5-41241E338C17}" type="presParOf" srcId="{309BC847-EE5B-4B23-B7E9-0DE80D95A62A}" destId="{03C01DC2-F36C-4F79-9E15-7E817B6D0737}" srcOrd="1" destOrd="0" presId="urn:microsoft.com/office/officeart/2008/layout/LinedList"/>
    <dgm:cxn modelId="{D1CD7F8C-22AF-4FE3-BBDF-CD01FBDA37F5}" type="presParOf" srcId="{309BC847-EE5B-4B23-B7E9-0DE80D95A62A}" destId="{571A0F03-27EA-49AC-8AF7-2960E78E2BDA}" srcOrd="2" destOrd="0" presId="urn:microsoft.com/office/officeart/2008/layout/LinedList"/>
    <dgm:cxn modelId="{B41732CD-E8C8-4A1A-BE4D-BEEE8B2D545F}" type="presParOf" srcId="{08AE38EC-6287-45F7-94CF-131B064F06E4}" destId="{A03CDBB9-29A7-4F33-8F8F-2174BBA48A50}" srcOrd="2" destOrd="0" presId="urn:microsoft.com/office/officeart/2008/layout/LinedList"/>
    <dgm:cxn modelId="{FAAC756B-CB53-47EB-B265-83F0CBF21491}" type="presParOf" srcId="{08AE38EC-6287-45F7-94CF-131B064F06E4}" destId="{1B38A8BB-90CC-49CD-9A5C-1C43F2367224}" srcOrd="3" destOrd="0" presId="urn:microsoft.com/office/officeart/2008/layout/LinedList"/>
    <dgm:cxn modelId="{96C94F6D-0062-427F-8E95-FAC2DCF421AF}" type="presParOf" srcId="{08AE38EC-6287-45F7-94CF-131B064F06E4}" destId="{E83A064A-4E1C-4AF8-BD1B-CC14B1A0265B}" srcOrd="4" destOrd="0" presId="urn:microsoft.com/office/officeart/2008/layout/LinedList"/>
    <dgm:cxn modelId="{C81CEF76-4976-4092-8CF1-39278F6A9E77}" type="presParOf" srcId="{E83A064A-4E1C-4AF8-BD1B-CC14B1A0265B}" destId="{65B20595-4D1C-440E-8D80-BC8A68458AC1}" srcOrd="0" destOrd="0" presId="urn:microsoft.com/office/officeart/2008/layout/LinedList"/>
    <dgm:cxn modelId="{FF9CAA68-BBC5-4DB6-968A-4BF855C91EB2}" type="presParOf" srcId="{E83A064A-4E1C-4AF8-BD1B-CC14B1A0265B}" destId="{A7F06D69-152E-4CD6-8F2A-6A1A7D9EA270}" srcOrd="1" destOrd="0" presId="urn:microsoft.com/office/officeart/2008/layout/LinedList"/>
    <dgm:cxn modelId="{B4450CF6-C065-4E04-8ED0-67BA79E94028}" type="presParOf" srcId="{E83A064A-4E1C-4AF8-BD1B-CC14B1A0265B}" destId="{B172DD33-BD47-448B-AB28-902762095FB7}" srcOrd="2" destOrd="0" presId="urn:microsoft.com/office/officeart/2008/layout/LinedList"/>
    <dgm:cxn modelId="{46D84327-E558-4AB2-BC8F-102B4FFBC5CB}" type="presParOf" srcId="{08AE38EC-6287-45F7-94CF-131B064F06E4}" destId="{65593232-0D54-4747-9F02-39687152D5A8}" srcOrd="5" destOrd="0" presId="urn:microsoft.com/office/officeart/2008/layout/LinedList"/>
    <dgm:cxn modelId="{DB7B12E6-B2CF-470B-9FD7-C67B5FFA4B9D}" type="presParOf" srcId="{08AE38EC-6287-45F7-94CF-131B064F06E4}" destId="{1A333B28-0F5A-4DE4-B81F-216CC3996D76}" srcOrd="6" destOrd="0" presId="urn:microsoft.com/office/officeart/2008/layout/LinedList"/>
    <dgm:cxn modelId="{9BAFF295-4D07-4B27-A3E1-B17EAB2C473C}" type="presParOf" srcId="{08AE38EC-6287-45F7-94CF-131B064F06E4}" destId="{0996D9EC-116C-4CDF-B748-011077036FAB}" srcOrd="7" destOrd="0" presId="urn:microsoft.com/office/officeart/2008/layout/LinedList"/>
    <dgm:cxn modelId="{59B220F0-A6E4-4468-A977-12259517F1F2}" type="presParOf" srcId="{0996D9EC-116C-4CDF-B748-011077036FAB}" destId="{E0698831-F607-4578-8E0C-6DD0AEC9AEFA}" srcOrd="0" destOrd="0" presId="urn:microsoft.com/office/officeart/2008/layout/LinedList"/>
    <dgm:cxn modelId="{C8928A34-20B4-4AD4-9371-70550C22F891}" type="presParOf" srcId="{0996D9EC-116C-4CDF-B748-011077036FAB}" destId="{C90EF722-7F8B-47E4-828E-B8FA7FB4A37C}" srcOrd="1" destOrd="0" presId="urn:microsoft.com/office/officeart/2008/layout/LinedList"/>
    <dgm:cxn modelId="{78A470C0-4501-458C-AA9E-0894AED0A3F1}" type="presParOf" srcId="{0996D9EC-116C-4CDF-B748-011077036FAB}" destId="{B1C51EF8-822B-4B51-B58B-00782909E6D8}" srcOrd="2" destOrd="0" presId="urn:microsoft.com/office/officeart/2008/layout/LinedList"/>
    <dgm:cxn modelId="{8183349A-7887-45BB-ACD9-4F4AB71D60C3}" type="presParOf" srcId="{08AE38EC-6287-45F7-94CF-131B064F06E4}" destId="{0B899FFA-F759-41C0-B3B1-FB42687F73CF}" srcOrd="8" destOrd="0" presId="urn:microsoft.com/office/officeart/2008/layout/LinedList"/>
    <dgm:cxn modelId="{83853D82-44B3-4122-9F3A-81FACE18538A}" type="presParOf" srcId="{08AE38EC-6287-45F7-94CF-131B064F06E4}" destId="{5944A619-E726-4222-8665-21ECA28C0983}" srcOrd="9" destOrd="0" presId="urn:microsoft.com/office/officeart/2008/layout/LinedList"/>
    <dgm:cxn modelId="{DD3B0CE8-25FE-4CB1-9398-63C1A871ECA1}" type="presParOf" srcId="{08AE38EC-6287-45F7-94CF-131B064F06E4}" destId="{7E977433-0088-48F2-AD38-C6BFEE989A9D}" srcOrd="10" destOrd="0" presId="urn:microsoft.com/office/officeart/2008/layout/LinedList"/>
    <dgm:cxn modelId="{CF9754BC-F68C-48C4-9CE9-E5CEFB511251}" type="presParOf" srcId="{7E977433-0088-48F2-AD38-C6BFEE989A9D}" destId="{6398E6BA-8770-4E8B-8F99-A2A519F4F249}" srcOrd="0" destOrd="0" presId="urn:microsoft.com/office/officeart/2008/layout/LinedList"/>
    <dgm:cxn modelId="{F92F86AE-ACBD-4067-99B9-4D905AB4D982}" type="presParOf" srcId="{7E977433-0088-48F2-AD38-C6BFEE989A9D}" destId="{8D9C08FA-BCE1-4A96-ACA5-AF18A198EF0A}" srcOrd="1" destOrd="0" presId="urn:microsoft.com/office/officeart/2008/layout/LinedList"/>
    <dgm:cxn modelId="{F8B9663C-F345-49E0-ABC2-D5B86AE40D2B}" type="presParOf" srcId="{7E977433-0088-48F2-AD38-C6BFEE989A9D}" destId="{CED7EF31-62C9-465E-B051-8606DB438EB1}" srcOrd="2" destOrd="0" presId="urn:microsoft.com/office/officeart/2008/layout/LinedList"/>
    <dgm:cxn modelId="{D38A9D0D-0F0E-45D2-A550-E429EF112035}" type="presParOf" srcId="{08AE38EC-6287-45F7-94CF-131B064F06E4}" destId="{7AC23893-35ED-458B-A8E2-808992152629}" srcOrd="11" destOrd="0" presId="urn:microsoft.com/office/officeart/2008/layout/LinedList"/>
    <dgm:cxn modelId="{F7CA5C2E-67A1-4061-BCDB-98627EB06671}" type="presParOf" srcId="{08AE38EC-6287-45F7-94CF-131B064F06E4}" destId="{B0C0C3D9-B924-4E30-B89A-ABB69EDAAC78}" srcOrd="12" destOrd="0" presId="urn:microsoft.com/office/officeart/2008/layout/LinedList"/>
    <dgm:cxn modelId="{F6C76FBD-EA55-4726-BC04-76243CFE589D}" type="presParOf" srcId="{08AE38EC-6287-45F7-94CF-131B064F06E4}" destId="{5141FE99-F594-48A3-8D36-D8F48A80A425}" srcOrd="13" destOrd="0" presId="urn:microsoft.com/office/officeart/2008/layout/LinedList"/>
    <dgm:cxn modelId="{2ABFEDD9-8F5D-4015-A92C-AE930C6EF2EC}" type="presParOf" srcId="{5141FE99-F594-48A3-8D36-D8F48A80A425}" destId="{C31495D5-3D3D-4686-ACD3-AC75CFE2A55F}" srcOrd="0" destOrd="0" presId="urn:microsoft.com/office/officeart/2008/layout/LinedList"/>
    <dgm:cxn modelId="{59E8DA3B-1B9B-4276-B1E4-D2CF7C7DF2B9}" type="presParOf" srcId="{5141FE99-F594-48A3-8D36-D8F48A80A425}" destId="{7DFCFD22-87F7-4C90-B215-749A963A2B6A}" srcOrd="1" destOrd="0" presId="urn:microsoft.com/office/officeart/2008/layout/LinedList"/>
    <dgm:cxn modelId="{0ED20E80-4344-4A6A-9DB7-CEEBBA5D14ED}" type="presParOf" srcId="{5141FE99-F594-48A3-8D36-D8F48A80A425}" destId="{2849215B-E2A0-45E7-9D91-1293CFF30596}" srcOrd="2" destOrd="0" presId="urn:microsoft.com/office/officeart/2008/layout/LinedList"/>
    <dgm:cxn modelId="{665D7D80-FCDE-4C54-A2F2-B31B509A2272}" type="presParOf" srcId="{08AE38EC-6287-45F7-94CF-131B064F06E4}" destId="{10D7CA7E-60AB-4D65-A013-5D8CC6E1EBE4}" srcOrd="14" destOrd="0" presId="urn:microsoft.com/office/officeart/2008/layout/LinedList"/>
    <dgm:cxn modelId="{87A5C0CD-27E7-4DB1-9F9E-7BBD2B446368}" type="presParOf" srcId="{08AE38EC-6287-45F7-94CF-131B064F06E4}" destId="{CC412B8D-8022-48C3-B7D8-40E65B494F08}" srcOrd="15" destOrd="0" presId="urn:microsoft.com/office/officeart/2008/layout/LinedList"/>
  </dgm:cxnLst>
  <dgm:bg>
    <a:solidFill>
      <a:schemeClr val="accent2">
        <a:lumMod val="20000"/>
        <a:lumOff val="8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8002C23A-500B-4C63-9CB9-D486B5EB1781}" type="doc">
      <dgm:prSet loTypeId="urn:microsoft.com/office/officeart/2005/8/layout/vList3" loCatId="list" qsTypeId="urn:microsoft.com/office/officeart/2005/8/quickstyle/simple3" qsCatId="simple" csTypeId="urn:microsoft.com/office/officeart/2005/8/colors/colorful2" csCatId="colorful" phldr="1"/>
      <dgm:spPr/>
    </dgm:pt>
    <dgm:pt modelId="{D0A4F406-2701-4EA9-A048-36C354667AA4}">
      <dgm:prSet phldrT="[Текст]" custT="1"/>
      <dgm:spPr/>
      <dgm:t>
        <a:bodyPr/>
        <a:lstStyle/>
        <a:p>
          <a:pPr algn="just"/>
          <a:r>
            <a:rPr lang="ru-RU" sz="1200" b="0" i="0" dirty="0" smtClean="0">
              <a:solidFill>
                <a:srgbClr val="002060"/>
              </a:solidFill>
              <a:latin typeface="Calibri" pitchFamily="34" charset="0"/>
            </a:rPr>
            <a:t>а) необходимо принимать меры по предотвращению розлива легковоспламеняющихся и горючих жидкостей;</a:t>
          </a:r>
          <a:endParaRPr lang="ru-RU" sz="1200" dirty="0">
            <a:solidFill>
              <a:srgbClr val="002060"/>
            </a:solidFill>
            <a:latin typeface="Calibri" pitchFamily="34" charset="0"/>
          </a:endParaRPr>
        </a:p>
      </dgm:t>
    </dgm:pt>
    <dgm:pt modelId="{73724278-A281-4730-BA24-C72D3CF483F4}" type="parTrans" cxnId="{FFFAE75A-440B-4C58-B438-7A35FA49CBB1}">
      <dgm:prSet/>
      <dgm:spPr/>
      <dgm:t>
        <a:bodyPr/>
        <a:lstStyle/>
        <a:p>
          <a:pPr algn="just"/>
          <a:endParaRPr lang="ru-RU" sz="1400">
            <a:solidFill>
              <a:srgbClr val="002060"/>
            </a:solidFill>
            <a:latin typeface="Calibri" pitchFamily="34" charset="0"/>
          </a:endParaRPr>
        </a:p>
      </dgm:t>
    </dgm:pt>
    <dgm:pt modelId="{052F7A8B-0E95-4429-B3A7-EAD55870043E}" type="sibTrans" cxnId="{FFFAE75A-440B-4C58-B438-7A35FA49CBB1}">
      <dgm:prSet/>
      <dgm:spPr/>
      <dgm:t>
        <a:bodyPr/>
        <a:lstStyle/>
        <a:p>
          <a:pPr algn="just"/>
          <a:endParaRPr lang="ru-RU" sz="1400">
            <a:solidFill>
              <a:srgbClr val="002060"/>
            </a:solidFill>
            <a:latin typeface="Calibri" pitchFamily="34" charset="0"/>
          </a:endParaRPr>
        </a:p>
      </dgm:t>
    </dgm:pt>
    <dgm:pt modelId="{6A64D482-99E3-45AB-BBB4-6D72B89212B7}">
      <dgm:prSet phldrT="[Текст]" custT="1"/>
      <dgm:spPr/>
      <dgm:t>
        <a:bodyPr/>
        <a:lstStyle/>
        <a:p>
          <a:pPr algn="just"/>
          <a:r>
            <a:rPr lang="ru-RU" sz="1200" b="0" i="0" dirty="0" smtClean="0">
              <a:solidFill>
                <a:srgbClr val="002060"/>
              </a:solidFill>
              <a:latin typeface="Calibri" pitchFamily="34" charset="0"/>
            </a:rPr>
            <a:t>б) допускается хранить запас горючего на месте проведения </a:t>
          </a:r>
          <a:r>
            <a:rPr lang="ru-RU" sz="1200" b="0" i="0" dirty="0" err="1" smtClean="0">
              <a:solidFill>
                <a:srgbClr val="002060"/>
              </a:solidFill>
              <a:latin typeface="Calibri" pitchFamily="34" charset="0"/>
            </a:rPr>
            <a:t>бензо</a:t>
          </a:r>
          <a:r>
            <a:rPr lang="ru-RU" sz="1200" b="0" i="0" dirty="0" smtClean="0">
              <a:solidFill>
                <a:srgbClr val="002060"/>
              </a:solidFill>
              <a:latin typeface="Calibri" pitchFamily="34" charset="0"/>
            </a:rPr>
            <a:t>-и </a:t>
          </a:r>
          <a:r>
            <a:rPr lang="ru-RU" sz="1200" b="0" i="0" dirty="0" err="1" smtClean="0">
              <a:solidFill>
                <a:srgbClr val="002060"/>
              </a:solidFill>
              <a:latin typeface="Calibri" pitchFamily="34" charset="0"/>
            </a:rPr>
            <a:t>керосинорезательных</a:t>
          </a:r>
          <a:r>
            <a:rPr lang="ru-RU" sz="1200" b="0" i="0" dirty="0" smtClean="0">
              <a:solidFill>
                <a:srgbClr val="002060"/>
              </a:solidFill>
              <a:latin typeface="Calibri" pitchFamily="34" charset="0"/>
            </a:rPr>
            <a:t> работ в количестве не более сменной потребности. Горючее следует хранить в исправной небьющейся и плотно закрывающейся таре на расстоянии не менее 10 метров от места производства огневых работ;</a:t>
          </a:r>
          <a:endParaRPr lang="ru-RU" sz="1200" dirty="0">
            <a:solidFill>
              <a:srgbClr val="002060"/>
            </a:solidFill>
            <a:latin typeface="Calibri" pitchFamily="34" charset="0"/>
          </a:endParaRPr>
        </a:p>
      </dgm:t>
    </dgm:pt>
    <dgm:pt modelId="{71C630C5-72BC-4886-ACAF-86F7285B82C1}" type="parTrans" cxnId="{ED0B4208-DBD4-4C38-AEEA-FA48336A8755}">
      <dgm:prSet/>
      <dgm:spPr/>
      <dgm:t>
        <a:bodyPr/>
        <a:lstStyle/>
        <a:p>
          <a:pPr algn="just"/>
          <a:endParaRPr lang="ru-RU" sz="1400">
            <a:solidFill>
              <a:srgbClr val="002060"/>
            </a:solidFill>
            <a:latin typeface="Calibri" pitchFamily="34" charset="0"/>
          </a:endParaRPr>
        </a:p>
      </dgm:t>
    </dgm:pt>
    <dgm:pt modelId="{D89E3F62-93BE-482D-98DF-AA255E60D36A}" type="sibTrans" cxnId="{ED0B4208-DBD4-4C38-AEEA-FA48336A8755}">
      <dgm:prSet/>
      <dgm:spPr/>
      <dgm:t>
        <a:bodyPr/>
        <a:lstStyle/>
        <a:p>
          <a:pPr algn="just"/>
          <a:endParaRPr lang="ru-RU" sz="1400">
            <a:solidFill>
              <a:srgbClr val="002060"/>
            </a:solidFill>
            <a:latin typeface="Calibri" pitchFamily="34" charset="0"/>
          </a:endParaRPr>
        </a:p>
      </dgm:t>
    </dgm:pt>
    <dgm:pt modelId="{17A9F168-2A86-4140-AB52-A0B89653B20F}">
      <dgm:prSet phldrT="[Текст]" custT="1"/>
      <dgm:spPr/>
      <dgm:t>
        <a:bodyPr/>
        <a:lstStyle/>
        <a:p>
          <a:pPr algn="just"/>
          <a:r>
            <a:rPr lang="ru-RU" sz="1200" b="0" i="0" dirty="0" smtClean="0">
              <a:solidFill>
                <a:srgbClr val="002060"/>
              </a:solidFill>
              <a:latin typeface="Calibri" pitchFamily="34" charset="0"/>
            </a:rPr>
            <a:t>в) необходимо проверять перед началом работ исправность арматуры </a:t>
          </a:r>
          <a:r>
            <a:rPr lang="ru-RU" sz="1200" b="0" i="0" dirty="0" err="1" smtClean="0">
              <a:solidFill>
                <a:srgbClr val="002060"/>
              </a:solidFill>
              <a:latin typeface="Calibri" pitchFamily="34" charset="0"/>
            </a:rPr>
            <a:t>бензо</a:t>
          </a:r>
          <a:r>
            <a:rPr lang="ru-RU" sz="1200" b="0" i="0" dirty="0" smtClean="0">
              <a:solidFill>
                <a:srgbClr val="002060"/>
              </a:solidFill>
              <a:latin typeface="Calibri" pitchFamily="34" charset="0"/>
            </a:rPr>
            <a:t>- и керосинореза, плотность соединений шлангов на ниппелях, исправность резьбы в накидных гайках и головках;</a:t>
          </a:r>
          <a:endParaRPr lang="ru-RU" sz="1200" dirty="0">
            <a:solidFill>
              <a:srgbClr val="002060"/>
            </a:solidFill>
            <a:latin typeface="Calibri" pitchFamily="34" charset="0"/>
          </a:endParaRPr>
        </a:p>
      </dgm:t>
    </dgm:pt>
    <dgm:pt modelId="{0254B256-6396-47A9-82EF-EDCB6FD2E42A}" type="parTrans" cxnId="{7286821C-5080-4A85-8406-E24FE94DEF14}">
      <dgm:prSet/>
      <dgm:spPr/>
      <dgm:t>
        <a:bodyPr/>
        <a:lstStyle/>
        <a:p>
          <a:pPr algn="just"/>
          <a:endParaRPr lang="ru-RU" sz="1400">
            <a:solidFill>
              <a:srgbClr val="002060"/>
            </a:solidFill>
            <a:latin typeface="Calibri" pitchFamily="34" charset="0"/>
          </a:endParaRPr>
        </a:p>
      </dgm:t>
    </dgm:pt>
    <dgm:pt modelId="{4F24D21B-BBB6-42B7-86D3-008BD89BDF27}" type="sibTrans" cxnId="{7286821C-5080-4A85-8406-E24FE94DEF14}">
      <dgm:prSet/>
      <dgm:spPr/>
      <dgm:t>
        <a:bodyPr/>
        <a:lstStyle/>
        <a:p>
          <a:pPr algn="just"/>
          <a:endParaRPr lang="ru-RU" sz="1400">
            <a:solidFill>
              <a:srgbClr val="002060"/>
            </a:solidFill>
            <a:latin typeface="Calibri" pitchFamily="34" charset="0"/>
          </a:endParaRPr>
        </a:p>
      </dgm:t>
    </dgm:pt>
    <dgm:pt modelId="{E13EE7E9-ABDF-4FCA-9E34-E0796926DFA0}">
      <dgm:prSet custT="1"/>
      <dgm:spPr/>
      <dgm:t>
        <a:bodyPr/>
        <a:lstStyle/>
        <a:p>
          <a:pPr algn="just"/>
          <a:r>
            <a:rPr lang="ru-RU" sz="1200" b="0" i="0" dirty="0" smtClean="0">
              <a:solidFill>
                <a:srgbClr val="002060"/>
              </a:solidFill>
              <a:latin typeface="Calibri" pitchFamily="34" charset="0"/>
            </a:rPr>
            <a:t>г) применять горючее для </a:t>
          </a:r>
          <a:r>
            <a:rPr lang="ru-RU" sz="1200" b="0" i="0" dirty="0" err="1" smtClean="0">
              <a:solidFill>
                <a:srgbClr val="002060"/>
              </a:solidFill>
              <a:latin typeface="Calibri" pitchFamily="34" charset="0"/>
            </a:rPr>
            <a:t>бензо</a:t>
          </a:r>
          <a:r>
            <a:rPr lang="ru-RU" sz="1200" b="0" i="0" dirty="0" smtClean="0">
              <a:solidFill>
                <a:srgbClr val="002060"/>
              </a:solidFill>
              <a:latin typeface="Calibri" pitchFamily="34" charset="0"/>
            </a:rPr>
            <a:t>- и </a:t>
          </a:r>
          <a:r>
            <a:rPr lang="ru-RU" sz="1200" b="0" i="0" dirty="0" err="1" smtClean="0">
              <a:solidFill>
                <a:srgbClr val="002060"/>
              </a:solidFill>
              <a:latin typeface="Calibri" pitchFamily="34" charset="0"/>
            </a:rPr>
            <a:t>керосинорезательных</a:t>
          </a:r>
          <a:r>
            <a:rPr lang="ru-RU" sz="1200" b="0" i="0" dirty="0" smtClean="0">
              <a:solidFill>
                <a:srgbClr val="002060"/>
              </a:solidFill>
              <a:latin typeface="Calibri" pitchFamily="34" charset="0"/>
            </a:rPr>
            <a:t> работ в соответствии с имеющейся инструкцией;</a:t>
          </a:r>
          <a:endParaRPr lang="ru-RU" sz="1200" dirty="0">
            <a:solidFill>
              <a:srgbClr val="002060"/>
            </a:solidFill>
            <a:latin typeface="Calibri" pitchFamily="34" charset="0"/>
          </a:endParaRPr>
        </a:p>
      </dgm:t>
    </dgm:pt>
    <dgm:pt modelId="{EDE9798C-D85E-47A6-ADC2-BD69285B31C8}" type="parTrans" cxnId="{36EA63C4-D361-418A-A136-AC8CF9053616}">
      <dgm:prSet/>
      <dgm:spPr/>
      <dgm:t>
        <a:bodyPr/>
        <a:lstStyle/>
        <a:p>
          <a:pPr algn="just"/>
          <a:endParaRPr lang="ru-RU" sz="1400">
            <a:solidFill>
              <a:srgbClr val="002060"/>
            </a:solidFill>
            <a:latin typeface="Calibri" pitchFamily="34" charset="0"/>
          </a:endParaRPr>
        </a:p>
      </dgm:t>
    </dgm:pt>
    <dgm:pt modelId="{540FEF35-FBEB-4946-935E-D8F2F69E7350}" type="sibTrans" cxnId="{36EA63C4-D361-418A-A136-AC8CF9053616}">
      <dgm:prSet/>
      <dgm:spPr/>
      <dgm:t>
        <a:bodyPr/>
        <a:lstStyle/>
        <a:p>
          <a:pPr algn="just"/>
          <a:endParaRPr lang="ru-RU" sz="1400">
            <a:solidFill>
              <a:srgbClr val="002060"/>
            </a:solidFill>
            <a:latin typeface="Calibri" pitchFamily="34" charset="0"/>
          </a:endParaRPr>
        </a:p>
      </dgm:t>
    </dgm:pt>
    <dgm:pt modelId="{70F341CD-2D49-4173-8DB2-C691CD72DCBD}" type="pres">
      <dgm:prSet presAssocID="{8002C23A-500B-4C63-9CB9-D486B5EB1781}" presName="linearFlow" presStyleCnt="0">
        <dgm:presLayoutVars>
          <dgm:dir/>
          <dgm:resizeHandles val="exact"/>
        </dgm:presLayoutVars>
      </dgm:prSet>
      <dgm:spPr/>
    </dgm:pt>
    <dgm:pt modelId="{B8165316-0E79-468D-BFB7-996AC162C8CD}" type="pres">
      <dgm:prSet presAssocID="{D0A4F406-2701-4EA9-A048-36C354667AA4}" presName="composite" presStyleCnt="0"/>
      <dgm:spPr/>
    </dgm:pt>
    <dgm:pt modelId="{08CF2023-61E0-400D-9C04-9FEEE2B37A90}" type="pres">
      <dgm:prSet presAssocID="{D0A4F406-2701-4EA9-A048-36C354667AA4}" presName="imgShp" presStyleLbl="fgImgPlace1" presStyleIdx="0" presStyleCnt="4" custLinFactX="-12033" custLinFactNeighborX="-100000" custLinFactNeighborY="587"/>
      <dgm:spPr>
        <a:blipFill>
          <a:blip xmlns:r="http://schemas.openxmlformats.org/officeDocument/2006/relationships" r:embed="rId1">
            <a:extLst>
              <a:ext uri="{28A0092B-C50C-407E-A947-70E740481C1C}">
                <a14:useLocalDpi xmlns:a14="http://schemas.microsoft.com/office/drawing/2010/main" val="0"/>
              </a:ext>
            </a:extLst>
          </a:blip>
          <a:srcRect/>
          <a:stretch>
            <a:fillRect l="-10000" r="-10000"/>
          </a:stretch>
        </a:blipFill>
      </dgm:spPr>
    </dgm:pt>
    <dgm:pt modelId="{2520F89D-51DC-4256-82D5-C2A32B661189}" type="pres">
      <dgm:prSet presAssocID="{D0A4F406-2701-4EA9-A048-36C354667AA4}" presName="txShp" presStyleLbl="node1" presStyleIdx="0" presStyleCnt="4" custScaleX="139728" custLinFactNeighborX="8866" custLinFactNeighborY="587">
        <dgm:presLayoutVars>
          <dgm:bulletEnabled val="1"/>
        </dgm:presLayoutVars>
      </dgm:prSet>
      <dgm:spPr/>
      <dgm:t>
        <a:bodyPr/>
        <a:lstStyle/>
        <a:p>
          <a:endParaRPr lang="ru-RU"/>
        </a:p>
      </dgm:t>
    </dgm:pt>
    <dgm:pt modelId="{F425C0E4-80BF-4556-8891-62D6E0B7FCE4}" type="pres">
      <dgm:prSet presAssocID="{052F7A8B-0E95-4429-B3A7-EAD55870043E}" presName="spacing" presStyleCnt="0"/>
      <dgm:spPr/>
    </dgm:pt>
    <dgm:pt modelId="{58E907C2-2215-4CF1-BF63-71273CFEFCCC}" type="pres">
      <dgm:prSet presAssocID="{6A64D482-99E3-45AB-BBB4-6D72B89212B7}" presName="composite" presStyleCnt="0"/>
      <dgm:spPr/>
    </dgm:pt>
    <dgm:pt modelId="{2E400BE1-85AB-46F7-B316-4791D7A1C1F3}" type="pres">
      <dgm:prSet presAssocID="{6A64D482-99E3-45AB-BBB4-6D72B89212B7}" presName="imgShp" presStyleLbl="fgImgPlace1" presStyleIdx="1" presStyleCnt="4" custLinFactX="-6249" custLinFactNeighborX="-100000" custLinFactNeighborY="9586"/>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 modelId="{C7A51066-A4CD-4E8E-B45B-A76BAD75A233}" type="pres">
      <dgm:prSet presAssocID="{6A64D482-99E3-45AB-BBB4-6D72B89212B7}" presName="txShp" presStyleLbl="node1" presStyleIdx="1" presStyleCnt="4" custScaleX="139603" custLinFactNeighborX="7440" custLinFactNeighborY="2132">
        <dgm:presLayoutVars>
          <dgm:bulletEnabled val="1"/>
        </dgm:presLayoutVars>
      </dgm:prSet>
      <dgm:spPr/>
      <dgm:t>
        <a:bodyPr/>
        <a:lstStyle/>
        <a:p>
          <a:endParaRPr lang="ru-RU"/>
        </a:p>
      </dgm:t>
    </dgm:pt>
    <dgm:pt modelId="{CD401E79-3F43-403A-A223-A7810550259B}" type="pres">
      <dgm:prSet presAssocID="{D89E3F62-93BE-482D-98DF-AA255E60D36A}" presName="spacing" presStyleCnt="0"/>
      <dgm:spPr/>
    </dgm:pt>
    <dgm:pt modelId="{B1ACB48F-069B-48F2-8E81-FBB8F3A0494E}" type="pres">
      <dgm:prSet presAssocID="{17A9F168-2A86-4140-AB52-A0B89653B20F}" presName="composite" presStyleCnt="0"/>
      <dgm:spPr/>
    </dgm:pt>
    <dgm:pt modelId="{99730F33-BFC2-49A9-B916-7565ED826D80}" type="pres">
      <dgm:prSet presAssocID="{17A9F168-2A86-4140-AB52-A0B89653B20F}" presName="imgShp" presStyleLbl="fgImgPlace1" presStyleIdx="2" presStyleCnt="4" custLinFactX="-29384" custLinFactNeighborX="-100000" custLinFactNeighborY="-1003"/>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1828" t="-3088" r="-1828" b="-6912"/>
          </a:stretch>
        </a:blipFill>
      </dgm:spPr>
    </dgm:pt>
    <dgm:pt modelId="{47CB24E4-12C2-491A-9774-B22163404E17}" type="pres">
      <dgm:prSet presAssocID="{17A9F168-2A86-4140-AB52-A0B89653B20F}" presName="txShp" presStyleLbl="node1" presStyleIdx="2" presStyleCnt="4" custScaleX="140094" custLinFactNeighborX="4985" custLinFactNeighborY="-1003">
        <dgm:presLayoutVars>
          <dgm:bulletEnabled val="1"/>
        </dgm:presLayoutVars>
      </dgm:prSet>
      <dgm:spPr/>
      <dgm:t>
        <a:bodyPr/>
        <a:lstStyle/>
        <a:p>
          <a:endParaRPr lang="ru-RU"/>
        </a:p>
      </dgm:t>
    </dgm:pt>
    <dgm:pt modelId="{14A2D6EB-4EF0-490C-9973-A515D8D1B2E4}" type="pres">
      <dgm:prSet presAssocID="{4F24D21B-BBB6-42B7-86D3-008BD89BDF27}" presName="spacing" presStyleCnt="0"/>
      <dgm:spPr/>
    </dgm:pt>
    <dgm:pt modelId="{7768B12B-B1E9-48B5-8DCB-EA9831F8B430}" type="pres">
      <dgm:prSet presAssocID="{E13EE7E9-ABDF-4FCA-9E34-E0796926DFA0}" presName="composite" presStyleCnt="0"/>
      <dgm:spPr/>
    </dgm:pt>
    <dgm:pt modelId="{A771783E-3637-4E4A-9611-E6691F072BEB}" type="pres">
      <dgm:prSet presAssocID="{E13EE7E9-ABDF-4FCA-9E34-E0796926DFA0}" presName="imgShp" presStyleLbl="fgImgPlace1" presStyleIdx="3" presStyleCnt="4" custLinFactX="-31249" custLinFactNeighborX="-100000" custLinFactNeighborY="3315"/>
      <dgm:spPr>
        <a:blipFill dpi="0" rotWithShape="1">
          <a:blip xmlns:r="http://schemas.openxmlformats.org/officeDocument/2006/relationships" r:embed="rId4" cstate="print">
            <a:extLst>
              <a:ext uri="{28A0092B-C50C-407E-A947-70E740481C1C}">
                <a14:useLocalDpi xmlns:a14="http://schemas.microsoft.com/office/drawing/2010/main" val="0"/>
              </a:ext>
            </a:extLst>
          </a:blip>
          <a:srcRect/>
          <a:stretch>
            <a:fillRect l="5634" t="-5824" r="-5634" b="1824"/>
          </a:stretch>
        </a:blipFill>
      </dgm:spPr>
    </dgm:pt>
    <dgm:pt modelId="{C98F6BB6-31FE-4C9D-BBCA-BA97743A7D04}" type="pres">
      <dgm:prSet presAssocID="{E13EE7E9-ABDF-4FCA-9E34-E0796926DFA0}" presName="txShp" presStyleLbl="node1" presStyleIdx="3" presStyleCnt="4" custScaleX="140093" custLinFactNeighborX="6504" custLinFactNeighborY="3315">
        <dgm:presLayoutVars>
          <dgm:bulletEnabled val="1"/>
        </dgm:presLayoutVars>
      </dgm:prSet>
      <dgm:spPr/>
      <dgm:t>
        <a:bodyPr/>
        <a:lstStyle/>
        <a:p>
          <a:endParaRPr lang="ru-RU"/>
        </a:p>
      </dgm:t>
    </dgm:pt>
  </dgm:ptLst>
  <dgm:cxnLst>
    <dgm:cxn modelId="{ED0B4208-DBD4-4C38-AEEA-FA48336A8755}" srcId="{8002C23A-500B-4C63-9CB9-D486B5EB1781}" destId="{6A64D482-99E3-45AB-BBB4-6D72B89212B7}" srcOrd="1" destOrd="0" parTransId="{71C630C5-72BC-4886-ACAF-86F7285B82C1}" sibTransId="{D89E3F62-93BE-482D-98DF-AA255E60D36A}"/>
    <dgm:cxn modelId="{FFFAE75A-440B-4C58-B438-7A35FA49CBB1}" srcId="{8002C23A-500B-4C63-9CB9-D486B5EB1781}" destId="{D0A4F406-2701-4EA9-A048-36C354667AA4}" srcOrd="0" destOrd="0" parTransId="{73724278-A281-4730-BA24-C72D3CF483F4}" sibTransId="{052F7A8B-0E95-4429-B3A7-EAD55870043E}"/>
    <dgm:cxn modelId="{8B6B4410-B106-4D89-BC89-BB67084637E7}" type="presOf" srcId="{6A64D482-99E3-45AB-BBB4-6D72B89212B7}" destId="{C7A51066-A4CD-4E8E-B45B-A76BAD75A233}" srcOrd="0" destOrd="0" presId="urn:microsoft.com/office/officeart/2005/8/layout/vList3"/>
    <dgm:cxn modelId="{1DE7C545-9A87-42C7-8ADD-B2BAD5538766}" type="presOf" srcId="{8002C23A-500B-4C63-9CB9-D486B5EB1781}" destId="{70F341CD-2D49-4173-8DB2-C691CD72DCBD}" srcOrd="0" destOrd="0" presId="urn:microsoft.com/office/officeart/2005/8/layout/vList3"/>
    <dgm:cxn modelId="{96229AC3-ABEB-4FD7-BFD0-368546B51AF2}" type="presOf" srcId="{E13EE7E9-ABDF-4FCA-9E34-E0796926DFA0}" destId="{C98F6BB6-31FE-4C9D-BBCA-BA97743A7D04}" srcOrd="0" destOrd="0" presId="urn:microsoft.com/office/officeart/2005/8/layout/vList3"/>
    <dgm:cxn modelId="{36EA63C4-D361-418A-A136-AC8CF9053616}" srcId="{8002C23A-500B-4C63-9CB9-D486B5EB1781}" destId="{E13EE7E9-ABDF-4FCA-9E34-E0796926DFA0}" srcOrd="3" destOrd="0" parTransId="{EDE9798C-D85E-47A6-ADC2-BD69285B31C8}" sibTransId="{540FEF35-FBEB-4946-935E-D8F2F69E7350}"/>
    <dgm:cxn modelId="{6B3704CB-1BC0-4422-A7BB-D79E3BF91177}" type="presOf" srcId="{D0A4F406-2701-4EA9-A048-36C354667AA4}" destId="{2520F89D-51DC-4256-82D5-C2A32B661189}" srcOrd="0" destOrd="0" presId="urn:microsoft.com/office/officeart/2005/8/layout/vList3"/>
    <dgm:cxn modelId="{9A1EE288-0B49-4BAA-B65D-296B01ACA394}" type="presOf" srcId="{17A9F168-2A86-4140-AB52-A0B89653B20F}" destId="{47CB24E4-12C2-491A-9774-B22163404E17}" srcOrd="0" destOrd="0" presId="urn:microsoft.com/office/officeart/2005/8/layout/vList3"/>
    <dgm:cxn modelId="{7286821C-5080-4A85-8406-E24FE94DEF14}" srcId="{8002C23A-500B-4C63-9CB9-D486B5EB1781}" destId="{17A9F168-2A86-4140-AB52-A0B89653B20F}" srcOrd="2" destOrd="0" parTransId="{0254B256-6396-47A9-82EF-EDCB6FD2E42A}" sibTransId="{4F24D21B-BBB6-42B7-86D3-008BD89BDF27}"/>
    <dgm:cxn modelId="{78AC0EF9-2717-41A8-94E0-041616ED5511}" type="presParOf" srcId="{70F341CD-2D49-4173-8DB2-C691CD72DCBD}" destId="{B8165316-0E79-468D-BFB7-996AC162C8CD}" srcOrd="0" destOrd="0" presId="urn:microsoft.com/office/officeart/2005/8/layout/vList3"/>
    <dgm:cxn modelId="{B99ECDBF-1E99-4A2E-BEA1-35904EC2013B}" type="presParOf" srcId="{B8165316-0E79-468D-BFB7-996AC162C8CD}" destId="{08CF2023-61E0-400D-9C04-9FEEE2B37A90}" srcOrd="0" destOrd="0" presId="urn:microsoft.com/office/officeart/2005/8/layout/vList3"/>
    <dgm:cxn modelId="{F68CC826-CF61-4D82-9064-28FFC4427A5A}" type="presParOf" srcId="{B8165316-0E79-468D-BFB7-996AC162C8CD}" destId="{2520F89D-51DC-4256-82D5-C2A32B661189}" srcOrd="1" destOrd="0" presId="urn:microsoft.com/office/officeart/2005/8/layout/vList3"/>
    <dgm:cxn modelId="{6F15ED57-4949-498A-88D9-E4FEBFEE3DC3}" type="presParOf" srcId="{70F341CD-2D49-4173-8DB2-C691CD72DCBD}" destId="{F425C0E4-80BF-4556-8891-62D6E0B7FCE4}" srcOrd="1" destOrd="0" presId="urn:microsoft.com/office/officeart/2005/8/layout/vList3"/>
    <dgm:cxn modelId="{EE0299F9-9917-4F70-A8A7-6ACA8999C4BF}" type="presParOf" srcId="{70F341CD-2D49-4173-8DB2-C691CD72DCBD}" destId="{58E907C2-2215-4CF1-BF63-71273CFEFCCC}" srcOrd="2" destOrd="0" presId="urn:microsoft.com/office/officeart/2005/8/layout/vList3"/>
    <dgm:cxn modelId="{7007D0A3-270C-4282-873B-9F1AE76E3D6F}" type="presParOf" srcId="{58E907C2-2215-4CF1-BF63-71273CFEFCCC}" destId="{2E400BE1-85AB-46F7-B316-4791D7A1C1F3}" srcOrd="0" destOrd="0" presId="urn:microsoft.com/office/officeart/2005/8/layout/vList3"/>
    <dgm:cxn modelId="{F4AF89EC-A8A2-45C0-BC7E-ACD1DA26B5AE}" type="presParOf" srcId="{58E907C2-2215-4CF1-BF63-71273CFEFCCC}" destId="{C7A51066-A4CD-4E8E-B45B-A76BAD75A233}" srcOrd="1" destOrd="0" presId="urn:microsoft.com/office/officeart/2005/8/layout/vList3"/>
    <dgm:cxn modelId="{CE65DC17-25D8-4134-89C9-ABEEBEB0D733}" type="presParOf" srcId="{70F341CD-2D49-4173-8DB2-C691CD72DCBD}" destId="{CD401E79-3F43-403A-A223-A7810550259B}" srcOrd="3" destOrd="0" presId="urn:microsoft.com/office/officeart/2005/8/layout/vList3"/>
    <dgm:cxn modelId="{EC10D7D4-9AD1-45E5-B5F1-168F7B43D89D}" type="presParOf" srcId="{70F341CD-2D49-4173-8DB2-C691CD72DCBD}" destId="{B1ACB48F-069B-48F2-8E81-FBB8F3A0494E}" srcOrd="4" destOrd="0" presId="urn:microsoft.com/office/officeart/2005/8/layout/vList3"/>
    <dgm:cxn modelId="{E9246F05-5499-4E75-8965-5518AB13C03D}" type="presParOf" srcId="{B1ACB48F-069B-48F2-8E81-FBB8F3A0494E}" destId="{99730F33-BFC2-49A9-B916-7565ED826D80}" srcOrd="0" destOrd="0" presId="urn:microsoft.com/office/officeart/2005/8/layout/vList3"/>
    <dgm:cxn modelId="{B635BED1-61A5-4952-A709-FDC03ABCBE5D}" type="presParOf" srcId="{B1ACB48F-069B-48F2-8E81-FBB8F3A0494E}" destId="{47CB24E4-12C2-491A-9774-B22163404E17}" srcOrd="1" destOrd="0" presId="urn:microsoft.com/office/officeart/2005/8/layout/vList3"/>
    <dgm:cxn modelId="{5C447D0A-A910-497C-9D49-DF3E30394033}" type="presParOf" srcId="{70F341CD-2D49-4173-8DB2-C691CD72DCBD}" destId="{14A2D6EB-4EF0-490C-9973-A515D8D1B2E4}" srcOrd="5" destOrd="0" presId="urn:microsoft.com/office/officeart/2005/8/layout/vList3"/>
    <dgm:cxn modelId="{F0E126E2-814D-4F5A-97C2-ADC1E700AC69}" type="presParOf" srcId="{70F341CD-2D49-4173-8DB2-C691CD72DCBD}" destId="{7768B12B-B1E9-48B5-8DCB-EA9831F8B430}" srcOrd="6" destOrd="0" presId="urn:microsoft.com/office/officeart/2005/8/layout/vList3"/>
    <dgm:cxn modelId="{D9E76E88-D259-423D-B2CE-27BE8FFCEB00}" type="presParOf" srcId="{7768B12B-B1E9-48B5-8DCB-EA9831F8B430}" destId="{A771783E-3637-4E4A-9611-E6691F072BEB}" srcOrd="0" destOrd="0" presId="urn:microsoft.com/office/officeart/2005/8/layout/vList3"/>
    <dgm:cxn modelId="{D0D7A8D9-3B58-41A7-9CFD-97C4B8153F2A}" type="presParOf" srcId="{7768B12B-B1E9-48B5-8DCB-EA9831F8B430}" destId="{C98F6BB6-31FE-4C9D-BBCA-BA97743A7D04}"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8002C23A-500B-4C63-9CB9-D486B5EB1781}" type="doc">
      <dgm:prSet loTypeId="urn:microsoft.com/office/officeart/2005/8/layout/vList3" loCatId="list" qsTypeId="urn:microsoft.com/office/officeart/2005/8/quickstyle/simple3" qsCatId="simple" csTypeId="urn:microsoft.com/office/officeart/2005/8/colors/colorful2" csCatId="colorful" phldr="1"/>
      <dgm:spPr/>
    </dgm:pt>
    <dgm:pt modelId="{D0A4F406-2701-4EA9-A048-36C354667AA4}">
      <dgm:prSet phldrT="[Текст]" custT="1"/>
      <dgm:spPr/>
      <dgm:t>
        <a:bodyPr/>
        <a:lstStyle/>
        <a:p>
          <a:pPr algn="just"/>
          <a:r>
            <a:rPr lang="ru-RU" sz="1200" b="0" i="0" dirty="0" smtClean="0">
              <a:solidFill>
                <a:srgbClr val="002060"/>
              </a:solidFill>
              <a:latin typeface="Calibri" pitchFamily="34" charset="0"/>
            </a:rPr>
            <a:t>д) бачок с горючим располагать на расстоянии не менее 5 метров от баллонов с кислородом, а также от источника открытого огня и не менее 3 метров от рабочего места, при этом на бачок не должны попадать пламя и искры при работе;</a:t>
          </a:r>
          <a:endParaRPr lang="ru-RU" sz="1200" dirty="0">
            <a:solidFill>
              <a:srgbClr val="002060"/>
            </a:solidFill>
            <a:latin typeface="Calibri" pitchFamily="34" charset="0"/>
          </a:endParaRPr>
        </a:p>
      </dgm:t>
    </dgm:pt>
    <dgm:pt modelId="{73724278-A281-4730-BA24-C72D3CF483F4}" type="parTrans" cxnId="{FFFAE75A-440B-4C58-B438-7A35FA49CBB1}">
      <dgm:prSet/>
      <dgm:spPr/>
      <dgm:t>
        <a:bodyPr/>
        <a:lstStyle/>
        <a:p>
          <a:pPr algn="just"/>
          <a:endParaRPr lang="ru-RU" sz="1400">
            <a:solidFill>
              <a:srgbClr val="002060"/>
            </a:solidFill>
            <a:latin typeface="Calibri" pitchFamily="34" charset="0"/>
          </a:endParaRPr>
        </a:p>
      </dgm:t>
    </dgm:pt>
    <dgm:pt modelId="{052F7A8B-0E95-4429-B3A7-EAD55870043E}" type="sibTrans" cxnId="{FFFAE75A-440B-4C58-B438-7A35FA49CBB1}">
      <dgm:prSet/>
      <dgm:spPr/>
      <dgm:t>
        <a:bodyPr/>
        <a:lstStyle/>
        <a:p>
          <a:pPr algn="just"/>
          <a:endParaRPr lang="ru-RU" sz="1400">
            <a:solidFill>
              <a:srgbClr val="002060"/>
            </a:solidFill>
            <a:latin typeface="Calibri" pitchFamily="34" charset="0"/>
          </a:endParaRPr>
        </a:p>
      </dgm:t>
    </dgm:pt>
    <dgm:pt modelId="{6A64D482-99E3-45AB-BBB4-6D72B89212B7}">
      <dgm:prSet phldrT="[Текст]" custT="1"/>
      <dgm:spPr/>
      <dgm:t>
        <a:bodyPr/>
        <a:lstStyle/>
        <a:p>
          <a:pPr algn="just"/>
          <a:r>
            <a:rPr lang="ru-RU" sz="1200" b="0" i="0" dirty="0" smtClean="0">
              <a:solidFill>
                <a:srgbClr val="002060"/>
              </a:solidFill>
              <a:latin typeface="Calibri" pitchFamily="34" charset="0"/>
            </a:rPr>
            <a:t>е) запрещается эксплуатировать бачки, не прошедшие </a:t>
          </a:r>
          <a:r>
            <a:rPr lang="ru-RU" sz="1200" b="0" i="0" dirty="0" err="1" smtClean="0">
              <a:solidFill>
                <a:srgbClr val="002060"/>
              </a:solidFill>
              <a:latin typeface="Calibri" pitchFamily="34" charset="0"/>
            </a:rPr>
            <a:t>гидроиспытаний</a:t>
          </a:r>
          <a:r>
            <a:rPr lang="ru-RU" sz="1200" b="0" i="0" dirty="0" smtClean="0">
              <a:solidFill>
                <a:srgbClr val="002060"/>
              </a:solidFill>
              <a:latin typeface="Calibri" pitchFamily="34" charset="0"/>
            </a:rPr>
            <a:t>, имеющие течь горючей смеси, а также неисправный насос или манометр;</a:t>
          </a:r>
          <a:endParaRPr lang="ru-RU" sz="1200" dirty="0">
            <a:solidFill>
              <a:srgbClr val="002060"/>
            </a:solidFill>
            <a:latin typeface="Calibri" pitchFamily="34" charset="0"/>
          </a:endParaRPr>
        </a:p>
      </dgm:t>
    </dgm:pt>
    <dgm:pt modelId="{71C630C5-72BC-4886-ACAF-86F7285B82C1}" type="parTrans" cxnId="{ED0B4208-DBD4-4C38-AEEA-FA48336A8755}">
      <dgm:prSet/>
      <dgm:spPr/>
      <dgm:t>
        <a:bodyPr/>
        <a:lstStyle/>
        <a:p>
          <a:pPr algn="just"/>
          <a:endParaRPr lang="ru-RU" sz="1400">
            <a:solidFill>
              <a:srgbClr val="002060"/>
            </a:solidFill>
            <a:latin typeface="Calibri" pitchFamily="34" charset="0"/>
          </a:endParaRPr>
        </a:p>
      </dgm:t>
    </dgm:pt>
    <dgm:pt modelId="{D89E3F62-93BE-482D-98DF-AA255E60D36A}" type="sibTrans" cxnId="{ED0B4208-DBD4-4C38-AEEA-FA48336A8755}">
      <dgm:prSet/>
      <dgm:spPr/>
      <dgm:t>
        <a:bodyPr/>
        <a:lstStyle/>
        <a:p>
          <a:pPr algn="just"/>
          <a:endParaRPr lang="ru-RU" sz="1400">
            <a:solidFill>
              <a:srgbClr val="002060"/>
            </a:solidFill>
            <a:latin typeface="Calibri" pitchFamily="34" charset="0"/>
          </a:endParaRPr>
        </a:p>
      </dgm:t>
    </dgm:pt>
    <dgm:pt modelId="{17A9F168-2A86-4140-AB52-A0B89653B20F}">
      <dgm:prSet phldrT="[Текст]" custT="1"/>
      <dgm:spPr/>
      <dgm:t>
        <a:bodyPr/>
        <a:lstStyle/>
        <a:p>
          <a:pPr algn="just"/>
          <a:r>
            <a:rPr lang="ru-RU" sz="1200" b="0" i="0" dirty="0" smtClean="0">
              <a:solidFill>
                <a:srgbClr val="002060"/>
              </a:solidFill>
              <a:latin typeface="Calibri" pitchFamily="34" charset="0"/>
            </a:rPr>
            <a:t>ж) запрещается разогревать испаритель резака посредством зажигания налитой на рабочем месте легковоспламеняющейся или горючей жидкости.</a:t>
          </a:r>
          <a:endParaRPr lang="ru-RU" sz="1200" dirty="0">
            <a:solidFill>
              <a:srgbClr val="002060"/>
            </a:solidFill>
            <a:latin typeface="Calibri" pitchFamily="34" charset="0"/>
          </a:endParaRPr>
        </a:p>
      </dgm:t>
    </dgm:pt>
    <dgm:pt modelId="{0254B256-6396-47A9-82EF-EDCB6FD2E42A}" type="parTrans" cxnId="{7286821C-5080-4A85-8406-E24FE94DEF14}">
      <dgm:prSet/>
      <dgm:spPr/>
      <dgm:t>
        <a:bodyPr/>
        <a:lstStyle/>
        <a:p>
          <a:pPr algn="just"/>
          <a:endParaRPr lang="ru-RU" sz="1400">
            <a:solidFill>
              <a:srgbClr val="002060"/>
            </a:solidFill>
            <a:latin typeface="Calibri" pitchFamily="34" charset="0"/>
          </a:endParaRPr>
        </a:p>
      </dgm:t>
    </dgm:pt>
    <dgm:pt modelId="{4F24D21B-BBB6-42B7-86D3-008BD89BDF27}" type="sibTrans" cxnId="{7286821C-5080-4A85-8406-E24FE94DEF14}">
      <dgm:prSet/>
      <dgm:spPr/>
      <dgm:t>
        <a:bodyPr/>
        <a:lstStyle/>
        <a:p>
          <a:pPr algn="just"/>
          <a:endParaRPr lang="ru-RU" sz="1400">
            <a:solidFill>
              <a:srgbClr val="002060"/>
            </a:solidFill>
            <a:latin typeface="Calibri" pitchFamily="34" charset="0"/>
          </a:endParaRPr>
        </a:p>
      </dgm:t>
    </dgm:pt>
    <dgm:pt modelId="{70F341CD-2D49-4173-8DB2-C691CD72DCBD}" type="pres">
      <dgm:prSet presAssocID="{8002C23A-500B-4C63-9CB9-D486B5EB1781}" presName="linearFlow" presStyleCnt="0">
        <dgm:presLayoutVars>
          <dgm:dir/>
          <dgm:resizeHandles val="exact"/>
        </dgm:presLayoutVars>
      </dgm:prSet>
      <dgm:spPr/>
    </dgm:pt>
    <dgm:pt modelId="{B8165316-0E79-468D-BFB7-996AC162C8CD}" type="pres">
      <dgm:prSet presAssocID="{D0A4F406-2701-4EA9-A048-36C354667AA4}" presName="composite" presStyleCnt="0"/>
      <dgm:spPr/>
    </dgm:pt>
    <dgm:pt modelId="{08CF2023-61E0-400D-9C04-9FEEE2B37A90}" type="pres">
      <dgm:prSet presAssocID="{D0A4F406-2701-4EA9-A048-36C354667AA4}" presName="imgShp" presStyleLbl="fgImgPlace1" presStyleIdx="0" presStyleCnt="3" custLinFactX="-12033" custLinFactNeighborX="-100000" custLinFactNeighborY="587"/>
      <dgm:spPr>
        <a:blipFill dpi="0"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11910" t="3503" r="-59910" b="-3503"/>
          </a:stretch>
        </a:blipFill>
      </dgm:spPr>
    </dgm:pt>
    <dgm:pt modelId="{2520F89D-51DC-4256-82D5-C2A32B661189}" type="pres">
      <dgm:prSet presAssocID="{D0A4F406-2701-4EA9-A048-36C354667AA4}" presName="txShp" presStyleLbl="node1" presStyleIdx="0" presStyleCnt="3" custScaleX="139728" custLinFactNeighborX="8866" custLinFactNeighborY="587">
        <dgm:presLayoutVars>
          <dgm:bulletEnabled val="1"/>
        </dgm:presLayoutVars>
      </dgm:prSet>
      <dgm:spPr/>
      <dgm:t>
        <a:bodyPr/>
        <a:lstStyle/>
        <a:p>
          <a:endParaRPr lang="ru-RU"/>
        </a:p>
      </dgm:t>
    </dgm:pt>
    <dgm:pt modelId="{F425C0E4-80BF-4556-8891-62D6E0B7FCE4}" type="pres">
      <dgm:prSet presAssocID="{052F7A8B-0E95-4429-B3A7-EAD55870043E}" presName="spacing" presStyleCnt="0"/>
      <dgm:spPr/>
    </dgm:pt>
    <dgm:pt modelId="{58E907C2-2215-4CF1-BF63-71273CFEFCCC}" type="pres">
      <dgm:prSet presAssocID="{6A64D482-99E3-45AB-BBB4-6D72B89212B7}" presName="composite" presStyleCnt="0"/>
      <dgm:spPr/>
    </dgm:pt>
    <dgm:pt modelId="{2E400BE1-85AB-46F7-B316-4791D7A1C1F3}" type="pres">
      <dgm:prSet presAssocID="{6A64D482-99E3-45AB-BBB4-6D72B89212B7}" presName="imgShp" presStyleLbl="fgImgPlace1" presStyleIdx="1" presStyleCnt="3" custLinFactX="-6249" custLinFactNeighborX="-100000" custLinFactNeighborY="9586"/>
      <dgm:spPr>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8316" t="2759" r="-8316" b="-14759"/>
          </a:stretch>
        </a:blipFill>
      </dgm:spPr>
    </dgm:pt>
    <dgm:pt modelId="{C7A51066-A4CD-4E8E-B45B-A76BAD75A233}" type="pres">
      <dgm:prSet presAssocID="{6A64D482-99E3-45AB-BBB4-6D72B89212B7}" presName="txShp" presStyleLbl="node1" presStyleIdx="1" presStyleCnt="3" custScaleX="139603" custLinFactNeighborX="7440" custLinFactNeighborY="2132">
        <dgm:presLayoutVars>
          <dgm:bulletEnabled val="1"/>
        </dgm:presLayoutVars>
      </dgm:prSet>
      <dgm:spPr/>
      <dgm:t>
        <a:bodyPr/>
        <a:lstStyle/>
        <a:p>
          <a:endParaRPr lang="ru-RU"/>
        </a:p>
      </dgm:t>
    </dgm:pt>
    <dgm:pt modelId="{CD401E79-3F43-403A-A223-A7810550259B}" type="pres">
      <dgm:prSet presAssocID="{D89E3F62-93BE-482D-98DF-AA255E60D36A}" presName="spacing" presStyleCnt="0"/>
      <dgm:spPr/>
    </dgm:pt>
    <dgm:pt modelId="{B1ACB48F-069B-48F2-8E81-FBB8F3A0494E}" type="pres">
      <dgm:prSet presAssocID="{17A9F168-2A86-4140-AB52-A0B89653B20F}" presName="composite" presStyleCnt="0"/>
      <dgm:spPr/>
    </dgm:pt>
    <dgm:pt modelId="{99730F33-BFC2-49A9-B916-7565ED826D80}" type="pres">
      <dgm:prSet presAssocID="{17A9F168-2A86-4140-AB52-A0B89653B20F}" presName="imgShp" presStyleLbl="fgImgPlace1" presStyleIdx="2" presStyleCnt="3" custLinFactX="-29384" custLinFactNeighborX="-100000" custLinFactNeighborY="-100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10000" b="-10000"/>
          </a:stretch>
        </a:blipFill>
      </dgm:spPr>
    </dgm:pt>
    <dgm:pt modelId="{47CB24E4-12C2-491A-9774-B22163404E17}" type="pres">
      <dgm:prSet presAssocID="{17A9F168-2A86-4140-AB52-A0B89653B20F}" presName="txShp" presStyleLbl="node1" presStyleIdx="2" presStyleCnt="3" custScaleX="140094" custLinFactNeighborX="4985" custLinFactNeighborY="-1003">
        <dgm:presLayoutVars>
          <dgm:bulletEnabled val="1"/>
        </dgm:presLayoutVars>
      </dgm:prSet>
      <dgm:spPr/>
      <dgm:t>
        <a:bodyPr/>
        <a:lstStyle/>
        <a:p>
          <a:endParaRPr lang="ru-RU"/>
        </a:p>
      </dgm:t>
    </dgm:pt>
  </dgm:ptLst>
  <dgm:cxnLst>
    <dgm:cxn modelId="{BC45BBB1-9BB7-4955-A722-E8368C93673F}" type="presOf" srcId="{17A9F168-2A86-4140-AB52-A0B89653B20F}" destId="{47CB24E4-12C2-491A-9774-B22163404E17}" srcOrd="0" destOrd="0" presId="urn:microsoft.com/office/officeart/2005/8/layout/vList3"/>
    <dgm:cxn modelId="{9AA4064F-365F-4A8B-A2AF-43AC423E5B7C}" type="presOf" srcId="{D0A4F406-2701-4EA9-A048-36C354667AA4}" destId="{2520F89D-51DC-4256-82D5-C2A32B661189}" srcOrd="0" destOrd="0" presId="urn:microsoft.com/office/officeart/2005/8/layout/vList3"/>
    <dgm:cxn modelId="{FFFAE75A-440B-4C58-B438-7A35FA49CBB1}" srcId="{8002C23A-500B-4C63-9CB9-D486B5EB1781}" destId="{D0A4F406-2701-4EA9-A048-36C354667AA4}" srcOrd="0" destOrd="0" parTransId="{73724278-A281-4730-BA24-C72D3CF483F4}" sibTransId="{052F7A8B-0E95-4429-B3A7-EAD55870043E}"/>
    <dgm:cxn modelId="{7286821C-5080-4A85-8406-E24FE94DEF14}" srcId="{8002C23A-500B-4C63-9CB9-D486B5EB1781}" destId="{17A9F168-2A86-4140-AB52-A0B89653B20F}" srcOrd="2" destOrd="0" parTransId="{0254B256-6396-47A9-82EF-EDCB6FD2E42A}" sibTransId="{4F24D21B-BBB6-42B7-86D3-008BD89BDF27}"/>
    <dgm:cxn modelId="{DDCCF0C8-14F9-4B0E-8CBB-87D77156A9C7}" type="presOf" srcId="{6A64D482-99E3-45AB-BBB4-6D72B89212B7}" destId="{C7A51066-A4CD-4E8E-B45B-A76BAD75A233}" srcOrd="0" destOrd="0" presId="urn:microsoft.com/office/officeart/2005/8/layout/vList3"/>
    <dgm:cxn modelId="{78E8DFBD-B31D-4A04-ACA6-8496FA2BABBF}" type="presOf" srcId="{8002C23A-500B-4C63-9CB9-D486B5EB1781}" destId="{70F341CD-2D49-4173-8DB2-C691CD72DCBD}" srcOrd="0" destOrd="0" presId="urn:microsoft.com/office/officeart/2005/8/layout/vList3"/>
    <dgm:cxn modelId="{ED0B4208-DBD4-4C38-AEEA-FA48336A8755}" srcId="{8002C23A-500B-4C63-9CB9-D486B5EB1781}" destId="{6A64D482-99E3-45AB-BBB4-6D72B89212B7}" srcOrd="1" destOrd="0" parTransId="{71C630C5-72BC-4886-ACAF-86F7285B82C1}" sibTransId="{D89E3F62-93BE-482D-98DF-AA255E60D36A}"/>
    <dgm:cxn modelId="{4E8A6B5F-1695-46F8-B6E6-2B44B2E5DE3B}" type="presParOf" srcId="{70F341CD-2D49-4173-8DB2-C691CD72DCBD}" destId="{B8165316-0E79-468D-BFB7-996AC162C8CD}" srcOrd="0" destOrd="0" presId="urn:microsoft.com/office/officeart/2005/8/layout/vList3"/>
    <dgm:cxn modelId="{2D6BAEF4-67E3-4997-9F72-5A98382531B1}" type="presParOf" srcId="{B8165316-0E79-468D-BFB7-996AC162C8CD}" destId="{08CF2023-61E0-400D-9C04-9FEEE2B37A90}" srcOrd="0" destOrd="0" presId="urn:microsoft.com/office/officeart/2005/8/layout/vList3"/>
    <dgm:cxn modelId="{5D4A4459-3DFB-4316-894D-5CB87078E941}" type="presParOf" srcId="{B8165316-0E79-468D-BFB7-996AC162C8CD}" destId="{2520F89D-51DC-4256-82D5-C2A32B661189}" srcOrd="1" destOrd="0" presId="urn:microsoft.com/office/officeart/2005/8/layout/vList3"/>
    <dgm:cxn modelId="{A4E95172-B24B-4973-B0FF-A67029A2B909}" type="presParOf" srcId="{70F341CD-2D49-4173-8DB2-C691CD72DCBD}" destId="{F425C0E4-80BF-4556-8891-62D6E0B7FCE4}" srcOrd="1" destOrd="0" presId="urn:microsoft.com/office/officeart/2005/8/layout/vList3"/>
    <dgm:cxn modelId="{E92C468F-DD5A-4CBB-955B-78193000CCF1}" type="presParOf" srcId="{70F341CD-2D49-4173-8DB2-C691CD72DCBD}" destId="{58E907C2-2215-4CF1-BF63-71273CFEFCCC}" srcOrd="2" destOrd="0" presId="urn:microsoft.com/office/officeart/2005/8/layout/vList3"/>
    <dgm:cxn modelId="{18126E82-9700-4DB9-9E51-6CD5093D3217}" type="presParOf" srcId="{58E907C2-2215-4CF1-BF63-71273CFEFCCC}" destId="{2E400BE1-85AB-46F7-B316-4791D7A1C1F3}" srcOrd="0" destOrd="0" presId="urn:microsoft.com/office/officeart/2005/8/layout/vList3"/>
    <dgm:cxn modelId="{FD20C38E-249C-4357-833F-486E738DA7D7}" type="presParOf" srcId="{58E907C2-2215-4CF1-BF63-71273CFEFCCC}" destId="{C7A51066-A4CD-4E8E-B45B-A76BAD75A233}" srcOrd="1" destOrd="0" presId="urn:microsoft.com/office/officeart/2005/8/layout/vList3"/>
    <dgm:cxn modelId="{118B0807-AA5E-401E-AB58-7EE85C7E5446}" type="presParOf" srcId="{70F341CD-2D49-4173-8DB2-C691CD72DCBD}" destId="{CD401E79-3F43-403A-A223-A7810550259B}" srcOrd="3" destOrd="0" presId="urn:microsoft.com/office/officeart/2005/8/layout/vList3"/>
    <dgm:cxn modelId="{78690FA8-3E0E-4700-BCFE-26568500BE85}" type="presParOf" srcId="{70F341CD-2D49-4173-8DB2-C691CD72DCBD}" destId="{B1ACB48F-069B-48F2-8E81-FBB8F3A0494E}" srcOrd="4" destOrd="0" presId="urn:microsoft.com/office/officeart/2005/8/layout/vList3"/>
    <dgm:cxn modelId="{762BD783-FBF6-4690-A72F-9D2390E9E9AE}" type="presParOf" srcId="{B1ACB48F-069B-48F2-8E81-FBB8F3A0494E}" destId="{99730F33-BFC2-49A9-B916-7565ED826D80}" srcOrd="0" destOrd="0" presId="urn:microsoft.com/office/officeart/2005/8/layout/vList3"/>
    <dgm:cxn modelId="{81A7F3F0-8B39-471A-A838-14459E4A147F}" type="presParOf" srcId="{B1ACB48F-069B-48F2-8E81-FBB8F3A0494E}" destId="{47CB24E4-12C2-491A-9774-B22163404E17}"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CD713FDA-7598-4BE2-A186-8FAC13EE6432}" type="doc">
      <dgm:prSet loTypeId="urn:microsoft.com/office/officeart/2008/layout/LinedList" loCatId="list" qsTypeId="urn:microsoft.com/office/officeart/2005/8/quickstyle/simple1" qsCatId="simple" csTypeId="urn:microsoft.com/office/officeart/2005/8/colors/colorful3" csCatId="colorful" phldr="1"/>
      <dgm:spPr/>
      <dgm:t>
        <a:bodyPr/>
        <a:lstStyle/>
        <a:p>
          <a:endParaRPr lang="ru-RU"/>
        </a:p>
      </dgm:t>
    </dgm:pt>
    <dgm:pt modelId="{2225D5AC-C1A6-4563-BD85-89F44E2742F9}">
      <dgm:prSet phldrT="[Текст]" custT="1"/>
      <dgm:spPr/>
      <dgm:t>
        <a:bodyPr/>
        <a:lstStyle/>
        <a:p>
          <a:endParaRPr lang="ru-RU" sz="1200" b="1" i="0" dirty="0" smtClean="0">
            <a:solidFill>
              <a:srgbClr val="002060"/>
            </a:solidFill>
            <a:latin typeface="Calibri" pitchFamily="34" charset="0"/>
          </a:endParaRPr>
        </a:p>
        <a:p>
          <a:r>
            <a:rPr lang="ru-RU" sz="1200" b="1" i="0" dirty="0" smtClean="0">
              <a:solidFill>
                <a:srgbClr val="002060"/>
              </a:solidFill>
              <a:latin typeface="Calibri" pitchFamily="34" charset="0"/>
            </a:rPr>
            <a:t>При проведении </a:t>
          </a:r>
          <a:r>
            <a:rPr lang="ru-RU" sz="1200" b="1" i="0" dirty="0" err="1" smtClean="0">
              <a:solidFill>
                <a:srgbClr val="002060"/>
              </a:solidFill>
              <a:latin typeface="Calibri" pitchFamily="34" charset="0"/>
            </a:rPr>
            <a:t>бензо</a:t>
          </a:r>
          <a:r>
            <a:rPr lang="ru-RU" sz="1200" b="1" i="0" dirty="0" smtClean="0">
              <a:solidFill>
                <a:srgbClr val="002060"/>
              </a:solidFill>
              <a:latin typeface="Calibri" pitchFamily="34" charset="0"/>
            </a:rPr>
            <a:t>- и </a:t>
          </a:r>
          <a:r>
            <a:rPr lang="ru-RU" sz="1200" b="1" i="0" dirty="0" err="1" smtClean="0">
              <a:solidFill>
                <a:srgbClr val="002060"/>
              </a:solidFill>
              <a:latin typeface="Calibri" pitchFamily="34" charset="0"/>
            </a:rPr>
            <a:t>керосинорезательных</a:t>
          </a:r>
          <a:r>
            <a:rPr lang="ru-RU" sz="1200" b="1" i="0" dirty="0" smtClean="0">
              <a:solidFill>
                <a:srgbClr val="002060"/>
              </a:solidFill>
              <a:latin typeface="Calibri" pitchFamily="34" charset="0"/>
            </a:rPr>
            <a:t> работ запрещается:</a:t>
          </a:r>
          <a:endParaRPr lang="ru-RU" sz="1200" b="1" dirty="0">
            <a:solidFill>
              <a:srgbClr val="002060"/>
            </a:solidFill>
            <a:latin typeface="Calibri" pitchFamily="34" charset="0"/>
          </a:endParaRPr>
        </a:p>
      </dgm:t>
    </dgm:pt>
    <dgm:pt modelId="{22F6E53F-2A6E-4C6D-A14E-71E6309A4170}" type="parTrans" cxnId="{42B5B67E-CB2D-450F-94D0-605D84BF3791}">
      <dgm:prSet/>
      <dgm:spPr/>
      <dgm:t>
        <a:bodyPr/>
        <a:lstStyle/>
        <a:p>
          <a:endParaRPr lang="ru-RU" sz="1200">
            <a:solidFill>
              <a:srgbClr val="002060"/>
            </a:solidFill>
            <a:latin typeface="Calibri" pitchFamily="34" charset="0"/>
          </a:endParaRPr>
        </a:p>
      </dgm:t>
    </dgm:pt>
    <dgm:pt modelId="{F273D3C8-E84F-4043-92F9-D9F2D3090BB6}" type="sibTrans" cxnId="{42B5B67E-CB2D-450F-94D0-605D84BF3791}">
      <dgm:prSet/>
      <dgm:spPr/>
      <dgm:t>
        <a:bodyPr/>
        <a:lstStyle/>
        <a:p>
          <a:endParaRPr lang="ru-RU" sz="1200">
            <a:solidFill>
              <a:srgbClr val="002060"/>
            </a:solidFill>
            <a:latin typeface="Calibri" pitchFamily="34" charset="0"/>
          </a:endParaRPr>
        </a:p>
      </dgm:t>
    </dgm:pt>
    <dgm:pt modelId="{8AD3BB2B-A80D-4EB5-B206-40733A79E23E}">
      <dgm:prSet phldrT="[Текст]" custT="1"/>
      <dgm:spPr/>
      <dgm:t>
        <a:bodyPr/>
        <a:lstStyle/>
        <a:p>
          <a:r>
            <a:rPr lang="ru-RU" sz="1200" b="0" i="0" smtClean="0">
              <a:solidFill>
                <a:srgbClr val="002060"/>
              </a:solidFill>
              <a:latin typeface="Calibri" pitchFamily="34" charset="0"/>
            </a:rPr>
            <a:t>а) достигать давления воздуха в бачке с горючим, превышающего рабочее давление кислорода в резаке;</a:t>
          </a:r>
          <a:endParaRPr lang="ru-RU" sz="1200" dirty="0">
            <a:solidFill>
              <a:srgbClr val="002060"/>
            </a:solidFill>
            <a:latin typeface="Calibri" pitchFamily="34" charset="0"/>
          </a:endParaRPr>
        </a:p>
      </dgm:t>
    </dgm:pt>
    <dgm:pt modelId="{360197FA-DD7E-41CB-AD90-F2DB1A3097BC}" type="parTrans" cxnId="{D0E6B6CC-2112-4E28-9087-9BA37606C0B3}">
      <dgm:prSet/>
      <dgm:spPr/>
      <dgm:t>
        <a:bodyPr/>
        <a:lstStyle/>
        <a:p>
          <a:endParaRPr lang="ru-RU" sz="1200">
            <a:solidFill>
              <a:srgbClr val="002060"/>
            </a:solidFill>
            <a:latin typeface="Calibri" pitchFamily="34" charset="0"/>
          </a:endParaRPr>
        </a:p>
      </dgm:t>
    </dgm:pt>
    <dgm:pt modelId="{72076B0A-2436-426B-AF46-972242A0E198}" type="sibTrans" cxnId="{D0E6B6CC-2112-4E28-9087-9BA37606C0B3}">
      <dgm:prSet/>
      <dgm:spPr/>
      <dgm:t>
        <a:bodyPr/>
        <a:lstStyle/>
        <a:p>
          <a:endParaRPr lang="ru-RU" sz="1200">
            <a:solidFill>
              <a:srgbClr val="002060"/>
            </a:solidFill>
            <a:latin typeface="Calibri" pitchFamily="34" charset="0"/>
          </a:endParaRPr>
        </a:p>
      </dgm:t>
    </dgm:pt>
    <dgm:pt modelId="{853CC773-7BDB-4261-A4F1-54BD93D24C63}">
      <dgm:prSet phldrT="[Текст]" custT="1"/>
      <dgm:spPr/>
      <dgm:t>
        <a:bodyPr/>
        <a:lstStyle/>
        <a:p>
          <a:r>
            <a:rPr lang="ru-RU" sz="1200" b="0" i="0" smtClean="0">
              <a:solidFill>
                <a:srgbClr val="002060"/>
              </a:solidFill>
              <a:latin typeface="Calibri" pitchFamily="34" charset="0"/>
            </a:rPr>
            <a:t>б) перегревать испаритель резака, а также подвешивать резак во время работы вертикально, головкой вверх;</a:t>
          </a:r>
          <a:endParaRPr lang="ru-RU" sz="1200" dirty="0">
            <a:solidFill>
              <a:srgbClr val="002060"/>
            </a:solidFill>
            <a:latin typeface="Calibri" pitchFamily="34" charset="0"/>
          </a:endParaRPr>
        </a:p>
      </dgm:t>
    </dgm:pt>
    <dgm:pt modelId="{0CF2FAFE-8E8E-4206-977A-79E624F9D513}" type="parTrans" cxnId="{231FE2AC-8173-4376-A29C-E51F7F7F9341}">
      <dgm:prSet/>
      <dgm:spPr/>
      <dgm:t>
        <a:bodyPr/>
        <a:lstStyle/>
        <a:p>
          <a:endParaRPr lang="ru-RU" sz="1200">
            <a:solidFill>
              <a:srgbClr val="002060"/>
            </a:solidFill>
            <a:latin typeface="Calibri" pitchFamily="34" charset="0"/>
          </a:endParaRPr>
        </a:p>
      </dgm:t>
    </dgm:pt>
    <dgm:pt modelId="{826939AF-DF63-43A4-92A5-CE0711373266}" type="sibTrans" cxnId="{231FE2AC-8173-4376-A29C-E51F7F7F9341}">
      <dgm:prSet/>
      <dgm:spPr/>
      <dgm:t>
        <a:bodyPr/>
        <a:lstStyle/>
        <a:p>
          <a:endParaRPr lang="ru-RU" sz="1200">
            <a:solidFill>
              <a:srgbClr val="002060"/>
            </a:solidFill>
            <a:latin typeface="Calibri" pitchFamily="34" charset="0"/>
          </a:endParaRPr>
        </a:p>
      </dgm:t>
    </dgm:pt>
    <dgm:pt modelId="{64631F28-3B8D-43E7-A113-23E8C96E0726}">
      <dgm:prSet phldrT="[Текст]" custT="1"/>
      <dgm:spPr/>
      <dgm:t>
        <a:bodyPr/>
        <a:lstStyle/>
        <a:p>
          <a:r>
            <a:rPr lang="ru-RU" sz="1200" b="0" i="0" smtClean="0">
              <a:solidFill>
                <a:srgbClr val="002060"/>
              </a:solidFill>
              <a:latin typeface="Calibri" pitchFamily="34" charset="0"/>
            </a:rPr>
            <a:t>в) зажимать, перекручивать или заламывать шланги, подающие кислород или горючее к резаку;</a:t>
          </a:r>
          <a:endParaRPr lang="ru-RU" sz="1200" dirty="0">
            <a:solidFill>
              <a:srgbClr val="002060"/>
            </a:solidFill>
            <a:latin typeface="Calibri" pitchFamily="34" charset="0"/>
          </a:endParaRPr>
        </a:p>
      </dgm:t>
    </dgm:pt>
    <dgm:pt modelId="{8A7DFE92-533D-4455-8110-5327B285864F}" type="parTrans" cxnId="{970F326B-647F-456E-87DF-100252800271}">
      <dgm:prSet/>
      <dgm:spPr/>
      <dgm:t>
        <a:bodyPr/>
        <a:lstStyle/>
        <a:p>
          <a:endParaRPr lang="ru-RU" sz="1200">
            <a:solidFill>
              <a:srgbClr val="002060"/>
            </a:solidFill>
            <a:latin typeface="Calibri" pitchFamily="34" charset="0"/>
          </a:endParaRPr>
        </a:p>
      </dgm:t>
    </dgm:pt>
    <dgm:pt modelId="{F6663D1F-0647-4897-AEAE-A0ABD2E979DF}" type="sibTrans" cxnId="{970F326B-647F-456E-87DF-100252800271}">
      <dgm:prSet/>
      <dgm:spPr/>
      <dgm:t>
        <a:bodyPr/>
        <a:lstStyle/>
        <a:p>
          <a:endParaRPr lang="ru-RU" sz="1200">
            <a:solidFill>
              <a:srgbClr val="002060"/>
            </a:solidFill>
            <a:latin typeface="Calibri" pitchFamily="34" charset="0"/>
          </a:endParaRPr>
        </a:p>
      </dgm:t>
    </dgm:pt>
    <dgm:pt modelId="{2716988F-F2C0-4DAB-BDFE-7C9BDD90A2B5}">
      <dgm:prSet custT="1"/>
      <dgm:spPr/>
      <dgm:t>
        <a:bodyPr/>
        <a:lstStyle/>
        <a:p>
          <a:r>
            <a:rPr lang="ru-RU" sz="1200" b="0" i="0" dirty="0" smtClean="0">
              <a:solidFill>
                <a:srgbClr val="002060"/>
              </a:solidFill>
              <a:latin typeface="Calibri" pitchFamily="34" charset="0"/>
            </a:rPr>
            <a:t>г) использовать кислородные шланги для подвода бензина или керосина к резаку.</a:t>
          </a:r>
          <a:endParaRPr lang="ru-RU" sz="1200" dirty="0">
            <a:solidFill>
              <a:srgbClr val="002060"/>
            </a:solidFill>
            <a:latin typeface="Calibri" pitchFamily="34" charset="0"/>
          </a:endParaRPr>
        </a:p>
      </dgm:t>
    </dgm:pt>
    <dgm:pt modelId="{01B1F8F8-10DB-4F05-A40A-6F6C6DF1412E}" type="parTrans" cxnId="{929E2B9B-0DE0-4646-83D6-10809AB2084A}">
      <dgm:prSet/>
      <dgm:spPr/>
      <dgm:t>
        <a:bodyPr/>
        <a:lstStyle/>
        <a:p>
          <a:endParaRPr lang="ru-RU" sz="1200">
            <a:solidFill>
              <a:srgbClr val="002060"/>
            </a:solidFill>
            <a:latin typeface="Calibri" pitchFamily="34" charset="0"/>
          </a:endParaRPr>
        </a:p>
      </dgm:t>
    </dgm:pt>
    <dgm:pt modelId="{473CD97F-CD8E-4FF6-98D5-9F3E239C6C7B}" type="sibTrans" cxnId="{929E2B9B-0DE0-4646-83D6-10809AB2084A}">
      <dgm:prSet/>
      <dgm:spPr/>
      <dgm:t>
        <a:bodyPr/>
        <a:lstStyle/>
        <a:p>
          <a:endParaRPr lang="ru-RU" sz="1200">
            <a:solidFill>
              <a:srgbClr val="002060"/>
            </a:solidFill>
            <a:latin typeface="Calibri" pitchFamily="34" charset="0"/>
          </a:endParaRPr>
        </a:p>
      </dgm:t>
    </dgm:pt>
    <dgm:pt modelId="{1FE2288E-A660-44BC-AE6F-E3DEE95D8A8D}" type="pres">
      <dgm:prSet presAssocID="{CD713FDA-7598-4BE2-A186-8FAC13EE6432}" presName="vert0" presStyleCnt="0">
        <dgm:presLayoutVars>
          <dgm:dir/>
          <dgm:animOne val="branch"/>
          <dgm:animLvl val="lvl"/>
        </dgm:presLayoutVars>
      </dgm:prSet>
      <dgm:spPr/>
      <dgm:t>
        <a:bodyPr/>
        <a:lstStyle/>
        <a:p>
          <a:endParaRPr lang="ru-RU"/>
        </a:p>
      </dgm:t>
    </dgm:pt>
    <dgm:pt modelId="{6D32EA72-F30E-4C38-B506-99B313928D2B}" type="pres">
      <dgm:prSet presAssocID="{2225D5AC-C1A6-4563-BD85-89F44E2742F9}" presName="thickLine" presStyleLbl="alignNode1" presStyleIdx="0" presStyleCnt="1"/>
      <dgm:spPr/>
    </dgm:pt>
    <dgm:pt modelId="{6B256AA1-642C-491B-9A31-806B05848D96}" type="pres">
      <dgm:prSet presAssocID="{2225D5AC-C1A6-4563-BD85-89F44E2742F9}" presName="horz1" presStyleCnt="0"/>
      <dgm:spPr/>
    </dgm:pt>
    <dgm:pt modelId="{7013BC4F-2A30-4173-BC17-F4323039FFC9}" type="pres">
      <dgm:prSet presAssocID="{2225D5AC-C1A6-4563-BD85-89F44E2742F9}" presName="tx1" presStyleLbl="revTx" presStyleIdx="0" presStyleCnt="5"/>
      <dgm:spPr/>
      <dgm:t>
        <a:bodyPr/>
        <a:lstStyle/>
        <a:p>
          <a:endParaRPr lang="ru-RU"/>
        </a:p>
      </dgm:t>
    </dgm:pt>
    <dgm:pt modelId="{8F0B5F5A-8728-4C37-867D-A02043588ACE}" type="pres">
      <dgm:prSet presAssocID="{2225D5AC-C1A6-4563-BD85-89F44E2742F9}" presName="vert1" presStyleCnt="0"/>
      <dgm:spPr/>
    </dgm:pt>
    <dgm:pt modelId="{F8C5DD95-4433-4B04-A9A7-B7FD2D1EC997}" type="pres">
      <dgm:prSet presAssocID="{8AD3BB2B-A80D-4EB5-B206-40733A79E23E}" presName="vertSpace2a" presStyleCnt="0"/>
      <dgm:spPr/>
    </dgm:pt>
    <dgm:pt modelId="{3C512B72-42D6-495A-9A7C-81D0490A1D57}" type="pres">
      <dgm:prSet presAssocID="{8AD3BB2B-A80D-4EB5-B206-40733A79E23E}" presName="horz2" presStyleCnt="0"/>
      <dgm:spPr/>
    </dgm:pt>
    <dgm:pt modelId="{9B4EB6FB-9DCE-494C-8F77-C478DC7677E3}" type="pres">
      <dgm:prSet presAssocID="{8AD3BB2B-A80D-4EB5-B206-40733A79E23E}" presName="horzSpace2" presStyleCnt="0"/>
      <dgm:spPr/>
    </dgm:pt>
    <dgm:pt modelId="{A280577D-7F04-451E-A4C6-113E99F9E585}" type="pres">
      <dgm:prSet presAssocID="{8AD3BB2B-A80D-4EB5-B206-40733A79E23E}" presName="tx2" presStyleLbl="revTx" presStyleIdx="1" presStyleCnt="5"/>
      <dgm:spPr/>
      <dgm:t>
        <a:bodyPr/>
        <a:lstStyle/>
        <a:p>
          <a:endParaRPr lang="ru-RU"/>
        </a:p>
      </dgm:t>
    </dgm:pt>
    <dgm:pt modelId="{2C1BAC19-0BDA-4D0A-927C-A35C770B8BD4}" type="pres">
      <dgm:prSet presAssocID="{8AD3BB2B-A80D-4EB5-B206-40733A79E23E}" presName="vert2" presStyleCnt="0"/>
      <dgm:spPr/>
    </dgm:pt>
    <dgm:pt modelId="{895DEE7F-59EC-4A47-9C07-559B080DD803}" type="pres">
      <dgm:prSet presAssocID="{8AD3BB2B-A80D-4EB5-B206-40733A79E23E}" presName="thinLine2b" presStyleLbl="callout" presStyleIdx="0" presStyleCnt="4"/>
      <dgm:spPr/>
    </dgm:pt>
    <dgm:pt modelId="{3AE9AFE4-F771-4AD5-8275-14A7E029B4D4}" type="pres">
      <dgm:prSet presAssocID="{8AD3BB2B-A80D-4EB5-B206-40733A79E23E}" presName="vertSpace2b" presStyleCnt="0"/>
      <dgm:spPr/>
    </dgm:pt>
    <dgm:pt modelId="{E711A5B3-69C3-48AB-9538-441A1951C5A3}" type="pres">
      <dgm:prSet presAssocID="{853CC773-7BDB-4261-A4F1-54BD93D24C63}" presName="horz2" presStyleCnt="0"/>
      <dgm:spPr/>
    </dgm:pt>
    <dgm:pt modelId="{B36C3158-560C-475B-9567-FA16F4F82803}" type="pres">
      <dgm:prSet presAssocID="{853CC773-7BDB-4261-A4F1-54BD93D24C63}" presName="horzSpace2" presStyleCnt="0"/>
      <dgm:spPr/>
    </dgm:pt>
    <dgm:pt modelId="{7D031EB9-4906-4D86-8B75-87CF106770A4}" type="pres">
      <dgm:prSet presAssocID="{853CC773-7BDB-4261-A4F1-54BD93D24C63}" presName="tx2" presStyleLbl="revTx" presStyleIdx="2" presStyleCnt="5"/>
      <dgm:spPr/>
      <dgm:t>
        <a:bodyPr/>
        <a:lstStyle/>
        <a:p>
          <a:endParaRPr lang="ru-RU"/>
        </a:p>
      </dgm:t>
    </dgm:pt>
    <dgm:pt modelId="{43C31101-E56D-4575-8F81-13F46667012E}" type="pres">
      <dgm:prSet presAssocID="{853CC773-7BDB-4261-A4F1-54BD93D24C63}" presName="vert2" presStyleCnt="0"/>
      <dgm:spPr/>
    </dgm:pt>
    <dgm:pt modelId="{BC554900-D101-4C06-9123-CC36A52827D6}" type="pres">
      <dgm:prSet presAssocID="{853CC773-7BDB-4261-A4F1-54BD93D24C63}" presName="thinLine2b" presStyleLbl="callout" presStyleIdx="1" presStyleCnt="4"/>
      <dgm:spPr/>
    </dgm:pt>
    <dgm:pt modelId="{BD3C61E5-9B5E-480D-9AD2-DA0691F747ED}" type="pres">
      <dgm:prSet presAssocID="{853CC773-7BDB-4261-A4F1-54BD93D24C63}" presName="vertSpace2b" presStyleCnt="0"/>
      <dgm:spPr/>
    </dgm:pt>
    <dgm:pt modelId="{374170F8-EA84-417E-80C4-639F6A6BA279}" type="pres">
      <dgm:prSet presAssocID="{64631F28-3B8D-43E7-A113-23E8C96E0726}" presName="horz2" presStyleCnt="0"/>
      <dgm:spPr/>
    </dgm:pt>
    <dgm:pt modelId="{EC2DF4C5-581C-4D55-A345-0EEF4F4D1B76}" type="pres">
      <dgm:prSet presAssocID="{64631F28-3B8D-43E7-A113-23E8C96E0726}" presName="horzSpace2" presStyleCnt="0"/>
      <dgm:spPr/>
    </dgm:pt>
    <dgm:pt modelId="{D33CE54E-53B9-41AC-93E3-E13BD1CE51F1}" type="pres">
      <dgm:prSet presAssocID="{64631F28-3B8D-43E7-A113-23E8C96E0726}" presName="tx2" presStyleLbl="revTx" presStyleIdx="3" presStyleCnt="5"/>
      <dgm:spPr/>
      <dgm:t>
        <a:bodyPr/>
        <a:lstStyle/>
        <a:p>
          <a:endParaRPr lang="ru-RU"/>
        </a:p>
      </dgm:t>
    </dgm:pt>
    <dgm:pt modelId="{56BB436D-9F8F-4AAB-8AB4-62F8E59246DC}" type="pres">
      <dgm:prSet presAssocID="{64631F28-3B8D-43E7-A113-23E8C96E0726}" presName="vert2" presStyleCnt="0"/>
      <dgm:spPr/>
    </dgm:pt>
    <dgm:pt modelId="{54A64898-7CF6-4D35-B119-A7C589C837DF}" type="pres">
      <dgm:prSet presAssocID="{64631F28-3B8D-43E7-A113-23E8C96E0726}" presName="thinLine2b" presStyleLbl="callout" presStyleIdx="2" presStyleCnt="4"/>
      <dgm:spPr/>
    </dgm:pt>
    <dgm:pt modelId="{9DE9F8B4-0F20-44D6-96C1-669B056D85C9}" type="pres">
      <dgm:prSet presAssocID="{64631F28-3B8D-43E7-A113-23E8C96E0726}" presName="vertSpace2b" presStyleCnt="0"/>
      <dgm:spPr/>
    </dgm:pt>
    <dgm:pt modelId="{EE321F6D-4F11-41AF-A996-2F572F06A7AD}" type="pres">
      <dgm:prSet presAssocID="{2716988F-F2C0-4DAB-BDFE-7C9BDD90A2B5}" presName="horz2" presStyleCnt="0"/>
      <dgm:spPr/>
    </dgm:pt>
    <dgm:pt modelId="{D682CFCF-D749-43BD-84DF-40C0F0F26C18}" type="pres">
      <dgm:prSet presAssocID="{2716988F-F2C0-4DAB-BDFE-7C9BDD90A2B5}" presName="horzSpace2" presStyleCnt="0"/>
      <dgm:spPr/>
    </dgm:pt>
    <dgm:pt modelId="{26715F97-B6F9-4FC0-87DF-54CF6F4D3407}" type="pres">
      <dgm:prSet presAssocID="{2716988F-F2C0-4DAB-BDFE-7C9BDD90A2B5}" presName="tx2" presStyleLbl="revTx" presStyleIdx="4" presStyleCnt="5"/>
      <dgm:spPr/>
      <dgm:t>
        <a:bodyPr/>
        <a:lstStyle/>
        <a:p>
          <a:endParaRPr lang="ru-RU"/>
        </a:p>
      </dgm:t>
    </dgm:pt>
    <dgm:pt modelId="{3959B840-A471-4B96-B204-F1CB2A074F33}" type="pres">
      <dgm:prSet presAssocID="{2716988F-F2C0-4DAB-BDFE-7C9BDD90A2B5}" presName="vert2" presStyleCnt="0"/>
      <dgm:spPr/>
    </dgm:pt>
    <dgm:pt modelId="{F2FABCEE-097E-41A7-B0DD-3E4DB2808220}" type="pres">
      <dgm:prSet presAssocID="{2716988F-F2C0-4DAB-BDFE-7C9BDD90A2B5}" presName="thinLine2b" presStyleLbl="callout" presStyleIdx="3" presStyleCnt="4"/>
      <dgm:spPr/>
    </dgm:pt>
    <dgm:pt modelId="{2B46F338-0C0E-4B8F-A58B-D948287923DC}" type="pres">
      <dgm:prSet presAssocID="{2716988F-F2C0-4DAB-BDFE-7C9BDD90A2B5}" presName="vertSpace2b" presStyleCnt="0"/>
      <dgm:spPr/>
    </dgm:pt>
  </dgm:ptLst>
  <dgm:cxnLst>
    <dgm:cxn modelId="{42B5B67E-CB2D-450F-94D0-605D84BF3791}" srcId="{CD713FDA-7598-4BE2-A186-8FAC13EE6432}" destId="{2225D5AC-C1A6-4563-BD85-89F44E2742F9}" srcOrd="0" destOrd="0" parTransId="{22F6E53F-2A6E-4C6D-A14E-71E6309A4170}" sibTransId="{F273D3C8-E84F-4043-92F9-D9F2D3090BB6}"/>
    <dgm:cxn modelId="{929E2B9B-0DE0-4646-83D6-10809AB2084A}" srcId="{2225D5AC-C1A6-4563-BD85-89F44E2742F9}" destId="{2716988F-F2C0-4DAB-BDFE-7C9BDD90A2B5}" srcOrd="3" destOrd="0" parTransId="{01B1F8F8-10DB-4F05-A40A-6F6C6DF1412E}" sibTransId="{473CD97F-CD8E-4FF6-98D5-9F3E239C6C7B}"/>
    <dgm:cxn modelId="{ABAFE46D-58A9-4D5E-ACB6-77D16F0D8A35}" type="presOf" srcId="{2225D5AC-C1A6-4563-BD85-89F44E2742F9}" destId="{7013BC4F-2A30-4173-BC17-F4323039FFC9}" srcOrd="0" destOrd="0" presId="urn:microsoft.com/office/officeart/2008/layout/LinedList"/>
    <dgm:cxn modelId="{970F326B-647F-456E-87DF-100252800271}" srcId="{2225D5AC-C1A6-4563-BD85-89F44E2742F9}" destId="{64631F28-3B8D-43E7-A113-23E8C96E0726}" srcOrd="2" destOrd="0" parTransId="{8A7DFE92-533D-4455-8110-5327B285864F}" sibTransId="{F6663D1F-0647-4897-AEAE-A0ABD2E979DF}"/>
    <dgm:cxn modelId="{E00ECF15-6509-4AA2-93F3-A50EFC933F02}" type="presOf" srcId="{64631F28-3B8D-43E7-A113-23E8C96E0726}" destId="{D33CE54E-53B9-41AC-93E3-E13BD1CE51F1}" srcOrd="0" destOrd="0" presId="urn:microsoft.com/office/officeart/2008/layout/LinedList"/>
    <dgm:cxn modelId="{F03BE8F0-5FE5-438C-B1CA-EF8349DEDD28}" type="presOf" srcId="{2716988F-F2C0-4DAB-BDFE-7C9BDD90A2B5}" destId="{26715F97-B6F9-4FC0-87DF-54CF6F4D3407}" srcOrd="0" destOrd="0" presId="urn:microsoft.com/office/officeart/2008/layout/LinedList"/>
    <dgm:cxn modelId="{944AF51E-79BC-44E5-AB9D-04159583F281}" type="presOf" srcId="{CD713FDA-7598-4BE2-A186-8FAC13EE6432}" destId="{1FE2288E-A660-44BC-AE6F-E3DEE95D8A8D}" srcOrd="0" destOrd="0" presId="urn:microsoft.com/office/officeart/2008/layout/LinedList"/>
    <dgm:cxn modelId="{A61B73C5-4A90-4A9D-97F8-72C654DD71F0}" type="presOf" srcId="{8AD3BB2B-A80D-4EB5-B206-40733A79E23E}" destId="{A280577D-7F04-451E-A4C6-113E99F9E585}" srcOrd="0" destOrd="0" presId="urn:microsoft.com/office/officeart/2008/layout/LinedList"/>
    <dgm:cxn modelId="{231FE2AC-8173-4376-A29C-E51F7F7F9341}" srcId="{2225D5AC-C1A6-4563-BD85-89F44E2742F9}" destId="{853CC773-7BDB-4261-A4F1-54BD93D24C63}" srcOrd="1" destOrd="0" parTransId="{0CF2FAFE-8E8E-4206-977A-79E624F9D513}" sibTransId="{826939AF-DF63-43A4-92A5-CE0711373266}"/>
    <dgm:cxn modelId="{E000864E-3CB0-423E-8F2F-28A2D1CB55C5}" type="presOf" srcId="{853CC773-7BDB-4261-A4F1-54BD93D24C63}" destId="{7D031EB9-4906-4D86-8B75-87CF106770A4}" srcOrd="0" destOrd="0" presId="urn:microsoft.com/office/officeart/2008/layout/LinedList"/>
    <dgm:cxn modelId="{D0E6B6CC-2112-4E28-9087-9BA37606C0B3}" srcId="{2225D5AC-C1A6-4563-BD85-89F44E2742F9}" destId="{8AD3BB2B-A80D-4EB5-B206-40733A79E23E}" srcOrd="0" destOrd="0" parTransId="{360197FA-DD7E-41CB-AD90-F2DB1A3097BC}" sibTransId="{72076B0A-2436-426B-AF46-972242A0E198}"/>
    <dgm:cxn modelId="{C0A06B4D-F82B-41B2-BD95-854A7BD0E26E}" type="presParOf" srcId="{1FE2288E-A660-44BC-AE6F-E3DEE95D8A8D}" destId="{6D32EA72-F30E-4C38-B506-99B313928D2B}" srcOrd="0" destOrd="0" presId="urn:microsoft.com/office/officeart/2008/layout/LinedList"/>
    <dgm:cxn modelId="{76BD064B-62FE-438E-B137-16655DD918A7}" type="presParOf" srcId="{1FE2288E-A660-44BC-AE6F-E3DEE95D8A8D}" destId="{6B256AA1-642C-491B-9A31-806B05848D96}" srcOrd="1" destOrd="0" presId="urn:microsoft.com/office/officeart/2008/layout/LinedList"/>
    <dgm:cxn modelId="{175DC813-48E5-4543-93C8-BBC93F5023B9}" type="presParOf" srcId="{6B256AA1-642C-491B-9A31-806B05848D96}" destId="{7013BC4F-2A30-4173-BC17-F4323039FFC9}" srcOrd="0" destOrd="0" presId="urn:microsoft.com/office/officeart/2008/layout/LinedList"/>
    <dgm:cxn modelId="{88831B5F-52C8-4ED2-B417-7430017971DB}" type="presParOf" srcId="{6B256AA1-642C-491B-9A31-806B05848D96}" destId="{8F0B5F5A-8728-4C37-867D-A02043588ACE}" srcOrd="1" destOrd="0" presId="urn:microsoft.com/office/officeart/2008/layout/LinedList"/>
    <dgm:cxn modelId="{EE194B33-5862-4919-AF90-83F68B30B176}" type="presParOf" srcId="{8F0B5F5A-8728-4C37-867D-A02043588ACE}" destId="{F8C5DD95-4433-4B04-A9A7-B7FD2D1EC997}" srcOrd="0" destOrd="0" presId="urn:microsoft.com/office/officeart/2008/layout/LinedList"/>
    <dgm:cxn modelId="{07A22087-B2AA-428A-8FFB-BE509C82BA57}" type="presParOf" srcId="{8F0B5F5A-8728-4C37-867D-A02043588ACE}" destId="{3C512B72-42D6-495A-9A7C-81D0490A1D57}" srcOrd="1" destOrd="0" presId="urn:microsoft.com/office/officeart/2008/layout/LinedList"/>
    <dgm:cxn modelId="{379C0722-CCCE-45D3-98B2-E33AA7C41FAF}" type="presParOf" srcId="{3C512B72-42D6-495A-9A7C-81D0490A1D57}" destId="{9B4EB6FB-9DCE-494C-8F77-C478DC7677E3}" srcOrd="0" destOrd="0" presId="urn:microsoft.com/office/officeart/2008/layout/LinedList"/>
    <dgm:cxn modelId="{50082FBF-8DEA-42D7-B2AB-E9EDD354CEA2}" type="presParOf" srcId="{3C512B72-42D6-495A-9A7C-81D0490A1D57}" destId="{A280577D-7F04-451E-A4C6-113E99F9E585}" srcOrd="1" destOrd="0" presId="urn:microsoft.com/office/officeart/2008/layout/LinedList"/>
    <dgm:cxn modelId="{C3CF9666-EEA1-4717-95E9-BF85698FD51C}" type="presParOf" srcId="{3C512B72-42D6-495A-9A7C-81D0490A1D57}" destId="{2C1BAC19-0BDA-4D0A-927C-A35C770B8BD4}" srcOrd="2" destOrd="0" presId="urn:microsoft.com/office/officeart/2008/layout/LinedList"/>
    <dgm:cxn modelId="{DDC65B37-21B6-4924-97F3-A8133D426D03}" type="presParOf" srcId="{8F0B5F5A-8728-4C37-867D-A02043588ACE}" destId="{895DEE7F-59EC-4A47-9C07-559B080DD803}" srcOrd="2" destOrd="0" presId="urn:microsoft.com/office/officeart/2008/layout/LinedList"/>
    <dgm:cxn modelId="{808F490A-41C2-4284-868F-0E7EC35520EB}" type="presParOf" srcId="{8F0B5F5A-8728-4C37-867D-A02043588ACE}" destId="{3AE9AFE4-F771-4AD5-8275-14A7E029B4D4}" srcOrd="3" destOrd="0" presId="urn:microsoft.com/office/officeart/2008/layout/LinedList"/>
    <dgm:cxn modelId="{A1DC39EA-ED22-4EE8-BE56-AE044B94D06C}" type="presParOf" srcId="{8F0B5F5A-8728-4C37-867D-A02043588ACE}" destId="{E711A5B3-69C3-48AB-9538-441A1951C5A3}" srcOrd="4" destOrd="0" presId="urn:microsoft.com/office/officeart/2008/layout/LinedList"/>
    <dgm:cxn modelId="{FCDAE49A-F5A7-47C8-93C5-85444279FE99}" type="presParOf" srcId="{E711A5B3-69C3-48AB-9538-441A1951C5A3}" destId="{B36C3158-560C-475B-9567-FA16F4F82803}" srcOrd="0" destOrd="0" presId="urn:microsoft.com/office/officeart/2008/layout/LinedList"/>
    <dgm:cxn modelId="{5361AB86-1A88-47EC-900E-9093A3FD7B3C}" type="presParOf" srcId="{E711A5B3-69C3-48AB-9538-441A1951C5A3}" destId="{7D031EB9-4906-4D86-8B75-87CF106770A4}" srcOrd="1" destOrd="0" presId="urn:microsoft.com/office/officeart/2008/layout/LinedList"/>
    <dgm:cxn modelId="{738BC613-D258-4616-A7EC-59994A4F64AE}" type="presParOf" srcId="{E711A5B3-69C3-48AB-9538-441A1951C5A3}" destId="{43C31101-E56D-4575-8F81-13F46667012E}" srcOrd="2" destOrd="0" presId="urn:microsoft.com/office/officeart/2008/layout/LinedList"/>
    <dgm:cxn modelId="{70256ED9-A90B-4E74-9EC8-2B0EF14E66A9}" type="presParOf" srcId="{8F0B5F5A-8728-4C37-867D-A02043588ACE}" destId="{BC554900-D101-4C06-9123-CC36A52827D6}" srcOrd="5" destOrd="0" presId="urn:microsoft.com/office/officeart/2008/layout/LinedList"/>
    <dgm:cxn modelId="{BAA14F59-CF16-436C-A8A5-18124D004F11}" type="presParOf" srcId="{8F0B5F5A-8728-4C37-867D-A02043588ACE}" destId="{BD3C61E5-9B5E-480D-9AD2-DA0691F747ED}" srcOrd="6" destOrd="0" presId="urn:microsoft.com/office/officeart/2008/layout/LinedList"/>
    <dgm:cxn modelId="{38E1A99C-069C-4EAD-85B8-44F28E3AAC2E}" type="presParOf" srcId="{8F0B5F5A-8728-4C37-867D-A02043588ACE}" destId="{374170F8-EA84-417E-80C4-639F6A6BA279}" srcOrd="7" destOrd="0" presId="urn:microsoft.com/office/officeart/2008/layout/LinedList"/>
    <dgm:cxn modelId="{FDE1B05F-1122-4871-9EEC-2958F6418B7A}" type="presParOf" srcId="{374170F8-EA84-417E-80C4-639F6A6BA279}" destId="{EC2DF4C5-581C-4D55-A345-0EEF4F4D1B76}" srcOrd="0" destOrd="0" presId="urn:microsoft.com/office/officeart/2008/layout/LinedList"/>
    <dgm:cxn modelId="{CC9BF4BB-E210-4F18-834F-CD71B3D7D34C}" type="presParOf" srcId="{374170F8-EA84-417E-80C4-639F6A6BA279}" destId="{D33CE54E-53B9-41AC-93E3-E13BD1CE51F1}" srcOrd="1" destOrd="0" presId="urn:microsoft.com/office/officeart/2008/layout/LinedList"/>
    <dgm:cxn modelId="{57DA0731-D255-43B9-BD00-733052BA0B15}" type="presParOf" srcId="{374170F8-EA84-417E-80C4-639F6A6BA279}" destId="{56BB436D-9F8F-4AAB-8AB4-62F8E59246DC}" srcOrd="2" destOrd="0" presId="urn:microsoft.com/office/officeart/2008/layout/LinedList"/>
    <dgm:cxn modelId="{EC7A7F9C-98D9-4DE0-9DF1-33349C3482C0}" type="presParOf" srcId="{8F0B5F5A-8728-4C37-867D-A02043588ACE}" destId="{54A64898-7CF6-4D35-B119-A7C589C837DF}" srcOrd="8" destOrd="0" presId="urn:microsoft.com/office/officeart/2008/layout/LinedList"/>
    <dgm:cxn modelId="{9F75FDBA-1347-4220-ADF2-96C3FC901763}" type="presParOf" srcId="{8F0B5F5A-8728-4C37-867D-A02043588ACE}" destId="{9DE9F8B4-0F20-44D6-96C1-669B056D85C9}" srcOrd="9" destOrd="0" presId="urn:microsoft.com/office/officeart/2008/layout/LinedList"/>
    <dgm:cxn modelId="{0AA60FCD-8024-43EC-9A11-283AFF6F4BA5}" type="presParOf" srcId="{8F0B5F5A-8728-4C37-867D-A02043588ACE}" destId="{EE321F6D-4F11-41AF-A996-2F572F06A7AD}" srcOrd="10" destOrd="0" presId="urn:microsoft.com/office/officeart/2008/layout/LinedList"/>
    <dgm:cxn modelId="{8063DFD6-8157-4E7D-9146-F5443D9F05EC}" type="presParOf" srcId="{EE321F6D-4F11-41AF-A996-2F572F06A7AD}" destId="{D682CFCF-D749-43BD-84DF-40C0F0F26C18}" srcOrd="0" destOrd="0" presId="urn:microsoft.com/office/officeart/2008/layout/LinedList"/>
    <dgm:cxn modelId="{8BEE39C5-6174-4F49-99B6-FD838B776C09}" type="presParOf" srcId="{EE321F6D-4F11-41AF-A996-2F572F06A7AD}" destId="{26715F97-B6F9-4FC0-87DF-54CF6F4D3407}" srcOrd="1" destOrd="0" presId="urn:microsoft.com/office/officeart/2008/layout/LinedList"/>
    <dgm:cxn modelId="{01DFC1BD-9E9A-4405-98D9-2AC02B36BDDA}" type="presParOf" srcId="{EE321F6D-4F11-41AF-A996-2F572F06A7AD}" destId="{3959B840-A471-4B96-B204-F1CB2A074F33}" srcOrd="2" destOrd="0" presId="urn:microsoft.com/office/officeart/2008/layout/LinedList"/>
    <dgm:cxn modelId="{FA6310FC-AE56-4442-BD0C-DD034B2D7A35}" type="presParOf" srcId="{8F0B5F5A-8728-4C37-867D-A02043588ACE}" destId="{F2FABCEE-097E-41A7-B0DD-3E4DB2808220}" srcOrd="11" destOrd="0" presId="urn:microsoft.com/office/officeart/2008/layout/LinedList"/>
    <dgm:cxn modelId="{70C70568-666A-4818-AFA9-F8588B28D791}" type="presParOf" srcId="{8F0B5F5A-8728-4C37-867D-A02043588ACE}" destId="{2B46F338-0C0E-4B8F-A58B-D948287923DC}" srcOrd="12" destOrd="0" presId="urn:microsoft.com/office/officeart/2008/layout/LinedList"/>
  </dgm:cxnLst>
  <dgm:bg>
    <a:solidFill>
      <a:schemeClr val="accent3">
        <a:lumMod val="20000"/>
        <a:lumOff val="8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FB4D4754-7EF8-4ACD-B08F-64AE88D5F24A}" type="doc">
      <dgm:prSet loTypeId="urn:microsoft.com/office/officeart/2005/8/layout/vList3" loCatId="list" qsTypeId="urn:microsoft.com/office/officeart/2005/8/quickstyle/simple3" qsCatId="simple" csTypeId="urn:microsoft.com/office/officeart/2005/8/colors/colorful1" csCatId="colorful" phldr="1"/>
      <dgm:spPr/>
    </dgm:pt>
    <dgm:pt modelId="{E2473AC9-694A-444D-9B42-C142CDD20002}">
      <dgm:prSet phldrT="[Текст]" custT="1"/>
      <dgm:spPr/>
      <dgm:t>
        <a:bodyPr/>
        <a:lstStyle/>
        <a:p>
          <a:pPr algn="just"/>
          <a:r>
            <a:rPr lang="ru-RU" sz="1400" b="0" i="0" dirty="0" smtClean="0">
              <a:solidFill>
                <a:srgbClr val="002060"/>
              </a:solidFill>
              <a:latin typeface="Calibri" pitchFamily="34" charset="0"/>
            </a:rPr>
            <a:t>а) применять в качестве горючего для ламп, работающих на керосине, бензин или смеси бензина с керосином;</a:t>
          </a:r>
          <a:endParaRPr lang="ru-RU" sz="1400" dirty="0">
            <a:solidFill>
              <a:srgbClr val="002060"/>
            </a:solidFill>
            <a:latin typeface="Calibri" pitchFamily="34" charset="0"/>
          </a:endParaRPr>
        </a:p>
      </dgm:t>
    </dgm:pt>
    <dgm:pt modelId="{29ECDBA9-8383-4926-8E47-FE2748E7D2F3}" type="parTrans" cxnId="{CC12566C-DE39-4833-81E3-A594B79FBD50}">
      <dgm:prSet/>
      <dgm:spPr/>
      <dgm:t>
        <a:bodyPr/>
        <a:lstStyle/>
        <a:p>
          <a:pPr algn="just"/>
          <a:endParaRPr lang="ru-RU" sz="1400">
            <a:solidFill>
              <a:srgbClr val="002060"/>
            </a:solidFill>
            <a:latin typeface="Calibri" pitchFamily="34" charset="0"/>
          </a:endParaRPr>
        </a:p>
      </dgm:t>
    </dgm:pt>
    <dgm:pt modelId="{5D678966-1B96-417B-BF3A-D212D6E1EEE5}" type="sibTrans" cxnId="{CC12566C-DE39-4833-81E3-A594B79FBD50}">
      <dgm:prSet/>
      <dgm:spPr/>
      <dgm:t>
        <a:bodyPr/>
        <a:lstStyle/>
        <a:p>
          <a:pPr algn="just"/>
          <a:endParaRPr lang="ru-RU" sz="1400">
            <a:solidFill>
              <a:srgbClr val="002060"/>
            </a:solidFill>
            <a:latin typeface="Calibri" pitchFamily="34" charset="0"/>
          </a:endParaRPr>
        </a:p>
      </dgm:t>
    </dgm:pt>
    <dgm:pt modelId="{AFE8983B-BF02-424E-8BC0-4EAE4A1A2644}">
      <dgm:prSet phldrT="[Текст]" custT="1"/>
      <dgm:spPr/>
      <dgm:t>
        <a:bodyPr/>
        <a:lstStyle/>
        <a:p>
          <a:pPr algn="just"/>
          <a:r>
            <a:rPr lang="ru-RU" sz="1400" b="0" i="0" dirty="0" smtClean="0">
              <a:solidFill>
                <a:srgbClr val="002060"/>
              </a:solidFill>
              <a:latin typeface="Calibri" pitchFamily="34" charset="0"/>
            </a:rPr>
            <a:t>б) повышать давление в резервуаре лампы при накачке воздуха более допустимого рабочего давления, указанного в паспорте;</a:t>
          </a:r>
          <a:endParaRPr lang="ru-RU" sz="1400" dirty="0">
            <a:solidFill>
              <a:srgbClr val="002060"/>
            </a:solidFill>
            <a:latin typeface="Calibri" pitchFamily="34" charset="0"/>
          </a:endParaRPr>
        </a:p>
      </dgm:t>
    </dgm:pt>
    <dgm:pt modelId="{EA4C1A9B-2806-4F4C-835F-41ED96CF77DC}" type="parTrans" cxnId="{19236EED-2BF9-4027-88A4-E89BEDB1264A}">
      <dgm:prSet/>
      <dgm:spPr/>
      <dgm:t>
        <a:bodyPr/>
        <a:lstStyle/>
        <a:p>
          <a:pPr algn="just"/>
          <a:endParaRPr lang="ru-RU" sz="1400">
            <a:solidFill>
              <a:srgbClr val="002060"/>
            </a:solidFill>
            <a:latin typeface="Calibri" pitchFamily="34" charset="0"/>
          </a:endParaRPr>
        </a:p>
      </dgm:t>
    </dgm:pt>
    <dgm:pt modelId="{2F2ED546-45E2-4A83-A75E-C874B10B5F77}" type="sibTrans" cxnId="{19236EED-2BF9-4027-88A4-E89BEDB1264A}">
      <dgm:prSet/>
      <dgm:spPr/>
      <dgm:t>
        <a:bodyPr/>
        <a:lstStyle/>
        <a:p>
          <a:pPr algn="just"/>
          <a:endParaRPr lang="ru-RU" sz="1400">
            <a:solidFill>
              <a:srgbClr val="002060"/>
            </a:solidFill>
            <a:latin typeface="Calibri" pitchFamily="34" charset="0"/>
          </a:endParaRPr>
        </a:p>
      </dgm:t>
    </dgm:pt>
    <dgm:pt modelId="{6F7F080B-773D-4673-9240-F780C4B05379}">
      <dgm:prSet phldrT="[Текст]" custT="1"/>
      <dgm:spPr/>
      <dgm:t>
        <a:bodyPr/>
        <a:lstStyle/>
        <a:p>
          <a:pPr algn="just"/>
          <a:r>
            <a:rPr lang="ru-RU" sz="1400" b="0" i="0" dirty="0" smtClean="0">
              <a:solidFill>
                <a:srgbClr val="002060"/>
              </a:solidFill>
              <a:latin typeface="Calibri" pitchFamily="34" charset="0"/>
            </a:rPr>
            <a:t>в) заполнять лампу горючим более чем на три четверти объема ее резервуара;</a:t>
          </a:r>
          <a:endParaRPr lang="ru-RU" sz="1400" dirty="0">
            <a:solidFill>
              <a:srgbClr val="002060"/>
            </a:solidFill>
            <a:latin typeface="Calibri" pitchFamily="34" charset="0"/>
          </a:endParaRPr>
        </a:p>
      </dgm:t>
    </dgm:pt>
    <dgm:pt modelId="{341A7721-4EA3-4520-9D39-57171568579E}" type="parTrans" cxnId="{452798E8-C8BD-454A-8F74-3826CE57277F}">
      <dgm:prSet/>
      <dgm:spPr/>
      <dgm:t>
        <a:bodyPr/>
        <a:lstStyle/>
        <a:p>
          <a:pPr algn="just"/>
          <a:endParaRPr lang="ru-RU" sz="1400">
            <a:solidFill>
              <a:srgbClr val="002060"/>
            </a:solidFill>
            <a:latin typeface="Calibri" pitchFamily="34" charset="0"/>
          </a:endParaRPr>
        </a:p>
      </dgm:t>
    </dgm:pt>
    <dgm:pt modelId="{2D0C820F-7E0A-4743-AD47-CD29F2D7E543}" type="sibTrans" cxnId="{452798E8-C8BD-454A-8F74-3826CE57277F}">
      <dgm:prSet/>
      <dgm:spPr/>
      <dgm:t>
        <a:bodyPr/>
        <a:lstStyle/>
        <a:p>
          <a:pPr algn="just"/>
          <a:endParaRPr lang="ru-RU" sz="1400">
            <a:solidFill>
              <a:srgbClr val="002060"/>
            </a:solidFill>
            <a:latin typeface="Calibri" pitchFamily="34" charset="0"/>
          </a:endParaRPr>
        </a:p>
      </dgm:t>
    </dgm:pt>
    <dgm:pt modelId="{B3B4D843-A732-45C2-A89F-15D9B5BA17D8}">
      <dgm:prSet custT="1"/>
      <dgm:spPr/>
      <dgm:t>
        <a:bodyPr/>
        <a:lstStyle/>
        <a:p>
          <a:pPr algn="just"/>
          <a:r>
            <a:rPr lang="ru-RU" sz="1400" b="0" i="0" dirty="0" smtClean="0">
              <a:solidFill>
                <a:srgbClr val="002060"/>
              </a:solidFill>
              <a:latin typeface="Calibri" pitchFamily="34" charset="0"/>
            </a:rPr>
            <a:t>г) отворачивать воздушный винт и наливную пробку, когда лампа горит или еще не остыла;</a:t>
          </a:r>
          <a:endParaRPr lang="ru-RU" sz="1400" dirty="0">
            <a:solidFill>
              <a:srgbClr val="002060"/>
            </a:solidFill>
            <a:latin typeface="Calibri" pitchFamily="34" charset="0"/>
          </a:endParaRPr>
        </a:p>
      </dgm:t>
    </dgm:pt>
    <dgm:pt modelId="{89EA1BB9-933B-4FAC-89E5-DA346EF32558}" type="parTrans" cxnId="{34F8372C-5482-4791-9327-419B5F271644}">
      <dgm:prSet/>
      <dgm:spPr/>
      <dgm:t>
        <a:bodyPr/>
        <a:lstStyle/>
        <a:p>
          <a:pPr algn="just"/>
          <a:endParaRPr lang="ru-RU" sz="1400">
            <a:solidFill>
              <a:srgbClr val="002060"/>
            </a:solidFill>
            <a:latin typeface="Calibri" pitchFamily="34" charset="0"/>
          </a:endParaRPr>
        </a:p>
      </dgm:t>
    </dgm:pt>
    <dgm:pt modelId="{7C2EA894-EC6E-4531-80F8-430FA58A5082}" type="sibTrans" cxnId="{34F8372C-5482-4791-9327-419B5F271644}">
      <dgm:prSet/>
      <dgm:spPr/>
      <dgm:t>
        <a:bodyPr/>
        <a:lstStyle/>
        <a:p>
          <a:pPr algn="just"/>
          <a:endParaRPr lang="ru-RU" sz="1400">
            <a:solidFill>
              <a:srgbClr val="002060"/>
            </a:solidFill>
            <a:latin typeface="Calibri" pitchFamily="34" charset="0"/>
          </a:endParaRPr>
        </a:p>
      </dgm:t>
    </dgm:pt>
    <dgm:pt modelId="{7ADE82B9-E03A-43CE-AB88-C5CE0C0C9223}">
      <dgm:prSet custT="1"/>
      <dgm:spPr/>
      <dgm:t>
        <a:bodyPr/>
        <a:lstStyle/>
        <a:p>
          <a:pPr algn="just"/>
          <a:r>
            <a:rPr lang="ru-RU" sz="1400" b="0" i="0" dirty="0" smtClean="0">
              <a:solidFill>
                <a:srgbClr val="002060"/>
              </a:solidFill>
              <a:latin typeface="Calibri" pitchFamily="34" charset="0"/>
            </a:rPr>
            <a:t>д) ремонтировать лампу, а также выливать из нее горючее или заправлять ее горючим вблизи открытого огня.</a:t>
          </a:r>
          <a:endParaRPr lang="ru-RU" sz="1400" dirty="0">
            <a:solidFill>
              <a:srgbClr val="002060"/>
            </a:solidFill>
            <a:latin typeface="Calibri" pitchFamily="34" charset="0"/>
          </a:endParaRPr>
        </a:p>
      </dgm:t>
    </dgm:pt>
    <dgm:pt modelId="{C9A0A926-D0A5-4EF6-97ED-C58FCD2AB48F}" type="parTrans" cxnId="{7B9CD7F6-5B7C-4610-ADD1-D1AE7FAAE307}">
      <dgm:prSet/>
      <dgm:spPr/>
      <dgm:t>
        <a:bodyPr/>
        <a:lstStyle/>
        <a:p>
          <a:pPr algn="just"/>
          <a:endParaRPr lang="ru-RU" sz="1400">
            <a:solidFill>
              <a:srgbClr val="002060"/>
            </a:solidFill>
            <a:latin typeface="Calibri" pitchFamily="34" charset="0"/>
          </a:endParaRPr>
        </a:p>
      </dgm:t>
    </dgm:pt>
    <dgm:pt modelId="{D5650A57-C33B-4511-8055-FD7A268E2957}" type="sibTrans" cxnId="{7B9CD7F6-5B7C-4610-ADD1-D1AE7FAAE307}">
      <dgm:prSet/>
      <dgm:spPr/>
      <dgm:t>
        <a:bodyPr/>
        <a:lstStyle/>
        <a:p>
          <a:pPr algn="just"/>
          <a:endParaRPr lang="ru-RU" sz="1400">
            <a:solidFill>
              <a:srgbClr val="002060"/>
            </a:solidFill>
            <a:latin typeface="Calibri" pitchFamily="34" charset="0"/>
          </a:endParaRPr>
        </a:p>
      </dgm:t>
    </dgm:pt>
    <dgm:pt modelId="{22303491-9381-4D03-AEB9-8495AD8989ED}" type="pres">
      <dgm:prSet presAssocID="{FB4D4754-7EF8-4ACD-B08F-64AE88D5F24A}" presName="linearFlow" presStyleCnt="0">
        <dgm:presLayoutVars>
          <dgm:dir/>
          <dgm:resizeHandles val="exact"/>
        </dgm:presLayoutVars>
      </dgm:prSet>
      <dgm:spPr/>
    </dgm:pt>
    <dgm:pt modelId="{133D3FF4-FD98-47E4-9BBA-2CDC8ED52741}" type="pres">
      <dgm:prSet presAssocID="{E2473AC9-694A-444D-9B42-C142CDD20002}" presName="composite" presStyleCnt="0"/>
      <dgm:spPr/>
    </dgm:pt>
    <dgm:pt modelId="{467B6CB0-BE2C-415B-8075-78AFB4B9F8E3}" type="pres">
      <dgm:prSet presAssocID="{E2473AC9-694A-444D-9B42-C142CDD20002}" presName="imgShp" presStyleLbl="fgImgPlace1" presStyleIdx="0" presStyleCnt="5" custLinFactX="-50067" custLinFactNeighborX="-100000" custLinFactNeighborY="-188"/>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4000" r="-4000"/>
          </a:stretch>
        </a:blipFill>
      </dgm:spPr>
    </dgm:pt>
    <dgm:pt modelId="{62A80971-44CD-4592-AC68-87A29BF0B6E6}" type="pres">
      <dgm:prSet presAssocID="{E2473AC9-694A-444D-9B42-C142CDD20002}" presName="txShp" presStyleLbl="node1" presStyleIdx="0" presStyleCnt="5" custScaleX="137059" custLinFactNeighborX="6658" custLinFactNeighborY="-188">
        <dgm:presLayoutVars>
          <dgm:bulletEnabled val="1"/>
        </dgm:presLayoutVars>
      </dgm:prSet>
      <dgm:spPr/>
      <dgm:t>
        <a:bodyPr/>
        <a:lstStyle/>
        <a:p>
          <a:endParaRPr lang="ru-RU"/>
        </a:p>
      </dgm:t>
    </dgm:pt>
    <dgm:pt modelId="{5775A692-5923-4286-AF8B-FA2EEF66A1F7}" type="pres">
      <dgm:prSet presAssocID="{5D678966-1B96-417B-BF3A-D212D6E1EEE5}" presName="spacing" presStyleCnt="0"/>
      <dgm:spPr/>
    </dgm:pt>
    <dgm:pt modelId="{128CC800-1514-4D4A-9A74-4889A6AFD734}" type="pres">
      <dgm:prSet presAssocID="{AFE8983B-BF02-424E-8BC0-4EAE4A1A2644}" presName="composite" presStyleCnt="0"/>
      <dgm:spPr/>
    </dgm:pt>
    <dgm:pt modelId="{27E399A2-156F-48A4-85A6-847FADA2C5D7}" type="pres">
      <dgm:prSet presAssocID="{AFE8983B-BF02-424E-8BC0-4EAE4A1A2644}" presName="imgShp" presStyleLbl="fgImgPlace1" presStyleIdx="1" presStyleCnt="5" custLinFactX="-74414" custLinFactNeighborX="-100000" custLinFactNeighborY="-15519"/>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1000" r="-1000"/>
          </a:stretch>
        </a:blipFill>
      </dgm:spPr>
    </dgm:pt>
    <dgm:pt modelId="{43AD3EB0-4168-4701-A783-37D30FD36496}" type="pres">
      <dgm:prSet presAssocID="{AFE8983B-BF02-424E-8BC0-4EAE4A1A2644}" presName="txShp" presStyleLbl="node1" presStyleIdx="1" presStyleCnt="5" custScaleX="138841" custLinFactNeighborX="5767" custLinFactNeighborY="-5985">
        <dgm:presLayoutVars>
          <dgm:bulletEnabled val="1"/>
        </dgm:presLayoutVars>
      </dgm:prSet>
      <dgm:spPr/>
      <dgm:t>
        <a:bodyPr/>
        <a:lstStyle/>
        <a:p>
          <a:endParaRPr lang="ru-RU"/>
        </a:p>
      </dgm:t>
    </dgm:pt>
    <dgm:pt modelId="{0B58837B-679E-4B8A-8B7E-D38A5499C164}" type="pres">
      <dgm:prSet presAssocID="{2F2ED546-45E2-4A83-A75E-C874B10B5F77}" presName="spacing" presStyleCnt="0"/>
      <dgm:spPr/>
    </dgm:pt>
    <dgm:pt modelId="{5A3413AD-B836-400D-B7B6-48EC814B5354}" type="pres">
      <dgm:prSet presAssocID="{6F7F080B-773D-4673-9240-F780C4B05379}" presName="composite" presStyleCnt="0"/>
      <dgm:spPr/>
    </dgm:pt>
    <dgm:pt modelId="{B205D1C5-E018-4C58-A343-694AB014406C}" type="pres">
      <dgm:prSet presAssocID="{6F7F080B-773D-4673-9240-F780C4B05379}" presName="imgShp" presStyleLbl="fgImgPlace1" presStyleIdx="2" presStyleCnt="5" custLinFactX="-78082" custLinFactNeighborX="-100000" custLinFactNeighborY="-2372"/>
      <dgm:spPr>
        <a:blipFill>
          <a:blip xmlns:r="http://schemas.openxmlformats.org/officeDocument/2006/relationships" r:embed="rId3">
            <a:extLst>
              <a:ext uri="{28A0092B-C50C-407E-A947-70E740481C1C}">
                <a14:useLocalDpi xmlns:a14="http://schemas.microsoft.com/office/drawing/2010/main" val="0"/>
              </a:ext>
            </a:extLst>
          </a:blip>
          <a:srcRect/>
          <a:stretch>
            <a:fillRect t="-12000" b="-12000"/>
          </a:stretch>
        </a:blipFill>
      </dgm:spPr>
    </dgm:pt>
    <dgm:pt modelId="{D97A41EC-8458-44F4-BC6F-16BA495E3D51}" type="pres">
      <dgm:prSet presAssocID="{6F7F080B-773D-4673-9240-F780C4B05379}" presName="txShp" presStyleLbl="node1" presStyleIdx="2" presStyleCnt="5" custScaleX="138841" custLinFactNeighborX="5767" custLinFactNeighborY="-2371">
        <dgm:presLayoutVars>
          <dgm:bulletEnabled val="1"/>
        </dgm:presLayoutVars>
      </dgm:prSet>
      <dgm:spPr/>
      <dgm:t>
        <a:bodyPr/>
        <a:lstStyle/>
        <a:p>
          <a:endParaRPr lang="ru-RU"/>
        </a:p>
      </dgm:t>
    </dgm:pt>
    <dgm:pt modelId="{5671F19A-BA7C-42B6-B959-CB5B5E2B27B8}" type="pres">
      <dgm:prSet presAssocID="{2D0C820F-7E0A-4743-AD47-CD29F2D7E543}" presName="spacing" presStyleCnt="0"/>
      <dgm:spPr/>
    </dgm:pt>
    <dgm:pt modelId="{D8C295FD-5827-44BD-80CB-3045D1CE98CA}" type="pres">
      <dgm:prSet presAssocID="{B3B4D843-A732-45C2-A89F-15D9B5BA17D8}" presName="composite" presStyleCnt="0"/>
      <dgm:spPr/>
    </dgm:pt>
    <dgm:pt modelId="{19CA4821-1DF2-4015-B6A5-AFF21CBC1C02}" type="pres">
      <dgm:prSet presAssocID="{B3B4D843-A732-45C2-A89F-15D9B5BA17D8}" presName="imgShp" presStyleLbl="fgImgPlace1" presStyleIdx="3" presStyleCnt="5" custLinFactX="-77772" custLinFactNeighborX="-100000" custLinFactNeighborY="-8291"/>
      <dgm:spPr>
        <a:blipFill dpi="0" rotWithShape="1">
          <a:blip xmlns:r="http://schemas.openxmlformats.org/officeDocument/2006/relationships" r:embed="rId4" cstate="print">
            <a:extLst>
              <a:ext uri="{28A0092B-C50C-407E-A947-70E740481C1C}">
                <a14:useLocalDpi xmlns:a14="http://schemas.microsoft.com/office/drawing/2010/main" val="0"/>
              </a:ext>
            </a:extLst>
          </a:blip>
          <a:srcRect/>
          <a:stretch>
            <a:fillRect l="1007" t="-107135" r="-1007" b="-6865"/>
          </a:stretch>
        </a:blipFill>
      </dgm:spPr>
    </dgm:pt>
    <dgm:pt modelId="{A1041770-7331-445F-B910-C2FC15254E83}" type="pres">
      <dgm:prSet presAssocID="{B3B4D843-A732-45C2-A89F-15D9B5BA17D8}" presName="txShp" presStyleLbl="node1" presStyleIdx="3" presStyleCnt="5" custScaleX="138840" custLinFactNeighborX="5768" custLinFactNeighborY="1243">
        <dgm:presLayoutVars>
          <dgm:bulletEnabled val="1"/>
        </dgm:presLayoutVars>
      </dgm:prSet>
      <dgm:spPr/>
      <dgm:t>
        <a:bodyPr/>
        <a:lstStyle/>
        <a:p>
          <a:endParaRPr lang="ru-RU"/>
        </a:p>
      </dgm:t>
    </dgm:pt>
    <dgm:pt modelId="{34DCBDBA-EFE4-4846-8C6D-A098C2DDD822}" type="pres">
      <dgm:prSet presAssocID="{7C2EA894-EC6E-4531-80F8-430FA58A5082}" presName="spacing" presStyleCnt="0"/>
      <dgm:spPr/>
    </dgm:pt>
    <dgm:pt modelId="{C5775632-BC1F-4CCD-929B-A9DC7065DD10}" type="pres">
      <dgm:prSet presAssocID="{7ADE82B9-E03A-43CE-AB88-C5CE0C0C9223}" presName="composite" presStyleCnt="0"/>
      <dgm:spPr/>
    </dgm:pt>
    <dgm:pt modelId="{A42108F9-495D-465F-B062-0D6139E830B5}" type="pres">
      <dgm:prSet presAssocID="{7ADE82B9-E03A-43CE-AB88-C5CE0C0C9223}" presName="imgShp" presStyleLbl="fgImgPlace1" presStyleIdx="4" presStyleCnt="5" custLinFactX="-77772" custLinFactNeighborX="-100000" custLinFactNeighborY="-4677"/>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6000" r="-6000"/>
          </a:stretch>
        </a:blipFill>
      </dgm:spPr>
    </dgm:pt>
    <dgm:pt modelId="{6B6995E1-6E52-40C2-AA6D-2432445ADEA1}" type="pres">
      <dgm:prSet presAssocID="{7ADE82B9-E03A-43CE-AB88-C5CE0C0C9223}" presName="txShp" presStyleLbl="node1" presStyleIdx="4" presStyleCnt="5" custScaleX="139428" custLinFactNeighborX="5474" custLinFactNeighborY="-4677">
        <dgm:presLayoutVars>
          <dgm:bulletEnabled val="1"/>
        </dgm:presLayoutVars>
      </dgm:prSet>
      <dgm:spPr/>
      <dgm:t>
        <a:bodyPr/>
        <a:lstStyle/>
        <a:p>
          <a:endParaRPr lang="ru-RU"/>
        </a:p>
      </dgm:t>
    </dgm:pt>
  </dgm:ptLst>
  <dgm:cxnLst>
    <dgm:cxn modelId="{19236EED-2BF9-4027-88A4-E89BEDB1264A}" srcId="{FB4D4754-7EF8-4ACD-B08F-64AE88D5F24A}" destId="{AFE8983B-BF02-424E-8BC0-4EAE4A1A2644}" srcOrd="1" destOrd="0" parTransId="{EA4C1A9B-2806-4F4C-835F-41ED96CF77DC}" sibTransId="{2F2ED546-45E2-4A83-A75E-C874B10B5F77}"/>
    <dgm:cxn modelId="{452798E8-C8BD-454A-8F74-3826CE57277F}" srcId="{FB4D4754-7EF8-4ACD-B08F-64AE88D5F24A}" destId="{6F7F080B-773D-4673-9240-F780C4B05379}" srcOrd="2" destOrd="0" parTransId="{341A7721-4EA3-4520-9D39-57171568579E}" sibTransId="{2D0C820F-7E0A-4743-AD47-CD29F2D7E543}"/>
    <dgm:cxn modelId="{CC12566C-DE39-4833-81E3-A594B79FBD50}" srcId="{FB4D4754-7EF8-4ACD-B08F-64AE88D5F24A}" destId="{E2473AC9-694A-444D-9B42-C142CDD20002}" srcOrd="0" destOrd="0" parTransId="{29ECDBA9-8383-4926-8E47-FE2748E7D2F3}" sibTransId="{5D678966-1B96-417B-BF3A-D212D6E1EEE5}"/>
    <dgm:cxn modelId="{DEEE4A52-545D-455E-8D29-768CB8208D02}" type="presOf" srcId="{6F7F080B-773D-4673-9240-F780C4B05379}" destId="{D97A41EC-8458-44F4-BC6F-16BA495E3D51}" srcOrd="0" destOrd="0" presId="urn:microsoft.com/office/officeart/2005/8/layout/vList3"/>
    <dgm:cxn modelId="{493EF190-4FAE-4181-B4B6-D406405C5674}" type="presOf" srcId="{FB4D4754-7EF8-4ACD-B08F-64AE88D5F24A}" destId="{22303491-9381-4D03-AEB9-8495AD8989ED}" srcOrd="0" destOrd="0" presId="urn:microsoft.com/office/officeart/2005/8/layout/vList3"/>
    <dgm:cxn modelId="{7B9CD7F6-5B7C-4610-ADD1-D1AE7FAAE307}" srcId="{FB4D4754-7EF8-4ACD-B08F-64AE88D5F24A}" destId="{7ADE82B9-E03A-43CE-AB88-C5CE0C0C9223}" srcOrd="4" destOrd="0" parTransId="{C9A0A926-D0A5-4EF6-97ED-C58FCD2AB48F}" sibTransId="{D5650A57-C33B-4511-8055-FD7A268E2957}"/>
    <dgm:cxn modelId="{0346CCD9-926F-46D5-865F-C75C296DC5DC}" type="presOf" srcId="{E2473AC9-694A-444D-9B42-C142CDD20002}" destId="{62A80971-44CD-4592-AC68-87A29BF0B6E6}" srcOrd="0" destOrd="0" presId="urn:microsoft.com/office/officeart/2005/8/layout/vList3"/>
    <dgm:cxn modelId="{0F04A9FC-AFA6-44BA-91B7-B950D0938F5A}" type="presOf" srcId="{B3B4D843-A732-45C2-A89F-15D9B5BA17D8}" destId="{A1041770-7331-445F-B910-C2FC15254E83}" srcOrd="0" destOrd="0" presId="urn:microsoft.com/office/officeart/2005/8/layout/vList3"/>
    <dgm:cxn modelId="{FC448A44-D2AC-4F59-AF85-9A4D825A8A10}" type="presOf" srcId="{7ADE82B9-E03A-43CE-AB88-C5CE0C0C9223}" destId="{6B6995E1-6E52-40C2-AA6D-2432445ADEA1}" srcOrd="0" destOrd="0" presId="urn:microsoft.com/office/officeart/2005/8/layout/vList3"/>
    <dgm:cxn modelId="{C43D2A13-A954-4A25-A9D4-C4D827485C99}" type="presOf" srcId="{AFE8983B-BF02-424E-8BC0-4EAE4A1A2644}" destId="{43AD3EB0-4168-4701-A783-37D30FD36496}" srcOrd="0" destOrd="0" presId="urn:microsoft.com/office/officeart/2005/8/layout/vList3"/>
    <dgm:cxn modelId="{34F8372C-5482-4791-9327-419B5F271644}" srcId="{FB4D4754-7EF8-4ACD-B08F-64AE88D5F24A}" destId="{B3B4D843-A732-45C2-A89F-15D9B5BA17D8}" srcOrd="3" destOrd="0" parTransId="{89EA1BB9-933B-4FAC-89E5-DA346EF32558}" sibTransId="{7C2EA894-EC6E-4531-80F8-430FA58A5082}"/>
    <dgm:cxn modelId="{73DBEEE0-CB41-4BA0-BEB1-0ABD94B3756F}" type="presParOf" srcId="{22303491-9381-4D03-AEB9-8495AD8989ED}" destId="{133D3FF4-FD98-47E4-9BBA-2CDC8ED52741}" srcOrd="0" destOrd="0" presId="urn:microsoft.com/office/officeart/2005/8/layout/vList3"/>
    <dgm:cxn modelId="{357FA13D-125E-4814-8F2B-8C5CF8FA083C}" type="presParOf" srcId="{133D3FF4-FD98-47E4-9BBA-2CDC8ED52741}" destId="{467B6CB0-BE2C-415B-8075-78AFB4B9F8E3}" srcOrd="0" destOrd="0" presId="urn:microsoft.com/office/officeart/2005/8/layout/vList3"/>
    <dgm:cxn modelId="{B0C33730-6D5B-4CB1-B5EB-D2EB43619C47}" type="presParOf" srcId="{133D3FF4-FD98-47E4-9BBA-2CDC8ED52741}" destId="{62A80971-44CD-4592-AC68-87A29BF0B6E6}" srcOrd="1" destOrd="0" presId="urn:microsoft.com/office/officeart/2005/8/layout/vList3"/>
    <dgm:cxn modelId="{C7A88E82-2CD5-4EDE-BBCA-37E0525B94F7}" type="presParOf" srcId="{22303491-9381-4D03-AEB9-8495AD8989ED}" destId="{5775A692-5923-4286-AF8B-FA2EEF66A1F7}" srcOrd="1" destOrd="0" presId="urn:microsoft.com/office/officeart/2005/8/layout/vList3"/>
    <dgm:cxn modelId="{CB075130-3338-4150-9533-750A9AE5E925}" type="presParOf" srcId="{22303491-9381-4D03-AEB9-8495AD8989ED}" destId="{128CC800-1514-4D4A-9A74-4889A6AFD734}" srcOrd="2" destOrd="0" presId="urn:microsoft.com/office/officeart/2005/8/layout/vList3"/>
    <dgm:cxn modelId="{84E2C277-9088-475E-8ADA-63F24DC4D855}" type="presParOf" srcId="{128CC800-1514-4D4A-9A74-4889A6AFD734}" destId="{27E399A2-156F-48A4-85A6-847FADA2C5D7}" srcOrd="0" destOrd="0" presId="urn:microsoft.com/office/officeart/2005/8/layout/vList3"/>
    <dgm:cxn modelId="{5A43AA5F-CDCA-4D81-B4EE-50591130AFFF}" type="presParOf" srcId="{128CC800-1514-4D4A-9A74-4889A6AFD734}" destId="{43AD3EB0-4168-4701-A783-37D30FD36496}" srcOrd="1" destOrd="0" presId="urn:microsoft.com/office/officeart/2005/8/layout/vList3"/>
    <dgm:cxn modelId="{D0D8F16A-41DD-4900-B4F0-5BD9B43E0619}" type="presParOf" srcId="{22303491-9381-4D03-AEB9-8495AD8989ED}" destId="{0B58837B-679E-4B8A-8B7E-D38A5499C164}" srcOrd="3" destOrd="0" presId="urn:microsoft.com/office/officeart/2005/8/layout/vList3"/>
    <dgm:cxn modelId="{2EBE7566-643B-4C22-95D0-2CD0DEB8BC8F}" type="presParOf" srcId="{22303491-9381-4D03-AEB9-8495AD8989ED}" destId="{5A3413AD-B836-400D-B7B6-48EC814B5354}" srcOrd="4" destOrd="0" presId="urn:microsoft.com/office/officeart/2005/8/layout/vList3"/>
    <dgm:cxn modelId="{598E38B8-5FB1-4517-8FD5-4C1D609DF68C}" type="presParOf" srcId="{5A3413AD-B836-400D-B7B6-48EC814B5354}" destId="{B205D1C5-E018-4C58-A343-694AB014406C}" srcOrd="0" destOrd="0" presId="urn:microsoft.com/office/officeart/2005/8/layout/vList3"/>
    <dgm:cxn modelId="{AFA513DC-5DAD-4DA5-BEE7-878291D6D282}" type="presParOf" srcId="{5A3413AD-B836-400D-B7B6-48EC814B5354}" destId="{D97A41EC-8458-44F4-BC6F-16BA495E3D51}" srcOrd="1" destOrd="0" presId="urn:microsoft.com/office/officeart/2005/8/layout/vList3"/>
    <dgm:cxn modelId="{042D6551-D353-44EF-9EA0-F78D36FEC0DC}" type="presParOf" srcId="{22303491-9381-4D03-AEB9-8495AD8989ED}" destId="{5671F19A-BA7C-42B6-B959-CB5B5E2B27B8}" srcOrd="5" destOrd="0" presId="urn:microsoft.com/office/officeart/2005/8/layout/vList3"/>
    <dgm:cxn modelId="{539F6979-B105-491D-9428-E9704BAD2ED2}" type="presParOf" srcId="{22303491-9381-4D03-AEB9-8495AD8989ED}" destId="{D8C295FD-5827-44BD-80CB-3045D1CE98CA}" srcOrd="6" destOrd="0" presId="urn:microsoft.com/office/officeart/2005/8/layout/vList3"/>
    <dgm:cxn modelId="{CA99FF43-FF97-44C2-B4E2-B463BB4F622B}" type="presParOf" srcId="{D8C295FD-5827-44BD-80CB-3045D1CE98CA}" destId="{19CA4821-1DF2-4015-B6A5-AFF21CBC1C02}" srcOrd="0" destOrd="0" presId="urn:microsoft.com/office/officeart/2005/8/layout/vList3"/>
    <dgm:cxn modelId="{C1735D9D-525D-4713-AC96-0726DDF43FE9}" type="presParOf" srcId="{D8C295FD-5827-44BD-80CB-3045D1CE98CA}" destId="{A1041770-7331-445F-B910-C2FC15254E83}" srcOrd="1" destOrd="0" presId="urn:microsoft.com/office/officeart/2005/8/layout/vList3"/>
    <dgm:cxn modelId="{68A34604-3FF5-4207-8CEE-016147CDCC0C}" type="presParOf" srcId="{22303491-9381-4D03-AEB9-8495AD8989ED}" destId="{34DCBDBA-EFE4-4846-8C6D-A098C2DDD822}" srcOrd="7" destOrd="0" presId="urn:microsoft.com/office/officeart/2005/8/layout/vList3"/>
    <dgm:cxn modelId="{F7D7E05C-7395-486A-8BE8-C8E8621C2BF2}" type="presParOf" srcId="{22303491-9381-4D03-AEB9-8495AD8989ED}" destId="{C5775632-BC1F-4CCD-929B-A9DC7065DD10}" srcOrd="8" destOrd="0" presId="urn:microsoft.com/office/officeart/2005/8/layout/vList3"/>
    <dgm:cxn modelId="{EF8C466F-0DA5-4890-9F55-663C5B1C99CC}" type="presParOf" srcId="{C5775632-BC1F-4CCD-929B-A9DC7065DD10}" destId="{A42108F9-495D-465F-B062-0D6139E830B5}" srcOrd="0" destOrd="0" presId="urn:microsoft.com/office/officeart/2005/8/layout/vList3"/>
    <dgm:cxn modelId="{64F51B64-A073-4632-8BB7-32BB9B1C3620}" type="presParOf" srcId="{C5775632-BC1F-4CCD-929B-A9DC7065DD10}" destId="{6B6995E1-6E52-40C2-AA6D-2432445ADEA1}"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2FE3D84-4129-4841-A3E9-4447C6322FD8}" type="doc">
      <dgm:prSet loTypeId="urn:microsoft.com/office/officeart/2005/8/layout/vList3" loCatId="list" qsTypeId="urn:microsoft.com/office/officeart/2005/8/quickstyle/simple3" qsCatId="simple" csTypeId="urn:microsoft.com/office/officeart/2005/8/colors/colorful2" csCatId="colorful" phldr="1"/>
      <dgm:spPr/>
    </dgm:pt>
    <dgm:pt modelId="{B8123092-5DCB-443F-961E-285867123910}">
      <dgm:prSet phldrT="[Текст]" custT="1"/>
      <dgm:spPr/>
      <dgm:t>
        <a:bodyPr/>
        <a:lstStyle/>
        <a:p>
          <a:pPr algn="just"/>
          <a:r>
            <a:rPr lang="ru-RU" sz="1400" b="0" i="0" dirty="0" smtClean="0">
              <a:solidFill>
                <a:srgbClr val="002060"/>
              </a:solidFill>
              <a:latin typeface="Calibri" pitchFamily="34" charset="0"/>
            </a:rPr>
            <a:t>6) применение огнезащитных составов (в том числе антипиренов и огнезащитных красок) и строительных материалов (облицовок) для повышения пределов огнестойкости строительных конструкций;</a:t>
          </a:r>
          <a:endParaRPr lang="ru-RU" sz="1400" dirty="0">
            <a:solidFill>
              <a:srgbClr val="002060"/>
            </a:solidFill>
            <a:latin typeface="Calibri" pitchFamily="34" charset="0"/>
          </a:endParaRPr>
        </a:p>
      </dgm:t>
    </dgm:pt>
    <dgm:pt modelId="{3732C748-B4EF-4AF2-99A9-EA17766F8808}" type="parTrans" cxnId="{1F2BD147-1ABA-4109-BBB0-480C683DD983}">
      <dgm:prSet/>
      <dgm:spPr/>
      <dgm:t>
        <a:bodyPr/>
        <a:lstStyle/>
        <a:p>
          <a:pPr algn="just"/>
          <a:endParaRPr lang="ru-RU" sz="1400">
            <a:solidFill>
              <a:srgbClr val="002060"/>
            </a:solidFill>
            <a:latin typeface="Calibri" pitchFamily="34" charset="0"/>
          </a:endParaRPr>
        </a:p>
      </dgm:t>
    </dgm:pt>
    <dgm:pt modelId="{B8970D02-6224-4DD6-8FFA-7AEFDFFDE20E}" type="sibTrans" cxnId="{1F2BD147-1ABA-4109-BBB0-480C683DD983}">
      <dgm:prSet/>
      <dgm:spPr/>
      <dgm:t>
        <a:bodyPr/>
        <a:lstStyle/>
        <a:p>
          <a:pPr algn="just"/>
          <a:endParaRPr lang="ru-RU" sz="1400">
            <a:solidFill>
              <a:srgbClr val="002060"/>
            </a:solidFill>
            <a:latin typeface="Calibri" pitchFamily="34" charset="0"/>
          </a:endParaRPr>
        </a:p>
      </dgm:t>
    </dgm:pt>
    <dgm:pt modelId="{09324876-D55F-406E-8F2F-A616C01DBED1}">
      <dgm:prSet phldrT="[Текст]" custT="1"/>
      <dgm:spPr/>
      <dgm:t>
        <a:bodyPr/>
        <a:lstStyle/>
        <a:p>
          <a:pPr algn="just"/>
          <a:r>
            <a:rPr lang="ru-RU" sz="1400" b="0" i="0" dirty="0" smtClean="0">
              <a:solidFill>
                <a:srgbClr val="002060"/>
              </a:solidFill>
              <a:latin typeface="Calibri" pitchFamily="34" charset="0"/>
            </a:rPr>
            <a:t>7) устройство аварийного слива пожароопасных жидкостей и аварийного стравливания горючих газов из аппаратуры;</a:t>
          </a:r>
          <a:endParaRPr lang="ru-RU" sz="1400" dirty="0">
            <a:solidFill>
              <a:srgbClr val="002060"/>
            </a:solidFill>
            <a:latin typeface="Calibri" pitchFamily="34" charset="0"/>
          </a:endParaRPr>
        </a:p>
      </dgm:t>
    </dgm:pt>
    <dgm:pt modelId="{2CBB6123-D65C-40A1-B6A1-B3C126CB9EE5}" type="parTrans" cxnId="{9F5B91C2-541A-4219-BBBA-64ED2BCC2448}">
      <dgm:prSet/>
      <dgm:spPr/>
      <dgm:t>
        <a:bodyPr/>
        <a:lstStyle/>
        <a:p>
          <a:pPr algn="just"/>
          <a:endParaRPr lang="ru-RU" sz="1400">
            <a:solidFill>
              <a:srgbClr val="002060"/>
            </a:solidFill>
            <a:latin typeface="Calibri" pitchFamily="34" charset="0"/>
          </a:endParaRPr>
        </a:p>
      </dgm:t>
    </dgm:pt>
    <dgm:pt modelId="{0E243DAF-7BEE-4360-8966-D1DCE4970F1B}" type="sibTrans" cxnId="{9F5B91C2-541A-4219-BBBA-64ED2BCC2448}">
      <dgm:prSet/>
      <dgm:spPr/>
      <dgm:t>
        <a:bodyPr/>
        <a:lstStyle/>
        <a:p>
          <a:pPr algn="just"/>
          <a:endParaRPr lang="ru-RU" sz="1400">
            <a:solidFill>
              <a:srgbClr val="002060"/>
            </a:solidFill>
            <a:latin typeface="Calibri" pitchFamily="34" charset="0"/>
          </a:endParaRPr>
        </a:p>
      </dgm:t>
    </dgm:pt>
    <dgm:pt modelId="{4B8614A1-7140-4CC4-94D4-2188989AA7BA}">
      <dgm:prSet phldrT="[Текст]" custT="1"/>
      <dgm:spPr/>
      <dgm:t>
        <a:bodyPr/>
        <a:lstStyle/>
        <a:p>
          <a:pPr algn="just"/>
          <a:r>
            <a:rPr lang="ru-RU" sz="1400" b="0" i="0" dirty="0" smtClean="0">
              <a:solidFill>
                <a:srgbClr val="002060"/>
              </a:solidFill>
              <a:latin typeface="Calibri" pitchFamily="34" charset="0"/>
            </a:rPr>
            <a:t>8) устройство на технологическом оборудовании систем противовзрывной защиты;</a:t>
          </a:r>
          <a:endParaRPr lang="ru-RU" sz="1400" dirty="0">
            <a:solidFill>
              <a:srgbClr val="002060"/>
            </a:solidFill>
            <a:latin typeface="Calibri" pitchFamily="34" charset="0"/>
          </a:endParaRPr>
        </a:p>
      </dgm:t>
    </dgm:pt>
    <dgm:pt modelId="{C4C75414-2549-46A4-AEAF-C79A0491A84B}" type="parTrans" cxnId="{2CAB8CEB-2292-40A8-9FF4-7CFE6E8B2A1B}">
      <dgm:prSet/>
      <dgm:spPr/>
      <dgm:t>
        <a:bodyPr/>
        <a:lstStyle/>
        <a:p>
          <a:pPr algn="just"/>
          <a:endParaRPr lang="ru-RU" sz="1400">
            <a:solidFill>
              <a:srgbClr val="002060"/>
            </a:solidFill>
            <a:latin typeface="Calibri" pitchFamily="34" charset="0"/>
          </a:endParaRPr>
        </a:p>
      </dgm:t>
    </dgm:pt>
    <dgm:pt modelId="{1F4D6F88-43C8-4AB9-9520-81897EA7BB83}" type="sibTrans" cxnId="{2CAB8CEB-2292-40A8-9FF4-7CFE6E8B2A1B}">
      <dgm:prSet/>
      <dgm:spPr/>
      <dgm:t>
        <a:bodyPr/>
        <a:lstStyle/>
        <a:p>
          <a:pPr algn="just"/>
          <a:endParaRPr lang="ru-RU" sz="1400">
            <a:solidFill>
              <a:srgbClr val="002060"/>
            </a:solidFill>
            <a:latin typeface="Calibri" pitchFamily="34" charset="0"/>
          </a:endParaRPr>
        </a:p>
      </dgm:t>
    </dgm:pt>
    <dgm:pt modelId="{31DBF262-0353-4522-B237-3B41D133ADDC}">
      <dgm:prSet custT="1"/>
      <dgm:spPr/>
      <dgm:t>
        <a:bodyPr/>
        <a:lstStyle/>
        <a:p>
          <a:pPr algn="just"/>
          <a:r>
            <a:rPr lang="ru-RU" sz="1400" b="0" i="0" dirty="0" smtClean="0">
              <a:solidFill>
                <a:srgbClr val="002060"/>
              </a:solidFill>
              <a:latin typeface="Calibri" pitchFamily="34" charset="0"/>
            </a:rPr>
            <a:t>9) применение первичных средств пожаротушения;</a:t>
          </a:r>
          <a:endParaRPr lang="ru-RU" sz="1400" dirty="0">
            <a:solidFill>
              <a:srgbClr val="002060"/>
            </a:solidFill>
            <a:latin typeface="Calibri" pitchFamily="34" charset="0"/>
          </a:endParaRPr>
        </a:p>
      </dgm:t>
    </dgm:pt>
    <dgm:pt modelId="{D090AC85-CAA6-4603-A635-104F51089A9F}" type="parTrans" cxnId="{26AD3C7D-FE19-426F-BA9B-DE20CF441CA5}">
      <dgm:prSet/>
      <dgm:spPr/>
      <dgm:t>
        <a:bodyPr/>
        <a:lstStyle/>
        <a:p>
          <a:pPr algn="just"/>
          <a:endParaRPr lang="ru-RU" sz="1400">
            <a:solidFill>
              <a:srgbClr val="002060"/>
            </a:solidFill>
            <a:latin typeface="Calibri" pitchFamily="34" charset="0"/>
          </a:endParaRPr>
        </a:p>
      </dgm:t>
    </dgm:pt>
    <dgm:pt modelId="{6E5A3BEF-93DA-4B85-8290-92F2B38F0A48}" type="sibTrans" cxnId="{26AD3C7D-FE19-426F-BA9B-DE20CF441CA5}">
      <dgm:prSet/>
      <dgm:spPr/>
      <dgm:t>
        <a:bodyPr/>
        <a:lstStyle/>
        <a:p>
          <a:pPr algn="just"/>
          <a:endParaRPr lang="ru-RU" sz="1400">
            <a:solidFill>
              <a:srgbClr val="002060"/>
            </a:solidFill>
            <a:latin typeface="Calibri" pitchFamily="34" charset="0"/>
          </a:endParaRPr>
        </a:p>
      </dgm:t>
    </dgm:pt>
    <dgm:pt modelId="{7224F95D-F965-4656-A5CA-65E5530A87B3}">
      <dgm:prSet custT="1"/>
      <dgm:spPr/>
      <dgm:t>
        <a:bodyPr/>
        <a:lstStyle/>
        <a:p>
          <a:pPr algn="just"/>
          <a:r>
            <a:rPr lang="ru-RU" sz="1400" b="0" i="0" dirty="0" smtClean="0">
              <a:solidFill>
                <a:srgbClr val="002060"/>
              </a:solidFill>
              <a:latin typeface="Calibri" pitchFamily="34" charset="0"/>
            </a:rPr>
            <a:t>10) применение автоматических и (или) автономных установок пожаротушения;</a:t>
          </a:r>
          <a:endParaRPr lang="ru-RU" sz="1400" dirty="0">
            <a:solidFill>
              <a:srgbClr val="002060"/>
            </a:solidFill>
            <a:latin typeface="Calibri" pitchFamily="34" charset="0"/>
          </a:endParaRPr>
        </a:p>
      </dgm:t>
    </dgm:pt>
    <dgm:pt modelId="{86C44C68-CB63-4839-B3C1-74A290A0BE58}" type="parTrans" cxnId="{B9F9836A-D2D2-4468-B70C-043ACB4B874C}">
      <dgm:prSet/>
      <dgm:spPr/>
      <dgm:t>
        <a:bodyPr/>
        <a:lstStyle/>
        <a:p>
          <a:pPr algn="just"/>
          <a:endParaRPr lang="ru-RU" sz="1400">
            <a:solidFill>
              <a:srgbClr val="002060"/>
            </a:solidFill>
            <a:latin typeface="Calibri" pitchFamily="34" charset="0"/>
          </a:endParaRPr>
        </a:p>
      </dgm:t>
    </dgm:pt>
    <dgm:pt modelId="{D0357DAD-F851-4373-87D6-0DBC78E763A9}" type="sibTrans" cxnId="{B9F9836A-D2D2-4468-B70C-043ACB4B874C}">
      <dgm:prSet/>
      <dgm:spPr/>
      <dgm:t>
        <a:bodyPr/>
        <a:lstStyle/>
        <a:p>
          <a:pPr algn="just"/>
          <a:endParaRPr lang="ru-RU" sz="1400">
            <a:solidFill>
              <a:srgbClr val="002060"/>
            </a:solidFill>
            <a:latin typeface="Calibri" pitchFamily="34" charset="0"/>
          </a:endParaRPr>
        </a:p>
      </dgm:t>
    </dgm:pt>
    <dgm:pt modelId="{6221AA40-FF23-49FE-A292-94B69AB0AC4B}">
      <dgm:prSet custT="1"/>
      <dgm:spPr/>
      <dgm:t>
        <a:bodyPr/>
        <a:lstStyle/>
        <a:p>
          <a:pPr algn="just"/>
          <a:r>
            <a:rPr lang="ru-RU" sz="1400" b="0" i="0" dirty="0" smtClean="0">
              <a:solidFill>
                <a:srgbClr val="002060"/>
              </a:solidFill>
              <a:latin typeface="Calibri" pitchFamily="34" charset="0"/>
            </a:rPr>
            <a:t>11) организация деятельности подразделений пожарной охраны.</a:t>
          </a:r>
          <a:endParaRPr lang="ru-RU" sz="1400" dirty="0">
            <a:solidFill>
              <a:srgbClr val="002060"/>
            </a:solidFill>
            <a:latin typeface="Calibri" pitchFamily="34" charset="0"/>
          </a:endParaRPr>
        </a:p>
      </dgm:t>
    </dgm:pt>
    <dgm:pt modelId="{8396733C-AFE1-4EF5-AACD-C3559D6AB726}" type="parTrans" cxnId="{E7DF69B2-DAB9-4E05-AE99-99FDEE1F1D0A}">
      <dgm:prSet/>
      <dgm:spPr/>
      <dgm:t>
        <a:bodyPr/>
        <a:lstStyle/>
        <a:p>
          <a:pPr algn="just"/>
          <a:endParaRPr lang="ru-RU" sz="1400">
            <a:solidFill>
              <a:srgbClr val="002060"/>
            </a:solidFill>
            <a:latin typeface="Calibri" pitchFamily="34" charset="0"/>
          </a:endParaRPr>
        </a:p>
      </dgm:t>
    </dgm:pt>
    <dgm:pt modelId="{93FB8EBC-7E92-4390-9400-968D1F19F869}" type="sibTrans" cxnId="{E7DF69B2-DAB9-4E05-AE99-99FDEE1F1D0A}">
      <dgm:prSet/>
      <dgm:spPr/>
      <dgm:t>
        <a:bodyPr/>
        <a:lstStyle/>
        <a:p>
          <a:pPr algn="just"/>
          <a:endParaRPr lang="ru-RU" sz="1400">
            <a:solidFill>
              <a:srgbClr val="002060"/>
            </a:solidFill>
            <a:latin typeface="Calibri" pitchFamily="34" charset="0"/>
          </a:endParaRPr>
        </a:p>
      </dgm:t>
    </dgm:pt>
    <dgm:pt modelId="{7DA80755-03FB-4073-9E5B-1258C1A15A16}" type="pres">
      <dgm:prSet presAssocID="{82FE3D84-4129-4841-A3E9-4447C6322FD8}" presName="linearFlow" presStyleCnt="0">
        <dgm:presLayoutVars>
          <dgm:dir/>
          <dgm:resizeHandles val="exact"/>
        </dgm:presLayoutVars>
      </dgm:prSet>
      <dgm:spPr/>
    </dgm:pt>
    <dgm:pt modelId="{FABCE8D6-3B87-4ECA-8D57-63A270521C3A}" type="pres">
      <dgm:prSet presAssocID="{B8123092-5DCB-443F-961E-285867123910}" presName="composite" presStyleCnt="0"/>
      <dgm:spPr/>
    </dgm:pt>
    <dgm:pt modelId="{B0B1AFAF-7591-4778-A911-81ED86AC073E}" type="pres">
      <dgm:prSet presAssocID="{B8123092-5DCB-443F-961E-285867123910}" presName="imgShp" presStyleLbl="fgImgPlace1" presStyleIdx="0" presStyleCnt="6" custLinFactX="-99165" custLinFactNeighborX="-100000" custLinFactNeighborY="-318"/>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12000" b="-12000"/>
          </a:stretch>
        </a:blipFill>
      </dgm:spPr>
    </dgm:pt>
    <dgm:pt modelId="{67586D18-DD6D-4650-9E05-DB97809A4C8C}" type="pres">
      <dgm:prSet presAssocID="{B8123092-5DCB-443F-961E-285867123910}" presName="txShp" presStyleLbl="node1" presStyleIdx="0" presStyleCnt="6" custScaleX="140280" custLinFactNeighborX="5048" custLinFactNeighborY="-264">
        <dgm:presLayoutVars>
          <dgm:bulletEnabled val="1"/>
        </dgm:presLayoutVars>
      </dgm:prSet>
      <dgm:spPr/>
      <dgm:t>
        <a:bodyPr/>
        <a:lstStyle/>
        <a:p>
          <a:endParaRPr lang="ru-RU"/>
        </a:p>
      </dgm:t>
    </dgm:pt>
    <dgm:pt modelId="{6555C316-502F-43EC-98F5-F6BCC91F8417}" type="pres">
      <dgm:prSet presAssocID="{B8970D02-6224-4DD6-8FFA-7AEFDFFDE20E}" presName="spacing" presStyleCnt="0"/>
      <dgm:spPr/>
    </dgm:pt>
    <dgm:pt modelId="{EC6B7C50-C196-481A-9593-EC19534715BF}" type="pres">
      <dgm:prSet presAssocID="{09324876-D55F-406E-8F2F-A616C01DBED1}" presName="composite" presStyleCnt="0"/>
      <dgm:spPr/>
    </dgm:pt>
    <dgm:pt modelId="{438D4FD6-D88F-4DE8-BF57-5D5A29C66669}" type="pres">
      <dgm:prSet presAssocID="{09324876-D55F-406E-8F2F-A616C01DBED1}" presName="imgShp" presStyleLbl="fgImgPlace1" presStyleIdx="1" presStyleCnt="6" custLinFactX="-100000" custLinFactNeighborX="-101907" custLinFactNeighborY="3874"/>
      <dgm:spPr>
        <a:blipFill>
          <a:blip xmlns:r="http://schemas.openxmlformats.org/officeDocument/2006/relationships" r:embed="rId2">
            <a:extLst>
              <a:ext uri="{28A0092B-C50C-407E-A947-70E740481C1C}">
                <a14:useLocalDpi xmlns:a14="http://schemas.microsoft.com/office/drawing/2010/main" val="0"/>
              </a:ext>
            </a:extLst>
          </a:blip>
          <a:srcRect/>
          <a:stretch>
            <a:fillRect l="-100000" r="-100000"/>
          </a:stretch>
        </a:blipFill>
      </dgm:spPr>
    </dgm:pt>
    <dgm:pt modelId="{79A3CCDA-705B-4ED2-94B5-EB4F0660904D}" type="pres">
      <dgm:prSet presAssocID="{09324876-D55F-406E-8F2F-A616C01DBED1}" presName="txShp" presStyleLbl="node1" presStyleIdx="1" presStyleCnt="6" custScaleX="140357" custLinFactNeighborX="5009" custLinFactNeighborY="-3813">
        <dgm:presLayoutVars>
          <dgm:bulletEnabled val="1"/>
        </dgm:presLayoutVars>
      </dgm:prSet>
      <dgm:spPr/>
      <dgm:t>
        <a:bodyPr/>
        <a:lstStyle/>
        <a:p>
          <a:endParaRPr lang="ru-RU"/>
        </a:p>
      </dgm:t>
    </dgm:pt>
    <dgm:pt modelId="{128934FF-D406-4F09-8A94-8FDC5A721BF4}" type="pres">
      <dgm:prSet presAssocID="{0E243DAF-7BEE-4360-8966-D1DCE4970F1B}" presName="spacing" presStyleCnt="0"/>
      <dgm:spPr/>
    </dgm:pt>
    <dgm:pt modelId="{B3E94AF0-C6AD-4238-9CB8-EC01F7C47A47}" type="pres">
      <dgm:prSet presAssocID="{4B8614A1-7140-4CC4-94D4-2188989AA7BA}" presName="composite" presStyleCnt="0"/>
      <dgm:spPr/>
    </dgm:pt>
    <dgm:pt modelId="{842ECE5B-6FDC-48E4-B26B-5B8530F6912C}" type="pres">
      <dgm:prSet presAssocID="{4B8614A1-7140-4CC4-94D4-2188989AA7BA}" presName="imgShp" presStyleLbl="fgImgPlace1" presStyleIdx="2" presStyleCnt="6" custLinFactX="-100000" custLinFactNeighborX="-101906" custLinFactNeighborY="4299"/>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pt>
    <dgm:pt modelId="{C9240BA3-18E4-4D28-BFDE-BD19622E66A7}" type="pres">
      <dgm:prSet presAssocID="{4B8614A1-7140-4CC4-94D4-2188989AA7BA}" presName="txShp" presStyleLbl="node1" presStyleIdx="2" presStyleCnt="6" custScaleX="140280" custLinFactNeighborX="4517" custLinFactNeighborY="-2084">
        <dgm:presLayoutVars>
          <dgm:bulletEnabled val="1"/>
        </dgm:presLayoutVars>
      </dgm:prSet>
      <dgm:spPr/>
      <dgm:t>
        <a:bodyPr/>
        <a:lstStyle/>
        <a:p>
          <a:endParaRPr lang="ru-RU"/>
        </a:p>
      </dgm:t>
    </dgm:pt>
    <dgm:pt modelId="{03B7003A-C900-43EF-BEBD-1A59527D52BC}" type="pres">
      <dgm:prSet presAssocID="{1F4D6F88-43C8-4AB9-9520-81897EA7BB83}" presName="spacing" presStyleCnt="0"/>
      <dgm:spPr/>
    </dgm:pt>
    <dgm:pt modelId="{4E3A0D00-38C8-4A4E-B52C-636FF2660309}" type="pres">
      <dgm:prSet presAssocID="{31DBF262-0353-4522-B237-3B41D133ADDC}" presName="composite" presStyleCnt="0"/>
      <dgm:spPr/>
    </dgm:pt>
    <dgm:pt modelId="{B962CF61-96EA-48E9-90A5-0314CB1CCC65}" type="pres">
      <dgm:prSet presAssocID="{31DBF262-0353-4522-B237-3B41D133ADDC}" presName="imgShp" presStyleLbl="fgImgPlace1" presStyleIdx="3" presStyleCnt="6" custLinFactX="-100000" custLinFactNeighborX="-100994" custLinFactNeighborY="4723"/>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17000" r="-17000"/>
          </a:stretch>
        </a:blipFill>
      </dgm:spPr>
    </dgm:pt>
    <dgm:pt modelId="{ACBC60A5-5B87-4726-A58A-C5D42534E93F}" type="pres">
      <dgm:prSet presAssocID="{31DBF262-0353-4522-B237-3B41D133ADDC}" presName="txShp" presStyleLbl="node1" presStyleIdx="3" presStyleCnt="6" custScaleX="140280" custLinFactNeighborX="4557" custLinFactNeighborY="4723">
        <dgm:presLayoutVars>
          <dgm:bulletEnabled val="1"/>
        </dgm:presLayoutVars>
      </dgm:prSet>
      <dgm:spPr/>
      <dgm:t>
        <a:bodyPr/>
        <a:lstStyle/>
        <a:p>
          <a:endParaRPr lang="ru-RU"/>
        </a:p>
      </dgm:t>
    </dgm:pt>
    <dgm:pt modelId="{01F2DCE2-0383-43E5-B2E3-145C461A7F59}" type="pres">
      <dgm:prSet presAssocID="{6E5A3BEF-93DA-4B85-8290-92F2B38F0A48}" presName="spacing" presStyleCnt="0"/>
      <dgm:spPr/>
    </dgm:pt>
    <dgm:pt modelId="{D4BE6A2A-7DA8-491E-AB29-C3F14B27E402}" type="pres">
      <dgm:prSet presAssocID="{7224F95D-F965-4656-A5CA-65E5530A87B3}" presName="composite" presStyleCnt="0"/>
      <dgm:spPr/>
    </dgm:pt>
    <dgm:pt modelId="{8B40E2A9-09AD-4C2D-9995-01E7474AB478}" type="pres">
      <dgm:prSet presAssocID="{7224F95D-F965-4656-A5CA-65E5530A87B3}" presName="imgShp" presStyleLbl="fgImgPlace1" presStyleIdx="4" presStyleCnt="6" custLinFactX="-100000" custLinFactNeighborX="-126906" custLinFactNeighborY="5148"/>
      <dgm:spPr>
        <a:blipFill dpi="0" rotWithShape="1">
          <a:blip xmlns:r="http://schemas.openxmlformats.org/officeDocument/2006/relationships" r:embed="rId5" cstate="print">
            <a:extLst>
              <a:ext uri="{28A0092B-C50C-407E-A947-70E740481C1C}">
                <a14:useLocalDpi xmlns:a14="http://schemas.microsoft.com/office/drawing/2010/main" val="0"/>
              </a:ext>
            </a:extLst>
          </a:blip>
          <a:srcRect/>
          <a:stretch>
            <a:fillRect l="3390" t="3038" r="-35734" b="-3038"/>
          </a:stretch>
        </a:blipFill>
      </dgm:spPr>
    </dgm:pt>
    <dgm:pt modelId="{4B39E85A-3843-48ED-AE14-9349351BF9B2}" type="pres">
      <dgm:prSet presAssocID="{7224F95D-F965-4656-A5CA-65E5530A87B3}" presName="txShp" presStyleLbl="node1" presStyleIdx="4" presStyleCnt="6" custScaleX="140018" custLinFactNeighborX="5179" custLinFactNeighborY="5148">
        <dgm:presLayoutVars>
          <dgm:bulletEnabled val="1"/>
        </dgm:presLayoutVars>
      </dgm:prSet>
      <dgm:spPr/>
      <dgm:t>
        <a:bodyPr/>
        <a:lstStyle/>
        <a:p>
          <a:endParaRPr lang="ru-RU"/>
        </a:p>
      </dgm:t>
    </dgm:pt>
    <dgm:pt modelId="{8F6F0387-19B5-42BD-8076-0026BB844451}" type="pres">
      <dgm:prSet presAssocID="{D0357DAD-F851-4373-87D6-0DBC78E763A9}" presName="spacing" presStyleCnt="0"/>
      <dgm:spPr/>
    </dgm:pt>
    <dgm:pt modelId="{3D8B11E2-4DFF-4DDD-A1F7-676A652D575F}" type="pres">
      <dgm:prSet presAssocID="{6221AA40-FF23-49FE-A292-94B69AB0AC4B}" presName="composite" presStyleCnt="0"/>
      <dgm:spPr/>
    </dgm:pt>
    <dgm:pt modelId="{4243FCA9-FADB-4C1A-9597-42E24C4CCBDC}" type="pres">
      <dgm:prSet presAssocID="{6221AA40-FF23-49FE-A292-94B69AB0AC4B}" presName="imgShp" presStyleLbl="fgImgPlace1" presStyleIdx="5" presStyleCnt="6" custLinFactX="-100000" custLinFactNeighborX="-126906" custLinFactNeighborY="-6271"/>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l="-6000" r="-6000"/>
          </a:stretch>
        </a:blipFill>
      </dgm:spPr>
    </dgm:pt>
    <dgm:pt modelId="{96978696-302B-4D38-8741-3A86E296AE4A}" type="pres">
      <dgm:prSet presAssocID="{6221AA40-FF23-49FE-A292-94B69AB0AC4B}" presName="txShp" presStyleLbl="node1" presStyleIdx="5" presStyleCnt="6" custScaleX="142366" custLinFactNeighborX="4005" custLinFactNeighborY="5572">
        <dgm:presLayoutVars>
          <dgm:bulletEnabled val="1"/>
        </dgm:presLayoutVars>
      </dgm:prSet>
      <dgm:spPr/>
      <dgm:t>
        <a:bodyPr/>
        <a:lstStyle/>
        <a:p>
          <a:endParaRPr lang="ru-RU"/>
        </a:p>
      </dgm:t>
    </dgm:pt>
  </dgm:ptLst>
  <dgm:cxnLst>
    <dgm:cxn modelId="{D42B8776-BB5F-4612-8B67-A98BCED5208D}" type="presOf" srcId="{31DBF262-0353-4522-B237-3B41D133ADDC}" destId="{ACBC60A5-5B87-4726-A58A-C5D42534E93F}" srcOrd="0" destOrd="0" presId="urn:microsoft.com/office/officeart/2005/8/layout/vList3"/>
    <dgm:cxn modelId="{E7DF69B2-DAB9-4E05-AE99-99FDEE1F1D0A}" srcId="{82FE3D84-4129-4841-A3E9-4447C6322FD8}" destId="{6221AA40-FF23-49FE-A292-94B69AB0AC4B}" srcOrd="5" destOrd="0" parTransId="{8396733C-AFE1-4EF5-AACD-C3559D6AB726}" sibTransId="{93FB8EBC-7E92-4390-9400-968D1F19F869}"/>
    <dgm:cxn modelId="{0EE8D428-E7D8-4BD1-8E3D-36646E3000BF}" type="presOf" srcId="{6221AA40-FF23-49FE-A292-94B69AB0AC4B}" destId="{96978696-302B-4D38-8741-3A86E296AE4A}" srcOrd="0" destOrd="0" presId="urn:microsoft.com/office/officeart/2005/8/layout/vList3"/>
    <dgm:cxn modelId="{B9F9836A-D2D2-4468-B70C-043ACB4B874C}" srcId="{82FE3D84-4129-4841-A3E9-4447C6322FD8}" destId="{7224F95D-F965-4656-A5CA-65E5530A87B3}" srcOrd="4" destOrd="0" parTransId="{86C44C68-CB63-4839-B3C1-74A290A0BE58}" sibTransId="{D0357DAD-F851-4373-87D6-0DBC78E763A9}"/>
    <dgm:cxn modelId="{26AD3C7D-FE19-426F-BA9B-DE20CF441CA5}" srcId="{82FE3D84-4129-4841-A3E9-4447C6322FD8}" destId="{31DBF262-0353-4522-B237-3B41D133ADDC}" srcOrd="3" destOrd="0" parTransId="{D090AC85-CAA6-4603-A635-104F51089A9F}" sibTransId="{6E5A3BEF-93DA-4B85-8290-92F2B38F0A48}"/>
    <dgm:cxn modelId="{1F2BD147-1ABA-4109-BBB0-480C683DD983}" srcId="{82FE3D84-4129-4841-A3E9-4447C6322FD8}" destId="{B8123092-5DCB-443F-961E-285867123910}" srcOrd="0" destOrd="0" parTransId="{3732C748-B4EF-4AF2-99A9-EA17766F8808}" sibTransId="{B8970D02-6224-4DD6-8FFA-7AEFDFFDE20E}"/>
    <dgm:cxn modelId="{8BA3A395-9A4A-489C-B8EE-C53E1D6DCB12}" type="presOf" srcId="{82FE3D84-4129-4841-A3E9-4447C6322FD8}" destId="{7DA80755-03FB-4073-9E5B-1258C1A15A16}" srcOrd="0" destOrd="0" presId="urn:microsoft.com/office/officeart/2005/8/layout/vList3"/>
    <dgm:cxn modelId="{732E51DD-1585-4169-A0A7-FD3607DA78BB}" type="presOf" srcId="{4B8614A1-7140-4CC4-94D4-2188989AA7BA}" destId="{C9240BA3-18E4-4D28-BFDE-BD19622E66A7}" srcOrd="0" destOrd="0" presId="urn:microsoft.com/office/officeart/2005/8/layout/vList3"/>
    <dgm:cxn modelId="{39A66FA3-FE08-4B19-AC9A-AE8093BED081}" type="presOf" srcId="{B8123092-5DCB-443F-961E-285867123910}" destId="{67586D18-DD6D-4650-9E05-DB97809A4C8C}" srcOrd="0" destOrd="0" presId="urn:microsoft.com/office/officeart/2005/8/layout/vList3"/>
    <dgm:cxn modelId="{9F5B91C2-541A-4219-BBBA-64ED2BCC2448}" srcId="{82FE3D84-4129-4841-A3E9-4447C6322FD8}" destId="{09324876-D55F-406E-8F2F-A616C01DBED1}" srcOrd="1" destOrd="0" parTransId="{2CBB6123-D65C-40A1-B6A1-B3C126CB9EE5}" sibTransId="{0E243DAF-7BEE-4360-8966-D1DCE4970F1B}"/>
    <dgm:cxn modelId="{2CAB8CEB-2292-40A8-9FF4-7CFE6E8B2A1B}" srcId="{82FE3D84-4129-4841-A3E9-4447C6322FD8}" destId="{4B8614A1-7140-4CC4-94D4-2188989AA7BA}" srcOrd="2" destOrd="0" parTransId="{C4C75414-2549-46A4-AEAF-C79A0491A84B}" sibTransId="{1F4D6F88-43C8-4AB9-9520-81897EA7BB83}"/>
    <dgm:cxn modelId="{9FD42105-35B0-4057-B1DA-0BDAAA1CDEDA}" type="presOf" srcId="{7224F95D-F965-4656-A5CA-65E5530A87B3}" destId="{4B39E85A-3843-48ED-AE14-9349351BF9B2}" srcOrd="0" destOrd="0" presId="urn:microsoft.com/office/officeart/2005/8/layout/vList3"/>
    <dgm:cxn modelId="{2352EECF-4DF9-46BE-84CE-CCC91FE70043}" type="presOf" srcId="{09324876-D55F-406E-8F2F-A616C01DBED1}" destId="{79A3CCDA-705B-4ED2-94B5-EB4F0660904D}" srcOrd="0" destOrd="0" presId="urn:microsoft.com/office/officeart/2005/8/layout/vList3"/>
    <dgm:cxn modelId="{152B4E81-6762-4E9A-BB2C-B2299680BEF8}" type="presParOf" srcId="{7DA80755-03FB-4073-9E5B-1258C1A15A16}" destId="{FABCE8D6-3B87-4ECA-8D57-63A270521C3A}" srcOrd="0" destOrd="0" presId="urn:microsoft.com/office/officeart/2005/8/layout/vList3"/>
    <dgm:cxn modelId="{9FF708FE-AB36-43C3-B910-138F5E77717C}" type="presParOf" srcId="{FABCE8D6-3B87-4ECA-8D57-63A270521C3A}" destId="{B0B1AFAF-7591-4778-A911-81ED86AC073E}" srcOrd="0" destOrd="0" presId="urn:microsoft.com/office/officeart/2005/8/layout/vList3"/>
    <dgm:cxn modelId="{3411BD0F-E420-4019-8D6F-A7BE3E3E98B6}" type="presParOf" srcId="{FABCE8D6-3B87-4ECA-8D57-63A270521C3A}" destId="{67586D18-DD6D-4650-9E05-DB97809A4C8C}" srcOrd="1" destOrd="0" presId="urn:microsoft.com/office/officeart/2005/8/layout/vList3"/>
    <dgm:cxn modelId="{199E65AA-2B6C-43F5-B15A-E4E39042F851}" type="presParOf" srcId="{7DA80755-03FB-4073-9E5B-1258C1A15A16}" destId="{6555C316-502F-43EC-98F5-F6BCC91F8417}" srcOrd="1" destOrd="0" presId="urn:microsoft.com/office/officeart/2005/8/layout/vList3"/>
    <dgm:cxn modelId="{AFC8A7BC-397F-4C9E-AE7B-1D9579371024}" type="presParOf" srcId="{7DA80755-03FB-4073-9E5B-1258C1A15A16}" destId="{EC6B7C50-C196-481A-9593-EC19534715BF}" srcOrd="2" destOrd="0" presId="urn:microsoft.com/office/officeart/2005/8/layout/vList3"/>
    <dgm:cxn modelId="{6DEB4199-E60D-4270-ABD3-EEFAF60D510D}" type="presParOf" srcId="{EC6B7C50-C196-481A-9593-EC19534715BF}" destId="{438D4FD6-D88F-4DE8-BF57-5D5A29C66669}" srcOrd="0" destOrd="0" presId="urn:microsoft.com/office/officeart/2005/8/layout/vList3"/>
    <dgm:cxn modelId="{5953F20B-8A06-475C-BDB2-DC0DA09D27AF}" type="presParOf" srcId="{EC6B7C50-C196-481A-9593-EC19534715BF}" destId="{79A3CCDA-705B-4ED2-94B5-EB4F0660904D}" srcOrd="1" destOrd="0" presId="urn:microsoft.com/office/officeart/2005/8/layout/vList3"/>
    <dgm:cxn modelId="{60BD7089-7F7A-4FD8-A73C-226D1F13DC0E}" type="presParOf" srcId="{7DA80755-03FB-4073-9E5B-1258C1A15A16}" destId="{128934FF-D406-4F09-8A94-8FDC5A721BF4}" srcOrd="3" destOrd="0" presId="urn:microsoft.com/office/officeart/2005/8/layout/vList3"/>
    <dgm:cxn modelId="{46F6A9E2-0C98-46E9-9D82-34797CDAD46E}" type="presParOf" srcId="{7DA80755-03FB-4073-9E5B-1258C1A15A16}" destId="{B3E94AF0-C6AD-4238-9CB8-EC01F7C47A47}" srcOrd="4" destOrd="0" presId="urn:microsoft.com/office/officeart/2005/8/layout/vList3"/>
    <dgm:cxn modelId="{BB5C206C-7453-4933-9E9E-A39163305346}" type="presParOf" srcId="{B3E94AF0-C6AD-4238-9CB8-EC01F7C47A47}" destId="{842ECE5B-6FDC-48E4-B26B-5B8530F6912C}" srcOrd="0" destOrd="0" presId="urn:microsoft.com/office/officeart/2005/8/layout/vList3"/>
    <dgm:cxn modelId="{1DE48340-7DE0-47D2-832C-825DEC3FE0F5}" type="presParOf" srcId="{B3E94AF0-C6AD-4238-9CB8-EC01F7C47A47}" destId="{C9240BA3-18E4-4D28-BFDE-BD19622E66A7}" srcOrd="1" destOrd="0" presId="urn:microsoft.com/office/officeart/2005/8/layout/vList3"/>
    <dgm:cxn modelId="{268E3780-17A5-4483-A871-4A32B5E83512}" type="presParOf" srcId="{7DA80755-03FB-4073-9E5B-1258C1A15A16}" destId="{03B7003A-C900-43EF-BEBD-1A59527D52BC}" srcOrd="5" destOrd="0" presId="urn:microsoft.com/office/officeart/2005/8/layout/vList3"/>
    <dgm:cxn modelId="{D3872A23-AECC-4908-BE6C-AE4234F0360E}" type="presParOf" srcId="{7DA80755-03FB-4073-9E5B-1258C1A15A16}" destId="{4E3A0D00-38C8-4A4E-B52C-636FF2660309}" srcOrd="6" destOrd="0" presId="urn:microsoft.com/office/officeart/2005/8/layout/vList3"/>
    <dgm:cxn modelId="{F4BFCE85-9616-4DBD-827D-5CCFFF69B2BA}" type="presParOf" srcId="{4E3A0D00-38C8-4A4E-B52C-636FF2660309}" destId="{B962CF61-96EA-48E9-90A5-0314CB1CCC65}" srcOrd="0" destOrd="0" presId="urn:microsoft.com/office/officeart/2005/8/layout/vList3"/>
    <dgm:cxn modelId="{A88B4004-0885-4D64-B587-4AF1EB962782}" type="presParOf" srcId="{4E3A0D00-38C8-4A4E-B52C-636FF2660309}" destId="{ACBC60A5-5B87-4726-A58A-C5D42534E93F}" srcOrd="1" destOrd="0" presId="urn:microsoft.com/office/officeart/2005/8/layout/vList3"/>
    <dgm:cxn modelId="{1936C99C-40BF-4D68-A76E-2F5E325547BC}" type="presParOf" srcId="{7DA80755-03FB-4073-9E5B-1258C1A15A16}" destId="{01F2DCE2-0383-43E5-B2E3-145C461A7F59}" srcOrd="7" destOrd="0" presId="urn:microsoft.com/office/officeart/2005/8/layout/vList3"/>
    <dgm:cxn modelId="{AE64C5A8-B43E-44F5-BDC8-CBE3ADA17AC9}" type="presParOf" srcId="{7DA80755-03FB-4073-9E5B-1258C1A15A16}" destId="{D4BE6A2A-7DA8-491E-AB29-C3F14B27E402}" srcOrd="8" destOrd="0" presId="urn:microsoft.com/office/officeart/2005/8/layout/vList3"/>
    <dgm:cxn modelId="{4F6739B4-2F1A-40A3-8333-D9EF86DBC235}" type="presParOf" srcId="{D4BE6A2A-7DA8-491E-AB29-C3F14B27E402}" destId="{8B40E2A9-09AD-4C2D-9995-01E7474AB478}" srcOrd="0" destOrd="0" presId="urn:microsoft.com/office/officeart/2005/8/layout/vList3"/>
    <dgm:cxn modelId="{CB7B1D5D-FDA9-4CB4-994C-F38B7D67335A}" type="presParOf" srcId="{D4BE6A2A-7DA8-491E-AB29-C3F14B27E402}" destId="{4B39E85A-3843-48ED-AE14-9349351BF9B2}" srcOrd="1" destOrd="0" presId="urn:microsoft.com/office/officeart/2005/8/layout/vList3"/>
    <dgm:cxn modelId="{FC4AF539-811C-4D1F-A8B9-5EC7E152DB37}" type="presParOf" srcId="{7DA80755-03FB-4073-9E5B-1258C1A15A16}" destId="{8F6F0387-19B5-42BD-8076-0026BB844451}" srcOrd="9" destOrd="0" presId="urn:microsoft.com/office/officeart/2005/8/layout/vList3"/>
    <dgm:cxn modelId="{30573321-1D29-4425-8646-6D47B3489E32}" type="presParOf" srcId="{7DA80755-03FB-4073-9E5B-1258C1A15A16}" destId="{3D8B11E2-4DFF-4DDD-A1F7-676A652D575F}" srcOrd="10" destOrd="0" presId="urn:microsoft.com/office/officeart/2005/8/layout/vList3"/>
    <dgm:cxn modelId="{27F21E25-4329-46BB-842E-C3C08E0CC9BF}" type="presParOf" srcId="{3D8B11E2-4DFF-4DDD-A1F7-676A652D575F}" destId="{4243FCA9-FADB-4C1A-9597-42E24C4CCBDC}" srcOrd="0" destOrd="0" presId="urn:microsoft.com/office/officeart/2005/8/layout/vList3"/>
    <dgm:cxn modelId="{10B21ED5-4B53-445A-8604-B5A11817442F}" type="presParOf" srcId="{3D8B11E2-4DFF-4DDD-A1F7-676A652D575F}" destId="{96978696-302B-4D38-8741-3A86E296AE4A}"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DE1316C-895B-4DB1-B454-ED8A7F8CA951}" type="doc">
      <dgm:prSet loTypeId="urn:microsoft.com/office/officeart/2008/layout/LinedList" loCatId="list" qsTypeId="urn:microsoft.com/office/officeart/2005/8/quickstyle/3d1" qsCatId="3D" csTypeId="urn:microsoft.com/office/officeart/2005/8/colors/colorful2" csCatId="colorful" phldr="1"/>
      <dgm:spPr/>
      <dgm:t>
        <a:bodyPr/>
        <a:lstStyle/>
        <a:p>
          <a:endParaRPr lang="ru-RU"/>
        </a:p>
      </dgm:t>
    </dgm:pt>
    <dgm:pt modelId="{4865F600-506C-45E0-9E7D-C84ADE5DC5DE}">
      <dgm:prSet phldrT="[Текст]" custT="1"/>
      <dgm:spPr/>
      <dgm:t>
        <a:bodyPr/>
        <a:lstStyle/>
        <a:p>
          <a:endParaRPr lang="ru-RU" sz="1200" b="1" dirty="0" smtClean="0">
            <a:solidFill>
              <a:srgbClr val="002060"/>
            </a:solidFill>
            <a:latin typeface="Calibri" pitchFamily="34" charset="0"/>
          </a:endParaRPr>
        </a:p>
        <a:p>
          <a:r>
            <a:rPr lang="ru-RU" sz="1200" b="1" dirty="0" smtClean="0">
              <a:solidFill>
                <a:srgbClr val="002060"/>
              </a:solidFill>
              <a:latin typeface="Calibri" pitchFamily="34" charset="0"/>
            </a:rPr>
            <a:t>Для обеспечения безопасной эвакуации людей должны быть:</a:t>
          </a:r>
          <a:endParaRPr lang="ru-RU" sz="1200" b="1" dirty="0">
            <a:solidFill>
              <a:srgbClr val="002060"/>
            </a:solidFill>
            <a:latin typeface="Calibri" pitchFamily="34" charset="0"/>
          </a:endParaRPr>
        </a:p>
      </dgm:t>
    </dgm:pt>
    <dgm:pt modelId="{E879A70C-7D60-403A-8B97-70C8B2402DE1}" type="parTrans" cxnId="{5D310FCD-543B-477C-BBE2-96279F4EF7BC}">
      <dgm:prSet/>
      <dgm:spPr/>
      <dgm:t>
        <a:bodyPr/>
        <a:lstStyle/>
        <a:p>
          <a:endParaRPr lang="ru-RU" sz="1200">
            <a:solidFill>
              <a:srgbClr val="002060"/>
            </a:solidFill>
            <a:latin typeface="Calibri" pitchFamily="34" charset="0"/>
          </a:endParaRPr>
        </a:p>
      </dgm:t>
    </dgm:pt>
    <dgm:pt modelId="{BBFE036B-D18C-4740-A1B6-167B31EFF4DD}" type="sibTrans" cxnId="{5D310FCD-543B-477C-BBE2-96279F4EF7BC}">
      <dgm:prSet/>
      <dgm:spPr/>
      <dgm:t>
        <a:bodyPr/>
        <a:lstStyle/>
        <a:p>
          <a:endParaRPr lang="ru-RU" sz="1200">
            <a:solidFill>
              <a:srgbClr val="002060"/>
            </a:solidFill>
            <a:latin typeface="Calibri" pitchFamily="34" charset="0"/>
          </a:endParaRPr>
        </a:p>
      </dgm:t>
    </dgm:pt>
    <dgm:pt modelId="{1CA93802-8346-48C1-8F48-5446426623E1}">
      <dgm:prSet phldrT="[Текст]" custT="1"/>
      <dgm:spPr/>
      <dgm:t>
        <a:bodyPr/>
        <a:lstStyle/>
        <a:p>
          <a:pPr algn="just"/>
          <a:r>
            <a:rPr lang="ru-RU" sz="1200" b="0" i="0" dirty="0" smtClean="0">
              <a:solidFill>
                <a:srgbClr val="002060"/>
              </a:solidFill>
              <a:latin typeface="Calibri" pitchFamily="34" charset="0"/>
            </a:rPr>
            <a:t>1) установлены необходимое количество, размеры и соответствующее конструктивное исполнение эвакуационных путей и эвакуационных выходов;</a:t>
          </a:r>
          <a:endParaRPr lang="ru-RU" sz="1200" dirty="0">
            <a:solidFill>
              <a:srgbClr val="002060"/>
            </a:solidFill>
            <a:latin typeface="Calibri" pitchFamily="34" charset="0"/>
          </a:endParaRPr>
        </a:p>
      </dgm:t>
    </dgm:pt>
    <dgm:pt modelId="{CE3CE946-B43E-4811-8969-ED186934D8B8}" type="parTrans" cxnId="{7DDF4A26-D9CA-4812-8051-28C47D49B025}">
      <dgm:prSet/>
      <dgm:spPr/>
      <dgm:t>
        <a:bodyPr/>
        <a:lstStyle/>
        <a:p>
          <a:endParaRPr lang="ru-RU" sz="1200">
            <a:solidFill>
              <a:srgbClr val="002060"/>
            </a:solidFill>
            <a:latin typeface="Calibri" pitchFamily="34" charset="0"/>
          </a:endParaRPr>
        </a:p>
      </dgm:t>
    </dgm:pt>
    <dgm:pt modelId="{34349A0F-690C-4DD2-B616-F2DE15F5195A}" type="sibTrans" cxnId="{7DDF4A26-D9CA-4812-8051-28C47D49B025}">
      <dgm:prSet/>
      <dgm:spPr/>
      <dgm:t>
        <a:bodyPr/>
        <a:lstStyle/>
        <a:p>
          <a:endParaRPr lang="ru-RU" sz="1200">
            <a:solidFill>
              <a:srgbClr val="002060"/>
            </a:solidFill>
            <a:latin typeface="Calibri" pitchFamily="34" charset="0"/>
          </a:endParaRPr>
        </a:p>
      </dgm:t>
    </dgm:pt>
    <dgm:pt modelId="{3E6A0EB8-ADED-4F01-88C3-C21B34E49013}">
      <dgm:prSet phldrT="[Текст]" custT="1"/>
      <dgm:spPr/>
      <dgm:t>
        <a:bodyPr/>
        <a:lstStyle/>
        <a:p>
          <a:pPr algn="just"/>
          <a:r>
            <a:rPr lang="ru-RU" sz="1200" b="0" i="0" dirty="0" smtClean="0">
              <a:solidFill>
                <a:srgbClr val="002060"/>
              </a:solidFill>
              <a:latin typeface="Calibri" pitchFamily="34" charset="0"/>
            </a:rPr>
            <a:t>2) обеспечено беспрепятственное движение людей по эвакуационным путям и через эвакуационные выходы;</a:t>
          </a:r>
          <a:endParaRPr lang="ru-RU" sz="1200" dirty="0">
            <a:solidFill>
              <a:srgbClr val="002060"/>
            </a:solidFill>
            <a:latin typeface="Calibri" pitchFamily="34" charset="0"/>
          </a:endParaRPr>
        </a:p>
      </dgm:t>
    </dgm:pt>
    <dgm:pt modelId="{236DBEFF-A549-47A5-AE60-84D3DF4D0C30}" type="parTrans" cxnId="{C4D892CD-96DC-4561-B742-7ABD1CDD8DF3}">
      <dgm:prSet/>
      <dgm:spPr/>
      <dgm:t>
        <a:bodyPr/>
        <a:lstStyle/>
        <a:p>
          <a:endParaRPr lang="ru-RU" sz="1200">
            <a:solidFill>
              <a:srgbClr val="002060"/>
            </a:solidFill>
            <a:latin typeface="Calibri" pitchFamily="34" charset="0"/>
          </a:endParaRPr>
        </a:p>
      </dgm:t>
    </dgm:pt>
    <dgm:pt modelId="{BC69E2DB-2908-4BB6-A5CD-D298DAE25992}" type="sibTrans" cxnId="{C4D892CD-96DC-4561-B742-7ABD1CDD8DF3}">
      <dgm:prSet/>
      <dgm:spPr/>
      <dgm:t>
        <a:bodyPr/>
        <a:lstStyle/>
        <a:p>
          <a:endParaRPr lang="ru-RU" sz="1200">
            <a:solidFill>
              <a:srgbClr val="002060"/>
            </a:solidFill>
            <a:latin typeface="Calibri" pitchFamily="34" charset="0"/>
          </a:endParaRPr>
        </a:p>
      </dgm:t>
    </dgm:pt>
    <dgm:pt modelId="{E0D6C35F-C921-4C2F-9354-CBB69E7039CA}">
      <dgm:prSet phldrT="[Текст]" custT="1"/>
      <dgm:spPr/>
      <dgm:t>
        <a:bodyPr/>
        <a:lstStyle/>
        <a:p>
          <a:pPr algn="just"/>
          <a:r>
            <a:rPr lang="ru-RU" sz="1200" b="0" i="0" dirty="0" smtClean="0">
              <a:solidFill>
                <a:srgbClr val="002060"/>
              </a:solidFill>
              <a:latin typeface="Calibri" pitchFamily="34" charset="0"/>
            </a:rPr>
            <a:t>3) организованы оповещение и управление движением людей по эвакуационным путям (в том числе с использованием световых указателей, звукового и речевого оповещения).</a:t>
          </a:r>
          <a:endParaRPr lang="ru-RU" sz="1200" dirty="0">
            <a:solidFill>
              <a:srgbClr val="002060"/>
            </a:solidFill>
            <a:latin typeface="Calibri" pitchFamily="34" charset="0"/>
          </a:endParaRPr>
        </a:p>
      </dgm:t>
    </dgm:pt>
    <dgm:pt modelId="{1D9173AA-A65B-42DC-8AF9-64AC117A28F5}" type="parTrans" cxnId="{EDA376C4-5E0D-4EDE-80FE-3D0A714B8EF2}">
      <dgm:prSet/>
      <dgm:spPr/>
      <dgm:t>
        <a:bodyPr/>
        <a:lstStyle/>
        <a:p>
          <a:endParaRPr lang="ru-RU" sz="1200">
            <a:solidFill>
              <a:srgbClr val="002060"/>
            </a:solidFill>
            <a:latin typeface="Calibri" pitchFamily="34" charset="0"/>
          </a:endParaRPr>
        </a:p>
      </dgm:t>
    </dgm:pt>
    <dgm:pt modelId="{C06C9759-B134-408D-B16C-3F6161362732}" type="sibTrans" cxnId="{EDA376C4-5E0D-4EDE-80FE-3D0A714B8EF2}">
      <dgm:prSet/>
      <dgm:spPr/>
      <dgm:t>
        <a:bodyPr/>
        <a:lstStyle/>
        <a:p>
          <a:endParaRPr lang="ru-RU" sz="1200">
            <a:solidFill>
              <a:srgbClr val="002060"/>
            </a:solidFill>
            <a:latin typeface="Calibri" pitchFamily="34" charset="0"/>
          </a:endParaRPr>
        </a:p>
      </dgm:t>
    </dgm:pt>
    <dgm:pt modelId="{8C2A2850-380C-45FE-A1D5-38BC6EC0E57B}" type="pres">
      <dgm:prSet presAssocID="{ADE1316C-895B-4DB1-B454-ED8A7F8CA951}" presName="vert0" presStyleCnt="0">
        <dgm:presLayoutVars>
          <dgm:dir/>
          <dgm:animOne val="branch"/>
          <dgm:animLvl val="lvl"/>
        </dgm:presLayoutVars>
      </dgm:prSet>
      <dgm:spPr/>
      <dgm:t>
        <a:bodyPr/>
        <a:lstStyle/>
        <a:p>
          <a:endParaRPr lang="ru-RU"/>
        </a:p>
      </dgm:t>
    </dgm:pt>
    <dgm:pt modelId="{C57FAD7B-47CB-4A97-B3C1-5BA7714B4E65}" type="pres">
      <dgm:prSet presAssocID="{4865F600-506C-45E0-9E7D-C84ADE5DC5DE}" presName="thickLine" presStyleLbl="alignNode1" presStyleIdx="0" presStyleCnt="1"/>
      <dgm:spPr/>
    </dgm:pt>
    <dgm:pt modelId="{74AEAE8D-EF09-421B-874B-85A6C0875DBB}" type="pres">
      <dgm:prSet presAssocID="{4865F600-506C-45E0-9E7D-C84ADE5DC5DE}" presName="horz1" presStyleCnt="0"/>
      <dgm:spPr/>
    </dgm:pt>
    <dgm:pt modelId="{64F87A3B-E3A2-47B5-A357-66D95EF138F5}" type="pres">
      <dgm:prSet presAssocID="{4865F600-506C-45E0-9E7D-C84ADE5DC5DE}" presName="tx1" presStyleLbl="revTx" presStyleIdx="0" presStyleCnt="4" custScaleX="142564"/>
      <dgm:spPr/>
      <dgm:t>
        <a:bodyPr/>
        <a:lstStyle/>
        <a:p>
          <a:endParaRPr lang="ru-RU"/>
        </a:p>
      </dgm:t>
    </dgm:pt>
    <dgm:pt modelId="{2A2B475A-9790-4FD6-A90C-B3AC5D82FC67}" type="pres">
      <dgm:prSet presAssocID="{4865F600-506C-45E0-9E7D-C84ADE5DC5DE}" presName="vert1" presStyleCnt="0"/>
      <dgm:spPr/>
    </dgm:pt>
    <dgm:pt modelId="{518B0D29-E59D-480F-A2D1-8D44088A83CF}" type="pres">
      <dgm:prSet presAssocID="{1CA93802-8346-48C1-8F48-5446426623E1}" presName="vertSpace2a" presStyleCnt="0"/>
      <dgm:spPr/>
    </dgm:pt>
    <dgm:pt modelId="{76CD4EE5-017F-42FA-BE7C-65E083F55034}" type="pres">
      <dgm:prSet presAssocID="{1CA93802-8346-48C1-8F48-5446426623E1}" presName="horz2" presStyleCnt="0"/>
      <dgm:spPr/>
    </dgm:pt>
    <dgm:pt modelId="{02EFC64E-ACE8-4A04-B80A-FED6F407CABD}" type="pres">
      <dgm:prSet presAssocID="{1CA93802-8346-48C1-8F48-5446426623E1}" presName="horzSpace2" presStyleCnt="0"/>
      <dgm:spPr/>
    </dgm:pt>
    <dgm:pt modelId="{2C59376C-16B6-42D1-A05E-B64963C2B713}" type="pres">
      <dgm:prSet presAssocID="{1CA93802-8346-48C1-8F48-5446426623E1}" presName="tx2" presStyleLbl="revTx" presStyleIdx="1" presStyleCnt="4" custScaleY="103959"/>
      <dgm:spPr/>
      <dgm:t>
        <a:bodyPr/>
        <a:lstStyle/>
        <a:p>
          <a:endParaRPr lang="ru-RU"/>
        </a:p>
      </dgm:t>
    </dgm:pt>
    <dgm:pt modelId="{1B03D48B-73F0-40D0-B67F-FBC31100B830}" type="pres">
      <dgm:prSet presAssocID="{1CA93802-8346-48C1-8F48-5446426623E1}" presName="vert2" presStyleCnt="0"/>
      <dgm:spPr/>
    </dgm:pt>
    <dgm:pt modelId="{727B9926-B6C9-4377-A05B-36D4778D899C}" type="pres">
      <dgm:prSet presAssocID="{1CA93802-8346-48C1-8F48-5446426623E1}" presName="thinLine2b" presStyleLbl="callout" presStyleIdx="0" presStyleCnt="3"/>
      <dgm:spPr/>
    </dgm:pt>
    <dgm:pt modelId="{11148179-4ECD-4E22-A94B-A85004F5672A}" type="pres">
      <dgm:prSet presAssocID="{1CA93802-8346-48C1-8F48-5446426623E1}" presName="vertSpace2b" presStyleCnt="0"/>
      <dgm:spPr/>
    </dgm:pt>
    <dgm:pt modelId="{22B3031B-96F2-41D5-B81A-122ED44810A6}" type="pres">
      <dgm:prSet presAssocID="{3E6A0EB8-ADED-4F01-88C3-C21B34E49013}" presName="horz2" presStyleCnt="0"/>
      <dgm:spPr/>
    </dgm:pt>
    <dgm:pt modelId="{1952FCEF-AE71-44CA-A5D4-F0EB89D3DF89}" type="pres">
      <dgm:prSet presAssocID="{3E6A0EB8-ADED-4F01-88C3-C21B34E49013}" presName="horzSpace2" presStyleCnt="0"/>
      <dgm:spPr/>
    </dgm:pt>
    <dgm:pt modelId="{963C292B-44F5-4859-859D-60453B9A798F}" type="pres">
      <dgm:prSet presAssocID="{3E6A0EB8-ADED-4F01-88C3-C21B34E49013}" presName="tx2" presStyleLbl="revTx" presStyleIdx="2" presStyleCnt="4" custScaleY="97630"/>
      <dgm:spPr/>
      <dgm:t>
        <a:bodyPr/>
        <a:lstStyle/>
        <a:p>
          <a:endParaRPr lang="ru-RU"/>
        </a:p>
      </dgm:t>
    </dgm:pt>
    <dgm:pt modelId="{2B1B30CE-E8B9-4C3F-8050-5267DDADA64B}" type="pres">
      <dgm:prSet presAssocID="{3E6A0EB8-ADED-4F01-88C3-C21B34E49013}" presName="vert2" presStyleCnt="0"/>
      <dgm:spPr/>
    </dgm:pt>
    <dgm:pt modelId="{0990E36F-2A98-43C3-9BFA-5272B67B00C8}" type="pres">
      <dgm:prSet presAssocID="{3E6A0EB8-ADED-4F01-88C3-C21B34E49013}" presName="thinLine2b" presStyleLbl="callout" presStyleIdx="1" presStyleCnt="3"/>
      <dgm:spPr/>
    </dgm:pt>
    <dgm:pt modelId="{A0B1DB11-29FE-47D0-8210-60FEA86A9D93}" type="pres">
      <dgm:prSet presAssocID="{3E6A0EB8-ADED-4F01-88C3-C21B34E49013}" presName="vertSpace2b" presStyleCnt="0"/>
      <dgm:spPr/>
    </dgm:pt>
    <dgm:pt modelId="{C5907B7A-E167-4519-9595-190A4CED26E2}" type="pres">
      <dgm:prSet presAssocID="{E0D6C35F-C921-4C2F-9354-CBB69E7039CA}" presName="horz2" presStyleCnt="0"/>
      <dgm:spPr/>
    </dgm:pt>
    <dgm:pt modelId="{2A870CEB-CFD1-4E63-B8F5-8A0A1541C90F}" type="pres">
      <dgm:prSet presAssocID="{E0D6C35F-C921-4C2F-9354-CBB69E7039CA}" presName="horzSpace2" presStyleCnt="0"/>
      <dgm:spPr/>
    </dgm:pt>
    <dgm:pt modelId="{65ACE5F4-4CC8-436B-BA9E-E3B01426E30E}" type="pres">
      <dgm:prSet presAssocID="{E0D6C35F-C921-4C2F-9354-CBB69E7039CA}" presName="tx2" presStyleLbl="revTx" presStyleIdx="3" presStyleCnt="4"/>
      <dgm:spPr/>
      <dgm:t>
        <a:bodyPr/>
        <a:lstStyle/>
        <a:p>
          <a:endParaRPr lang="ru-RU"/>
        </a:p>
      </dgm:t>
    </dgm:pt>
    <dgm:pt modelId="{D78A65A4-E3CE-4159-8540-D1FA7FF5896E}" type="pres">
      <dgm:prSet presAssocID="{E0D6C35F-C921-4C2F-9354-CBB69E7039CA}" presName="vert2" presStyleCnt="0"/>
      <dgm:spPr/>
    </dgm:pt>
    <dgm:pt modelId="{573A84B8-DC7D-4587-8A6B-1B532004F6FF}" type="pres">
      <dgm:prSet presAssocID="{E0D6C35F-C921-4C2F-9354-CBB69E7039CA}" presName="thinLine2b" presStyleLbl="callout" presStyleIdx="2" presStyleCnt="3" custLinFactY="252547" custLinFactNeighborY="300000"/>
      <dgm:spPr/>
    </dgm:pt>
    <dgm:pt modelId="{DCB3AFB8-122E-4F55-AF83-B0C31923576C}" type="pres">
      <dgm:prSet presAssocID="{E0D6C35F-C921-4C2F-9354-CBB69E7039CA}" presName="vertSpace2b" presStyleCnt="0"/>
      <dgm:spPr/>
    </dgm:pt>
  </dgm:ptLst>
  <dgm:cxnLst>
    <dgm:cxn modelId="{EDA376C4-5E0D-4EDE-80FE-3D0A714B8EF2}" srcId="{4865F600-506C-45E0-9E7D-C84ADE5DC5DE}" destId="{E0D6C35F-C921-4C2F-9354-CBB69E7039CA}" srcOrd="2" destOrd="0" parTransId="{1D9173AA-A65B-42DC-8AF9-64AC117A28F5}" sibTransId="{C06C9759-B134-408D-B16C-3F6161362732}"/>
    <dgm:cxn modelId="{DA5BAC90-EB56-408D-B124-F5D9FA8801B9}" type="presOf" srcId="{ADE1316C-895B-4DB1-B454-ED8A7F8CA951}" destId="{8C2A2850-380C-45FE-A1D5-38BC6EC0E57B}" srcOrd="0" destOrd="0" presId="urn:microsoft.com/office/officeart/2008/layout/LinedList"/>
    <dgm:cxn modelId="{5D310FCD-543B-477C-BBE2-96279F4EF7BC}" srcId="{ADE1316C-895B-4DB1-B454-ED8A7F8CA951}" destId="{4865F600-506C-45E0-9E7D-C84ADE5DC5DE}" srcOrd="0" destOrd="0" parTransId="{E879A70C-7D60-403A-8B97-70C8B2402DE1}" sibTransId="{BBFE036B-D18C-4740-A1B6-167B31EFF4DD}"/>
    <dgm:cxn modelId="{C4D892CD-96DC-4561-B742-7ABD1CDD8DF3}" srcId="{4865F600-506C-45E0-9E7D-C84ADE5DC5DE}" destId="{3E6A0EB8-ADED-4F01-88C3-C21B34E49013}" srcOrd="1" destOrd="0" parTransId="{236DBEFF-A549-47A5-AE60-84D3DF4D0C30}" sibTransId="{BC69E2DB-2908-4BB6-A5CD-D298DAE25992}"/>
    <dgm:cxn modelId="{B55E3891-B247-4784-977F-CC9BCB7B0300}" type="presOf" srcId="{4865F600-506C-45E0-9E7D-C84ADE5DC5DE}" destId="{64F87A3B-E3A2-47B5-A357-66D95EF138F5}" srcOrd="0" destOrd="0" presId="urn:microsoft.com/office/officeart/2008/layout/LinedList"/>
    <dgm:cxn modelId="{4D53FCDE-9BC6-4E54-B185-EF6C49368070}" type="presOf" srcId="{3E6A0EB8-ADED-4F01-88C3-C21B34E49013}" destId="{963C292B-44F5-4859-859D-60453B9A798F}" srcOrd="0" destOrd="0" presId="urn:microsoft.com/office/officeart/2008/layout/LinedList"/>
    <dgm:cxn modelId="{33EB2FCB-CF29-40BD-A630-247C8423334C}" type="presOf" srcId="{E0D6C35F-C921-4C2F-9354-CBB69E7039CA}" destId="{65ACE5F4-4CC8-436B-BA9E-E3B01426E30E}" srcOrd="0" destOrd="0" presId="urn:microsoft.com/office/officeart/2008/layout/LinedList"/>
    <dgm:cxn modelId="{7DDF4A26-D9CA-4812-8051-28C47D49B025}" srcId="{4865F600-506C-45E0-9E7D-C84ADE5DC5DE}" destId="{1CA93802-8346-48C1-8F48-5446426623E1}" srcOrd="0" destOrd="0" parTransId="{CE3CE946-B43E-4811-8969-ED186934D8B8}" sibTransId="{34349A0F-690C-4DD2-B616-F2DE15F5195A}"/>
    <dgm:cxn modelId="{8DFD3FF1-A895-4295-B798-ACD6C2B3AE5C}" type="presOf" srcId="{1CA93802-8346-48C1-8F48-5446426623E1}" destId="{2C59376C-16B6-42D1-A05E-B64963C2B713}" srcOrd="0" destOrd="0" presId="urn:microsoft.com/office/officeart/2008/layout/LinedList"/>
    <dgm:cxn modelId="{508BF824-C496-4493-AA76-A410ABDD8539}" type="presParOf" srcId="{8C2A2850-380C-45FE-A1D5-38BC6EC0E57B}" destId="{C57FAD7B-47CB-4A97-B3C1-5BA7714B4E65}" srcOrd="0" destOrd="0" presId="urn:microsoft.com/office/officeart/2008/layout/LinedList"/>
    <dgm:cxn modelId="{028DDCBD-0CD3-44BF-98E5-4887C5B28B93}" type="presParOf" srcId="{8C2A2850-380C-45FE-A1D5-38BC6EC0E57B}" destId="{74AEAE8D-EF09-421B-874B-85A6C0875DBB}" srcOrd="1" destOrd="0" presId="urn:microsoft.com/office/officeart/2008/layout/LinedList"/>
    <dgm:cxn modelId="{9340F19B-CA69-475F-BA33-6FE12CF1394D}" type="presParOf" srcId="{74AEAE8D-EF09-421B-874B-85A6C0875DBB}" destId="{64F87A3B-E3A2-47B5-A357-66D95EF138F5}" srcOrd="0" destOrd="0" presId="urn:microsoft.com/office/officeart/2008/layout/LinedList"/>
    <dgm:cxn modelId="{B8DE65B3-345D-49D7-8E6F-854E099ED9B8}" type="presParOf" srcId="{74AEAE8D-EF09-421B-874B-85A6C0875DBB}" destId="{2A2B475A-9790-4FD6-A90C-B3AC5D82FC67}" srcOrd="1" destOrd="0" presId="urn:microsoft.com/office/officeart/2008/layout/LinedList"/>
    <dgm:cxn modelId="{635165B7-22D3-4AD4-8E73-E3D74918F54F}" type="presParOf" srcId="{2A2B475A-9790-4FD6-A90C-B3AC5D82FC67}" destId="{518B0D29-E59D-480F-A2D1-8D44088A83CF}" srcOrd="0" destOrd="0" presId="urn:microsoft.com/office/officeart/2008/layout/LinedList"/>
    <dgm:cxn modelId="{42C024EF-CC60-4518-8926-48C14C228288}" type="presParOf" srcId="{2A2B475A-9790-4FD6-A90C-B3AC5D82FC67}" destId="{76CD4EE5-017F-42FA-BE7C-65E083F55034}" srcOrd="1" destOrd="0" presId="urn:microsoft.com/office/officeart/2008/layout/LinedList"/>
    <dgm:cxn modelId="{C554AE99-7A76-4AD0-BABC-E49C9A7EBC13}" type="presParOf" srcId="{76CD4EE5-017F-42FA-BE7C-65E083F55034}" destId="{02EFC64E-ACE8-4A04-B80A-FED6F407CABD}" srcOrd="0" destOrd="0" presId="urn:microsoft.com/office/officeart/2008/layout/LinedList"/>
    <dgm:cxn modelId="{285DF61B-2F71-4882-AF11-48B5845A0254}" type="presParOf" srcId="{76CD4EE5-017F-42FA-BE7C-65E083F55034}" destId="{2C59376C-16B6-42D1-A05E-B64963C2B713}" srcOrd="1" destOrd="0" presId="urn:microsoft.com/office/officeart/2008/layout/LinedList"/>
    <dgm:cxn modelId="{AE10F2A6-77FE-48A1-8275-53871CF023E3}" type="presParOf" srcId="{76CD4EE5-017F-42FA-BE7C-65E083F55034}" destId="{1B03D48B-73F0-40D0-B67F-FBC31100B830}" srcOrd="2" destOrd="0" presId="urn:microsoft.com/office/officeart/2008/layout/LinedList"/>
    <dgm:cxn modelId="{47B6D723-184A-47A5-B076-82BCC3EF13BD}" type="presParOf" srcId="{2A2B475A-9790-4FD6-A90C-B3AC5D82FC67}" destId="{727B9926-B6C9-4377-A05B-36D4778D899C}" srcOrd="2" destOrd="0" presId="urn:microsoft.com/office/officeart/2008/layout/LinedList"/>
    <dgm:cxn modelId="{04B136C1-C221-438D-82CD-2B48795AE875}" type="presParOf" srcId="{2A2B475A-9790-4FD6-A90C-B3AC5D82FC67}" destId="{11148179-4ECD-4E22-A94B-A85004F5672A}" srcOrd="3" destOrd="0" presId="urn:microsoft.com/office/officeart/2008/layout/LinedList"/>
    <dgm:cxn modelId="{53BC0290-EAF8-451E-8FCD-45C47763EFF3}" type="presParOf" srcId="{2A2B475A-9790-4FD6-A90C-B3AC5D82FC67}" destId="{22B3031B-96F2-41D5-B81A-122ED44810A6}" srcOrd="4" destOrd="0" presId="urn:microsoft.com/office/officeart/2008/layout/LinedList"/>
    <dgm:cxn modelId="{0803A966-180D-499F-95B6-34F0DC4E548F}" type="presParOf" srcId="{22B3031B-96F2-41D5-B81A-122ED44810A6}" destId="{1952FCEF-AE71-44CA-A5D4-F0EB89D3DF89}" srcOrd="0" destOrd="0" presId="urn:microsoft.com/office/officeart/2008/layout/LinedList"/>
    <dgm:cxn modelId="{20047889-E57F-49BA-92D1-721C55D71A32}" type="presParOf" srcId="{22B3031B-96F2-41D5-B81A-122ED44810A6}" destId="{963C292B-44F5-4859-859D-60453B9A798F}" srcOrd="1" destOrd="0" presId="urn:microsoft.com/office/officeart/2008/layout/LinedList"/>
    <dgm:cxn modelId="{78A8BC67-C4A7-415C-9957-C045301360DE}" type="presParOf" srcId="{22B3031B-96F2-41D5-B81A-122ED44810A6}" destId="{2B1B30CE-E8B9-4C3F-8050-5267DDADA64B}" srcOrd="2" destOrd="0" presId="urn:microsoft.com/office/officeart/2008/layout/LinedList"/>
    <dgm:cxn modelId="{8B2995ED-B5AA-492D-A656-C1144E873BA8}" type="presParOf" srcId="{2A2B475A-9790-4FD6-A90C-B3AC5D82FC67}" destId="{0990E36F-2A98-43C3-9BFA-5272B67B00C8}" srcOrd="5" destOrd="0" presId="urn:microsoft.com/office/officeart/2008/layout/LinedList"/>
    <dgm:cxn modelId="{FCB21187-044A-4834-A223-57537529B74A}" type="presParOf" srcId="{2A2B475A-9790-4FD6-A90C-B3AC5D82FC67}" destId="{A0B1DB11-29FE-47D0-8210-60FEA86A9D93}" srcOrd="6" destOrd="0" presId="urn:microsoft.com/office/officeart/2008/layout/LinedList"/>
    <dgm:cxn modelId="{424EEBC2-FE2D-4560-9BE9-CA38C2BA3B2F}" type="presParOf" srcId="{2A2B475A-9790-4FD6-A90C-B3AC5D82FC67}" destId="{C5907B7A-E167-4519-9595-190A4CED26E2}" srcOrd="7" destOrd="0" presId="urn:microsoft.com/office/officeart/2008/layout/LinedList"/>
    <dgm:cxn modelId="{C248111E-C6E9-460E-8428-1EF6307D5B7E}" type="presParOf" srcId="{C5907B7A-E167-4519-9595-190A4CED26E2}" destId="{2A870CEB-CFD1-4E63-B8F5-8A0A1541C90F}" srcOrd="0" destOrd="0" presId="urn:microsoft.com/office/officeart/2008/layout/LinedList"/>
    <dgm:cxn modelId="{9446ED2D-7384-44A8-BDBE-4EEF67B6A9C2}" type="presParOf" srcId="{C5907B7A-E167-4519-9595-190A4CED26E2}" destId="{65ACE5F4-4CC8-436B-BA9E-E3B01426E30E}" srcOrd="1" destOrd="0" presId="urn:microsoft.com/office/officeart/2008/layout/LinedList"/>
    <dgm:cxn modelId="{57E7659E-5E41-434B-AFCF-954AC02439D7}" type="presParOf" srcId="{C5907B7A-E167-4519-9595-190A4CED26E2}" destId="{D78A65A4-E3CE-4159-8540-D1FA7FF5896E}" srcOrd="2" destOrd="0" presId="urn:microsoft.com/office/officeart/2008/layout/LinedList"/>
    <dgm:cxn modelId="{014B6253-C7AA-44D8-A97B-2C94811D9E8E}" type="presParOf" srcId="{2A2B475A-9790-4FD6-A90C-B3AC5D82FC67}" destId="{573A84B8-DC7D-4587-8A6B-1B532004F6FF}" srcOrd="8" destOrd="0" presId="urn:microsoft.com/office/officeart/2008/layout/LinedList"/>
    <dgm:cxn modelId="{14A94D3B-1BDD-48BD-9CC2-88C70CC1E8C4}" type="presParOf" srcId="{2A2B475A-9790-4FD6-A90C-B3AC5D82FC67}" destId="{DCB3AFB8-122E-4F55-AF83-B0C31923576C}" srcOrd="9" destOrd="0" presId="urn:microsoft.com/office/officeart/2008/layout/LinedList"/>
  </dgm:cxnLst>
  <dgm:bg>
    <a:solidFill>
      <a:schemeClr val="accent3">
        <a:lumMod val="20000"/>
        <a:lumOff val="8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EF76AA9-5D23-4C03-A2D1-A8CA5EEFCBDF}" type="doc">
      <dgm:prSet loTypeId="urn:microsoft.com/office/officeart/2005/8/layout/vList3" loCatId="list" qsTypeId="urn:microsoft.com/office/officeart/2005/8/quickstyle/simple3" qsCatId="simple" csTypeId="urn:microsoft.com/office/officeart/2005/8/colors/colorful2" csCatId="colorful" phldr="1"/>
      <dgm:spPr/>
    </dgm:pt>
    <dgm:pt modelId="{BF562BFA-CAC9-498A-8217-6E562D9B67C7}">
      <dgm:prSet phldrT="[Текст]"/>
      <dgm:spPr/>
      <dgm:t>
        <a:bodyPr/>
        <a:lstStyle/>
        <a:p>
          <a:pPr algn="just"/>
          <a:r>
            <a:rPr lang="ru-RU" b="1" dirty="0" smtClean="0">
              <a:solidFill>
                <a:srgbClr val="002060"/>
              </a:solidFill>
              <a:latin typeface="Calibri" pitchFamily="34" charset="0"/>
            </a:rPr>
            <a:t>ТЕХНИЧЕСКИЕ СРЕДСТВА ОПОВЕЩЕНИЯ И УПРАВЛЕНИЯ ЭВАКУАЦИЕЙ</a:t>
          </a:r>
        </a:p>
        <a:p>
          <a:pPr algn="just"/>
          <a:r>
            <a:rPr lang="ru-RU" dirty="0" smtClean="0">
              <a:solidFill>
                <a:srgbClr val="002060"/>
              </a:solidFill>
              <a:latin typeface="Calibri" pitchFamily="34" charset="0"/>
            </a:rPr>
            <a:t>это совокупность технических средств (приборов управления </a:t>
          </a:r>
          <a:r>
            <a:rPr lang="ru-RU" dirty="0" err="1" smtClean="0">
              <a:solidFill>
                <a:srgbClr val="002060"/>
              </a:solidFill>
              <a:latin typeface="Calibri" pitchFamily="34" charset="0"/>
            </a:rPr>
            <a:t>оповещателями</a:t>
          </a:r>
          <a:r>
            <a:rPr lang="ru-RU" dirty="0" smtClean="0">
              <a:solidFill>
                <a:srgbClr val="002060"/>
              </a:solidFill>
              <a:latin typeface="Calibri" pitchFamily="34" charset="0"/>
            </a:rPr>
            <a:t>, пожарных </a:t>
          </a:r>
          <a:r>
            <a:rPr lang="ru-RU" dirty="0" err="1" smtClean="0">
              <a:solidFill>
                <a:srgbClr val="002060"/>
              </a:solidFill>
              <a:latin typeface="Calibri" pitchFamily="34" charset="0"/>
            </a:rPr>
            <a:t>оповещателей</a:t>
          </a:r>
          <a:r>
            <a:rPr lang="ru-RU" dirty="0" smtClean="0">
              <a:solidFill>
                <a:srgbClr val="002060"/>
              </a:solidFill>
              <a:latin typeface="Calibri" pitchFamily="34" charset="0"/>
            </a:rPr>
            <a:t>), предназначенных для оповещения людей о пожаре.</a:t>
          </a:r>
        </a:p>
        <a:p>
          <a:pPr algn="ctr"/>
          <a:endParaRPr lang="ru-RU" dirty="0">
            <a:solidFill>
              <a:srgbClr val="002060"/>
            </a:solidFill>
            <a:latin typeface="Calibri" pitchFamily="34" charset="0"/>
          </a:endParaRPr>
        </a:p>
      </dgm:t>
    </dgm:pt>
    <dgm:pt modelId="{FAB9E27E-8EF3-40CB-94B1-1F795F749005}" type="parTrans" cxnId="{9D3341CE-A3D5-4C25-A14D-1C585D3E8745}">
      <dgm:prSet/>
      <dgm:spPr/>
      <dgm:t>
        <a:bodyPr/>
        <a:lstStyle/>
        <a:p>
          <a:endParaRPr lang="ru-RU">
            <a:solidFill>
              <a:srgbClr val="002060"/>
            </a:solidFill>
          </a:endParaRPr>
        </a:p>
      </dgm:t>
    </dgm:pt>
    <dgm:pt modelId="{362642FB-E4C3-41EF-B90A-AAA654F6204B}" type="sibTrans" cxnId="{9D3341CE-A3D5-4C25-A14D-1C585D3E8745}">
      <dgm:prSet/>
      <dgm:spPr/>
      <dgm:t>
        <a:bodyPr/>
        <a:lstStyle/>
        <a:p>
          <a:endParaRPr lang="ru-RU">
            <a:solidFill>
              <a:srgbClr val="002060"/>
            </a:solidFill>
          </a:endParaRPr>
        </a:p>
      </dgm:t>
    </dgm:pt>
    <dgm:pt modelId="{F82CFEF6-2477-478E-81E8-651BEFFE155B}" type="pres">
      <dgm:prSet presAssocID="{3EF76AA9-5D23-4C03-A2D1-A8CA5EEFCBDF}" presName="linearFlow" presStyleCnt="0">
        <dgm:presLayoutVars>
          <dgm:dir/>
          <dgm:resizeHandles val="exact"/>
        </dgm:presLayoutVars>
      </dgm:prSet>
      <dgm:spPr/>
    </dgm:pt>
    <dgm:pt modelId="{D7B82EF1-0372-468D-A18C-381082D4773D}" type="pres">
      <dgm:prSet presAssocID="{BF562BFA-CAC9-498A-8217-6E562D9B67C7}" presName="composite" presStyleCnt="0"/>
      <dgm:spPr/>
    </dgm:pt>
    <dgm:pt modelId="{25FC4957-ECC6-4209-8143-1EBF025B8B5C}" type="pres">
      <dgm:prSet presAssocID="{BF562BFA-CAC9-498A-8217-6E562D9B67C7}" presName="imgShp" presStyleLbl="fgImgPlace1" presStyleIdx="0" presStyleCnt="1" custLinFactNeighborX="-95678" custLinFactNeighborY="517"/>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39000" r="-39000"/>
          </a:stretch>
        </a:blipFill>
      </dgm:spPr>
    </dgm:pt>
    <dgm:pt modelId="{FB029D20-FEBD-4F73-8E03-27CAFBAD7975}" type="pres">
      <dgm:prSet presAssocID="{BF562BFA-CAC9-498A-8217-6E562D9B67C7}" presName="txShp" presStyleLbl="node1" presStyleIdx="0" presStyleCnt="1" custScaleX="136391" custLinFactNeighborX="6992">
        <dgm:presLayoutVars>
          <dgm:bulletEnabled val="1"/>
        </dgm:presLayoutVars>
      </dgm:prSet>
      <dgm:spPr/>
      <dgm:t>
        <a:bodyPr/>
        <a:lstStyle/>
        <a:p>
          <a:endParaRPr lang="ru-RU"/>
        </a:p>
      </dgm:t>
    </dgm:pt>
  </dgm:ptLst>
  <dgm:cxnLst>
    <dgm:cxn modelId="{B952769A-502C-4E6C-B2AD-0F9DEC775DB8}" type="presOf" srcId="{BF562BFA-CAC9-498A-8217-6E562D9B67C7}" destId="{FB029D20-FEBD-4F73-8E03-27CAFBAD7975}" srcOrd="0" destOrd="0" presId="urn:microsoft.com/office/officeart/2005/8/layout/vList3"/>
    <dgm:cxn modelId="{6B5EAFFF-BAFD-405B-943E-B512254FBB34}" type="presOf" srcId="{3EF76AA9-5D23-4C03-A2D1-A8CA5EEFCBDF}" destId="{F82CFEF6-2477-478E-81E8-651BEFFE155B}" srcOrd="0" destOrd="0" presId="urn:microsoft.com/office/officeart/2005/8/layout/vList3"/>
    <dgm:cxn modelId="{9D3341CE-A3D5-4C25-A14D-1C585D3E8745}" srcId="{3EF76AA9-5D23-4C03-A2D1-A8CA5EEFCBDF}" destId="{BF562BFA-CAC9-498A-8217-6E562D9B67C7}" srcOrd="0" destOrd="0" parTransId="{FAB9E27E-8EF3-40CB-94B1-1F795F749005}" sibTransId="{362642FB-E4C3-41EF-B90A-AAA654F6204B}"/>
    <dgm:cxn modelId="{134BC778-38CA-4A2D-AFFC-1867F605567A}" type="presParOf" srcId="{F82CFEF6-2477-478E-81E8-651BEFFE155B}" destId="{D7B82EF1-0372-468D-A18C-381082D4773D}" srcOrd="0" destOrd="0" presId="urn:microsoft.com/office/officeart/2005/8/layout/vList3"/>
    <dgm:cxn modelId="{10A1917E-9C3E-4DFF-8704-567D6E91D5AB}" type="presParOf" srcId="{D7B82EF1-0372-468D-A18C-381082D4773D}" destId="{25FC4957-ECC6-4209-8143-1EBF025B8B5C}" srcOrd="0" destOrd="0" presId="urn:microsoft.com/office/officeart/2005/8/layout/vList3"/>
    <dgm:cxn modelId="{D190A2E7-EEAE-4AA5-96CC-C2EB2A029BB3}" type="presParOf" srcId="{D7B82EF1-0372-468D-A18C-381082D4773D}" destId="{FB029D20-FEBD-4F73-8E03-27CAFBAD7975}"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145FE08-192C-4084-BBAF-8FD45283290C}" type="doc">
      <dgm:prSet loTypeId="urn:microsoft.com/office/officeart/2008/layout/LinedList" loCatId="list" qsTypeId="urn:microsoft.com/office/officeart/2005/8/quickstyle/simple1" qsCatId="simple" csTypeId="urn:microsoft.com/office/officeart/2005/8/colors/colorful3" csCatId="colorful" phldr="1"/>
      <dgm:spPr/>
      <dgm:t>
        <a:bodyPr/>
        <a:lstStyle/>
        <a:p>
          <a:endParaRPr lang="ru-RU"/>
        </a:p>
      </dgm:t>
    </dgm:pt>
    <dgm:pt modelId="{611E9623-B543-4D3B-9D30-D233D80FB748}">
      <dgm:prSet phldrT="[Текст]" custT="1"/>
      <dgm:spPr/>
      <dgm:t>
        <a:bodyPr/>
        <a:lstStyle/>
        <a:p>
          <a:endParaRPr lang="ru-RU" sz="1200" b="0" i="0" dirty="0" smtClean="0">
            <a:solidFill>
              <a:srgbClr val="002060"/>
            </a:solidFill>
            <a:latin typeface="Calibri" pitchFamily="34" charset="0"/>
          </a:endParaRPr>
        </a:p>
        <a:p>
          <a:endParaRPr lang="ru-RU" sz="1200" b="0" i="0" dirty="0" smtClean="0">
            <a:solidFill>
              <a:srgbClr val="002060"/>
            </a:solidFill>
            <a:latin typeface="Calibri" pitchFamily="34" charset="0"/>
          </a:endParaRPr>
        </a:p>
        <a:p>
          <a:r>
            <a:rPr lang="ru-RU" sz="1200" b="1" i="0" dirty="0" smtClean="0">
              <a:solidFill>
                <a:srgbClr val="002060"/>
              </a:solidFill>
              <a:latin typeface="Calibri" pitchFamily="34" charset="0"/>
            </a:rPr>
            <a:t>Оповещение людей о пожаре, управление эвакуацией людей и обеспечение их безопасной эвакуации при пожаре в зданиях и сооружениях должны осуществляться одним из следующих способов или комбинацией следующих способов:</a:t>
          </a:r>
          <a:endParaRPr lang="ru-RU" sz="1200" b="1" dirty="0">
            <a:solidFill>
              <a:srgbClr val="002060"/>
            </a:solidFill>
            <a:latin typeface="Calibri" pitchFamily="34" charset="0"/>
          </a:endParaRPr>
        </a:p>
      </dgm:t>
    </dgm:pt>
    <dgm:pt modelId="{1296DF8D-043B-4D8C-AEF1-4D72A393FA06}" type="parTrans" cxnId="{340C6D5A-95EF-44D5-BFC5-B04CAB6700D6}">
      <dgm:prSet/>
      <dgm:spPr/>
      <dgm:t>
        <a:bodyPr/>
        <a:lstStyle/>
        <a:p>
          <a:endParaRPr lang="ru-RU" sz="1200">
            <a:solidFill>
              <a:srgbClr val="002060"/>
            </a:solidFill>
            <a:latin typeface="Calibri" pitchFamily="34" charset="0"/>
          </a:endParaRPr>
        </a:p>
      </dgm:t>
    </dgm:pt>
    <dgm:pt modelId="{6F5CDF2A-969C-47A1-A02B-9429B2F2366B}" type="sibTrans" cxnId="{340C6D5A-95EF-44D5-BFC5-B04CAB6700D6}">
      <dgm:prSet/>
      <dgm:spPr/>
      <dgm:t>
        <a:bodyPr/>
        <a:lstStyle/>
        <a:p>
          <a:endParaRPr lang="ru-RU" sz="1200">
            <a:solidFill>
              <a:srgbClr val="002060"/>
            </a:solidFill>
            <a:latin typeface="Calibri" pitchFamily="34" charset="0"/>
          </a:endParaRPr>
        </a:p>
      </dgm:t>
    </dgm:pt>
    <dgm:pt modelId="{DD8DF29F-0D03-4CDF-829C-97A821735C90}">
      <dgm:prSet phldrT="[Текст]" custT="1"/>
      <dgm:spPr/>
      <dgm:t>
        <a:bodyPr/>
        <a:lstStyle/>
        <a:p>
          <a:pPr algn="just"/>
          <a:r>
            <a:rPr lang="ru-RU" sz="1200" b="0" i="0" dirty="0" smtClean="0">
              <a:solidFill>
                <a:srgbClr val="002060"/>
              </a:solidFill>
              <a:latin typeface="Calibri" pitchFamily="34" charset="0"/>
            </a:rPr>
            <a:t>1) подача световых, звуковых и (или) речевых сигналов во все помещения с постоянным или временным пребыванием людей;</a:t>
          </a:r>
          <a:endParaRPr lang="ru-RU" sz="1200" dirty="0">
            <a:solidFill>
              <a:srgbClr val="002060"/>
            </a:solidFill>
            <a:latin typeface="Calibri" pitchFamily="34" charset="0"/>
          </a:endParaRPr>
        </a:p>
      </dgm:t>
    </dgm:pt>
    <dgm:pt modelId="{C7698D49-8FA0-45A0-85D0-49195FD51762}" type="parTrans" cxnId="{2E9F2675-7036-4B0B-B63C-8EA07103DF12}">
      <dgm:prSet/>
      <dgm:spPr/>
      <dgm:t>
        <a:bodyPr/>
        <a:lstStyle/>
        <a:p>
          <a:endParaRPr lang="ru-RU" sz="1200">
            <a:solidFill>
              <a:srgbClr val="002060"/>
            </a:solidFill>
            <a:latin typeface="Calibri" pitchFamily="34" charset="0"/>
          </a:endParaRPr>
        </a:p>
      </dgm:t>
    </dgm:pt>
    <dgm:pt modelId="{A40802EC-FDB4-45B3-BEBD-90DD70C4A702}" type="sibTrans" cxnId="{2E9F2675-7036-4B0B-B63C-8EA07103DF12}">
      <dgm:prSet/>
      <dgm:spPr/>
      <dgm:t>
        <a:bodyPr/>
        <a:lstStyle/>
        <a:p>
          <a:endParaRPr lang="ru-RU" sz="1200">
            <a:solidFill>
              <a:srgbClr val="002060"/>
            </a:solidFill>
            <a:latin typeface="Calibri" pitchFamily="34" charset="0"/>
          </a:endParaRPr>
        </a:p>
      </dgm:t>
    </dgm:pt>
    <dgm:pt modelId="{4796CA6A-8119-48F4-AA79-25568DD446F0}">
      <dgm:prSet phldrT="[Текст]" custT="1"/>
      <dgm:spPr/>
      <dgm:t>
        <a:bodyPr/>
        <a:lstStyle/>
        <a:p>
          <a:pPr algn="just"/>
          <a:r>
            <a:rPr lang="ru-RU" sz="1200" b="0" i="0" dirty="0" smtClean="0">
              <a:solidFill>
                <a:srgbClr val="002060"/>
              </a:solidFill>
              <a:latin typeface="Calibri" pitchFamily="34" charset="0"/>
            </a:rPr>
            <a:t>2) трансляция специально разработанных текстов о необходимости эвакуации, путях эвакуации, направлении движения и других действиях, обеспечивающих безопасность людей и предотвращение паники при пожаре;</a:t>
          </a:r>
          <a:endParaRPr lang="ru-RU" sz="1200" dirty="0">
            <a:solidFill>
              <a:srgbClr val="002060"/>
            </a:solidFill>
            <a:latin typeface="Calibri" pitchFamily="34" charset="0"/>
          </a:endParaRPr>
        </a:p>
      </dgm:t>
    </dgm:pt>
    <dgm:pt modelId="{703DD5AB-4CD9-4DE1-954B-CFD066985187}" type="parTrans" cxnId="{F78DC8CB-29FC-4424-9680-757E60E027F1}">
      <dgm:prSet/>
      <dgm:spPr/>
      <dgm:t>
        <a:bodyPr/>
        <a:lstStyle/>
        <a:p>
          <a:endParaRPr lang="ru-RU" sz="1200">
            <a:solidFill>
              <a:srgbClr val="002060"/>
            </a:solidFill>
            <a:latin typeface="Calibri" pitchFamily="34" charset="0"/>
          </a:endParaRPr>
        </a:p>
      </dgm:t>
    </dgm:pt>
    <dgm:pt modelId="{E81B8586-8218-4B09-A156-0FCF685FA468}" type="sibTrans" cxnId="{F78DC8CB-29FC-4424-9680-757E60E027F1}">
      <dgm:prSet/>
      <dgm:spPr/>
      <dgm:t>
        <a:bodyPr/>
        <a:lstStyle/>
        <a:p>
          <a:endParaRPr lang="ru-RU" sz="1200">
            <a:solidFill>
              <a:srgbClr val="002060"/>
            </a:solidFill>
            <a:latin typeface="Calibri" pitchFamily="34" charset="0"/>
          </a:endParaRPr>
        </a:p>
      </dgm:t>
    </dgm:pt>
    <dgm:pt modelId="{7DC03C56-AE32-4B92-B2D8-1BF0B656C5E4}">
      <dgm:prSet phldrT="[Текст]" custT="1"/>
      <dgm:spPr/>
      <dgm:t>
        <a:bodyPr/>
        <a:lstStyle/>
        <a:p>
          <a:pPr algn="just"/>
          <a:r>
            <a:rPr lang="ru-RU" sz="1200" b="0" i="0" dirty="0" smtClean="0">
              <a:solidFill>
                <a:srgbClr val="002060"/>
              </a:solidFill>
              <a:latin typeface="Calibri" pitchFamily="34" charset="0"/>
            </a:rPr>
            <a:t>3) размещение и обеспечение освещения знаков пожарной безопасности на путях эвакуации в течение нормативного времени;</a:t>
          </a:r>
          <a:endParaRPr lang="ru-RU" sz="1200" dirty="0">
            <a:solidFill>
              <a:srgbClr val="002060"/>
            </a:solidFill>
            <a:latin typeface="Calibri" pitchFamily="34" charset="0"/>
          </a:endParaRPr>
        </a:p>
      </dgm:t>
    </dgm:pt>
    <dgm:pt modelId="{F60E0AA3-CBFB-4C55-815F-AC4B4DFF2283}" type="parTrans" cxnId="{8F65636E-F55A-4F9A-885E-AF8556E23F1C}">
      <dgm:prSet/>
      <dgm:spPr/>
      <dgm:t>
        <a:bodyPr/>
        <a:lstStyle/>
        <a:p>
          <a:endParaRPr lang="ru-RU" sz="1200">
            <a:solidFill>
              <a:srgbClr val="002060"/>
            </a:solidFill>
            <a:latin typeface="Calibri" pitchFamily="34" charset="0"/>
          </a:endParaRPr>
        </a:p>
      </dgm:t>
    </dgm:pt>
    <dgm:pt modelId="{EBF99766-C045-48C0-911A-A8B0E46F7D20}" type="sibTrans" cxnId="{8F65636E-F55A-4F9A-885E-AF8556E23F1C}">
      <dgm:prSet/>
      <dgm:spPr/>
      <dgm:t>
        <a:bodyPr/>
        <a:lstStyle/>
        <a:p>
          <a:endParaRPr lang="ru-RU" sz="1200">
            <a:solidFill>
              <a:srgbClr val="002060"/>
            </a:solidFill>
            <a:latin typeface="Calibri" pitchFamily="34" charset="0"/>
          </a:endParaRPr>
        </a:p>
      </dgm:t>
    </dgm:pt>
    <dgm:pt modelId="{73462193-81A5-40A6-8CF0-3C5A04FAF906}">
      <dgm:prSet custT="1"/>
      <dgm:spPr/>
      <dgm:t>
        <a:bodyPr/>
        <a:lstStyle/>
        <a:p>
          <a:r>
            <a:rPr lang="ru-RU" sz="1200" b="0" i="0" dirty="0" smtClean="0">
              <a:solidFill>
                <a:srgbClr val="002060"/>
              </a:solidFill>
              <a:latin typeface="Calibri" pitchFamily="34" charset="0"/>
            </a:rPr>
            <a:t>4) включение эвакуационного (аварийного) освещения;</a:t>
          </a:r>
          <a:endParaRPr lang="ru-RU" sz="1200" dirty="0">
            <a:solidFill>
              <a:srgbClr val="002060"/>
            </a:solidFill>
            <a:latin typeface="Calibri" pitchFamily="34" charset="0"/>
          </a:endParaRPr>
        </a:p>
      </dgm:t>
    </dgm:pt>
    <dgm:pt modelId="{92BCE813-8E17-46B9-9CF7-0FF28DBBA600}" type="parTrans" cxnId="{108C5D20-F4B3-4D7D-B8E0-705B308C998F}">
      <dgm:prSet/>
      <dgm:spPr/>
      <dgm:t>
        <a:bodyPr/>
        <a:lstStyle/>
        <a:p>
          <a:endParaRPr lang="ru-RU" sz="1200">
            <a:solidFill>
              <a:srgbClr val="002060"/>
            </a:solidFill>
            <a:latin typeface="Calibri" pitchFamily="34" charset="0"/>
          </a:endParaRPr>
        </a:p>
      </dgm:t>
    </dgm:pt>
    <dgm:pt modelId="{BEEC78CA-1E27-4E04-9AD5-5A8CD358BF25}" type="sibTrans" cxnId="{108C5D20-F4B3-4D7D-B8E0-705B308C998F}">
      <dgm:prSet/>
      <dgm:spPr/>
      <dgm:t>
        <a:bodyPr/>
        <a:lstStyle/>
        <a:p>
          <a:endParaRPr lang="ru-RU" sz="1200">
            <a:solidFill>
              <a:srgbClr val="002060"/>
            </a:solidFill>
            <a:latin typeface="Calibri" pitchFamily="34" charset="0"/>
          </a:endParaRPr>
        </a:p>
      </dgm:t>
    </dgm:pt>
    <dgm:pt modelId="{ECA43D57-43A8-4DD7-A76B-D27EEDE073C0}">
      <dgm:prSet custT="1"/>
      <dgm:spPr/>
      <dgm:t>
        <a:bodyPr/>
        <a:lstStyle/>
        <a:p>
          <a:r>
            <a:rPr lang="ru-RU" sz="1200" b="0" i="0" dirty="0" smtClean="0">
              <a:solidFill>
                <a:srgbClr val="002060"/>
              </a:solidFill>
              <a:latin typeface="Calibri" pitchFamily="34" charset="0"/>
            </a:rPr>
            <a:t>5) дистанционное открывание запоров дверей эвакуационных выходов;</a:t>
          </a:r>
          <a:endParaRPr lang="ru-RU" sz="1200" dirty="0">
            <a:solidFill>
              <a:srgbClr val="002060"/>
            </a:solidFill>
            <a:latin typeface="Calibri" pitchFamily="34" charset="0"/>
          </a:endParaRPr>
        </a:p>
      </dgm:t>
    </dgm:pt>
    <dgm:pt modelId="{F7261F30-D4D0-4D7D-9635-483C1AB56268}" type="parTrans" cxnId="{D2AFEA18-6F28-49B1-A567-F4A7CEC8FCDC}">
      <dgm:prSet/>
      <dgm:spPr/>
      <dgm:t>
        <a:bodyPr/>
        <a:lstStyle/>
        <a:p>
          <a:endParaRPr lang="ru-RU" sz="1200">
            <a:solidFill>
              <a:srgbClr val="002060"/>
            </a:solidFill>
            <a:latin typeface="Calibri" pitchFamily="34" charset="0"/>
          </a:endParaRPr>
        </a:p>
      </dgm:t>
    </dgm:pt>
    <dgm:pt modelId="{051FE1FC-D08E-4738-8334-2C48C9967FD6}" type="sibTrans" cxnId="{D2AFEA18-6F28-49B1-A567-F4A7CEC8FCDC}">
      <dgm:prSet/>
      <dgm:spPr/>
      <dgm:t>
        <a:bodyPr/>
        <a:lstStyle/>
        <a:p>
          <a:endParaRPr lang="ru-RU" sz="1200">
            <a:solidFill>
              <a:srgbClr val="002060"/>
            </a:solidFill>
            <a:latin typeface="Calibri" pitchFamily="34" charset="0"/>
          </a:endParaRPr>
        </a:p>
      </dgm:t>
    </dgm:pt>
    <dgm:pt modelId="{5B9A4F23-B5F7-466C-B9C2-53776AF76339}">
      <dgm:prSet custT="1"/>
      <dgm:spPr/>
      <dgm:t>
        <a:bodyPr/>
        <a:lstStyle/>
        <a:p>
          <a:r>
            <a:rPr lang="ru-RU" sz="1200" b="0" i="0" dirty="0" smtClean="0">
              <a:solidFill>
                <a:srgbClr val="002060"/>
              </a:solidFill>
              <a:latin typeface="Calibri" pitchFamily="34" charset="0"/>
            </a:rPr>
            <a:t>6) обеспечение связью пожарного поста (диспетчерской) с зонами оповещения людей о пожаре;</a:t>
          </a:r>
          <a:endParaRPr lang="ru-RU" sz="1200" dirty="0">
            <a:solidFill>
              <a:srgbClr val="002060"/>
            </a:solidFill>
            <a:latin typeface="Calibri" pitchFamily="34" charset="0"/>
          </a:endParaRPr>
        </a:p>
      </dgm:t>
    </dgm:pt>
    <dgm:pt modelId="{CAD4FBDF-6B50-435F-ACC0-1C5D23B5E2A3}" type="parTrans" cxnId="{4E2B8ABA-B2C3-4B39-95B1-6FB9A299A240}">
      <dgm:prSet/>
      <dgm:spPr/>
      <dgm:t>
        <a:bodyPr/>
        <a:lstStyle/>
        <a:p>
          <a:endParaRPr lang="ru-RU" sz="1200">
            <a:solidFill>
              <a:srgbClr val="002060"/>
            </a:solidFill>
            <a:latin typeface="Calibri" pitchFamily="34" charset="0"/>
          </a:endParaRPr>
        </a:p>
      </dgm:t>
    </dgm:pt>
    <dgm:pt modelId="{D5FFF172-99F4-4CCD-9342-AD48ACEC6928}" type="sibTrans" cxnId="{4E2B8ABA-B2C3-4B39-95B1-6FB9A299A240}">
      <dgm:prSet/>
      <dgm:spPr/>
      <dgm:t>
        <a:bodyPr/>
        <a:lstStyle/>
        <a:p>
          <a:endParaRPr lang="ru-RU" sz="1200">
            <a:solidFill>
              <a:srgbClr val="002060"/>
            </a:solidFill>
            <a:latin typeface="Calibri" pitchFamily="34" charset="0"/>
          </a:endParaRPr>
        </a:p>
      </dgm:t>
    </dgm:pt>
    <dgm:pt modelId="{1E590866-EA1F-42FA-8621-8B460CDF0ED5}">
      <dgm:prSet custT="1"/>
      <dgm:spPr/>
      <dgm:t>
        <a:bodyPr/>
        <a:lstStyle/>
        <a:p>
          <a:r>
            <a:rPr lang="ru-RU" sz="1200" b="0" i="0" dirty="0" smtClean="0">
              <a:solidFill>
                <a:srgbClr val="002060"/>
              </a:solidFill>
              <a:latin typeface="Calibri" pitchFamily="34" charset="0"/>
            </a:rPr>
            <a:t>7) иные способы, обеспечивающие эвакуацию.</a:t>
          </a:r>
          <a:endParaRPr lang="ru-RU" sz="1200" dirty="0">
            <a:solidFill>
              <a:srgbClr val="002060"/>
            </a:solidFill>
            <a:latin typeface="Calibri" pitchFamily="34" charset="0"/>
          </a:endParaRPr>
        </a:p>
      </dgm:t>
    </dgm:pt>
    <dgm:pt modelId="{32B76967-D5AC-434C-8A7C-AAFAAA09D975}" type="parTrans" cxnId="{B4DC18DD-5508-4204-AD00-559504AD6755}">
      <dgm:prSet/>
      <dgm:spPr/>
      <dgm:t>
        <a:bodyPr/>
        <a:lstStyle/>
        <a:p>
          <a:endParaRPr lang="ru-RU" sz="1200">
            <a:solidFill>
              <a:srgbClr val="002060"/>
            </a:solidFill>
            <a:latin typeface="Calibri" pitchFamily="34" charset="0"/>
          </a:endParaRPr>
        </a:p>
      </dgm:t>
    </dgm:pt>
    <dgm:pt modelId="{FB74E726-11D0-4A05-A79C-32339D1A96C3}" type="sibTrans" cxnId="{B4DC18DD-5508-4204-AD00-559504AD6755}">
      <dgm:prSet/>
      <dgm:spPr/>
      <dgm:t>
        <a:bodyPr/>
        <a:lstStyle/>
        <a:p>
          <a:endParaRPr lang="ru-RU" sz="1200">
            <a:solidFill>
              <a:srgbClr val="002060"/>
            </a:solidFill>
            <a:latin typeface="Calibri" pitchFamily="34" charset="0"/>
          </a:endParaRPr>
        </a:p>
      </dgm:t>
    </dgm:pt>
    <dgm:pt modelId="{E0DCFD4F-643A-4A7F-8467-36A872843311}" type="pres">
      <dgm:prSet presAssocID="{E145FE08-192C-4084-BBAF-8FD45283290C}" presName="vert0" presStyleCnt="0">
        <dgm:presLayoutVars>
          <dgm:dir/>
          <dgm:animOne val="branch"/>
          <dgm:animLvl val="lvl"/>
        </dgm:presLayoutVars>
      </dgm:prSet>
      <dgm:spPr/>
      <dgm:t>
        <a:bodyPr/>
        <a:lstStyle/>
        <a:p>
          <a:endParaRPr lang="ru-RU"/>
        </a:p>
      </dgm:t>
    </dgm:pt>
    <dgm:pt modelId="{B1A11A4A-E67B-4323-87E4-D113B500B907}" type="pres">
      <dgm:prSet presAssocID="{611E9623-B543-4D3B-9D30-D233D80FB748}" presName="thickLine" presStyleLbl="alignNode1" presStyleIdx="0" presStyleCnt="1"/>
      <dgm:spPr/>
    </dgm:pt>
    <dgm:pt modelId="{150E0A2B-464B-4642-871C-56ECAB3AF007}" type="pres">
      <dgm:prSet presAssocID="{611E9623-B543-4D3B-9D30-D233D80FB748}" presName="horz1" presStyleCnt="0"/>
      <dgm:spPr/>
    </dgm:pt>
    <dgm:pt modelId="{400333EC-15D8-4FCF-BC74-7B161C8337EE}" type="pres">
      <dgm:prSet presAssocID="{611E9623-B543-4D3B-9D30-D233D80FB748}" presName="tx1" presStyleLbl="revTx" presStyleIdx="0" presStyleCnt="8"/>
      <dgm:spPr/>
      <dgm:t>
        <a:bodyPr/>
        <a:lstStyle/>
        <a:p>
          <a:endParaRPr lang="ru-RU"/>
        </a:p>
      </dgm:t>
    </dgm:pt>
    <dgm:pt modelId="{FA306A9A-088E-41D7-BC87-0976A88418DC}" type="pres">
      <dgm:prSet presAssocID="{611E9623-B543-4D3B-9D30-D233D80FB748}" presName="vert1" presStyleCnt="0"/>
      <dgm:spPr/>
    </dgm:pt>
    <dgm:pt modelId="{DB2C55CE-051B-4BE7-8419-4575ABD98958}" type="pres">
      <dgm:prSet presAssocID="{DD8DF29F-0D03-4CDF-829C-97A821735C90}" presName="vertSpace2a" presStyleCnt="0"/>
      <dgm:spPr/>
    </dgm:pt>
    <dgm:pt modelId="{55C4551E-89FF-479C-840A-D45A95EAC38F}" type="pres">
      <dgm:prSet presAssocID="{DD8DF29F-0D03-4CDF-829C-97A821735C90}" presName="horz2" presStyleCnt="0"/>
      <dgm:spPr/>
    </dgm:pt>
    <dgm:pt modelId="{766AEFAA-55F4-454C-8A27-4F58A2DBDDC5}" type="pres">
      <dgm:prSet presAssocID="{DD8DF29F-0D03-4CDF-829C-97A821735C90}" presName="horzSpace2" presStyleCnt="0"/>
      <dgm:spPr/>
    </dgm:pt>
    <dgm:pt modelId="{4A5529BA-7F0C-41BB-BDD7-CFE1FE22763D}" type="pres">
      <dgm:prSet presAssocID="{DD8DF29F-0D03-4CDF-829C-97A821735C90}" presName="tx2" presStyleLbl="revTx" presStyleIdx="1" presStyleCnt="8" custScaleY="53779"/>
      <dgm:spPr/>
      <dgm:t>
        <a:bodyPr/>
        <a:lstStyle/>
        <a:p>
          <a:endParaRPr lang="ru-RU"/>
        </a:p>
      </dgm:t>
    </dgm:pt>
    <dgm:pt modelId="{E93C967C-B406-40AA-AC4A-BF074AC47964}" type="pres">
      <dgm:prSet presAssocID="{DD8DF29F-0D03-4CDF-829C-97A821735C90}" presName="vert2" presStyleCnt="0"/>
      <dgm:spPr/>
    </dgm:pt>
    <dgm:pt modelId="{B61D8972-BF91-46C4-B0CC-AD6ACFEA15D0}" type="pres">
      <dgm:prSet presAssocID="{DD8DF29F-0D03-4CDF-829C-97A821735C90}" presName="thinLine2b" presStyleLbl="callout" presStyleIdx="0" presStyleCnt="7"/>
      <dgm:spPr/>
    </dgm:pt>
    <dgm:pt modelId="{162D543C-DF66-4025-9116-EBE1FE33CB1D}" type="pres">
      <dgm:prSet presAssocID="{DD8DF29F-0D03-4CDF-829C-97A821735C90}" presName="vertSpace2b" presStyleCnt="0"/>
      <dgm:spPr/>
    </dgm:pt>
    <dgm:pt modelId="{F9DB7C90-EE34-4070-B394-B75988BF78B0}" type="pres">
      <dgm:prSet presAssocID="{4796CA6A-8119-48F4-AA79-25568DD446F0}" presName="horz2" presStyleCnt="0"/>
      <dgm:spPr/>
    </dgm:pt>
    <dgm:pt modelId="{855C027F-3E89-483A-A9B1-B383AE5E6CBF}" type="pres">
      <dgm:prSet presAssocID="{4796CA6A-8119-48F4-AA79-25568DD446F0}" presName="horzSpace2" presStyleCnt="0"/>
      <dgm:spPr/>
    </dgm:pt>
    <dgm:pt modelId="{04DEB849-0119-4B49-BA44-63B3BCC79B8E}" type="pres">
      <dgm:prSet presAssocID="{4796CA6A-8119-48F4-AA79-25568DD446F0}" presName="tx2" presStyleLbl="revTx" presStyleIdx="2" presStyleCnt="8" custScaleY="72014"/>
      <dgm:spPr/>
      <dgm:t>
        <a:bodyPr/>
        <a:lstStyle/>
        <a:p>
          <a:endParaRPr lang="ru-RU"/>
        </a:p>
      </dgm:t>
    </dgm:pt>
    <dgm:pt modelId="{F8075658-92FF-47FD-A793-44ED745D0FD9}" type="pres">
      <dgm:prSet presAssocID="{4796CA6A-8119-48F4-AA79-25568DD446F0}" presName="vert2" presStyleCnt="0"/>
      <dgm:spPr/>
    </dgm:pt>
    <dgm:pt modelId="{9845B8DB-1D32-4D55-94F1-D28DE4C732EF}" type="pres">
      <dgm:prSet presAssocID="{4796CA6A-8119-48F4-AA79-25568DD446F0}" presName="thinLine2b" presStyleLbl="callout" presStyleIdx="1" presStyleCnt="7"/>
      <dgm:spPr/>
    </dgm:pt>
    <dgm:pt modelId="{C274D496-0C10-4B08-82B1-E88AF3E419E6}" type="pres">
      <dgm:prSet presAssocID="{4796CA6A-8119-48F4-AA79-25568DD446F0}" presName="vertSpace2b" presStyleCnt="0"/>
      <dgm:spPr/>
    </dgm:pt>
    <dgm:pt modelId="{BAB52E08-1872-4597-A8CC-AE49FC4537E3}" type="pres">
      <dgm:prSet presAssocID="{7DC03C56-AE32-4B92-B2D8-1BF0B656C5E4}" presName="horz2" presStyleCnt="0"/>
      <dgm:spPr/>
    </dgm:pt>
    <dgm:pt modelId="{2115A8A6-2611-4A65-AD53-672562001DC2}" type="pres">
      <dgm:prSet presAssocID="{7DC03C56-AE32-4B92-B2D8-1BF0B656C5E4}" presName="horzSpace2" presStyleCnt="0"/>
      <dgm:spPr/>
    </dgm:pt>
    <dgm:pt modelId="{B3EF366F-AA45-4D0B-BCA5-1EF54510B4FC}" type="pres">
      <dgm:prSet presAssocID="{7DC03C56-AE32-4B92-B2D8-1BF0B656C5E4}" presName="tx2" presStyleLbl="revTx" presStyleIdx="3" presStyleCnt="8" custScaleY="60511"/>
      <dgm:spPr/>
      <dgm:t>
        <a:bodyPr/>
        <a:lstStyle/>
        <a:p>
          <a:endParaRPr lang="ru-RU"/>
        </a:p>
      </dgm:t>
    </dgm:pt>
    <dgm:pt modelId="{318E5129-9FB2-48A4-9E44-B64F9308D182}" type="pres">
      <dgm:prSet presAssocID="{7DC03C56-AE32-4B92-B2D8-1BF0B656C5E4}" presName="vert2" presStyleCnt="0"/>
      <dgm:spPr/>
    </dgm:pt>
    <dgm:pt modelId="{96A6CA36-8853-4238-A791-AABB2CAF3274}" type="pres">
      <dgm:prSet presAssocID="{7DC03C56-AE32-4B92-B2D8-1BF0B656C5E4}" presName="thinLine2b" presStyleLbl="callout" presStyleIdx="2" presStyleCnt="7"/>
      <dgm:spPr/>
    </dgm:pt>
    <dgm:pt modelId="{4D26269C-CE90-44A2-98CE-7AA4EEC32E13}" type="pres">
      <dgm:prSet presAssocID="{7DC03C56-AE32-4B92-B2D8-1BF0B656C5E4}" presName="vertSpace2b" presStyleCnt="0"/>
      <dgm:spPr/>
    </dgm:pt>
    <dgm:pt modelId="{01897AE8-8711-45F0-B39B-AF1088F627A5}" type="pres">
      <dgm:prSet presAssocID="{73462193-81A5-40A6-8CF0-3C5A04FAF906}" presName="horz2" presStyleCnt="0"/>
      <dgm:spPr/>
    </dgm:pt>
    <dgm:pt modelId="{3BBE6617-BC10-485D-922A-F21D2457C6FC}" type="pres">
      <dgm:prSet presAssocID="{73462193-81A5-40A6-8CF0-3C5A04FAF906}" presName="horzSpace2" presStyleCnt="0"/>
      <dgm:spPr/>
    </dgm:pt>
    <dgm:pt modelId="{6EA2CFC7-8D3A-42A1-9574-547E3C0E933C}" type="pres">
      <dgm:prSet presAssocID="{73462193-81A5-40A6-8CF0-3C5A04FAF906}" presName="tx2" presStyleLbl="revTx" presStyleIdx="4" presStyleCnt="8" custScaleY="40433"/>
      <dgm:spPr/>
      <dgm:t>
        <a:bodyPr/>
        <a:lstStyle/>
        <a:p>
          <a:endParaRPr lang="ru-RU"/>
        </a:p>
      </dgm:t>
    </dgm:pt>
    <dgm:pt modelId="{09F97356-4DF3-49BE-B43E-3A32C63D5586}" type="pres">
      <dgm:prSet presAssocID="{73462193-81A5-40A6-8CF0-3C5A04FAF906}" presName="vert2" presStyleCnt="0"/>
      <dgm:spPr/>
    </dgm:pt>
    <dgm:pt modelId="{966A9958-D210-4A1A-A032-0374090978F9}" type="pres">
      <dgm:prSet presAssocID="{73462193-81A5-40A6-8CF0-3C5A04FAF906}" presName="thinLine2b" presStyleLbl="callout" presStyleIdx="3" presStyleCnt="7"/>
      <dgm:spPr/>
    </dgm:pt>
    <dgm:pt modelId="{E139A412-F702-44A9-9889-75A70F344958}" type="pres">
      <dgm:prSet presAssocID="{73462193-81A5-40A6-8CF0-3C5A04FAF906}" presName="vertSpace2b" presStyleCnt="0"/>
      <dgm:spPr/>
    </dgm:pt>
    <dgm:pt modelId="{CC602B47-74A3-4013-9573-48691FCA4ADA}" type="pres">
      <dgm:prSet presAssocID="{ECA43D57-43A8-4DD7-A76B-D27EEDE073C0}" presName="horz2" presStyleCnt="0"/>
      <dgm:spPr/>
    </dgm:pt>
    <dgm:pt modelId="{CD303B41-F61A-4736-8269-CB741B599219}" type="pres">
      <dgm:prSet presAssocID="{ECA43D57-43A8-4DD7-A76B-D27EEDE073C0}" presName="horzSpace2" presStyleCnt="0"/>
      <dgm:spPr/>
    </dgm:pt>
    <dgm:pt modelId="{BCABD12E-F87A-4A12-8C8F-94DECA4FABCE}" type="pres">
      <dgm:prSet presAssocID="{ECA43D57-43A8-4DD7-A76B-D27EEDE073C0}" presName="tx2" presStyleLbl="revTx" presStyleIdx="5" presStyleCnt="8" custScaleY="27210"/>
      <dgm:spPr/>
      <dgm:t>
        <a:bodyPr/>
        <a:lstStyle/>
        <a:p>
          <a:endParaRPr lang="ru-RU"/>
        </a:p>
      </dgm:t>
    </dgm:pt>
    <dgm:pt modelId="{C86E3D8B-71C7-42EB-9F8D-9B66B2D8799B}" type="pres">
      <dgm:prSet presAssocID="{ECA43D57-43A8-4DD7-A76B-D27EEDE073C0}" presName="vert2" presStyleCnt="0"/>
      <dgm:spPr/>
    </dgm:pt>
    <dgm:pt modelId="{99B12940-A01F-4653-A154-0DF00CE49C57}" type="pres">
      <dgm:prSet presAssocID="{ECA43D57-43A8-4DD7-A76B-D27EEDE073C0}" presName="thinLine2b" presStyleLbl="callout" presStyleIdx="4" presStyleCnt="7"/>
      <dgm:spPr/>
    </dgm:pt>
    <dgm:pt modelId="{9CD0BF2F-CA56-494B-8214-B61D072753FB}" type="pres">
      <dgm:prSet presAssocID="{ECA43D57-43A8-4DD7-A76B-D27EEDE073C0}" presName="vertSpace2b" presStyleCnt="0"/>
      <dgm:spPr/>
    </dgm:pt>
    <dgm:pt modelId="{ED1462A1-03D7-4617-B499-7AF6381F2C43}" type="pres">
      <dgm:prSet presAssocID="{5B9A4F23-B5F7-466C-B9C2-53776AF76339}" presName="horz2" presStyleCnt="0"/>
      <dgm:spPr/>
    </dgm:pt>
    <dgm:pt modelId="{D856AB79-529A-4F81-A204-3C7653989BDB}" type="pres">
      <dgm:prSet presAssocID="{5B9A4F23-B5F7-466C-B9C2-53776AF76339}" presName="horzSpace2" presStyleCnt="0"/>
      <dgm:spPr/>
    </dgm:pt>
    <dgm:pt modelId="{CBE2B93A-ABC3-486F-813C-6B92EE0C142E}" type="pres">
      <dgm:prSet presAssocID="{5B9A4F23-B5F7-466C-B9C2-53776AF76339}" presName="tx2" presStyleLbl="revTx" presStyleIdx="6" presStyleCnt="8" custScaleY="28318"/>
      <dgm:spPr/>
      <dgm:t>
        <a:bodyPr/>
        <a:lstStyle/>
        <a:p>
          <a:endParaRPr lang="ru-RU"/>
        </a:p>
      </dgm:t>
    </dgm:pt>
    <dgm:pt modelId="{EAA7851B-2F59-44C3-BA3E-354D433D6BF9}" type="pres">
      <dgm:prSet presAssocID="{5B9A4F23-B5F7-466C-B9C2-53776AF76339}" presName="vert2" presStyleCnt="0"/>
      <dgm:spPr/>
    </dgm:pt>
    <dgm:pt modelId="{BAF6F745-853B-4EF6-8275-EBFC53B9D3F7}" type="pres">
      <dgm:prSet presAssocID="{5B9A4F23-B5F7-466C-B9C2-53776AF76339}" presName="thinLine2b" presStyleLbl="callout" presStyleIdx="5" presStyleCnt="7"/>
      <dgm:spPr/>
    </dgm:pt>
    <dgm:pt modelId="{71519531-0603-4098-9A8D-0D9562049968}" type="pres">
      <dgm:prSet presAssocID="{5B9A4F23-B5F7-466C-B9C2-53776AF76339}" presName="vertSpace2b" presStyleCnt="0"/>
      <dgm:spPr/>
    </dgm:pt>
    <dgm:pt modelId="{35F01AB6-900B-4567-9B3C-D0048C3AA275}" type="pres">
      <dgm:prSet presAssocID="{1E590866-EA1F-42FA-8621-8B460CDF0ED5}" presName="horz2" presStyleCnt="0"/>
      <dgm:spPr/>
    </dgm:pt>
    <dgm:pt modelId="{B1C097F7-94CE-4F71-BB91-B24A7AE98EEB}" type="pres">
      <dgm:prSet presAssocID="{1E590866-EA1F-42FA-8621-8B460CDF0ED5}" presName="horzSpace2" presStyleCnt="0"/>
      <dgm:spPr/>
    </dgm:pt>
    <dgm:pt modelId="{58E00F63-6C4F-4A6A-8B38-851AD40D6D71}" type="pres">
      <dgm:prSet presAssocID="{1E590866-EA1F-42FA-8621-8B460CDF0ED5}" presName="tx2" presStyleLbl="revTx" presStyleIdx="7" presStyleCnt="8" custScaleY="26055"/>
      <dgm:spPr/>
      <dgm:t>
        <a:bodyPr/>
        <a:lstStyle/>
        <a:p>
          <a:endParaRPr lang="ru-RU"/>
        </a:p>
      </dgm:t>
    </dgm:pt>
    <dgm:pt modelId="{13AAF048-A4C8-484B-9588-2EE2FEF5935E}" type="pres">
      <dgm:prSet presAssocID="{1E590866-EA1F-42FA-8621-8B460CDF0ED5}" presName="vert2" presStyleCnt="0"/>
      <dgm:spPr/>
    </dgm:pt>
    <dgm:pt modelId="{0A8654CD-E4CD-4ABD-9A7D-AEFC1DFAA430}" type="pres">
      <dgm:prSet presAssocID="{1E590866-EA1F-42FA-8621-8B460CDF0ED5}" presName="thinLine2b" presStyleLbl="callout" presStyleIdx="6" presStyleCnt="7"/>
      <dgm:spPr/>
    </dgm:pt>
    <dgm:pt modelId="{3DE85D53-EA10-4918-932D-DF60BB366803}" type="pres">
      <dgm:prSet presAssocID="{1E590866-EA1F-42FA-8621-8B460CDF0ED5}" presName="vertSpace2b" presStyleCnt="0"/>
      <dgm:spPr/>
    </dgm:pt>
  </dgm:ptLst>
  <dgm:cxnLst>
    <dgm:cxn modelId="{2E9F2675-7036-4B0B-B63C-8EA07103DF12}" srcId="{611E9623-B543-4D3B-9D30-D233D80FB748}" destId="{DD8DF29F-0D03-4CDF-829C-97A821735C90}" srcOrd="0" destOrd="0" parTransId="{C7698D49-8FA0-45A0-85D0-49195FD51762}" sibTransId="{A40802EC-FDB4-45B3-BEBD-90DD70C4A702}"/>
    <dgm:cxn modelId="{D2AFEA18-6F28-49B1-A567-F4A7CEC8FCDC}" srcId="{611E9623-B543-4D3B-9D30-D233D80FB748}" destId="{ECA43D57-43A8-4DD7-A76B-D27EEDE073C0}" srcOrd="4" destOrd="0" parTransId="{F7261F30-D4D0-4D7D-9635-483C1AB56268}" sibTransId="{051FE1FC-D08E-4738-8334-2C48C9967FD6}"/>
    <dgm:cxn modelId="{F78DC8CB-29FC-4424-9680-757E60E027F1}" srcId="{611E9623-B543-4D3B-9D30-D233D80FB748}" destId="{4796CA6A-8119-48F4-AA79-25568DD446F0}" srcOrd="1" destOrd="0" parTransId="{703DD5AB-4CD9-4DE1-954B-CFD066985187}" sibTransId="{E81B8586-8218-4B09-A156-0FCF685FA468}"/>
    <dgm:cxn modelId="{4E2B8ABA-B2C3-4B39-95B1-6FB9A299A240}" srcId="{611E9623-B543-4D3B-9D30-D233D80FB748}" destId="{5B9A4F23-B5F7-466C-B9C2-53776AF76339}" srcOrd="5" destOrd="0" parTransId="{CAD4FBDF-6B50-435F-ACC0-1C5D23B5E2A3}" sibTransId="{D5FFF172-99F4-4CCD-9342-AD48ACEC6928}"/>
    <dgm:cxn modelId="{0488F894-B465-49B1-8453-16260E9E766E}" type="presOf" srcId="{7DC03C56-AE32-4B92-B2D8-1BF0B656C5E4}" destId="{B3EF366F-AA45-4D0B-BCA5-1EF54510B4FC}" srcOrd="0" destOrd="0" presId="urn:microsoft.com/office/officeart/2008/layout/LinedList"/>
    <dgm:cxn modelId="{F59465AC-28EC-4263-B8AA-B717611CC93E}" type="presOf" srcId="{DD8DF29F-0D03-4CDF-829C-97A821735C90}" destId="{4A5529BA-7F0C-41BB-BDD7-CFE1FE22763D}" srcOrd="0" destOrd="0" presId="urn:microsoft.com/office/officeart/2008/layout/LinedList"/>
    <dgm:cxn modelId="{87A26538-CF0F-4475-A1B7-A7387A04A799}" type="presOf" srcId="{ECA43D57-43A8-4DD7-A76B-D27EEDE073C0}" destId="{BCABD12E-F87A-4A12-8C8F-94DECA4FABCE}" srcOrd="0" destOrd="0" presId="urn:microsoft.com/office/officeart/2008/layout/LinedList"/>
    <dgm:cxn modelId="{8F65636E-F55A-4F9A-885E-AF8556E23F1C}" srcId="{611E9623-B543-4D3B-9D30-D233D80FB748}" destId="{7DC03C56-AE32-4B92-B2D8-1BF0B656C5E4}" srcOrd="2" destOrd="0" parTransId="{F60E0AA3-CBFB-4C55-815F-AC4B4DFF2283}" sibTransId="{EBF99766-C045-48C0-911A-A8B0E46F7D20}"/>
    <dgm:cxn modelId="{1582846F-75F8-4C64-A634-E6A962C6CAA0}" type="presOf" srcId="{611E9623-B543-4D3B-9D30-D233D80FB748}" destId="{400333EC-15D8-4FCF-BC74-7B161C8337EE}" srcOrd="0" destOrd="0" presId="urn:microsoft.com/office/officeart/2008/layout/LinedList"/>
    <dgm:cxn modelId="{341AF8B2-D8CA-4CAA-9F73-0D2FF73DF5AA}" type="presOf" srcId="{73462193-81A5-40A6-8CF0-3C5A04FAF906}" destId="{6EA2CFC7-8D3A-42A1-9574-547E3C0E933C}" srcOrd="0" destOrd="0" presId="urn:microsoft.com/office/officeart/2008/layout/LinedList"/>
    <dgm:cxn modelId="{C7A369D7-2C1D-4CA6-86A2-2E35D059B736}" type="presOf" srcId="{5B9A4F23-B5F7-466C-B9C2-53776AF76339}" destId="{CBE2B93A-ABC3-486F-813C-6B92EE0C142E}" srcOrd="0" destOrd="0" presId="urn:microsoft.com/office/officeart/2008/layout/LinedList"/>
    <dgm:cxn modelId="{108C5D20-F4B3-4D7D-B8E0-705B308C998F}" srcId="{611E9623-B543-4D3B-9D30-D233D80FB748}" destId="{73462193-81A5-40A6-8CF0-3C5A04FAF906}" srcOrd="3" destOrd="0" parTransId="{92BCE813-8E17-46B9-9CF7-0FF28DBBA600}" sibTransId="{BEEC78CA-1E27-4E04-9AD5-5A8CD358BF25}"/>
    <dgm:cxn modelId="{2AA621D2-AFCD-4B26-9F6E-18969D36E78C}" type="presOf" srcId="{E145FE08-192C-4084-BBAF-8FD45283290C}" destId="{E0DCFD4F-643A-4A7F-8467-36A872843311}" srcOrd="0" destOrd="0" presId="urn:microsoft.com/office/officeart/2008/layout/LinedList"/>
    <dgm:cxn modelId="{266CF4B4-F420-4606-9F89-B63DD67C06FB}" type="presOf" srcId="{4796CA6A-8119-48F4-AA79-25568DD446F0}" destId="{04DEB849-0119-4B49-BA44-63B3BCC79B8E}" srcOrd="0" destOrd="0" presId="urn:microsoft.com/office/officeart/2008/layout/LinedList"/>
    <dgm:cxn modelId="{A5FD579C-152B-46A6-A912-FE33EEDA2F54}" type="presOf" srcId="{1E590866-EA1F-42FA-8621-8B460CDF0ED5}" destId="{58E00F63-6C4F-4A6A-8B38-851AD40D6D71}" srcOrd="0" destOrd="0" presId="urn:microsoft.com/office/officeart/2008/layout/LinedList"/>
    <dgm:cxn modelId="{340C6D5A-95EF-44D5-BFC5-B04CAB6700D6}" srcId="{E145FE08-192C-4084-BBAF-8FD45283290C}" destId="{611E9623-B543-4D3B-9D30-D233D80FB748}" srcOrd="0" destOrd="0" parTransId="{1296DF8D-043B-4D8C-AEF1-4D72A393FA06}" sibTransId="{6F5CDF2A-969C-47A1-A02B-9429B2F2366B}"/>
    <dgm:cxn modelId="{B4DC18DD-5508-4204-AD00-559504AD6755}" srcId="{611E9623-B543-4D3B-9D30-D233D80FB748}" destId="{1E590866-EA1F-42FA-8621-8B460CDF0ED5}" srcOrd="6" destOrd="0" parTransId="{32B76967-D5AC-434C-8A7C-AAFAAA09D975}" sibTransId="{FB74E726-11D0-4A05-A79C-32339D1A96C3}"/>
    <dgm:cxn modelId="{608344AA-2CDB-47A0-8314-44D4784F9B8C}" type="presParOf" srcId="{E0DCFD4F-643A-4A7F-8467-36A872843311}" destId="{B1A11A4A-E67B-4323-87E4-D113B500B907}" srcOrd="0" destOrd="0" presId="urn:microsoft.com/office/officeart/2008/layout/LinedList"/>
    <dgm:cxn modelId="{C98106AF-10A1-45E5-A21E-EF6A56230522}" type="presParOf" srcId="{E0DCFD4F-643A-4A7F-8467-36A872843311}" destId="{150E0A2B-464B-4642-871C-56ECAB3AF007}" srcOrd="1" destOrd="0" presId="urn:microsoft.com/office/officeart/2008/layout/LinedList"/>
    <dgm:cxn modelId="{EA9BC008-2FFA-4F55-A4A9-9F426C8011FE}" type="presParOf" srcId="{150E0A2B-464B-4642-871C-56ECAB3AF007}" destId="{400333EC-15D8-4FCF-BC74-7B161C8337EE}" srcOrd="0" destOrd="0" presId="urn:microsoft.com/office/officeart/2008/layout/LinedList"/>
    <dgm:cxn modelId="{05898032-AB68-485C-A6FD-131D4EEFEBB7}" type="presParOf" srcId="{150E0A2B-464B-4642-871C-56ECAB3AF007}" destId="{FA306A9A-088E-41D7-BC87-0976A88418DC}" srcOrd="1" destOrd="0" presId="urn:microsoft.com/office/officeart/2008/layout/LinedList"/>
    <dgm:cxn modelId="{7500CA0A-3435-4DF5-8D5B-A7C4BEE66097}" type="presParOf" srcId="{FA306A9A-088E-41D7-BC87-0976A88418DC}" destId="{DB2C55CE-051B-4BE7-8419-4575ABD98958}" srcOrd="0" destOrd="0" presId="urn:microsoft.com/office/officeart/2008/layout/LinedList"/>
    <dgm:cxn modelId="{D417FEDC-F148-4A6C-9EED-99666840C070}" type="presParOf" srcId="{FA306A9A-088E-41D7-BC87-0976A88418DC}" destId="{55C4551E-89FF-479C-840A-D45A95EAC38F}" srcOrd="1" destOrd="0" presId="urn:microsoft.com/office/officeart/2008/layout/LinedList"/>
    <dgm:cxn modelId="{94CFB592-E415-4983-9E1F-C1F5CA60881B}" type="presParOf" srcId="{55C4551E-89FF-479C-840A-D45A95EAC38F}" destId="{766AEFAA-55F4-454C-8A27-4F58A2DBDDC5}" srcOrd="0" destOrd="0" presId="urn:microsoft.com/office/officeart/2008/layout/LinedList"/>
    <dgm:cxn modelId="{019DD285-4AF6-4B67-BFF4-699F08D37711}" type="presParOf" srcId="{55C4551E-89FF-479C-840A-D45A95EAC38F}" destId="{4A5529BA-7F0C-41BB-BDD7-CFE1FE22763D}" srcOrd="1" destOrd="0" presId="urn:microsoft.com/office/officeart/2008/layout/LinedList"/>
    <dgm:cxn modelId="{E809DFD9-E224-4925-8BFA-BAF09051784D}" type="presParOf" srcId="{55C4551E-89FF-479C-840A-D45A95EAC38F}" destId="{E93C967C-B406-40AA-AC4A-BF074AC47964}" srcOrd="2" destOrd="0" presId="urn:microsoft.com/office/officeart/2008/layout/LinedList"/>
    <dgm:cxn modelId="{0212A0EF-2433-4C7D-AF66-3269683A95A2}" type="presParOf" srcId="{FA306A9A-088E-41D7-BC87-0976A88418DC}" destId="{B61D8972-BF91-46C4-B0CC-AD6ACFEA15D0}" srcOrd="2" destOrd="0" presId="urn:microsoft.com/office/officeart/2008/layout/LinedList"/>
    <dgm:cxn modelId="{1B05083B-9911-4160-90DE-05D8A7921428}" type="presParOf" srcId="{FA306A9A-088E-41D7-BC87-0976A88418DC}" destId="{162D543C-DF66-4025-9116-EBE1FE33CB1D}" srcOrd="3" destOrd="0" presId="urn:microsoft.com/office/officeart/2008/layout/LinedList"/>
    <dgm:cxn modelId="{516AF366-6A26-43D5-A4B8-30221768EDC3}" type="presParOf" srcId="{FA306A9A-088E-41D7-BC87-0976A88418DC}" destId="{F9DB7C90-EE34-4070-B394-B75988BF78B0}" srcOrd="4" destOrd="0" presId="urn:microsoft.com/office/officeart/2008/layout/LinedList"/>
    <dgm:cxn modelId="{C0C7230B-87B9-4013-9ACA-184851CF4680}" type="presParOf" srcId="{F9DB7C90-EE34-4070-B394-B75988BF78B0}" destId="{855C027F-3E89-483A-A9B1-B383AE5E6CBF}" srcOrd="0" destOrd="0" presId="urn:microsoft.com/office/officeart/2008/layout/LinedList"/>
    <dgm:cxn modelId="{262044D1-B23D-44A9-B153-0F2E21867832}" type="presParOf" srcId="{F9DB7C90-EE34-4070-B394-B75988BF78B0}" destId="{04DEB849-0119-4B49-BA44-63B3BCC79B8E}" srcOrd="1" destOrd="0" presId="urn:microsoft.com/office/officeart/2008/layout/LinedList"/>
    <dgm:cxn modelId="{37F5BFAB-0EB1-4A10-BC53-DCA8ABD1344F}" type="presParOf" srcId="{F9DB7C90-EE34-4070-B394-B75988BF78B0}" destId="{F8075658-92FF-47FD-A793-44ED745D0FD9}" srcOrd="2" destOrd="0" presId="urn:microsoft.com/office/officeart/2008/layout/LinedList"/>
    <dgm:cxn modelId="{9132B9F6-351F-44AB-BC5A-5F3E6AD1347A}" type="presParOf" srcId="{FA306A9A-088E-41D7-BC87-0976A88418DC}" destId="{9845B8DB-1D32-4D55-94F1-D28DE4C732EF}" srcOrd="5" destOrd="0" presId="urn:microsoft.com/office/officeart/2008/layout/LinedList"/>
    <dgm:cxn modelId="{A7E827A6-C2B0-4C16-BCAB-E4DD4979649F}" type="presParOf" srcId="{FA306A9A-088E-41D7-BC87-0976A88418DC}" destId="{C274D496-0C10-4B08-82B1-E88AF3E419E6}" srcOrd="6" destOrd="0" presId="urn:microsoft.com/office/officeart/2008/layout/LinedList"/>
    <dgm:cxn modelId="{CEDF350B-F3B9-4B71-952C-E681D1082C2A}" type="presParOf" srcId="{FA306A9A-088E-41D7-BC87-0976A88418DC}" destId="{BAB52E08-1872-4597-A8CC-AE49FC4537E3}" srcOrd="7" destOrd="0" presId="urn:microsoft.com/office/officeart/2008/layout/LinedList"/>
    <dgm:cxn modelId="{26A0BA04-0D6F-4311-A9A7-F6F963068A10}" type="presParOf" srcId="{BAB52E08-1872-4597-A8CC-AE49FC4537E3}" destId="{2115A8A6-2611-4A65-AD53-672562001DC2}" srcOrd="0" destOrd="0" presId="urn:microsoft.com/office/officeart/2008/layout/LinedList"/>
    <dgm:cxn modelId="{C005244F-FADD-461D-861A-A40EB065E014}" type="presParOf" srcId="{BAB52E08-1872-4597-A8CC-AE49FC4537E3}" destId="{B3EF366F-AA45-4D0B-BCA5-1EF54510B4FC}" srcOrd="1" destOrd="0" presId="urn:microsoft.com/office/officeart/2008/layout/LinedList"/>
    <dgm:cxn modelId="{4EC9F3F6-4EC0-443A-8736-0C6DF086DAAD}" type="presParOf" srcId="{BAB52E08-1872-4597-A8CC-AE49FC4537E3}" destId="{318E5129-9FB2-48A4-9E44-B64F9308D182}" srcOrd="2" destOrd="0" presId="urn:microsoft.com/office/officeart/2008/layout/LinedList"/>
    <dgm:cxn modelId="{7EF5A743-CEF9-4866-A575-E4C499D98E6C}" type="presParOf" srcId="{FA306A9A-088E-41D7-BC87-0976A88418DC}" destId="{96A6CA36-8853-4238-A791-AABB2CAF3274}" srcOrd="8" destOrd="0" presId="urn:microsoft.com/office/officeart/2008/layout/LinedList"/>
    <dgm:cxn modelId="{0CCC66BD-14B7-48DB-9243-3D2D9B0DEE9A}" type="presParOf" srcId="{FA306A9A-088E-41D7-BC87-0976A88418DC}" destId="{4D26269C-CE90-44A2-98CE-7AA4EEC32E13}" srcOrd="9" destOrd="0" presId="urn:microsoft.com/office/officeart/2008/layout/LinedList"/>
    <dgm:cxn modelId="{B2A800A3-BE64-4614-BB9A-AA1877277FF6}" type="presParOf" srcId="{FA306A9A-088E-41D7-BC87-0976A88418DC}" destId="{01897AE8-8711-45F0-B39B-AF1088F627A5}" srcOrd="10" destOrd="0" presId="urn:microsoft.com/office/officeart/2008/layout/LinedList"/>
    <dgm:cxn modelId="{207677A1-696A-4B23-AF34-6C076A8DEF9C}" type="presParOf" srcId="{01897AE8-8711-45F0-B39B-AF1088F627A5}" destId="{3BBE6617-BC10-485D-922A-F21D2457C6FC}" srcOrd="0" destOrd="0" presId="urn:microsoft.com/office/officeart/2008/layout/LinedList"/>
    <dgm:cxn modelId="{AEAC52C1-CE94-4C29-B0FB-3E1783A8ED13}" type="presParOf" srcId="{01897AE8-8711-45F0-B39B-AF1088F627A5}" destId="{6EA2CFC7-8D3A-42A1-9574-547E3C0E933C}" srcOrd="1" destOrd="0" presId="urn:microsoft.com/office/officeart/2008/layout/LinedList"/>
    <dgm:cxn modelId="{430268B1-E618-40DF-A214-12342EE5FB72}" type="presParOf" srcId="{01897AE8-8711-45F0-B39B-AF1088F627A5}" destId="{09F97356-4DF3-49BE-B43E-3A32C63D5586}" srcOrd="2" destOrd="0" presId="urn:microsoft.com/office/officeart/2008/layout/LinedList"/>
    <dgm:cxn modelId="{22E47F2F-E7C1-4C1A-AF2E-DAB4494DAE2D}" type="presParOf" srcId="{FA306A9A-088E-41D7-BC87-0976A88418DC}" destId="{966A9958-D210-4A1A-A032-0374090978F9}" srcOrd="11" destOrd="0" presId="urn:microsoft.com/office/officeart/2008/layout/LinedList"/>
    <dgm:cxn modelId="{52D3FEA6-2A49-4402-AAC0-6133FF8864DA}" type="presParOf" srcId="{FA306A9A-088E-41D7-BC87-0976A88418DC}" destId="{E139A412-F702-44A9-9889-75A70F344958}" srcOrd="12" destOrd="0" presId="urn:microsoft.com/office/officeart/2008/layout/LinedList"/>
    <dgm:cxn modelId="{5A470E67-EF42-462F-8A0C-030260BCA6F0}" type="presParOf" srcId="{FA306A9A-088E-41D7-BC87-0976A88418DC}" destId="{CC602B47-74A3-4013-9573-48691FCA4ADA}" srcOrd="13" destOrd="0" presId="urn:microsoft.com/office/officeart/2008/layout/LinedList"/>
    <dgm:cxn modelId="{35B3A231-7253-4BC8-A17E-007E704E0CDE}" type="presParOf" srcId="{CC602B47-74A3-4013-9573-48691FCA4ADA}" destId="{CD303B41-F61A-4736-8269-CB741B599219}" srcOrd="0" destOrd="0" presId="urn:microsoft.com/office/officeart/2008/layout/LinedList"/>
    <dgm:cxn modelId="{B656C7A7-B04D-4322-B89A-F468E582DC25}" type="presParOf" srcId="{CC602B47-74A3-4013-9573-48691FCA4ADA}" destId="{BCABD12E-F87A-4A12-8C8F-94DECA4FABCE}" srcOrd="1" destOrd="0" presId="urn:microsoft.com/office/officeart/2008/layout/LinedList"/>
    <dgm:cxn modelId="{A3EDD695-BBE1-47B0-ADFA-8B334BF09945}" type="presParOf" srcId="{CC602B47-74A3-4013-9573-48691FCA4ADA}" destId="{C86E3D8B-71C7-42EB-9F8D-9B66B2D8799B}" srcOrd="2" destOrd="0" presId="urn:microsoft.com/office/officeart/2008/layout/LinedList"/>
    <dgm:cxn modelId="{6FB2F7EF-D26B-4CFE-B699-267DC9D719CE}" type="presParOf" srcId="{FA306A9A-088E-41D7-BC87-0976A88418DC}" destId="{99B12940-A01F-4653-A154-0DF00CE49C57}" srcOrd="14" destOrd="0" presId="urn:microsoft.com/office/officeart/2008/layout/LinedList"/>
    <dgm:cxn modelId="{30BB6012-9F45-4058-9F68-9607510281BE}" type="presParOf" srcId="{FA306A9A-088E-41D7-BC87-0976A88418DC}" destId="{9CD0BF2F-CA56-494B-8214-B61D072753FB}" srcOrd="15" destOrd="0" presId="urn:microsoft.com/office/officeart/2008/layout/LinedList"/>
    <dgm:cxn modelId="{D2B112BF-2670-46BA-9002-E4D0ADE506E9}" type="presParOf" srcId="{FA306A9A-088E-41D7-BC87-0976A88418DC}" destId="{ED1462A1-03D7-4617-B499-7AF6381F2C43}" srcOrd="16" destOrd="0" presId="urn:microsoft.com/office/officeart/2008/layout/LinedList"/>
    <dgm:cxn modelId="{D554DC87-EF0B-4501-8DFF-CC2E0814A38B}" type="presParOf" srcId="{ED1462A1-03D7-4617-B499-7AF6381F2C43}" destId="{D856AB79-529A-4F81-A204-3C7653989BDB}" srcOrd="0" destOrd="0" presId="urn:microsoft.com/office/officeart/2008/layout/LinedList"/>
    <dgm:cxn modelId="{7657B7B8-7132-43CE-B99A-9A1E5EA94874}" type="presParOf" srcId="{ED1462A1-03D7-4617-B499-7AF6381F2C43}" destId="{CBE2B93A-ABC3-486F-813C-6B92EE0C142E}" srcOrd="1" destOrd="0" presId="urn:microsoft.com/office/officeart/2008/layout/LinedList"/>
    <dgm:cxn modelId="{C856ABC3-9243-4D8B-BD8F-0ACF08E6FF28}" type="presParOf" srcId="{ED1462A1-03D7-4617-B499-7AF6381F2C43}" destId="{EAA7851B-2F59-44C3-BA3E-354D433D6BF9}" srcOrd="2" destOrd="0" presId="urn:microsoft.com/office/officeart/2008/layout/LinedList"/>
    <dgm:cxn modelId="{E76C3399-7432-4F82-A514-974866600843}" type="presParOf" srcId="{FA306A9A-088E-41D7-BC87-0976A88418DC}" destId="{BAF6F745-853B-4EF6-8275-EBFC53B9D3F7}" srcOrd="17" destOrd="0" presId="urn:microsoft.com/office/officeart/2008/layout/LinedList"/>
    <dgm:cxn modelId="{7C2F3E71-AA15-432C-BB0F-48D3AC5B463E}" type="presParOf" srcId="{FA306A9A-088E-41D7-BC87-0976A88418DC}" destId="{71519531-0603-4098-9A8D-0D9562049968}" srcOrd="18" destOrd="0" presId="urn:microsoft.com/office/officeart/2008/layout/LinedList"/>
    <dgm:cxn modelId="{707066B2-6627-4728-BF54-420887BA104E}" type="presParOf" srcId="{FA306A9A-088E-41D7-BC87-0976A88418DC}" destId="{35F01AB6-900B-4567-9B3C-D0048C3AA275}" srcOrd="19" destOrd="0" presId="urn:microsoft.com/office/officeart/2008/layout/LinedList"/>
    <dgm:cxn modelId="{655F7BAB-257D-47AA-92A4-4CA0D888996C}" type="presParOf" srcId="{35F01AB6-900B-4567-9B3C-D0048C3AA275}" destId="{B1C097F7-94CE-4F71-BB91-B24A7AE98EEB}" srcOrd="0" destOrd="0" presId="urn:microsoft.com/office/officeart/2008/layout/LinedList"/>
    <dgm:cxn modelId="{5E4B858B-3A27-497F-842C-D1E06F0264E9}" type="presParOf" srcId="{35F01AB6-900B-4567-9B3C-D0048C3AA275}" destId="{58E00F63-6C4F-4A6A-8B38-851AD40D6D71}" srcOrd="1" destOrd="0" presId="urn:microsoft.com/office/officeart/2008/layout/LinedList"/>
    <dgm:cxn modelId="{5290A7FE-F2A2-42EA-ABC6-D4BAD8B1E092}" type="presParOf" srcId="{35F01AB6-900B-4567-9B3C-D0048C3AA275}" destId="{13AAF048-A4C8-484B-9588-2EE2FEF5935E}" srcOrd="2" destOrd="0" presId="urn:microsoft.com/office/officeart/2008/layout/LinedList"/>
    <dgm:cxn modelId="{5FC17695-2DC2-482F-A916-6BF912D05CB8}" type="presParOf" srcId="{FA306A9A-088E-41D7-BC87-0976A88418DC}" destId="{0A8654CD-E4CD-4ABD-9A7D-AEFC1DFAA430}" srcOrd="20" destOrd="0" presId="urn:microsoft.com/office/officeart/2008/layout/LinedList"/>
    <dgm:cxn modelId="{F143C9D5-07B4-452D-8D8A-D88E79653A12}" type="presParOf" srcId="{FA306A9A-088E-41D7-BC87-0976A88418DC}" destId="{3DE85D53-EA10-4918-932D-DF60BB366803}" srcOrd="21" destOrd="0" presId="urn:microsoft.com/office/officeart/2008/layout/LinedList"/>
  </dgm:cxnLst>
  <dgm:bg>
    <a:solidFill>
      <a:schemeClr val="accent3">
        <a:lumMod val="20000"/>
        <a:lumOff val="80000"/>
      </a:schemeClr>
    </a:solidFill>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A2CE49B-375E-47EE-AEB0-71954EA4AE55}" type="doc">
      <dgm:prSet loTypeId="urn:microsoft.com/office/officeart/2005/8/layout/vList3" loCatId="list" qsTypeId="urn:microsoft.com/office/officeart/2005/8/quickstyle/simple3" qsCatId="simple" csTypeId="urn:microsoft.com/office/officeart/2005/8/colors/colorful2" csCatId="colorful" phldr="1"/>
      <dgm:spPr/>
    </dgm:pt>
    <dgm:pt modelId="{58B492C0-DBEB-43F4-A74F-788498E79EC7}">
      <dgm:prSet phldrT="[Текст]" custT="1"/>
      <dgm:spPr/>
      <dgm:t>
        <a:bodyPr/>
        <a:lstStyle/>
        <a:p>
          <a:pPr algn="just"/>
          <a:r>
            <a:rPr lang="ru-RU" sz="1200" dirty="0" smtClean="0">
              <a:solidFill>
                <a:srgbClr val="002060"/>
              </a:solidFill>
              <a:latin typeface="Calibri" pitchFamily="34" charset="0"/>
            </a:rPr>
            <a:t>На объекте с массовым пребыванием людей (кроме жилых домов), а также на объекте с рабочими местами на этаже для 10 и более человек руководитель организации обеспечивает наличие планов эвакуации людей при пожаре.</a:t>
          </a:r>
        </a:p>
        <a:p>
          <a:pPr algn="just"/>
          <a:endParaRPr lang="ru-RU" sz="1200" dirty="0">
            <a:solidFill>
              <a:srgbClr val="002060"/>
            </a:solidFill>
            <a:latin typeface="Calibri" pitchFamily="34" charset="0"/>
          </a:endParaRPr>
        </a:p>
      </dgm:t>
    </dgm:pt>
    <dgm:pt modelId="{46FF9C9A-B7DC-4C42-A4E1-09298D3CC3D6}" type="parTrans" cxnId="{DB852CA8-871A-4B1A-8C15-44274462E9AE}">
      <dgm:prSet/>
      <dgm:spPr/>
      <dgm:t>
        <a:bodyPr/>
        <a:lstStyle/>
        <a:p>
          <a:pPr algn="just"/>
          <a:endParaRPr lang="ru-RU" sz="1200">
            <a:solidFill>
              <a:srgbClr val="002060"/>
            </a:solidFill>
            <a:latin typeface="Calibri" pitchFamily="34" charset="0"/>
          </a:endParaRPr>
        </a:p>
      </dgm:t>
    </dgm:pt>
    <dgm:pt modelId="{C20B826A-7F72-400A-B6E2-0A5AABB2C666}" type="sibTrans" cxnId="{DB852CA8-871A-4B1A-8C15-44274462E9AE}">
      <dgm:prSet/>
      <dgm:spPr/>
      <dgm:t>
        <a:bodyPr/>
        <a:lstStyle/>
        <a:p>
          <a:pPr algn="just"/>
          <a:endParaRPr lang="ru-RU" sz="1200">
            <a:solidFill>
              <a:srgbClr val="002060"/>
            </a:solidFill>
            <a:latin typeface="Calibri" pitchFamily="34" charset="0"/>
          </a:endParaRPr>
        </a:p>
      </dgm:t>
    </dgm:pt>
    <dgm:pt modelId="{4BFCADE8-9BA5-4F03-9D04-85A77AB939FF}">
      <dgm:prSet phldrT="[Текст]" custT="1"/>
      <dgm:spPr/>
      <dgm:t>
        <a:bodyPr/>
        <a:lstStyle/>
        <a:p>
          <a:pPr algn="just"/>
          <a:r>
            <a:rPr lang="ru-RU" sz="1200" dirty="0" smtClean="0">
              <a:solidFill>
                <a:srgbClr val="002060"/>
              </a:solidFill>
              <a:latin typeface="Calibri" pitchFamily="34" charset="0"/>
            </a:rPr>
            <a:t>На объектах с массовым пребыванием людей (50 и более человек) в дополнение к схематическому плану эвакуации людей при пожаре должна быть разработана инструкция, определяющая действия персонала по обеспечению безопасной и быстрой эвакуации людей, по которой не реже 1 раза в полугодие должны проводиться практические тренировки всех задействованных для эвакуации работников.</a:t>
          </a:r>
          <a:endParaRPr lang="ru-RU" sz="1200" dirty="0">
            <a:solidFill>
              <a:srgbClr val="002060"/>
            </a:solidFill>
            <a:latin typeface="Calibri" pitchFamily="34" charset="0"/>
          </a:endParaRPr>
        </a:p>
      </dgm:t>
    </dgm:pt>
    <dgm:pt modelId="{7B8BDC3D-95B0-4C46-A3B8-14F4F883DFF3}" type="parTrans" cxnId="{CF80B41E-32A6-446B-894B-67ED54B7DF97}">
      <dgm:prSet/>
      <dgm:spPr/>
      <dgm:t>
        <a:bodyPr/>
        <a:lstStyle/>
        <a:p>
          <a:pPr algn="just"/>
          <a:endParaRPr lang="ru-RU" sz="1200">
            <a:solidFill>
              <a:srgbClr val="002060"/>
            </a:solidFill>
            <a:latin typeface="Calibri" pitchFamily="34" charset="0"/>
          </a:endParaRPr>
        </a:p>
      </dgm:t>
    </dgm:pt>
    <dgm:pt modelId="{1D5C1101-410C-42BB-8EDF-8D11A54BCA1C}" type="sibTrans" cxnId="{CF80B41E-32A6-446B-894B-67ED54B7DF97}">
      <dgm:prSet/>
      <dgm:spPr/>
      <dgm:t>
        <a:bodyPr/>
        <a:lstStyle/>
        <a:p>
          <a:pPr algn="just"/>
          <a:endParaRPr lang="ru-RU" sz="1200">
            <a:solidFill>
              <a:srgbClr val="002060"/>
            </a:solidFill>
            <a:latin typeface="Calibri" pitchFamily="34" charset="0"/>
          </a:endParaRPr>
        </a:p>
      </dgm:t>
    </dgm:pt>
    <dgm:pt modelId="{47ADB6AB-0362-4148-A305-DD66A5D4F806}">
      <dgm:prSet phldrT="[Текст]" custT="1"/>
      <dgm:spPr/>
      <dgm:t>
        <a:bodyPr/>
        <a:lstStyle/>
        <a:p>
          <a:pPr algn="just"/>
          <a:endParaRPr lang="ru-RU" sz="1200" dirty="0" smtClean="0">
            <a:solidFill>
              <a:srgbClr val="002060"/>
            </a:solidFill>
            <a:latin typeface="Calibri" pitchFamily="34" charset="0"/>
          </a:endParaRPr>
        </a:p>
        <a:p>
          <a:pPr algn="just"/>
          <a:r>
            <a:rPr lang="ru-RU" sz="1200" dirty="0" smtClean="0">
              <a:solidFill>
                <a:srgbClr val="002060"/>
              </a:solidFill>
              <a:latin typeface="Calibri" pitchFamily="34" charset="0"/>
            </a:rPr>
            <a:t>Информация, передаваемая системами оповещения людей о пожаре и управления эвакуацией людей, должна соответствовать информации, содержащейся в разработанных и размещенных на каждом этаже зданий планах эвакуации людей.</a:t>
          </a:r>
        </a:p>
        <a:p>
          <a:pPr algn="just"/>
          <a:endParaRPr lang="ru-RU" sz="1200" dirty="0">
            <a:solidFill>
              <a:srgbClr val="002060"/>
            </a:solidFill>
            <a:latin typeface="Calibri" pitchFamily="34" charset="0"/>
          </a:endParaRPr>
        </a:p>
      </dgm:t>
    </dgm:pt>
    <dgm:pt modelId="{52141C21-E56F-4F5C-8CE9-235D64D954B3}" type="parTrans" cxnId="{3E584379-6CDB-4507-9F7C-153B93C3E873}">
      <dgm:prSet/>
      <dgm:spPr/>
      <dgm:t>
        <a:bodyPr/>
        <a:lstStyle/>
        <a:p>
          <a:pPr algn="just"/>
          <a:endParaRPr lang="ru-RU" sz="1200">
            <a:solidFill>
              <a:srgbClr val="002060"/>
            </a:solidFill>
            <a:latin typeface="Calibri" pitchFamily="34" charset="0"/>
          </a:endParaRPr>
        </a:p>
      </dgm:t>
    </dgm:pt>
    <dgm:pt modelId="{EBDDE60F-0AF5-4439-A94B-0DD4980F2364}" type="sibTrans" cxnId="{3E584379-6CDB-4507-9F7C-153B93C3E873}">
      <dgm:prSet/>
      <dgm:spPr/>
      <dgm:t>
        <a:bodyPr/>
        <a:lstStyle/>
        <a:p>
          <a:pPr algn="just"/>
          <a:endParaRPr lang="ru-RU" sz="1200">
            <a:solidFill>
              <a:srgbClr val="002060"/>
            </a:solidFill>
            <a:latin typeface="Calibri" pitchFamily="34" charset="0"/>
          </a:endParaRPr>
        </a:p>
      </dgm:t>
    </dgm:pt>
    <dgm:pt modelId="{18230214-97A4-4A99-AF67-CC80296D63F6}">
      <dgm:prSet custT="1"/>
      <dgm:spPr/>
      <dgm:t>
        <a:bodyPr/>
        <a:lstStyle/>
        <a:p>
          <a:pPr algn="just"/>
          <a:r>
            <a:rPr lang="ru-RU" sz="1200" dirty="0" smtClean="0">
              <a:solidFill>
                <a:srgbClr val="002060"/>
              </a:solidFill>
              <a:latin typeface="Calibri" pitchFamily="34" charset="0"/>
            </a:rPr>
            <a:t>Эвакуационные знаки пожарной безопасности, принцип действия которых основан на работе от электрической сети, включаются одновременно с основными осветительными приборами рабочего освещения.</a:t>
          </a:r>
          <a:endParaRPr lang="ru-RU" sz="1200" dirty="0">
            <a:solidFill>
              <a:srgbClr val="002060"/>
            </a:solidFill>
            <a:latin typeface="Calibri" pitchFamily="34" charset="0"/>
          </a:endParaRPr>
        </a:p>
      </dgm:t>
    </dgm:pt>
    <dgm:pt modelId="{C46ABF20-0DCD-4C41-97E9-8E2CB22E2A96}" type="parTrans" cxnId="{AC1B1D7A-DAA3-4DA0-85C4-95CE70136392}">
      <dgm:prSet/>
      <dgm:spPr/>
      <dgm:t>
        <a:bodyPr/>
        <a:lstStyle/>
        <a:p>
          <a:pPr algn="just"/>
          <a:endParaRPr lang="ru-RU" sz="1200">
            <a:solidFill>
              <a:srgbClr val="002060"/>
            </a:solidFill>
            <a:latin typeface="Calibri" pitchFamily="34" charset="0"/>
          </a:endParaRPr>
        </a:p>
      </dgm:t>
    </dgm:pt>
    <dgm:pt modelId="{09B7A8E8-1276-4198-A3DF-F2D726994E60}" type="sibTrans" cxnId="{AC1B1D7A-DAA3-4DA0-85C4-95CE70136392}">
      <dgm:prSet/>
      <dgm:spPr/>
      <dgm:t>
        <a:bodyPr/>
        <a:lstStyle/>
        <a:p>
          <a:pPr algn="just"/>
          <a:endParaRPr lang="ru-RU" sz="1200">
            <a:solidFill>
              <a:srgbClr val="002060"/>
            </a:solidFill>
            <a:latin typeface="Calibri" pitchFamily="34" charset="0"/>
          </a:endParaRPr>
        </a:p>
      </dgm:t>
    </dgm:pt>
    <dgm:pt modelId="{BAFB6DC2-4945-47AE-B549-7B9AC1D79356}" type="pres">
      <dgm:prSet presAssocID="{2A2CE49B-375E-47EE-AEB0-71954EA4AE55}" presName="linearFlow" presStyleCnt="0">
        <dgm:presLayoutVars>
          <dgm:dir/>
          <dgm:resizeHandles val="exact"/>
        </dgm:presLayoutVars>
      </dgm:prSet>
      <dgm:spPr/>
    </dgm:pt>
    <dgm:pt modelId="{1328EEC6-84B3-49F5-A7E7-3F73F1E3D13C}" type="pres">
      <dgm:prSet presAssocID="{58B492C0-DBEB-43F4-A74F-788498E79EC7}" presName="composite" presStyleCnt="0"/>
      <dgm:spPr/>
    </dgm:pt>
    <dgm:pt modelId="{F8A1A252-DD91-4B4E-AC44-EB0686D40C67}" type="pres">
      <dgm:prSet presAssocID="{58B492C0-DBEB-43F4-A74F-788498E79EC7}" presName="imgShp" presStyleLbl="fgImgPlace1" presStyleIdx="0" presStyleCnt="4" custLinFactX="-85483" custLinFactNeighborX="-100000" custLinFactNeighborY="-2665"/>
      <dgm:spPr>
        <a:blipFill dpi="0"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35499" t="-63" r="-68501" b="63"/>
          </a:stretch>
        </a:blipFill>
      </dgm:spPr>
    </dgm:pt>
    <dgm:pt modelId="{61158525-5767-445E-B59A-00703B418F6A}" type="pres">
      <dgm:prSet presAssocID="{58B492C0-DBEB-43F4-A74F-788498E79EC7}" presName="txShp" presStyleLbl="node1" presStyleIdx="0" presStyleCnt="4" custScaleX="140981" custLinFactNeighborX="4697" custLinFactNeighborY="-2665">
        <dgm:presLayoutVars>
          <dgm:bulletEnabled val="1"/>
        </dgm:presLayoutVars>
      </dgm:prSet>
      <dgm:spPr/>
      <dgm:t>
        <a:bodyPr/>
        <a:lstStyle/>
        <a:p>
          <a:endParaRPr lang="ru-RU"/>
        </a:p>
      </dgm:t>
    </dgm:pt>
    <dgm:pt modelId="{EB894D00-00C3-40E5-B71C-172DA910CD02}" type="pres">
      <dgm:prSet presAssocID="{C20B826A-7F72-400A-B6E2-0A5AABB2C666}" presName="spacing" presStyleCnt="0"/>
      <dgm:spPr/>
    </dgm:pt>
    <dgm:pt modelId="{36F8D0E5-A911-4DA2-A5F8-E149607AC1FC}" type="pres">
      <dgm:prSet presAssocID="{4BFCADE8-9BA5-4F03-9D04-85A77AB939FF}" presName="composite" presStyleCnt="0"/>
      <dgm:spPr/>
    </dgm:pt>
    <dgm:pt modelId="{99DCC694-1A9C-4158-B48D-3C8398D253BE}" type="pres">
      <dgm:prSet presAssocID="{4BFCADE8-9BA5-4F03-9D04-85A77AB939FF}" presName="imgShp" presStyleLbl="fgImgPlace1" presStyleIdx="1" presStyleCnt="4" custLinFactX="-85483" custLinFactNeighborX="-100000" custLinFactNeighborY="-8150"/>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8000" r="-8000"/>
          </a:stretch>
        </a:blipFill>
      </dgm:spPr>
    </dgm:pt>
    <dgm:pt modelId="{318BD4B7-A3D3-48EC-9904-43B0A2BBD57A}" type="pres">
      <dgm:prSet presAssocID="{4BFCADE8-9BA5-4F03-9D04-85A77AB939FF}" presName="txShp" presStyleLbl="node1" presStyleIdx="1" presStyleCnt="4" custScaleX="140981" custLinFactNeighborX="4697" custLinFactNeighborY="1746">
        <dgm:presLayoutVars>
          <dgm:bulletEnabled val="1"/>
        </dgm:presLayoutVars>
      </dgm:prSet>
      <dgm:spPr/>
      <dgm:t>
        <a:bodyPr/>
        <a:lstStyle/>
        <a:p>
          <a:endParaRPr lang="ru-RU"/>
        </a:p>
      </dgm:t>
    </dgm:pt>
    <dgm:pt modelId="{031451DF-2A6F-479F-9E41-2C63AB2756D8}" type="pres">
      <dgm:prSet presAssocID="{1D5C1101-410C-42BB-8EDF-8D11A54BCA1C}" presName="spacing" presStyleCnt="0"/>
      <dgm:spPr/>
    </dgm:pt>
    <dgm:pt modelId="{42044EB0-DA74-40E3-BAE2-9428D2B8A987}" type="pres">
      <dgm:prSet presAssocID="{47ADB6AB-0362-4148-A305-DD66A5D4F806}" presName="composite" presStyleCnt="0"/>
      <dgm:spPr/>
    </dgm:pt>
    <dgm:pt modelId="{8C71DD49-7EA9-43CA-BACD-A8765DB5B354}" type="pres">
      <dgm:prSet presAssocID="{47ADB6AB-0362-4148-A305-DD66A5D4F806}" presName="imgShp" presStyleLbl="fgImgPlace1" presStyleIdx="2" presStyleCnt="4" custLinFactX="-89871" custLinFactNeighborX="-100000" custLinFactNeighborY="1465"/>
      <dgm:spPr>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t="1269" r="-114000" b="-1269"/>
          </a:stretch>
        </a:blipFill>
      </dgm:spPr>
    </dgm:pt>
    <dgm:pt modelId="{3EDFFEFF-F7BA-4EDE-B0F7-EEF9C5CD5846}" type="pres">
      <dgm:prSet presAssocID="{47ADB6AB-0362-4148-A305-DD66A5D4F806}" presName="txShp" presStyleLbl="node1" presStyleIdx="2" presStyleCnt="4" custScaleX="138613" custLinFactNeighborX="5881" custLinFactNeighborY="1465">
        <dgm:presLayoutVars>
          <dgm:bulletEnabled val="1"/>
        </dgm:presLayoutVars>
      </dgm:prSet>
      <dgm:spPr/>
      <dgm:t>
        <a:bodyPr/>
        <a:lstStyle/>
        <a:p>
          <a:endParaRPr lang="ru-RU"/>
        </a:p>
      </dgm:t>
    </dgm:pt>
    <dgm:pt modelId="{440ECC9D-0177-4071-9EF9-44E13586513C}" type="pres">
      <dgm:prSet presAssocID="{EBDDE60F-0AF5-4439-A94B-0DD4980F2364}" presName="spacing" presStyleCnt="0"/>
      <dgm:spPr/>
    </dgm:pt>
    <dgm:pt modelId="{72989BC6-EDC6-4264-9C97-4369A74FC474}" type="pres">
      <dgm:prSet presAssocID="{18230214-97A4-4A99-AF67-CC80296D63F6}" presName="composite" presStyleCnt="0"/>
      <dgm:spPr/>
    </dgm:pt>
    <dgm:pt modelId="{49A53BDF-DF60-45E5-9C04-8CC52BA98439}" type="pres">
      <dgm:prSet presAssocID="{18230214-97A4-4A99-AF67-CC80296D63F6}" presName="imgShp" presStyleLbl="fgImgPlace1" presStyleIdx="3" presStyleCnt="4" custLinFactX="-85483" custLinFactNeighborX="-100000" custLinFactNeighborY="1184"/>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17000" r="-17000"/>
          </a:stretch>
        </a:blipFill>
      </dgm:spPr>
    </dgm:pt>
    <dgm:pt modelId="{BC025897-6DF9-4693-BCFC-AE3127E6463D}" type="pres">
      <dgm:prSet presAssocID="{18230214-97A4-4A99-AF67-CC80296D63F6}" presName="txShp" presStyleLbl="node1" presStyleIdx="3" presStyleCnt="4" custScaleX="140981" custLinFactNeighborX="4697" custLinFactNeighborY="1184">
        <dgm:presLayoutVars>
          <dgm:bulletEnabled val="1"/>
        </dgm:presLayoutVars>
      </dgm:prSet>
      <dgm:spPr/>
      <dgm:t>
        <a:bodyPr/>
        <a:lstStyle/>
        <a:p>
          <a:endParaRPr lang="ru-RU"/>
        </a:p>
      </dgm:t>
    </dgm:pt>
  </dgm:ptLst>
  <dgm:cxnLst>
    <dgm:cxn modelId="{2FE004CB-3F14-41C9-ACD5-BFE3517BA8F7}" type="presOf" srcId="{2A2CE49B-375E-47EE-AEB0-71954EA4AE55}" destId="{BAFB6DC2-4945-47AE-B549-7B9AC1D79356}" srcOrd="0" destOrd="0" presId="urn:microsoft.com/office/officeart/2005/8/layout/vList3"/>
    <dgm:cxn modelId="{CF80B41E-32A6-446B-894B-67ED54B7DF97}" srcId="{2A2CE49B-375E-47EE-AEB0-71954EA4AE55}" destId="{4BFCADE8-9BA5-4F03-9D04-85A77AB939FF}" srcOrd="1" destOrd="0" parTransId="{7B8BDC3D-95B0-4C46-A3B8-14F4F883DFF3}" sibTransId="{1D5C1101-410C-42BB-8EDF-8D11A54BCA1C}"/>
    <dgm:cxn modelId="{F7935A89-C3AC-4C1B-99D3-FB2E3B7E09FF}" type="presOf" srcId="{47ADB6AB-0362-4148-A305-DD66A5D4F806}" destId="{3EDFFEFF-F7BA-4EDE-B0F7-EEF9C5CD5846}" srcOrd="0" destOrd="0" presId="urn:microsoft.com/office/officeart/2005/8/layout/vList3"/>
    <dgm:cxn modelId="{3E584379-6CDB-4507-9F7C-153B93C3E873}" srcId="{2A2CE49B-375E-47EE-AEB0-71954EA4AE55}" destId="{47ADB6AB-0362-4148-A305-DD66A5D4F806}" srcOrd="2" destOrd="0" parTransId="{52141C21-E56F-4F5C-8CE9-235D64D954B3}" sibTransId="{EBDDE60F-0AF5-4439-A94B-0DD4980F2364}"/>
    <dgm:cxn modelId="{F2413281-4D2F-4E65-8DA7-CC912AE88CAC}" type="presOf" srcId="{18230214-97A4-4A99-AF67-CC80296D63F6}" destId="{BC025897-6DF9-4693-BCFC-AE3127E6463D}" srcOrd="0" destOrd="0" presId="urn:microsoft.com/office/officeart/2005/8/layout/vList3"/>
    <dgm:cxn modelId="{CA741B4C-8430-4597-95FC-7294991905DC}" type="presOf" srcId="{58B492C0-DBEB-43F4-A74F-788498E79EC7}" destId="{61158525-5767-445E-B59A-00703B418F6A}" srcOrd="0" destOrd="0" presId="urn:microsoft.com/office/officeart/2005/8/layout/vList3"/>
    <dgm:cxn modelId="{DB852CA8-871A-4B1A-8C15-44274462E9AE}" srcId="{2A2CE49B-375E-47EE-AEB0-71954EA4AE55}" destId="{58B492C0-DBEB-43F4-A74F-788498E79EC7}" srcOrd="0" destOrd="0" parTransId="{46FF9C9A-B7DC-4C42-A4E1-09298D3CC3D6}" sibTransId="{C20B826A-7F72-400A-B6E2-0A5AABB2C666}"/>
    <dgm:cxn modelId="{AC1B1D7A-DAA3-4DA0-85C4-95CE70136392}" srcId="{2A2CE49B-375E-47EE-AEB0-71954EA4AE55}" destId="{18230214-97A4-4A99-AF67-CC80296D63F6}" srcOrd="3" destOrd="0" parTransId="{C46ABF20-0DCD-4C41-97E9-8E2CB22E2A96}" sibTransId="{09B7A8E8-1276-4198-A3DF-F2D726994E60}"/>
    <dgm:cxn modelId="{112DA819-4C02-49E1-B98D-834AB173E92E}" type="presOf" srcId="{4BFCADE8-9BA5-4F03-9D04-85A77AB939FF}" destId="{318BD4B7-A3D3-48EC-9904-43B0A2BBD57A}" srcOrd="0" destOrd="0" presId="urn:microsoft.com/office/officeart/2005/8/layout/vList3"/>
    <dgm:cxn modelId="{0E3469A1-81D7-4D39-965C-8A089077A8FD}" type="presParOf" srcId="{BAFB6DC2-4945-47AE-B549-7B9AC1D79356}" destId="{1328EEC6-84B3-49F5-A7E7-3F73F1E3D13C}" srcOrd="0" destOrd="0" presId="urn:microsoft.com/office/officeart/2005/8/layout/vList3"/>
    <dgm:cxn modelId="{EF51E1EA-AF1C-4EA9-8F4D-404E01463780}" type="presParOf" srcId="{1328EEC6-84B3-49F5-A7E7-3F73F1E3D13C}" destId="{F8A1A252-DD91-4B4E-AC44-EB0686D40C67}" srcOrd="0" destOrd="0" presId="urn:microsoft.com/office/officeart/2005/8/layout/vList3"/>
    <dgm:cxn modelId="{17E6FE1F-A8DD-4955-ADAE-7E3116898C3C}" type="presParOf" srcId="{1328EEC6-84B3-49F5-A7E7-3F73F1E3D13C}" destId="{61158525-5767-445E-B59A-00703B418F6A}" srcOrd="1" destOrd="0" presId="urn:microsoft.com/office/officeart/2005/8/layout/vList3"/>
    <dgm:cxn modelId="{D30D753F-8993-4B25-B15C-6E78F0232920}" type="presParOf" srcId="{BAFB6DC2-4945-47AE-B549-7B9AC1D79356}" destId="{EB894D00-00C3-40E5-B71C-172DA910CD02}" srcOrd="1" destOrd="0" presId="urn:microsoft.com/office/officeart/2005/8/layout/vList3"/>
    <dgm:cxn modelId="{4C04CD7D-06F4-4D66-9BA5-4E3A87A7E67F}" type="presParOf" srcId="{BAFB6DC2-4945-47AE-B549-7B9AC1D79356}" destId="{36F8D0E5-A911-4DA2-A5F8-E149607AC1FC}" srcOrd="2" destOrd="0" presId="urn:microsoft.com/office/officeart/2005/8/layout/vList3"/>
    <dgm:cxn modelId="{F387CEDB-5E0D-4EF7-AAE5-7736E7F61C36}" type="presParOf" srcId="{36F8D0E5-A911-4DA2-A5F8-E149607AC1FC}" destId="{99DCC694-1A9C-4158-B48D-3C8398D253BE}" srcOrd="0" destOrd="0" presId="urn:microsoft.com/office/officeart/2005/8/layout/vList3"/>
    <dgm:cxn modelId="{B5591243-C953-4BAE-B61F-4B6D443A2D73}" type="presParOf" srcId="{36F8D0E5-A911-4DA2-A5F8-E149607AC1FC}" destId="{318BD4B7-A3D3-48EC-9904-43B0A2BBD57A}" srcOrd="1" destOrd="0" presId="urn:microsoft.com/office/officeart/2005/8/layout/vList3"/>
    <dgm:cxn modelId="{6C3D1582-4D4A-435E-A58C-EFCA8578516E}" type="presParOf" srcId="{BAFB6DC2-4945-47AE-B549-7B9AC1D79356}" destId="{031451DF-2A6F-479F-9E41-2C63AB2756D8}" srcOrd="3" destOrd="0" presId="urn:microsoft.com/office/officeart/2005/8/layout/vList3"/>
    <dgm:cxn modelId="{1E922301-A547-478D-97F3-9A48E8CC0481}" type="presParOf" srcId="{BAFB6DC2-4945-47AE-B549-7B9AC1D79356}" destId="{42044EB0-DA74-40E3-BAE2-9428D2B8A987}" srcOrd="4" destOrd="0" presId="urn:microsoft.com/office/officeart/2005/8/layout/vList3"/>
    <dgm:cxn modelId="{8497B9F2-4DF9-4230-A57A-2F91DB5B6444}" type="presParOf" srcId="{42044EB0-DA74-40E3-BAE2-9428D2B8A987}" destId="{8C71DD49-7EA9-43CA-BACD-A8765DB5B354}" srcOrd="0" destOrd="0" presId="urn:microsoft.com/office/officeart/2005/8/layout/vList3"/>
    <dgm:cxn modelId="{93253943-7E58-4020-820B-B4309FE3AE09}" type="presParOf" srcId="{42044EB0-DA74-40E3-BAE2-9428D2B8A987}" destId="{3EDFFEFF-F7BA-4EDE-B0F7-EEF9C5CD5846}" srcOrd="1" destOrd="0" presId="urn:microsoft.com/office/officeart/2005/8/layout/vList3"/>
    <dgm:cxn modelId="{4F529778-159F-4833-8DE2-05804BF4750D}" type="presParOf" srcId="{BAFB6DC2-4945-47AE-B549-7B9AC1D79356}" destId="{440ECC9D-0177-4071-9EF9-44E13586513C}" srcOrd="5" destOrd="0" presId="urn:microsoft.com/office/officeart/2005/8/layout/vList3"/>
    <dgm:cxn modelId="{8E5B5C37-762A-43FC-B3DB-46FB59014586}" type="presParOf" srcId="{BAFB6DC2-4945-47AE-B549-7B9AC1D79356}" destId="{72989BC6-EDC6-4264-9C97-4369A74FC474}" srcOrd="6" destOrd="0" presId="urn:microsoft.com/office/officeart/2005/8/layout/vList3"/>
    <dgm:cxn modelId="{6A148A18-EFAC-46FA-BB0E-835E92B4285F}" type="presParOf" srcId="{72989BC6-EDC6-4264-9C97-4369A74FC474}" destId="{49A53BDF-DF60-45E5-9C04-8CC52BA98439}" srcOrd="0" destOrd="0" presId="urn:microsoft.com/office/officeart/2005/8/layout/vList3"/>
    <dgm:cxn modelId="{748B1864-8C59-4229-9133-E0AE9AA5BEC6}" type="presParOf" srcId="{72989BC6-EDC6-4264-9C97-4369A74FC474}" destId="{BC025897-6DF9-4693-BCFC-AE3127E6463D}"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0FB9392-AA3C-4D5E-9940-9942CE0C73BB}" type="doc">
      <dgm:prSet loTypeId="urn:microsoft.com/office/officeart/2005/8/layout/vList3" loCatId="list" qsTypeId="urn:microsoft.com/office/officeart/2005/8/quickstyle/simple3" qsCatId="simple" csTypeId="urn:microsoft.com/office/officeart/2005/8/colors/colorful2" csCatId="colorful" phldr="1"/>
      <dgm:spPr/>
    </dgm:pt>
    <dgm:pt modelId="{B9324C51-FA88-4234-9F81-4645738FA693}">
      <dgm:prSet phldrT="[Текст]" custT="1"/>
      <dgm:spPr/>
      <dgm:t>
        <a:bodyPr/>
        <a:lstStyle/>
        <a:p>
          <a:pPr algn="just"/>
          <a:r>
            <a:rPr lang="ru-RU" sz="1200" b="0" i="0" dirty="0" smtClean="0">
              <a:solidFill>
                <a:srgbClr val="002060"/>
              </a:solidFill>
              <a:latin typeface="Calibri" pitchFamily="34" charset="0"/>
            </a:rPr>
            <a:t>средства индивидуальной защиты органов дыхания и зрения (</a:t>
          </a:r>
          <a:r>
            <a:rPr lang="ru-RU" sz="1200" b="0" i="0" dirty="0" err="1" smtClean="0">
              <a:solidFill>
                <a:srgbClr val="002060"/>
              </a:solidFill>
              <a:latin typeface="Calibri" pitchFamily="34" charset="0"/>
            </a:rPr>
            <a:t>самоспасатели</a:t>
          </a:r>
          <a:r>
            <a:rPr lang="ru-RU" sz="1200" b="0" i="0" dirty="0" smtClean="0">
              <a:solidFill>
                <a:srgbClr val="002060"/>
              </a:solidFill>
              <a:latin typeface="Calibri" pitchFamily="34" charset="0"/>
            </a:rPr>
            <a:t>)</a:t>
          </a:r>
          <a:endParaRPr lang="ru-RU" sz="1200" dirty="0">
            <a:solidFill>
              <a:srgbClr val="002060"/>
            </a:solidFill>
            <a:latin typeface="Calibri" pitchFamily="34" charset="0"/>
          </a:endParaRPr>
        </a:p>
      </dgm:t>
    </dgm:pt>
    <dgm:pt modelId="{DF3D0FED-6EF2-400B-A956-EB8C812E8415}" type="parTrans" cxnId="{CACE70C8-4018-4102-B5F9-555C4C59BDB7}">
      <dgm:prSet/>
      <dgm:spPr/>
      <dgm:t>
        <a:bodyPr/>
        <a:lstStyle/>
        <a:p>
          <a:pPr algn="just"/>
          <a:endParaRPr lang="ru-RU" sz="1200">
            <a:solidFill>
              <a:srgbClr val="002060"/>
            </a:solidFill>
            <a:latin typeface="Calibri" pitchFamily="34" charset="0"/>
          </a:endParaRPr>
        </a:p>
      </dgm:t>
    </dgm:pt>
    <dgm:pt modelId="{361415B3-0797-467C-B78E-C2AF0823FB65}" type="sibTrans" cxnId="{CACE70C8-4018-4102-B5F9-555C4C59BDB7}">
      <dgm:prSet/>
      <dgm:spPr/>
      <dgm:t>
        <a:bodyPr/>
        <a:lstStyle/>
        <a:p>
          <a:pPr algn="just"/>
          <a:endParaRPr lang="ru-RU" sz="1200">
            <a:solidFill>
              <a:srgbClr val="002060"/>
            </a:solidFill>
            <a:latin typeface="Calibri" pitchFamily="34" charset="0"/>
          </a:endParaRPr>
        </a:p>
      </dgm:t>
    </dgm:pt>
    <dgm:pt modelId="{F63A8D58-0AB2-4C07-A9F2-CE729176702A}">
      <dgm:prSet phldrT="[Текст]" custT="1"/>
      <dgm:spPr/>
      <dgm:t>
        <a:bodyPr/>
        <a:lstStyle/>
        <a:p>
          <a:pPr algn="just"/>
          <a:r>
            <a:rPr lang="ru-RU" sz="1200" b="0" i="0" dirty="0" smtClean="0">
              <a:solidFill>
                <a:srgbClr val="002060"/>
              </a:solidFill>
              <a:latin typeface="Calibri" pitchFamily="34" charset="0"/>
            </a:rPr>
            <a:t>средства локальной защиты тела человека (специальные огнестойкие накидки)</a:t>
          </a:r>
          <a:endParaRPr lang="ru-RU" sz="1200" dirty="0">
            <a:solidFill>
              <a:srgbClr val="002060"/>
            </a:solidFill>
            <a:latin typeface="Calibri" pitchFamily="34" charset="0"/>
          </a:endParaRPr>
        </a:p>
      </dgm:t>
    </dgm:pt>
    <dgm:pt modelId="{3BEE932D-E3D2-4A58-AA31-E7177619557A}" type="parTrans" cxnId="{7A23ECB0-3C4D-4E21-B7D7-0762846B2749}">
      <dgm:prSet/>
      <dgm:spPr/>
      <dgm:t>
        <a:bodyPr/>
        <a:lstStyle/>
        <a:p>
          <a:pPr algn="just"/>
          <a:endParaRPr lang="ru-RU" sz="1200">
            <a:solidFill>
              <a:srgbClr val="002060"/>
            </a:solidFill>
            <a:latin typeface="Calibri" pitchFamily="34" charset="0"/>
          </a:endParaRPr>
        </a:p>
      </dgm:t>
    </dgm:pt>
    <dgm:pt modelId="{70B1E6E7-3B08-4DEE-B3BB-35BCB6CD1E9D}" type="sibTrans" cxnId="{7A23ECB0-3C4D-4E21-B7D7-0762846B2749}">
      <dgm:prSet/>
      <dgm:spPr/>
      <dgm:t>
        <a:bodyPr/>
        <a:lstStyle/>
        <a:p>
          <a:pPr algn="just"/>
          <a:endParaRPr lang="ru-RU" sz="1200">
            <a:solidFill>
              <a:srgbClr val="002060"/>
            </a:solidFill>
            <a:latin typeface="Calibri" pitchFamily="34" charset="0"/>
          </a:endParaRPr>
        </a:p>
      </dgm:t>
    </dgm:pt>
    <dgm:pt modelId="{3E7112C9-5CA6-4990-9BC7-22591059ACB3}" type="pres">
      <dgm:prSet presAssocID="{70FB9392-AA3C-4D5E-9940-9942CE0C73BB}" presName="linearFlow" presStyleCnt="0">
        <dgm:presLayoutVars>
          <dgm:dir/>
          <dgm:resizeHandles val="exact"/>
        </dgm:presLayoutVars>
      </dgm:prSet>
      <dgm:spPr/>
    </dgm:pt>
    <dgm:pt modelId="{4877A111-B15D-4077-B02B-805950F59F17}" type="pres">
      <dgm:prSet presAssocID="{B9324C51-FA88-4234-9F81-4645738FA693}" presName="composite" presStyleCnt="0"/>
      <dgm:spPr/>
    </dgm:pt>
    <dgm:pt modelId="{97512EF0-E52E-4C7A-9767-1F52B78998C5}" type="pres">
      <dgm:prSet presAssocID="{B9324C51-FA88-4234-9F81-4645738FA693}" presName="imgShp" presStyleLbl="fgImgPlace1" presStyleIdx="0" presStyleCnt="2" custLinFactX="-10456" custLinFactNeighborX="-100000" custLinFactNeighborY="-394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17000" r="-17000"/>
          </a:stretch>
        </a:blipFill>
      </dgm:spPr>
    </dgm:pt>
    <dgm:pt modelId="{8DAF3C42-BBA9-49C8-9944-AF9E4072C554}" type="pres">
      <dgm:prSet presAssocID="{B9324C51-FA88-4234-9F81-4645738FA693}" presName="txShp" presStyleLbl="node1" presStyleIdx="0" presStyleCnt="2" custScaleX="139356" custLinFactNeighborX="5192" custLinFactNeighborY="-27">
        <dgm:presLayoutVars>
          <dgm:bulletEnabled val="1"/>
        </dgm:presLayoutVars>
      </dgm:prSet>
      <dgm:spPr/>
      <dgm:t>
        <a:bodyPr/>
        <a:lstStyle/>
        <a:p>
          <a:endParaRPr lang="ru-RU"/>
        </a:p>
      </dgm:t>
    </dgm:pt>
    <dgm:pt modelId="{EA022CDC-4E45-4640-A633-580C703CA519}" type="pres">
      <dgm:prSet presAssocID="{361415B3-0797-467C-B78E-C2AF0823FB65}" presName="spacing" presStyleCnt="0"/>
      <dgm:spPr/>
    </dgm:pt>
    <dgm:pt modelId="{4CEB7983-7260-4460-8723-F81BC8CB5359}" type="pres">
      <dgm:prSet presAssocID="{F63A8D58-0AB2-4C07-A9F2-CE729176702A}" presName="composite" presStyleCnt="0"/>
      <dgm:spPr/>
    </dgm:pt>
    <dgm:pt modelId="{3AC68992-4A3F-4199-AFBE-1C7373CE0A2A}" type="pres">
      <dgm:prSet presAssocID="{F63A8D58-0AB2-4C07-A9F2-CE729176702A}" presName="imgShp" presStyleLbl="fgImgPlace1" presStyleIdx="1" presStyleCnt="2" custLinFactNeighborX="-84519" custLinFactNeighborY="21946"/>
      <dgm:spPr>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7177" t="-40573" r="11595" b="-36497"/>
          </a:stretch>
        </a:blipFill>
      </dgm:spPr>
    </dgm:pt>
    <dgm:pt modelId="{AA3230F3-7BAF-4144-8484-063909CED53D}" type="pres">
      <dgm:prSet presAssocID="{F63A8D58-0AB2-4C07-A9F2-CE729176702A}" presName="txShp" presStyleLbl="node1" presStyleIdx="1" presStyleCnt="2" custScaleX="139356" custLinFactNeighborX="5009" custLinFactNeighborY="2775">
        <dgm:presLayoutVars>
          <dgm:bulletEnabled val="1"/>
        </dgm:presLayoutVars>
      </dgm:prSet>
      <dgm:spPr/>
      <dgm:t>
        <a:bodyPr/>
        <a:lstStyle/>
        <a:p>
          <a:endParaRPr lang="ru-RU"/>
        </a:p>
      </dgm:t>
    </dgm:pt>
  </dgm:ptLst>
  <dgm:cxnLst>
    <dgm:cxn modelId="{5525EA44-3ED1-486F-B98C-656AC917A85A}" type="presOf" srcId="{70FB9392-AA3C-4D5E-9940-9942CE0C73BB}" destId="{3E7112C9-5CA6-4990-9BC7-22591059ACB3}" srcOrd="0" destOrd="0" presId="urn:microsoft.com/office/officeart/2005/8/layout/vList3"/>
    <dgm:cxn modelId="{CACE70C8-4018-4102-B5F9-555C4C59BDB7}" srcId="{70FB9392-AA3C-4D5E-9940-9942CE0C73BB}" destId="{B9324C51-FA88-4234-9F81-4645738FA693}" srcOrd="0" destOrd="0" parTransId="{DF3D0FED-6EF2-400B-A956-EB8C812E8415}" sibTransId="{361415B3-0797-467C-B78E-C2AF0823FB65}"/>
    <dgm:cxn modelId="{7A23ECB0-3C4D-4E21-B7D7-0762846B2749}" srcId="{70FB9392-AA3C-4D5E-9940-9942CE0C73BB}" destId="{F63A8D58-0AB2-4C07-A9F2-CE729176702A}" srcOrd="1" destOrd="0" parTransId="{3BEE932D-E3D2-4A58-AA31-E7177619557A}" sibTransId="{70B1E6E7-3B08-4DEE-B3BB-35BCB6CD1E9D}"/>
    <dgm:cxn modelId="{CE3F1516-5667-4C52-B89D-4506822A5860}" type="presOf" srcId="{B9324C51-FA88-4234-9F81-4645738FA693}" destId="{8DAF3C42-BBA9-49C8-9944-AF9E4072C554}" srcOrd="0" destOrd="0" presId="urn:microsoft.com/office/officeart/2005/8/layout/vList3"/>
    <dgm:cxn modelId="{FAA22D9B-7758-4D5C-A8CC-AEF92B07D8BD}" type="presOf" srcId="{F63A8D58-0AB2-4C07-A9F2-CE729176702A}" destId="{AA3230F3-7BAF-4144-8484-063909CED53D}" srcOrd="0" destOrd="0" presId="urn:microsoft.com/office/officeart/2005/8/layout/vList3"/>
    <dgm:cxn modelId="{B3497ED7-4F28-45B8-A2FD-09099DC6A7E6}" type="presParOf" srcId="{3E7112C9-5CA6-4990-9BC7-22591059ACB3}" destId="{4877A111-B15D-4077-B02B-805950F59F17}" srcOrd="0" destOrd="0" presId="urn:microsoft.com/office/officeart/2005/8/layout/vList3"/>
    <dgm:cxn modelId="{5A75A7F0-8EDB-4D58-A594-51508DCA84B9}" type="presParOf" srcId="{4877A111-B15D-4077-B02B-805950F59F17}" destId="{97512EF0-E52E-4C7A-9767-1F52B78998C5}" srcOrd="0" destOrd="0" presId="urn:microsoft.com/office/officeart/2005/8/layout/vList3"/>
    <dgm:cxn modelId="{F16E6CE3-ABE3-41A3-8B3C-0A25E3C9ADFB}" type="presParOf" srcId="{4877A111-B15D-4077-B02B-805950F59F17}" destId="{8DAF3C42-BBA9-49C8-9944-AF9E4072C554}" srcOrd="1" destOrd="0" presId="urn:microsoft.com/office/officeart/2005/8/layout/vList3"/>
    <dgm:cxn modelId="{26FD144E-79A5-44CE-AE48-DF237DEFCA20}" type="presParOf" srcId="{3E7112C9-5CA6-4990-9BC7-22591059ACB3}" destId="{EA022CDC-4E45-4640-A633-580C703CA519}" srcOrd="1" destOrd="0" presId="urn:microsoft.com/office/officeart/2005/8/layout/vList3"/>
    <dgm:cxn modelId="{1B13589B-8603-41AF-88B3-A8A99DAC029E}" type="presParOf" srcId="{3E7112C9-5CA6-4990-9BC7-22591059ACB3}" destId="{4CEB7983-7260-4460-8723-F81BC8CB5359}" srcOrd="2" destOrd="0" presId="urn:microsoft.com/office/officeart/2005/8/layout/vList3"/>
    <dgm:cxn modelId="{34809BFB-170E-43C0-89A0-0EEBAD0E39BB}" type="presParOf" srcId="{4CEB7983-7260-4460-8723-F81BC8CB5359}" destId="{3AC68992-4A3F-4199-AFBE-1C7373CE0A2A}" srcOrd="0" destOrd="0" presId="urn:microsoft.com/office/officeart/2005/8/layout/vList3"/>
    <dgm:cxn modelId="{302567BE-91D8-406F-A392-02934BA4834C}" type="presParOf" srcId="{4CEB7983-7260-4460-8723-F81BC8CB5359}" destId="{AA3230F3-7BAF-4144-8484-063909CED53D}"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4DC4366-9909-4989-BAFC-4F8D312CFE47}"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ru-RU"/>
        </a:p>
      </dgm:t>
    </dgm:pt>
    <dgm:pt modelId="{B0AEA50C-1FA3-4783-86CF-8EA8824BF512}">
      <dgm:prSet phldrT="[Текст]" custT="1"/>
      <dgm:spPr/>
      <dgm:t>
        <a:bodyPr/>
        <a:lstStyle/>
        <a:p>
          <a:r>
            <a:rPr lang="ru-RU" sz="1200" b="1" dirty="0" smtClean="0">
              <a:solidFill>
                <a:srgbClr val="002060"/>
              </a:solidFill>
              <a:latin typeface="Calibri" pitchFamily="34" charset="0"/>
            </a:rPr>
            <a:t>Должна предусматривать использование:</a:t>
          </a:r>
        </a:p>
        <a:p>
          <a:endParaRPr lang="ru-RU" sz="1200" dirty="0">
            <a:solidFill>
              <a:srgbClr val="002060"/>
            </a:solidFill>
            <a:latin typeface="Calibri" pitchFamily="34" charset="0"/>
          </a:endParaRPr>
        </a:p>
      </dgm:t>
    </dgm:pt>
    <dgm:pt modelId="{49096213-3921-4EB8-A2D8-257551850100}" type="parTrans" cxnId="{EE1918FA-B628-4B31-B3EE-33E1704F6D9F}">
      <dgm:prSet/>
      <dgm:spPr/>
      <dgm:t>
        <a:bodyPr/>
        <a:lstStyle/>
        <a:p>
          <a:endParaRPr lang="ru-RU" sz="1200">
            <a:solidFill>
              <a:srgbClr val="002060"/>
            </a:solidFill>
            <a:latin typeface="Calibri" pitchFamily="34" charset="0"/>
          </a:endParaRPr>
        </a:p>
      </dgm:t>
    </dgm:pt>
    <dgm:pt modelId="{639491C8-0026-484A-9E63-D52188E26D9A}" type="sibTrans" cxnId="{EE1918FA-B628-4B31-B3EE-33E1704F6D9F}">
      <dgm:prSet/>
      <dgm:spPr/>
      <dgm:t>
        <a:bodyPr/>
        <a:lstStyle/>
        <a:p>
          <a:endParaRPr lang="ru-RU" sz="1200">
            <a:solidFill>
              <a:srgbClr val="002060"/>
            </a:solidFill>
            <a:latin typeface="Calibri" pitchFamily="34" charset="0"/>
          </a:endParaRPr>
        </a:p>
      </dgm:t>
    </dgm:pt>
    <dgm:pt modelId="{67C05CC4-6ADA-401F-BE91-331758C8B15D}">
      <dgm:prSet phldrT="[Текст]" custT="1"/>
      <dgm:spPr/>
      <dgm:t>
        <a:bodyPr/>
        <a:lstStyle/>
        <a:p>
          <a:r>
            <a:rPr lang="ru-RU" sz="1200" dirty="0" smtClean="0">
              <a:solidFill>
                <a:srgbClr val="002060"/>
              </a:solidFill>
              <a:latin typeface="Calibri" pitchFamily="34" charset="0"/>
            </a:rPr>
            <a:t>объемно-планировочных решений зданий и сооружений для борьбы с задымлением при пожар</a:t>
          </a:r>
          <a:endParaRPr lang="ru-RU" sz="1200" dirty="0">
            <a:solidFill>
              <a:srgbClr val="002060"/>
            </a:solidFill>
            <a:latin typeface="Calibri" pitchFamily="34" charset="0"/>
          </a:endParaRPr>
        </a:p>
      </dgm:t>
    </dgm:pt>
    <dgm:pt modelId="{BCD3D535-AE7E-49FF-B4B4-DD88A1C7222A}" type="parTrans" cxnId="{133F988F-3E6E-4F33-831A-30696FD2926C}">
      <dgm:prSet/>
      <dgm:spPr/>
      <dgm:t>
        <a:bodyPr/>
        <a:lstStyle/>
        <a:p>
          <a:endParaRPr lang="ru-RU" sz="1200">
            <a:solidFill>
              <a:srgbClr val="002060"/>
            </a:solidFill>
            <a:latin typeface="Calibri" pitchFamily="34" charset="0"/>
          </a:endParaRPr>
        </a:p>
      </dgm:t>
    </dgm:pt>
    <dgm:pt modelId="{6E429B9B-7C46-4DF5-9751-E584B1249290}" type="sibTrans" cxnId="{133F988F-3E6E-4F33-831A-30696FD2926C}">
      <dgm:prSet/>
      <dgm:spPr/>
      <dgm:t>
        <a:bodyPr/>
        <a:lstStyle/>
        <a:p>
          <a:endParaRPr lang="ru-RU" sz="1200">
            <a:solidFill>
              <a:srgbClr val="002060"/>
            </a:solidFill>
            <a:latin typeface="Calibri" pitchFamily="34" charset="0"/>
          </a:endParaRPr>
        </a:p>
      </dgm:t>
    </dgm:pt>
    <dgm:pt modelId="{9A383E2C-741E-460C-B0F4-3FB9833153F2}">
      <dgm:prSet phldrT="[Текст]" custT="1"/>
      <dgm:spPr/>
      <dgm:t>
        <a:bodyPr/>
        <a:lstStyle/>
        <a:p>
          <a:r>
            <a:rPr lang="ru-RU" sz="1200" dirty="0" smtClean="0">
              <a:solidFill>
                <a:srgbClr val="002060"/>
              </a:solidFill>
              <a:latin typeface="Calibri" pitchFamily="34" charset="0"/>
            </a:rPr>
            <a:t>конструктивных решений зданий и сооружений для борьбы с задымлением при пожаре</a:t>
          </a:r>
          <a:endParaRPr lang="ru-RU" sz="1200" dirty="0">
            <a:solidFill>
              <a:srgbClr val="002060"/>
            </a:solidFill>
            <a:latin typeface="Calibri" pitchFamily="34" charset="0"/>
          </a:endParaRPr>
        </a:p>
      </dgm:t>
    </dgm:pt>
    <dgm:pt modelId="{23685B6A-6689-485C-850F-46A5BE388FE8}" type="parTrans" cxnId="{B7A33526-63D7-486A-9BB0-E5D53FFB50B5}">
      <dgm:prSet/>
      <dgm:spPr/>
      <dgm:t>
        <a:bodyPr/>
        <a:lstStyle/>
        <a:p>
          <a:endParaRPr lang="ru-RU" sz="1200">
            <a:solidFill>
              <a:srgbClr val="002060"/>
            </a:solidFill>
            <a:latin typeface="Calibri" pitchFamily="34" charset="0"/>
          </a:endParaRPr>
        </a:p>
      </dgm:t>
    </dgm:pt>
    <dgm:pt modelId="{283896FD-F99B-4F25-A83C-7032F7515504}" type="sibTrans" cxnId="{B7A33526-63D7-486A-9BB0-E5D53FFB50B5}">
      <dgm:prSet/>
      <dgm:spPr/>
      <dgm:t>
        <a:bodyPr/>
        <a:lstStyle/>
        <a:p>
          <a:endParaRPr lang="ru-RU" sz="1200">
            <a:solidFill>
              <a:srgbClr val="002060"/>
            </a:solidFill>
            <a:latin typeface="Calibri" pitchFamily="34" charset="0"/>
          </a:endParaRPr>
        </a:p>
      </dgm:t>
    </dgm:pt>
    <dgm:pt modelId="{655DAA6A-4CF7-4AD5-8D85-7EBA31487338}">
      <dgm:prSet phldrT="[Текст]" custT="1"/>
      <dgm:spPr/>
      <dgm:t>
        <a:bodyPr/>
        <a:lstStyle/>
        <a:p>
          <a:r>
            <a:rPr lang="ru-RU" sz="1200" dirty="0" smtClean="0">
              <a:solidFill>
                <a:srgbClr val="002060"/>
              </a:solidFill>
              <a:latin typeface="Calibri" pitchFamily="34" charset="0"/>
            </a:rPr>
            <a:t>приточной </a:t>
          </a:r>
          <a:r>
            <a:rPr lang="ru-RU" sz="1200" dirty="0" err="1" smtClean="0">
              <a:solidFill>
                <a:srgbClr val="002060"/>
              </a:solidFill>
              <a:latin typeface="Calibri" pitchFamily="34" charset="0"/>
            </a:rPr>
            <a:t>противодымной</a:t>
          </a:r>
          <a:r>
            <a:rPr lang="ru-RU" sz="1200" dirty="0" smtClean="0">
              <a:solidFill>
                <a:srgbClr val="002060"/>
              </a:solidFill>
              <a:latin typeface="Calibri" pitchFamily="34" charset="0"/>
            </a:rPr>
            <a:t> вентиляции для создания избыточного давления воздуха в защищаемых помещениях, тамбур-шлюзах и на лестничных клетках</a:t>
          </a:r>
          <a:endParaRPr lang="ru-RU" sz="1200" dirty="0">
            <a:solidFill>
              <a:srgbClr val="002060"/>
            </a:solidFill>
            <a:latin typeface="Calibri" pitchFamily="34" charset="0"/>
          </a:endParaRPr>
        </a:p>
      </dgm:t>
    </dgm:pt>
    <dgm:pt modelId="{52565CBD-4570-4B8B-BA02-F3AF746AE7C2}" type="parTrans" cxnId="{C0F9B6CC-1C61-4838-A266-21604F6273B1}">
      <dgm:prSet/>
      <dgm:spPr/>
      <dgm:t>
        <a:bodyPr/>
        <a:lstStyle/>
        <a:p>
          <a:endParaRPr lang="ru-RU" sz="1200">
            <a:solidFill>
              <a:srgbClr val="002060"/>
            </a:solidFill>
            <a:latin typeface="Calibri" pitchFamily="34" charset="0"/>
          </a:endParaRPr>
        </a:p>
      </dgm:t>
    </dgm:pt>
    <dgm:pt modelId="{8F5EF3E6-CBDA-4E05-A3C5-F19DA6A003A7}" type="sibTrans" cxnId="{C0F9B6CC-1C61-4838-A266-21604F6273B1}">
      <dgm:prSet/>
      <dgm:spPr/>
      <dgm:t>
        <a:bodyPr/>
        <a:lstStyle/>
        <a:p>
          <a:endParaRPr lang="ru-RU" sz="1200">
            <a:solidFill>
              <a:srgbClr val="002060"/>
            </a:solidFill>
            <a:latin typeface="Calibri" pitchFamily="34" charset="0"/>
          </a:endParaRPr>
        </a:p>
      </dgm:t>
    </dgm:pt>
    <dgm:pt modelId="{6EC0A47B-EC9F-42AD-8340-31E2AE060833}">
      <dgm:prSet custT="1"/>
      <dgm:spPr/>
      <dgm:t>
        <a:bodyPr/>
        <a:lstStyle/>
        <a:p>
          <a:r>
            <a:rPr lang="ru-RU" sz="1200" dirty="0" smtClean="0">
              <a:solidFill>
                <a:srgbClr val="002060"/>
              </a:solidFill>
              <a:latin typeface="Calibri" pitchFamily="34" charset="0"/>
            </a:rPr>
            <a:t>устройств и средств механической и естественной вытяжной </a:t>
          </a:r>
          <a:r>
            <a:rPr lang="ru-RU" sz="1200" dirty="0" err="1" smtClean="0">
              <a:solidFill>
                <a:srgbClr val="002060"/>
              </a:solidFill>
              <a:latin typeface="Calibri" pitchFamily="34" charset="0"/>
            </a:rPr>
            <a:t>противодымной</a:t>
          </a:r>
          <a:r>
            <a:rPr lang="ru-RU" sz="1200" dirty="0" smtClean="0">
              <a:solidFill>
                <a:srgbClr val="002060"/>
              </a:solidFill>
              <a:latin typeface="Calibri" pitchFamily="34" charset="0"/>
            </a:rPr>
            <a:t> вентиляции для удаления продуктов горения и термического разложения</a:t>
          </a:r>
          <a:endParaRPr lang="ru-RU" sz="1200" dirty="0">
            <a:solidFill>
              <a:srgbClr val="002060"/>
            </a:solidFill>
            <a:latin typeface="Calibri" pitchFamily="34" charset="0"/>
          </a:endParaRPr>
        </a:p>
      </dgm:t>
    </dgm:pt>
    <dgm:pt modelId="{EC60C5D2-CDD9-4074-BD3F-317A78CD8ED9}" type="parTrans" cxnId="{50D8236C-642E-43F2-9F99-44C63981EEFE}">
      <dgm:prSet/>
      <dgm:spPr/>
      <dgm:t>
        <a:bodyPr/>
        <a:lstStyle/>
        <a:p>
          <a:endParaRPr lang="ru-RU" sz="1200">
            <a:solidFill>
              <a:srgbClr val="002060"/>
            </a:solidFill>
            <a:latin typeface="Calibri" pitchFamily="34" charset="0"/>
          </a:endParaRPr>
        </a:p>
      </dgm:t>
    </dgm:pt>
    <dgm:pt modelId="{B63091CF-FB73-4469-9A6E-ED4B5F3A7B53}" type="sibTrans" cxnId="{50D8236C-642E-43F2-9F99-44C63981EEFE}">
      <dgm:prSet/>
      <dgm:spPr/>
      <dgm:t>
        <a:bodyPr/>
        <a:lstStyle/>
        <a:p>
          <a:endParaRPr lang="ru-RU" sz="1200">
            <a:solidFill>
              <a:srgbClr val="002060"/>
            </a:solidFill>
            <a:latin typeface="Calibri" pitchFamily="34" charset="0"/>
          </a:endParaRPr>
        </a:p>
      </dgm:t>
    </dgm:pt>
    <dgm:pt modelId="{1F5F6EA0-BAF9-4477-8204-1BB783AAA536}" type="pres">
      <dgm:prSet presAssocID="{74DC4366-9909-4989-BAFC-4F8D312CFE47}" presName="vert0" presStyleCnt="0">
        <dgm:presLayoutVars>
          <dgm:dir/>
          <dgm:animOne val="branch"/>
          <dgm:animLvl val="lvl"/>
        </dgm:presLayoutVars>
      </dgm:prSet>
      <dgm:spPr/>
      <dgm:t>
        <a:bodyPr/>
        <a:lstStyle/>
        <a:p>
          <a:endParaRPr lang="ru-RU"/>
        </a:p>
      </dgm:t>
    </dgm:pt>
    <dgm:pt modelId="{64B532D3-2D60-442F-B862-601D43D2A4EF}" type="pres">
      <dgm:prSet presAssocID="{B0AEA50C-1FA3-4783-86CF-8EA8824BF512}" presName="thickLine" presStyleLbl="alignNode1" presStyleIdx="0" presStyleCnt="1"/>
      <dgm:spPr/>
    </dgm:pt>
    <dgm:pt modelId="{C6297E6F-9448-488E-A5FB-13800EFA4800}" type="pres">
      <dgm:prSet presAssocID="{B0AEA50C-1FA3-4783-86CF-8EA8824BF512}" presName="horz1" presStyleCnt="0"/>
      <dgm:spPr/>
    </dgm:pt>
    <dgm:pt modelId="{68BB2B3D-0594-446E-AFEA-594158FC72E7}" type="pres">
      <dgm:prSet presAssocID="{B0AEA50C-1FA3-4783-86CF-8EA8824BF512}" presName="tx1" presStyleLbl="revTx" presStyleIdx="0" presStyleCnt="5"/>
      <dgm:spPr/>
      <dgm:t>
        <a:bodyPr/>
        <a:lstStyle/>
        <a:p>
          <a:endParaRPr lang="ru-RU"/>
        </a:p>
      </dgm:t>
    </dgm:pt>
    <dgm:pt modelId="{E4E2897E-509C-487B-8716-186F55F90A9A}" type="pres">
      <dgm:prSet presAssocID="{B0AEA50C-1FA3-4783-86CF-8EA8824BF512}" presName="vert1" presStyleCnt="0"/>
      <dgm:spPr/>
    </dgm:pt>
    <dgm:pt modelId="{7D634F86-77B1-4DD2-B0E7-957C08072088}" type="pres">
      <dgm:prSet presAssocID="{67C05CC4-6ADA-401F-BE91-331758C8B15D}" presName="vertSpace2a" presStyleCnt="0"/>
      <dgm:spPr/>
    </dgm:pt>
    <dgm:pt modelId="{E78B1A86-2308-4589-B149-F9AAF108E79A}" type="pres">
      <dgm:prSet presAssocID="{67C05CC4-6ADA-401F-BE91-331758C8B15D}" presName="horz2" presStyleCnt="0"/>
      <dgm:spPr/>
    </dgm:pt>
    <dgm:pt modelId="{66C4D6ED-2279-4BDE-ACF1-27A4A7BC7336}" type="pres">
      <dgm:prSet presAssocID="{67C05CC4-6ADA-401F-BE91-331758C8B15D}" presName="horzSpace2" presStyleCnt="0"/>
      <dgm:spPr/>
    </dgm:pt>
    <dgm:pt modelId="{ADAEFF3E-43EF-4380-AD9A-84B1E7B6100C}" type="pres">
      <dgm:prSet presAssocID="{67C05CC4-6ADA-401F-BE91-331758C8B15D}" presName="tx2" presStyleLbl="revTx" presStyleIdx="1" presStyleCnt="5" custScaleY="58994"/>
      <dgm:spPr/>
      <dgm:t>
        <a:bodyPr/>
        <a:lstStyle/>
        <a:p>
          <a:endParaRPr lang="ru-RU"/>
        </a:p>
      </dgm:t>
    </dgm:pt>
    <dgm:pt modelId="{3CB93BFF-1EED-409F-BAAA-F5174661900E}" type="pres">
      <dgm:prSet presAssocID="{67C05CC4-6ADA-401F-BE91-331758C8B15D}" presName="vert2" presStyleCnt="0"/>
      <dgm:spPr/>
    </dgm:pt>
    <dgm:pt modelId="{BC69516B-F1C0-48BC-B6EB-673246DA01A6}" type="pres">
      <dgm:prSet presAssocID="{67C05CC4-6ADA-401F-BE91-331758C8B15D}" presName="thinLine2b" presStyleLbl="callout" presStyleIdx="0" presStyleCnt="4"/>
      <dgm:spPr/>
    </dgm:pt>
    <dgm:pt modelId="{451DC1FF-C906-4F45-99E1-AE348E6F00C7}" type="pres">
      <dgm:prSet presAssocID="{67C05CC4-6ADA-401F-BE91-331758C8B15D}" presName="vertSpace2b" presStyleCnt="0"/>
      <dgm:spPr/>
    </dgm:pt>
    <dgm:pt modelId="{118C406D-456C-4046-90A3-7FC46C87FB06}" type="pres">
      <dgm:prSet presAssocID="{9A383E2C-741E-460C-B0F4-3FB9833153F2}" presName="horz2" presStyleCnt="0"/>
      <dgm:spPr/>
    </dgm:pt>
    <dgm:pt modelId="{299DEBE3-DC83-4E21-A7FB-C694FE14767D}" type="pres">
      <dgm:prSet presAssocID="{9A383E2C-741E-460C-B0F4-3FB9833153F2}" presName="horzSpace2" presStyleCnt="0"/>
      <dgm:spPr/>
    </dgm:pt>
    <dgm:pt modelId="{3B174BE1-C080-408B-A7F1-BCE7C4209BAD}" type="pres">
      <dgm:prSet presAssocID="{9A383E2C-741E-460C-B0F4-3FB9833153F2}" presName="tx2" presStyleLbl="revTx" presStyleIdx="2" presStyleCnt="5" custScaleY="70716"/>
      <dgm:spPr/>
      <dgm:t>
        <a:bodyPr/>
        <a:lstStyle/>
        <a:p>
          <a:endParaRPr lang="ru-RU"/>
        </a:p>
      </dgm:t>
    </dgm:pt>
    <dgm:pt modelId="{B9C243E0-9CEE-4C3A-B4E9-B87882B9F04D}" type="pres">
      <dgm:prSet presAssocID="{9A383E2C-741E-460C-B0F4-3FB9833153F2}" presName="vert2" presStyleCnt="0"/>
      <dgm:spPr/>
    </dgm:pt>
    <dgm:pt modelId="{377D9FAE-F5FE-4BB2-97CA-A55C1B9A89CB}" type="pres">
      <dgm:prSet presAssocID="{9A383E2C-741E-460C-B0F4-3FB9833153F2}" presName="thinLine2b" presStyleLbl="callout" presStyleIdx="1" presStyleCnt="4"/>
      <dgm:spPr/>
    </dgm:pt>
    <dgm:pt modelId="{0844FF5B-F6E4-4E03-9922-4B4693A0F497}" type="pres">
      <dgm:prSet presAssocID="{9A383E2C-741E-460C-B0F4-3FB9833153F2}" presName="vertSpace2b" presStyleCnt="0"/>
      <dgm:spPr/>
    </dgm:pt>
    <dgm:pt modelId="{074E8778-3261-448B-97ED-A0CB30DF54A6}" type="pres">
      <dgm:prSet presAssocID="{655DAA6A-4CF7-4AD5-8D85-7EBA31487338}" presName="horz2" presStyleCnt="0"/>
      <dgm:spPr/>
    </dgm:pt>
    <dgm:pt modelId="{3946309E-0ED6-4BD2-9C7F-72CB04CB544A}" type="pres">
      <dgm:prSet presAssocID="{655DAA6A-4CF7-4AD5-8D85-7EBA31487338}" presName="horzSpace2" presStyleCnt="0"/>
      <dgm:spPr/>
    </dgm:pt>
    <dgm:pt modelId="{27105F78-F6E3-4117-8350-4464CC23AC20}" type="pres">
      <dgm:prSet presAssocID="{655DAA6A-4CF7-4AD5-8D85-7EBA31487338}" presName="tx2" presStyleLbl="revTx" presStyleIdx="3" presStyleCnt="5"/>
      <dgm:spPr/>
      <dgm:t>
        <a:bodyPr/>
        <a:lstStyle/>
        <a:p>
          <a:endParaRPr lang="ru-RU"/>
        </a:p>
      </dgm:t>
    </dgm:pt>
    <dgm:pt modelId="{9BB69E84-25A1-49F5-9228-BEF3B7020794}" type="pres">
      <dgm:prSet presAssocID="{655DAA6A-4CF7-4AD5-8D85-7EBA31487338}" presName="vert2" presStyleCnt="0"/>
      <dgm:spPr/>
    </dgm:pt>
    <dgm:pt modelId="{34104884-60A8-4C03-AC4C-C347B06BE8A4}" type="pres">
      <dgm:prSet presAssocID="{655DAA6A-4CF7-4AD5-8D85-7EBA31487338}" presName="thinLine2b" presStyleLbl="callout" presStyleIdx="2" presStyleCnt="4"/>
      <dgm:spPr/>
    </dgm:pt>
    <dgm:pt modelId="{BA2B6944-99EC-4D24-83A0-0402B832D628}" type="pres">
      <dgm:prSet presAssocID="{655DAA6A-4CF7-4AD5-8D85-7EBA31487338}" presName="vertSpace2b" presStyleCnt="0"/>
      <dgm:spPr/>
    </dgm:pt>
    <dgm:pt modelId="{040F0ADE-774A-4AF9-92B7-12F40004DD39}" type="pres">
      <dgm:prSet presAssocID="{6EC0A47B-EC9F-42AD-8340-31E2AE060833}" presName="horz2" presStyleCnt="0"/>
      <dgm:spPr/>
    </dgm:pt>
    <dgm:pt modelId="{3E42D714-D171-4DED-8BCE-DBBC1CF53C11}" type="pres">
      <dgm:prSet presAssocID="{6EC0A47B-EC9F-42AD-8340-31E2AE060833}" presName="horzSpace2" presStyleCnt="0"/>
      <dgm:spPr/>
    </dgm:pt>
    <dgm:pt modelId="{5E837531-81E4-4124-B431-3257C62AF39B}" type="pres">
      <dgm:prSet presAssocID="{6EC0A47B-EC9F-42AD-8340-31E2AE060833}" presName="tx2" presStyleLbl="revTx" presStyleIdx="4" presStyleCnt="5"/>
      <dgm:spPr/>
      <dgm:t>
        <a:bodyPr/>
        <a:lstStyle/>
        <a:p>
          <a:endParaRPr lang="ru-RU"/>
        </a:p>
      </dgm:t>
    </dgm:pt>
    <dgm:pt modelId="{8D053FB8-11CB-4A30-BFEE-2EBA102D6414}" type="pres">
      <dgm:prSet presAssocID="{6EC0A47B-EC9F-42AD-8340-31E2AE060833}" presName="vert2" presStyleCnt="0"/>
      <dgm:spPr/>
    </dgm:pt>
    <dgm:pt modelId="{A20D4187-2E74-443C-B746-411ADA9BD94A}" type="pres">
      <dgm:prSet presAssocID="{6EC0A47B-EC9F-42AD-8340-31E2AE060833}" presName="thinLine2b" presStyleLbl="callout" presStyleIdx="3" presStyleCnt="4"/>
      <dgm:spPr/>
    </dgm:pt>
    <dgm:pt modelId="{BC93DF26-EFD2-4D2F-BB5F-37CE1E8FD184}" type="pres">
      <dgm:prSet presAssocID="{6EC0A47B-EC9F-42AD-8340-31E2AE060833}" presName="vertSpace2b" presStyleCnt="0"/>
      <dgm:spPr/>
    </dgm:pt>
  </dgm:ptLst>
  <dgm:cxnLst>
    <dgm:cxn modelId="{D56BF152-C82B-45C7-85B5-733EFC79C00F}" type="presOf" srcId="{74DC4366-9909-4989-BAFC-4F8D312CFE47}" destId="{1F5F6EA0-BAF9-4477-8204-1BB783AAA536}" srcOrd="0" destOrd="0" presId="urn:microsoft.com/office/officeart/2008/layout/LinedList"/>
    <dgm:cxn modelId="{50D8236C-642E-43F2-9F99-44C63981EEFE}" srcId="{B0AEA50C-1FA3-4783-86CF-8EA8824BF512}" destId="{6EC0A47B-EC9F-42AD-8340-31E2AE060833}" srcOrd="3" destOrd="0" parTransId="{EC60C5D2-CDD9-4074-BD3F-317A78CD8ED9}" sibTransId="{B63091CF-FB73-4469-9A6E-ED4B5F3A7B53}"/>
    <dgm:cxn modelId="{8C304176-C37F-43AF-A41D-96B7C106A6C1}" type="presOf" srcId="{67C05CC4-6ADA-401F-BE91-331758C8B15D}" destId="{ADAEFF3E-43EF-4380-AD9A-84B1E7B6100C}" srcOrd="0" destOrd="0" presId="urn:microsoft.com/office/officeart/2008/layout/LinedList"/>
    <dgm:cxn modelId="{DC0E4E16-B071-4ED3-A475-2EA1197412D1}" type="presOf" srcId="{655DAA6A-4CF7-4AD5-8D85-7EBA31487338}" destId="{27105F78-F6E3-4117-8350-4464CC23AC20}" srcOrd="0" destOrd="0" presId="urn:microsoft.com/office/officeart/2008/layout/LinedList"/>
    <dgm:cxn modelId="{75DCEFCD-5415-4A03-AF8F-A31C8C69FC4A}" type="presOf" srcId="{9A383E2C-741E-460C-B0F4-3FB9833153F2}" destId="{3B174BE1-C080-408B-A7F1-BCE7C4209BAD}" srcOrd="0" destOrd="0" presId="urn:microsoft.com/office/officeart/2008/layout/LinedList"/>
    <dgm:cxn modelId="{B7A33526-63D7-486A-9BB0-E5D53FFB50B5}" srcId="{B0AEA50C-1FA3-4783-86CF-8EA8824BF512}" destId="{9A383E2C-741E-460C-B0F4-3FB9833153F2}" srcOrd="1" destOrd="0" parTransId="{23685B6A-6689-485C-850F-46A5BE388FE8}" sibTransId="{283896FD-F99B-4F25-A83C-7032F7515504}"/>
    <dgm:cxn modelId="{F2737CC8-EEA2-46C3-A43A-707BFFF97F81}" type="presOf" srcId="{6EC0A47B-EC9F-42AD-8340-31E2AE060833}" destId="{5E837531-81E4-4124-B431-3257C62AF39B}" srcOrd="0" destOrd="0" presId="urn:microsoft.com/office/officeart/2008/layout/LinedList"/>
    <dgm:cxn modelId="{133F988F-3E6E-4F33-831A-30696FD2926C}" srcId="{B0AEA50C-1FA3-4783-86CF-8EA8824BF512}" destId="{67C05CC4-6ADA-401F-BE91-331758C8B15D}" srcOrd="0" destOrd="0" parTransId="{BCD3D535-AE7E-49FF-B4B4-DD88A1C7222A}" sibTransId="{6E429B9B-7C46-4DF5-9751-E584B1249290}"/>
    <dgm:cxn modelId="{F95AFFED-45DE-4272-8F80-4E02239662B1}" type="presOf" srcId="{B0AEA50C-1FA3-4783-86CF-8EA8824BF512}" destId="{68BB2B3D-0594-446E-AFEA-594158FC72E7}" srcOrd="0" destOrd="0" presId="urn:microsoft.com/office/officeart/2008/layout/LinedList"/>
    <dgm:cxn modelId="{C0F9B6CC-1C61-4838-A266-21604F6273B1}" srcId="{B0AEA50C-1FA3-4783-86CF-8EA8824BF512}" destId="{655DAA6A-4CF7-4AD5-8D85-7EBA31487338}" srcOrd="2" destOrd="0" parTransId="{52565CBD-4570-4B8B-BA02-F3AF746AE7C2}" sibTransId="{8F5EF3E6-CBDA-4E05-A3C5-F19DA6A003A7}"/>
    <dgm:cxn modelId="{EE1918FA-B628-4B31-B3EE-33E1704F6D9F}" srcId="{74DC4366-9909-4989-BAFC-4F8D312CFE47}" destId="{B0AEA50C-1FA3-4783-86CF-8EA8824BF512}" srcOrd="0" destOrd="0" parTransId="{49096213-3921-4EB8-A2D8-257551850100}" sibTransId="{639491C8-0026-484A-9E63-D52188E26D9A}"/>
    <dgm:cxn modelId="{62C56C12-3018-4B1D-9E69-B8B5DD8D40D3}" type="presParOf" srcId="{1F5F6EA0-BAF9-4477-8204-1BB783AAA536}" destId="{64B532D3-2D60-442F-B862-601D43D2A4EF}" srcOrd="0" destOrd="0" presId="urn:microsoft.com/office/officeart/2008/layout/LinedList"/>
    <dgm:cxn modelId="{ED72508F-1AD4-42CD-969D-ABA77766C543}" type="presParOf" srcId="{1F5F6EA0-BAF9-4477-8204-1BB783AAA536}" destId="{C6297E6F-9448-488E-A5FB-13800EFA4800}" srcOrd="1" destOrd="0" presId="urn:microsoft.com/office/officeart/2008/layout/LinedList"/>
    <dgm:cxn modelId="{C6BA710A-5C9F-428A-A414-1D73F7033B67}" type="presParOf" srcId="{C6297E6F-9448-488E-A5FB-13800EFA4800}" destId="{68BB2B3D-0594-446E-AFEA-594158FC72E7}" srcOrd="0" destOrd="0" presId="urn:microsoft.com/office/officeart/2008/layout/LinedList"/>
    <dgm:cxn modelId="{EF1CAA31-DF9E-447F-9B47-8503727F4348}" type="presParOf" srcId="{C6297E6F-9448-488E-A5FB-13800EFA4800}" destId="{E4E2897E-509C-487B-8716-186F55F90A9A}" srcOrd="1" destOrd="0" presId="urn:microsoft.com/office/officeart/2008/layout/LinedList"/>
    <dgm:cxn modelId="{4405D5E1-773E-439F-BDDE-A30E444532B6}" type="presParOf" srcId="{E4E2897E-509C-487B-8716-186F55F90A9A}" destId="{7D634F86-77B1-4DD2-B0E7-957C08072088}" srcOrd="0" destOrd="0" presId="urn:microsoft.com/office/officeart/2008/layout/LinedList"/>
    <dgm:cxn modelId="{C6A51578-E31E-4941-AA19-4287C3103F6E}" type="presParOf" srcId="{E4E2897E-509C-487B-8716-186F55F90A9A}" destId="{E78B1A86-2308-4589-B149-F9AAF108E79A}" srcOrd="1" destOrd="0" presId="urn:microsoft.com/office/officeart/2008/layout/LinedList"/>
    <dgm:cxn modelId="{DD2D9C63-2A81-48D0-84FF-79C8C98D9453}" type="presParOf" srcId="{E78B1A86-2308-4589-B149-F9AAF108E79A}" destId="{66C4D6ED-2279-4BDE-ACF1-27A4A7BC7336}" srcOrd="0" destOrd="0" presId="urn:microsoft.com/office/officeart/2008/layout/LinedList"/>
    <dgm:cxn modelId="{9CA017A5-9266-4D1C-AA8E-077ECEFF67B4}" type="presParOf" srcId="{E78B1A86-2308-4589-B149-F9AAF108E79A}" destId="{ADAEFF3E-43EF-4380-AD9A-84B1E7B6100C}" srcOrd="1" destOrd="0" presId="urn:microsoft.com/office/officeart/2008/layout/LinedList"/>
    <dgm:cxn modelId="{002E8BFF-4D42-40E4-A6BA-ED5166C25786}" type="presParOf" srcId="{E78B1A86-2308-4589-B149-F9AAF108E79A}" destId="{3CB93BFF-1EED-409F-BAAA-F5174661900E}" srcOrd="2" destOrd="0" presId="urn:microsoft.com/office/officeart/2008/layout/LinedList"/>
    <dgm:cxn modelId="{9A37339B-FFCC-4E53-AF26-B86F40AB610C}" type="presParOf" srcId="{E4E2897E-509C-487B-8716-186F55F90A9A}" destId="{BC69516B-F1C0-48BC-B6EB-673246DA01A6}" srcOrd="2" destOrd="0" presId="urn:microsoft.com/office/officeart/2008/layout/LinedList"/>
    <dgm:cxn modelId="{5AD288CC-1F80-4A1B-91DD-A21B2507B658}" type="presParOf" srcId="{E4E2897E-509C-487B-8716-186F55F90A9A}" destId="{451DC1FF-C906-4F45-99E1-AE348E6F00C7}" srcOrd="3" destOrd="0" presId="urn:microsoft.com/office/officeart/2008/layout/LinedList"/>
    <dgm:cxn modelId="{31285CFB-BD0F-4EF7-A030-B9D01121709C}" type="presParOf" srcId="{E4E2897E-509C-487B-8716-186F55F90A9A}" destId="{118C406D-456C-4046-90A3-7FC46C87FB06}" srcOrd="4" destOrd="0" presId="urn:microsoft.com/office/officeart/2008/layout/LinedList"/>
    <dgm:cxn modelId="{6DEBE602-0D5A-46E4-9C83-46A3924EB245}" type="presParOf" srcId="{118C406D-456C-4046-90A3-7FC46C87FB06}" destId="{299DEBE3-DC83-4E21-A7FB-C694FE14767D}" srcOrd="0" destOrd="0" presId="urn:microsoft.com/office/officeart/2008/layout/LinedList"/>
    <dgm:cxn modelId="{664ABA1A-92B4-488D-B004-2FFC1A2C1C62}" type="presParOf" srcId="{118C406D-456C-4046-90A3-7FC46C87FB06}" destId="{3B174BE1-C080-408B-A7F1-BCE7C4209BAD}" srcOrd="1" destOrd="0" presId="urn:microsoft.com/office/officeart/2008/layout/LinedList"/>
    <dgm:cxn modelId="{AB06F24C-4FF6-4B81-9F6C-C47691EAC415}" type="presParOf" srcId="{118C406D-456C-4046-90A3-7FC46C87FB06}" destId="{B9C243E0-9CEE-4C3A-B4E9-B87882B9F04D}" srcOrd="2" destOrd="0" presId="urn:microsoft.com/office/officeart/2008/layout/LinedList"/>
    <dgm:cxn modelId="{0B2AB409-DC12-4C17-A812-442DAB8F810F}" type="presParOf" srcId="{E4E2897E-509C-487B-8716-186F55F90A9A}" destId="{377D9FAE-F5FE-4BB2-97CA-A55C1B9A89CB}" srcOrd="5" destOrd="0" presId="urn:microsoft.com/office/officeart/2008/layout/LinedList"/>
    <dgm:cxn modelId="{F0CEB2DE-AE32-4D8B-881A-8141769A5D36}" type="presParOf" srcId="{E4E2897E-509C-487B-8716-186F55F90A9A}" destId="{0844FF5B-F6E4-4E03-9922-4B4693A0F497}" srcOrd="6" destOrd="0" presId="urn:microsoft.com/office/officeart/2008/layout/LinedList"/>
    <dgm:cxn modelId="{FD1013B6-04DA-47BB-A62D-E3D51B1EB24E}" type="presParOf" srcId="{E4E2897E-509C-487B-8716-186F55F90A9A}" destId="{074E8778-3261-448B-97ED-A0CB30DF54A6}" srcOrd="7" destOrd="0" presId="urn:microsoft.com/office/officeart/2008/layout/LinedList"/>
    <dgm:cxn modelId="{C463F06D-584D-4805-8216-D79017DE1D04}" type="presParOf" srcId="{074E8778-3261-448B-97ED-A0CB30DF54A6}" destId="{3946309E-0ED6-4BD2-9C7F-72CB04CB544A}" srcOrd="0" destOrd="0" presId="urn:microsoft.com/office/officeart/2008/layout/LinedList"/>
    <dgm:cxn modelId="{122D0038-1F05-4DA1-8A7F-09EDF3266A62}" type="presParOf" srcId="{074E8778-3261-448B-97ED-A0CB30DF54A6}" destId="{27105F78-F6E3-4117-8350-4464CC23AC20}" srcOrd="1" destOrd="0" presId="urn:microsoft.com/office/officeart/2008/layout/LinedList"/>
    <dgm:cxn modelId="{8BEA7D31-63B2-45D3-A312-A232CB6E0DF5}" type="presParOf" srcId="{074E8778-3261-448B-97ED-A0CB30DF54A6}" destId="{9BB69E84-25A1-49F5-9228-BEF3B7020794}" srcOrd="2" destOrd="0" presId="urn:microsoft.com/office/officeart/2008/layout/LinedList"/>
    <dgm:cxn modelId="{244F2B43-A1B0-4AF1-966E-C63E7A66BFFD}" type="presParOf" srcId="{E4E2897E-509C-487B-8716-186F55F90A9A}" destId="{34104884-60A8-4C03-AC4C-C347B06BE8A4}" srcOrd="8" destOrd="0" presId="urn:microsoft.com/office/officeart/2008/layout/LinedList"/>
    <dgm:cxn modelId="{CD235CF6-1CB9-4245-BD8F-FDCB3E8733DC}" type="presParOf" srcId="{E4E2897E-509C-487B-8716-186F55F90A9A}" destId="{BA2B6944-99EC-4D24-83A0-0402B832D628}" srcOrd="9" destOrd="0" presId="urn:microsoft.com/office/officeart/2008/layout/LinedList"/>
    <dgm:cxn modelId="{CD356C62-6154-481F-A909-F1908E51807D}" type="presParOf" srcId="{E4E2897E-509C-487B-8716-186F55F90A9A}" destId="{040F0ADE-774A-4AF9-92B7-12F40004DD39}" srcOrd="10" destOrd="0" presId="urn:microsoft.com/office/officeart/2008/layout/LinedList"/>
    <dgm:cxn modelId="{04D9B12A-3524-480A-A6FA-572D139C1E14}" type="presParOf" srcId="{040F0ADE-774A-4AF9-92B7-12F40004DD39}" destId="{3E42D714-D171-4DED-8BCE-DBBC1CF53C11}" srcOrd="0" destOrd="0" presId="urn:microsoft.com/office/officeart/2008/layout/LinedList"/>
    <dgm:cxn modelId="{1068C602-D597-4E1A-A4BA-14FF49BC77B3}" type="presParOf" srcId="{040F0ADE-774A-4AF9-92B7-12F40004DD39}" destId="{5E837531-81E4-4124-B431-3257C62AF39B}" srcOrd="1" destOrd="0" presId="urn:microsoft.com/office/officeart/2008/layout/LinedList"/>
    <dgm:cxn modelId="{0A28A081-1FDE-480F-8075-2EAA10A1ACA6}" type="presParOf" srcId="{040F0ADE-774A-4AF9-92B7-12F40004DD39}" destId="{8D053FB8-11CB-4A30-BFEE-2EBA102D6414}" srcOrd="2" destOrd="0" presId="urn:microsoft.com/office/officeart/2008/layout/LinedList"/>
    <dgm:cxn modelId="{C49C8C0B-9AB8-4C38-A4ED-05D88BFE449E}" type="presParOf" srcId="{E4E2897E-509C-487B-8716-186F55F90A9A}" destId="{A20D4187-2E74-443C-B746-411ADA9BD94A}" srcOrd="11" destOrd="0" presId="urn:microsoft.com/office/officeart/2008/layout/LinedList"/>
    <dgm:cxn modelId="{64F35BC7-7C1F-47E7-A958-CE92BAC0472E}" type="presParOf" srcId="{E4E2897E-509C-487B-8716-186F55F90A9A}" destId="{BC93DF26-EFD2-4D2F-BB5F-37CE1E8FD184}" srcOrd="12" destOrd="0" presId="urn:microsoft.com/office/officeart/2008/layout/LinedList"/>
  </dgm:cxnLst>
  <dgm:bg>
    <a:solidFill>
      <a:schemeClr val="accent2">
        <a:lumMod val="20000"/>
        <a:lumOff val="8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7FF84-E4E3-44D7-ABA8-A172DC7432E1}">
      <dsp:nvSpPr>
        <dsp:cNvPr id="0" name=""/>
        <dsp:cNvSpPr/>
      </dsp:nvSpPr>
      <dsp:spPr>
        <a:xfrm rot="10800000">
          <a:off x="1719712" y="445226"/>
          <a:ext cx="7358292" cy="849169"/>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79216" tIns="45720" rIns="85344" bIns="45720" numCol="1" spcCol="1270" anchor="ctr" anchorCtr="0">
          <a:noAutofit/>
        </a:bodyPr>
        <a:lstStyle/>
        <a:p>
          <a:pPr lvl="0" algn="just" defTabSz="533400">
            <a:lnSpc>
              <a:spcPct val="90000"/>
            </a:lnSpc>
            <a:spcBef>
              <a:spcPct val="0"/>
            </a:spcBef>
            <a:spcAft>
              <a:spcPct val="35000"/>
            </a:spcAft>
          </a:pPr>
          <a:r>
            <a:rPr lang="ru-RU" sz="1200" b="1" kern="1200" dirty="0" smtClean="0">
              <a:solidFill>
                <a:srgbClr val="002060"/>
              </a:solidFill>
              <a:latin typeface="Calibri" pitchFamily="34" charset="0"/>
            </a:rPr>
            <a:t>К огнеопасным</a:t>
          </a:r>
          <a:r>
            <a:rPr lang="ru-RU" sz="1200" kern="1200" dirty="0" smtClean="0">
              <a:solidFill>
                <a:srgbClr val="002060"/>
              </a:solidFill>
              <a:latin typeface="Calibri" pitchFamily="34" charset="0"/>
            </a:rPr>
            <a:t> относятся работы, связанные с применением ЛВЖ, ГЖ, горючих веществ с возможным выделением паров ЛВЖ, ГЖ и т.д.</a:t>
          </a:r>
          <a:endParaRPr lang="ru-RU" sz="1200" kern="1200" dirty="0">
            <a:solidFill>
              <a:srgbClr val="002060"/>
            </a:solidFill>
          </a:endParaRPr>
        </a:p>
      </dsp:txBody>
      <dsp:txXfrm rot="10800000">
        <a:off x="1932004" y="445226"/>
        <a:ext cx="7146000" cy="849169"/>
      </dsp:txXfrm>
    </dsp:sp>
    <dsp:sp modelId="{FF4D4BE5-7828-486A-AFF5-53CA93BE7CE7}">
      <dsp:nvSpPr>
        <dsp:cNvPr id="0" name=""/>
        <dsp:cNvSpPr/>
      </dsp:nvSpPr>
      <dsp:spPr>
        <a:xfrm>
          <a:off x="0" y="0"/>
          <a:ext cx="1767040" cy="1767040"/>
        </a:xfrm>
        <a:prstGeom prst="ellipse">
          <a:avLst/>
        </a:prstGeom>
        <a:blipFill dpi="0"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7180" t="7319" r="8142" b="15010"/>
          </a:stretch>
        </a:blipFill>
        <a:ln w="9525" cap="flat" cmpd="sng" algn="ctr">
          <a:solidFill>
            <a:srgbClr val="002060"/>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9108ADDD-7259-4300-AF08-10F7E99B8764}">
      <dsp:nvSpPr>
        <dsp:cNvPr id="0" name=""/>
        <dsp:cNvSpPr/>
      </dsp:nvSpPr>
      <dsp:spPr>
        <a:xfrm rot="10800000">
          <a:off x="1602975" y="2029409"/>
          <a:ext cx="7480344" cy="1767040"/>
        </a:xfrm>
        <a:prstGeom prst="homePlate">
          <a:avLst/>
        </a:prstGeom>
        <a:gradFill rotWithShape="0">
          <a:gsLst>
            <a:gs pos="0">
              <a:schemeClr val="accent2">
                <a:hueOff val="10518374"/>
                <a:satOff val="-61895"/>
                <a:lumOff val="2355"/>
                <a:alphaOff val="0"/>
                <a:tint val="50000"/>
                <a:satMod val="300000"/>
              </a:schemeClr>
            </a:gs>
            <a:gs pos="35000">
              <a:schemeClr val="accent2">
                <a:hueOff val="10518374"/>
                <a:satOff val="-61895"/>
                <a:lumOff val="2355"/>
                <a:alphaOff val="0"/>
                <a:tint val="37000"/>
                <a:satMod val="300000"/>
              </a:schemeClr>
            </a:gs>
            <a:gs pos="100000">
              <a:schemeClr val="accent2">
                <a:hueOff val="10518374"/>
                <a:satOff val="-61895"/>
                <a:lumOff val="235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79216" tIns="45720" rIns="85344" bIns="45720" numCol="1" spcCol="1270" anchor="ctr" anchorCtr="0">
          <a:noAutofit/>
        </a:bodyPr>
        <a:lstStyle/>
        <a:p>
          <a:pPr lvl="0" algn="l" defTabSz="533400">
            <a:lnSpc>
              <a:spcPct val="90000"/>
            </a:lnSpc>
            <a:spcBef>
              <a:spcPct val="0"/>
            </a:spcBef>
            <a:spcAft>
              <a:spcPct val="35000"/>
            </a:spcAft>
          </a:pPr>
          <a:r>
            <a:rPr lang="ru-RU" sz="1200" b="1" kern="1200" dirty="0" smtClean="0">
              <a:solidFill>
                <a:srgbClr val="002060"/>
              </a:solidFill>
              <a:latin typeface="Calibri" pitchFamily="34" charset="0"/>
            </a:rPr>
            <a:t>Огневым работам</a:t>
          </a:r>
          <a:r>
            <a:rPr lang="ru-RU" sz="1200" kern="1200" dirty="0" smtClean="0">
              <a:solidFill>
                <a:srgbClr val="002060"/>
              </a:solidFill>
              <a:latin typeface="Calibri" pitchFamily="34" charset="0"/>
            </a:rPr>
            <a:t> относятся производственные операции, связанные с применением открытого огня, искрообразованием и нагреванием до температуры, способной вызвать воспламенение материалов и конструкций:</a:t>
          </a:r>
        </a:p>
        <a:p>
          <a:pPr lvl="0" algn="l" defTabSz="533400">
            <a:lnSpc>
              <a:spcPct val="90000"/>
            </a:lnSpc>
            <a:spcBef>
              <a:spcPct val="0"/>
            </a:spcBef>
            <a:spcAft>
              <a:spcPct val="35000"/>
            </a:spcAft>
          </a:pPr>
          <a:r>
            <a:rPr lang="ru-RU" sz="1200" kern="1200" dirty="0" smtClean="0">
              <a:solidFill>
                <a:srgbClr val="002060"/>
              </a:solidFill>
              <a:latin typeface="Calibri" pitchFamily="34" charset="0"/>
            </a:rPr>
            <a:t>-электросварка, газосварка;</a:t>
          </a:r>
        </a:p>
        <a:p>
          <a:pPr lvl="0" algn="l" defTabSz="533400">
            <a:lnSpc>
              <a:spcPct val="90000"/>
            </a:lnSpc>
            <a:spcBef>
              <a:spcPct val="0"/>
            </a:spcBef>
            <a:spcAft>
              <a:spcPct val="35000"/>
            </a:spcAft>
          </a:pPr>
          <a:r>
            <a:rPr lang="ru-RU" sz="1200" kern="1200" dirty="0" smtClean="0">
              <a:solidFill>
                <a:srgbClr val="002060"/>
              </a:solidFill>
              <a:latin typeface="Calibri" pitchFamily="34" charset="0"/>
            </a:rPr>
            <a:t>-</a:t>
          </a:r>
          <a:r>
            <a:rPr lang="ru-RU" sz="1200" kern="1200" dirty="0" err="1" smtClean="0">
              <a:solidFill>
                <a:srgbClr val="002060"/>
              </a:solidFill>
              <a:latin typeface="Calibri" pitchFamily="34" charset="0"/>
            </a:rPr>
            <a:t>бензо-керосинорезка</a:t>
          </a:r>
          <a:r>
            <a:rPr lang="ru-RU" sz="1200" kern="1200" dirty="0" smtClean="0">
              <a:solidFill>
                <a:srgbClr val="002060"/>
              </a:solidFill>
              <a:latin typeface="Calibri" pitchFamily="34" charset="0"/>
            </a:rPr>
            <a:t>;</a:t>
          </a:r>
        </a:p>
        <a:p>
          <a:pPr lvl="0" algn="l" defTabSz="533400">
            <a:lnSpc>
              <a:spcPct val="90000"/>
            </a:lnSpc>
            <a:spcBef>
              <a:spcPct val="0"/>
            </a:spcBef>
            <a:spcAft>
              <a:spcPct val="35000"/>
            </a:spcAft>
          </a:pPr>
          <a:r>
            <a:rPr lang="ru-RU" sz="1200" kern="1200" dirty="0" smtClean="0">
              <a:solidFill>
                <a:srgbClr val="002060"/>
              </a:solidFill>
              <a:latin typeface="Calibri" pitchFamily="34" charset="0"/>
            </a:rPr>
            <a:t>-паяльные работы;</a:t>
          </a:r>
        </a:p>
        <a:p>
          <a:pPr lvl="0" algn="l" defTabSz="533400">
            <a:lnSpc>
              <a:spcPct val="90000"/>
            </a:lnSpc>
            <a:spcBef>
              <a:spcPct val="0"/>
            </a:spcBef>
            <a:spcAft>
              <a:spcPct val="35000"/>
            </a:spcAft>
          </a:pPr>
          <a:r>
            <a:rPr lang="ru-RU" sz="1200" kern="1200" dirty="0" smtClean="0">
              <a:solidFill>
                <a:srgbClr val="002060"/>
              </a:solidFill>
              <a:latin typeface="Calibri" pitchFamily="34" charset="0"/>
            </a:rPr>
            <a:t>-механическая обработка металла с образованием искр и т.п.;</a:t>
          </a:r>
        </a:p>
        <a:p>
          <a:pPr lvl="0" algn="l" defTabSz="533400">
            <a:lnSpc>
              <a:spcPct val="90000"/>
            </a:lnSpc>
            <a:spcBef>
              <a:spcPct val="0"/>
            </a:spcBef>
            <a:spcAft>
              <a:spcPct val="35000"/>
            </a:spcAft>
          </a:pPr>
          <a:r>
            <a:rPr lang="ru-RU" sz="1200" kern="1200" dirty="0" smtClean="0">
              <a:solidFill>
                <a:srgbClr val="002060"/>
              </a:solidFill>
              <a:latin typeface="Calibri" pitchFamily="34" charset="0"/>
            </a:rPr>
            <a:t>-пламенная поверхностная закалка, плавка, напыление пластмасс.</a:t>
          </a:r>
          <a:endParaRPr lang="ru-RU" sz="1200" kern="1200" dirty="0">
            <a:solidFill>
              <a:srgbClr val="002060"/>
            </a:solidFill>
          </a:endParaRPr>
        </a:p>
      </dsp:txBody>
      <dsp:txXfrm rot="10800000">
        <a:off x="2044735" y="2029409"/>
        <a:ext cx="7038584" cy="1767040"/>
      </dsp:txXfrm>
    </dsp:sp>
    <dsp:sp modelId="{581C22CC-575E-4611-95F7-3CD66B549BC7}">
      <dsp:nvSpPr>
        <dsp:cNvPr id="0" name=""/>
        <dsp:cNvSpPr/>
      </dsp:nvSpPr>
      <dsp:spPr>
        <a:xfrm>
          <a:off x="0" y="1885395"/>
          <a:ext cx="1767040" cy="1767040"/>
        </a:xfrm>
        <a:prstGeom prst="ellipse">
          <a:avLst/>
        </a:prstGeom>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19272" t="9409" r="-6728" b="-9409"/>
          </a:stretch>
        </a:blipFill>
        <a:ln w="9525" cap="flat" cmpd="sng" algn="ctr">
          <a:solidFill>
            <a:srgbClr val="002060"/>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D819D9-9356-44D3-95F6-A35DADFB4193}">
      <dsp:nvSpPr>
        <dsp:cNvPr id="0" name=""/>
        <dsp:cNvSpPr/>
      </dsp:nvSpPr>
      <dsp:spPr>
        <a:xfrm rot="10800000">
          <a:off x="564655" y="116630"/>
          <a:ext cx="8579344" cy="924612"/>
        </a:xfrm>
        <a:prstGeom prst="homePlat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97977" tIns="45720" rIns="85344" bIns="45720" numCol="1" spcCol="1270" anchor="ctr" anchorCtr="0">
          <a:noAutofit/>
        </a:bodyPr>
        <a:lstStyle/>
        <a:p>
          <a:pPr lvl="0" algn="just" defTabSz="533400">
            <a:lnSpc>
              <a:spcPct val="100000"/>
            </a:lnSpc>
            <a:spcBef>
              <a:spcPct val="0"/>
            </a:spcBef>
            <a:spcAft>
              <a:spcPts val="0"/>
            </a:spcAft>
          </a:pPr>
          <a:r>
            <a:rPr lang="ru-RU" sz="1200" b="1" kern="1200" dirty="0" smtClean="0">
              <a:solidFill>
                <a:srgbClr val="002060"/>
              </a:solidFill>
              <a:latin typeface="Calibri" pitchFamily="34" charset="0"/>
            </a:rPr>
            <a:t>      Наиболее пожароопасными являются сварка и резка металла.</a:t>
          </a:r>
        </a:p>
        <a:p>
          <a:pPr lvl="0" algn="ctr" defTabSz="533400">
            <a:lnSpc>
              <a:spcPct val="100000"/>
            </a:lnSpc>
            <a:spcBef>
              <a:spcPct val="0"/>
            </a:spcBef>
            <a:spcAft>
              <a:spcPts val="0"/>
            </a:spcAft>
          </a:pPr>
          <a:r>
            <a:rPr lang="ru-RU" sz="1200" kern="1200" dirty="0" smtClean="0">
              <a:solidFill>
                <a:srgbClr val="002060"/>
              </a:solidFill>
              <a:latin typeface="Calibri" pitchFamily="34" charset="0"/>
            </a:rPr>
            <a:t>   Они сопровождаются интенсивным образованием брызг расплавленного металла, выделением теплоты, а также газов и паров, которые могут образовать с воздухом горючие смеси и послужить причиной пожара или взрыва.</a:t>
          </a:r>
          <a:endParaRPr lang="ru-RU" sz="1200" kern="1200" dirty="0">
            <a:solidFill>
              <a:srgbClr val="002060"/>
            </a:solidFill>
            <a:latin typeface="Calibri" pitchFamily="34" charset="0"/>
          </a:endParaRPr>
        </a:p>
      </dsp:txBody>
      <dsp:txXfrm rot="10800000">
        <a:off x="795808" y="116630"/>
        <a:ext cx="8348191" cy="924612"/>
      </dsp:txXfrm>
    </dsp:sp>
    <dsp:sp modelId="{DB237A6E-F55D-4AE6-9259-BFC10AAD15F4}">
      <dsp:nvSpPr>
        <dsp:cNvPr id="0" name=""/>
        <dsp:cNvSpPr/>
      </dsp:nvSpPr>
      <dsp:spPr>
        <a:xfrm>
          <a:off x="1" y="4"/>
          <a:ext cx="1129270" cy="1129270"/>
        </a:xfrm>
        <a:prstGeom prst="ellipse">
          <a:avLst/>
        </a:prstGeom>
        <a:blipFill dpi="0" rotWithShape="1">
          <a:blip xmlns:r="http://schemas.openxmlformats.org/officeDocument/2006/relationships" r:embed="rId1" cstate="print">
            <a:extLst>
              <a:ext uri="{28A0092B-C50C-407E-A947-70E740481C1C}">
                <a14:useLocalDpi xmlns:a14="http://schemas.microsoft.com/office/drawing/2010/main" val="0"/>
              </a:ext>
            </a:extLst>
          </a:blip>
          <a:srcRect/>
          <a:stretch>
            <a:fillRect r="-6328"/>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987800EF-05B4-40A8-BE83-4EBB2C737C1F}">
      <dsp:nvSpPr>
        <dsp:cNvPr id="0" name=""/>
        <dsp:cNvSpPr/>
      </dsp:nvSpPr>
      <dsp:spPr>
        <a:xfrm rot="10800000">
          <a:off x="635589" y="1412775"/>
          <a:ext cx="8508381" cy="742924"/>
        </a:xfrm>
        <a:prstGeom prst="homePlate">
          <a:avLst/>
        </a:prstGeom>
        <a:solidFill>
          <a:schemeClr val="accent2">
            <a:hueOff val="5259187"/>
            <a:satOff val="-30948"/>
            <a:lumOff val="1178"/>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97977" tIns="45720" rIns="85344" bIns="45720" numCol="1" spcCol="1270" anchor="ctr" anchorCtr="0">
          <a:noAutofit/>
        </a:bodyPr>
        <a:lstStyle/>
        <a:p>
          <a:pPr lvl="0" algn="just" defTabSz="533400">
            <a:lnSpc>
              <a:spcPct val="90000"/>
            </a:lnSpc>
            <a:spcBef>
              <a:spcPct val="0"/>
            </a:spcBef>
            <a:spcAft>
              <a:spcPct val="35000"/>
            </a:spcAft>
          </a:pPr>
          <a:endParaRPr lang="ru-RU" sz="1200" kern="1200" dirty="0" smtClean="0">
            <a:solidFill>
              <a:srgbClr val="002060"/>
            </a:solidFill>
            <a:latin typeface="Calibri" pitchFamily="34" charset="0"/>
          </a:endParaRPr>
        </a:p>
        <a:p>
          <a:pPr lvl="0" algn="just" defTabSz="533400">
            <a:lnSpc>
              <a:spcPct val="90000"/>
            </a:lnSpc>
            <a:spcBef>
              <a:spcPct val="0"/>
            </a:spcBef>
            <a:spcAft>
              <a:spcPct val="35000"/>
            </a:spcAft>
          </a:pPr>
          <a:r>
            <a:rPr lang="ru-RU" sz="1200" kern="1200" dirty="0" smtClean="0">
              <a:solidFill>
                <a:srgbClr val="002060"/>
              </a:solidFill>
              <a:latin typeface="Calibri" pitchFamily="34" charset="0"/>
            </a:rPr>
            <a:t>Например, при электрической дуговой сварке температура пламени дуги может достигать 6000° С.</a:t>
          </a:r>
        </a:p>
        <a:p>
          <a:pPr lvl="0" algn="just" defTabSz="533400">
            <a:lnSpc>
              <a:spcPct val="90000"/>
            </a:lnSpc>
            <a:spcBef>
              <a:spcPct val="0"/>
            </a:spcBef>
            <a:spcAft>
              <a:spcPct val="35000"/>
            </a:spcAft>
          </a:pPr>
          <a:r>
            <a:rPr lang="ru-RU" sz="1200" kern="1200" dirty="0" smtClean="0">
              <a:solidFill>
                <a:srgbClr val="002060"/>
              </a:solidFill>
              <a:latin typeface="Calibri" pitchFamily="34" charset="0"/>
            </a:rPr>
            <a:t>Образующиеся в процессе сварки искры в виде частиц расплавленного металла имеют температуру более 1700° С.</a:t>
          </a:r>
        </a:p>
        <a:p>
          <a:pPr lvl="0" algn="ctr" defTabSz="533400">
            <a:lnSpc>
              <a:spcPct val="90000"/>
            </a:lnSpc>
            <a:spcBef>
              <a:spcPct val="0"/>
            </a:spcBef>
            <a:spcAft>
              <a:spcPct val="35000"/>
            </a:spcAft>
          </a:pPr>
          <a:endParaRPr lang="ru-RU" sz="1200" kern="1200" dirty="0">
            <a:solidFill>
              <a:srgbClr val="002060"/>
            </a:solidFill>
            <a:latin typeface="Calibri" pitchFamily="34" charset="0"/>
          </a:endParaRPr>
        </a:p>
      </dsp:txBody>
      <dsp:txXfrm rot="10800000">
        <a:off x="821320" y="1412775"/>
        <a:ext cx="8322650" cy="742924"/>
      </dsp:txXfrm>
    </dsp:sp>
    <dsp:sp modelId="{0567793C-E996-42E9-8CB8-DD8E86EB908E}">
      <dsp:nvSpPr>
        <dsp:cNvPr id="0" name=""/>
        <dsp:cNvSpPr/>
      </dsp:nvSpPr>
      <dsp:spPr>
        <a:xfrm>
          <a:off x="1" y="1268759"/>
          <a:ext cx="1129270" cy="1129270"/>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36000" r="-36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7160B7FF-1BC1-4F5E-871F-5C25BA5135D1}">
      <dsp:nvSpPr>
        <dsp:cNvPr id="0" name=""/>
        <dsp:cNvSpPr/>
      </dsp:nvSpPr>
      <dsp:spPr>
        <a:xfrm rot="10800000">
          <a:off x="514460" y="2420884"/>
          <a:ext cx="8629510" cy="1129270"/>
        </a:xfrm>
        <a:prstGeom prst="homePlate">
          <a:avLst/>
        </a:prstGeom>
        <a:solidFill>
          <a:schemeClr val="accent2">
            <a:hueOff val="10518374"/>
            <a:satOff val="-61895"/>
            <a:lumOff val="2355"/>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97977" tIns="45720" rIns="85344" bIns="45720" numCol="1" spcCol="1270" anchor="ctr" anchorCtr="0">
          <a:noAutofit/>
        </a:bodyPr>
        <a:lstStyle/>
        <a:p>
          <a:pPr lvl="0" algn="just" defTabSz="533400">
            <a:lnSpc>
              <a:spcPct val="90000"/>
            </a:lnSpc>
            <a:spcBef>
              <a:spcPct val="0"/>
            </a:spcBef>
            <a:spcAft>
              <a:spcPct val="35000"/>
            </a:spcAft>
          </a:pPr>
          <a:r>
            <a:rPr lang="ru-RU" sz="1200" kern="1200" dirty="0" smtClean="0">
              <a:latin typeface="Calibri" pitchFamily="34" charset="0"/>
            </a:rPr>
            <a:t>Разлетаясь вокруг места проведения электросварки, искры способны воспламенить практически любой горючий материал.</a:t>
          </a:r>
        </a:p>
        <a:p>
          <a:pPr lvl="0" algn="just" defTabSz="533400">
            <a:lnSpc>
              <a:spcPct val="90000"/>
            </a:lnSpc>
            <a:spcBef>
              <a:spcPct val="0"/>
            </a:spcBef>
            <a:spcAft>
              <a:spcPct val="35000"/>
            </a:spcAft>
          </a:pPr>
          <a:r>
            <a:rPr lang="ru-RU" sz="1200" kern="1200" dirty="0" smtClean="0">
              <a:latin typeface="Calibri" pitchFamily="34" charset="0"/>
            </a:rPr>
            <a:t>Больше всего искр (брызг металла) образуется при газовой или электродуговой резке, так как значительная часть расплавленного металла при этом выдувается газовой струёй из прорезаемой канавки.</a:t>
          </a:r>
        </a:p>
      </dsp:txBody>
      <dsp:txXfrm rot="10800000">
        <a:off x="796777" y="2420884"/>
        <a:ext cx="8347193" cy="1129270"/>
      </dsp:txXfrm>
    </dsp:sp>
    <dsp:sp modelId="{61358075-BBA0-43A3-8754-6FD23EC06E58}">
      <dsp:nvSpPr>
        <dsp:cNvPr id="0" name=""/>
        <dsp:cNvSpPr/>
      </dsp:nvSpPr>
      <dsp:spPr>
        <a:xfrm>
          <a:off x="1" y="2492897"/>
          <a:ext cx="1129270" cy="1129270"/>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39000" r="-39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E24581-440E-4E92-B357-28184EF5E0E8}">
      <dsp:nvSpPr>
        <dsp:cNvPr id="0" name=""/>
        <dsp:cNvSpPr/>
      </dsp:nvSpPr>
      <dsp:spPr>
        <a:xfrm>
          <a:off x="0" y="1089"/>
          <a:ext cx="9136926" cy="0"/>
        </a:xfrm>
        <a:prstGeom prst="lin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7AC0F2C-344D-4253-BC7E-7F3BE40CC933}">
      <dsp:nvSpPr>
        <dsp:cNvPr id="0" name=""/>
        <dsp:cNvSpPr/>
      </dsp:nvSpPr>
      <dsp:spPr>
        <a:xfrm>
          <a:off x="0" y="1089"/>
          <a:ext cx="1827385" cy="2230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lvl="0" algn="l" defTabSz="466725">
            <a:lnSpc>
              <a:spcPct val="90000"/>
            </a:lnSpc>
            <a:spcBef>
              <a:spcPct val="0"/>
            </a:spcBef>
            <a:spcAft>
              <a:spcPct val="35000"/>
            </a:spcAft>
          </a:pPr>
          <a:endParaRPr lang="ru-RU" sz="1050" b="1" i="0" kern="1200" dirty="0" smtClean="0">
            <a:solidFill>
              <a:srgbClr val="002060"/>
            </a:solidFill>
            <a:latin typeface="Calibri" pitchFamily="34" charset="0"/>
          </a:endParaRPr>
        </a:p>
        <a:p>
          <a:pPr lvl="0" algn="l" defTabSz="466725">
            <a:lnSpc>
              <a:spcPct val="90000"/>
            </a:lnSpc>
            <a:spcBef>
              <a:spcPct val="0"/>
            </a:spcBef>
            <a:spcAft>
              <a:spcPct val="35000"/>
            </a:spcAft>
          </a:pPr>
          <a:endParaRPr lang="ru-RU" sz="1050" b="1" i="0" kern="1200" dirty="0" smtClean="0">
            <a:solidFill>
              <a:srgbClr val="002060"/>
            </a:solidFill>
            <a:latin typeface="Calibri" pitchFamily="34" charset="0"/>
          </a:endParaRPr>
        </a:p>
        <a:p>
          <a:pPr lvl="0" algn="l" defTabSz="466725">
            <a:lnSpc>
              <a:spcPct val="90000"/>
            </a:lnSpc>
            <a:spcBef>
              <a:spcPct val="0"/>
            </a:spcBef>
            <a:spcAft>
              <a:spcPct val="35000"/>
            </a:spcAft>
          </a:pPr>
          <a:endParaRPr lang="ru-RU" sz="1050" b="1" i="0" kern="1200" dirty="0" smtClean="0">
            <a:solidFill>
              <a:srgbClr val="002060"/>
            </a:solidFill>
            <a:latin typeface="Calibri" pitchFamily="34" charset="0"/>
          </a:endParaRPr>
        </a:p>
        <a:p>
          <a:pPr lvl="0" algn="l" defTabSz="466725">
            <a:lnSpc>
              <a:spcPct val="90000"/>
            </a:lnSpc>
            <a:spcBef>
              <a:spcPct val="0"/>
            </a:spcBef>
            <a:spcAft>
              <a:spcPct val="35000"/>
            </a:spcAft>
          </a:pPr>
          <a:r>
            <a:rPr lang="ru-RU" sz="1200" b="1" i="0" kern="1200" dirty="0" smtClean="0">
              <a:solidFill>
                <a:srgbClr val="002060"/>
              </a:solidFill>
              <a:latin typeface="Calibri" pitchFamily="34" charset="0"/>
            </a:rPr>
            <a:t>При проведении огневых работ необходимо:</a:t>
          </a:r>
          <a:endParaRPr lang="ru-RU" sz="1200" b="1" kern="1200" dirty="0">
            <a:solidFill>
              <a:srgbClr val="002060"/>
            </a:solidFill>
            <a:latin typeface="Calibri" pitchFamily="34" charset="0"/>
          </a:endParaRPr>
        </a:p>
      </dsp:txBody>
      <dsp:txXfrm>
        <a:off x="0" y="1089"/>
        <a:ext cx="1827385" cy="2230068"/>
      </dsp:txXfrm>
    </dsp:sp>
    <dsp:sp modelId="{0485A1EE-490E-440E-B2CA-4B650ED4043F}">
      <dsp:nvSpPr>
        <dsp:cNvPr id="0" name=""/>
        <dsp:cNvSpPr/>
      </dsp:nvSpPr>
      <dsp:spPr>
        <a:xfrm>
          <a:off x="1964439" y="26298"/>
          <a:ext cx="7172486" cy="3628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lvl="0" algn="just" defTabSz="466725">
            <a:lnSpc>
              <a:spcPct val="90000"/>
            </a:lnSpc>
            <a:spcBef>
              <a:spcPct val="0"/>
            </a:spcBef>
            <a:spcAft>
              <a:spcPct val="35000"/>
            </a:spcAft>
          </a:pPr>
          <a:r>
            <a:rPr lang="ru-RU" sz="1050" b="0" i="0" kern="1200" dirty="0" smtClean="0">
              <a:solidFill>
                <a:srgbClr val="002060"/>
              </a:solidFill>
              <a:latin typeface="Calibri" pitchFamily="34" charset="0"/>
            </a:rPr>
            <a:t>а) перед проведением огневых работ провентилировать помещения, в которых возможно скопление паров легковоспламеняющихся и горючих жидкостей, а также горючих газов;</a:t>
          </a:r>
          <a:endParaRPr lang="ru-RU" sz="1050" kern="1200" dirty="0">
            <a:solidFill>
              <a:srgbClr val="002060"/>
            </a:solidFill>
            <a:latin typeface="Calibri" pitchFamily="34" charset="0"/>
          </a:endParaRPr>
        </a:p>
      </dsp:txBody>
      <dsp:txXfrm>
        <a:off x="1964439" y="26298"/>
        <a:ext cx="7172486" cy="362819"/>
      </dsp:txXfrm>
    </dsp:sp>
    <dsp:sp modelId="{288F1E37-2397-48C7-8A98-D392AAEFE7EE}">
      <dsp:nvSpPr>
        <dsp:cNvPr id="0" name=""/>
        <dsp:cNvSpPr/>
      </dsp:nvSpPr>
      <dsp:spPr>
        <a:xfrm>
          <a:off x="1827385" y="389117"/>
          <a:ext cx="730954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sp3d z="127000" prstMaterial="matte"/>
      </dsp:spPr>
      <dsp:style>
        <a:lnRef idx="2">
          <a:scrgbClr r="0" g="0" b="0"/>
        </a:lnRef>
        <a:fillRef idx="1">
          <a:scrgbClr r="0" g="0" b="0"/>
        </a:fillRef>
        <a:effectRef idx="0">
          <a:scrgbClr r="0" g="0" b="0"/>
        </a:effectRef>
        <a:fontRef idx="minor"/>
      </dsp:style>
    </dsp:sp>
    <dsp:sp modelId="{D2D96BFE-046B-4304-ABA5-969690BE9E37}">
      <dsp:nvSpPr>
        <dsp:cNvPr id="0" name=""/>
        <dsp:cNvSpPr/>
      </dsp:nvSpPr>
      <dsp:spPr>
        <a:xfrm>
          <a:off x="1964439" y="414325"/>
          <a:ext cx="7172486" cy="345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lvl="0" algn="just" defTabSz="466725">
            <a:lnSpc>
              <a:spcPct val="90000"/>
            </a:lnSpc>
            <a:spcBef>
              <a:spcPct val="0"/>
            </a:spcBef>
            <a:spcAft>
              <a:spcPct val="35000"/>
            </a:spcAft>
          </a:pPr>
          <a:r>
            <a:rPr lang="ru-RU" sz="1050" b="0" i="0" kern="1200" dirty="0" smtClean="0">
              <a:solidFill>
                <a:srgbClr val="002060"/>
              </a:solidFill>
              <a:latin typeface="Calibri" pitchFamily="34" charset="0"/>
            </a:rPr>
            <a:t>б) обеспечить место производства работ не менее чем 2 огнетушителями с минимальным рангом модельного очага пожара 2А, 55В и покрывалом для изоляции очага возгорания;</a:t>
          </a:r>
          <a:endParaRPr lang="ru-RU" sz="1050" kern="1200" dirty="0">
            <a:solidFill>
              <a:srgbClr val="002060"/>
            </a:solidFill>
            <a:latin typeface="Calibri" pitchFamily="34" charset="0"/>
          </a:endParaRPr>
        </a:p>
      </dsp:txBody>
      <dsp:txXfrm>
        <a:off x="1964439" y="414325"/>
        <a:ext cx="7172486" cy="345375"/>
      </dsp:txXfrm>
    </dsp:sp>
    <dsp:sp modelId="{7B733EBC-276E-4B3C-A5B9-A0ED29B613A7}">
      <dsp:nvSpPr>
        <dsp:cNvPr id="0" name=""/>
        <dsp:cNvSpPr/>
      </dsp:nvSpPr>
      <dsp:spPr>
        <a:xfrm>
          <a:off x="1827385" y="759700"/>
          <a:ext cx="730954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sp3d z="127000" prstMaterial="matte"/>
      </dsp:spPr>
      <dsp:style>
        <a:lnRef idx="2">
          <a:scrgbClr r="0" g="0" b="0"/>
        </a:lnRef>
        <a:fillRef idx="1">
          <a:scrgbClr r="0" g="0" b="0"/>
        </a:fillRef>
        <a:effectRef idx="0">
          <a:scrgbClr r="0" g="0" b="0"/>
        </a:effectRef>
        <a:fontRef idx="minor"/>
      </dsp:style>
    </dsp:sp>
    <dsp:sp modelId="{6BFE8445-5098-430C-8F44-292F73EA61B7}">
      <dsp:nvSpPr>
        <dsp:cNvPr id="0" name=""/>
        <dsp:cNvSpPr/>
      </dsp:nvSpPr>
      <dsp:spPr>
        <a:xfrm>
          <a:off x="1964439" y="784908"/>
          <a:ext cx="7172486" cy="453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lvl="0" algn="just" defTabSz="466725">
            <a:lnSpc>
              <a:spcPct val="90000"/>
            </a:lnSpc>
            <a:spcBef>
              <a:spcPct val="0"/>
            </a:spcBef>
            <a:spcAft>
              <a:spcPct val="35000"/>
            </a:spcAft>
          </a:pPr>
          <a:r>
            <a:rPr lang="ru-RU" sz="1050" b="0" i="0" kern="1200" dirty="0" smtClean="0">
              <a:solidFill>
                <a:srgbClr val="002060"/>
              </a:solidFill>
              <a:latin typeface="Calibri" pitchFamily="34" charset="0"/>
            </a:rPr>
            <a:t>в) плотно закрыть все двери, соединяющие помещения, в которых проводятся огневые работы, с другими помещениями, в том числе двери тамбур-шлюзов, открыть окна;</a:t>
          </a:r>
          <a:endParaRPr lang="ru-RU" sz="1050" kern="1200" dirty="0">
            <a:solidFill>
              <a:srgbClr val="002060"/>
            </a:solidFill>
            <a:latin typeface="Calibri" pitchFamily="34" charset="0"/>
          </a:endParaRPr>
        </a:p>
      </dsp:txBody>
      <dsp:txXfrm>
        <a:off x="1964439" y="784908"/>
        <a:ext cx="7172486" cy="453487"/>
      </dsp:txXfrm>
    </dsp:sp>
    <dsp:sp modelId="{781AFC9A-428D-44D5-B358-BCC59AB1AE7C}">
      <dsp:nvSpPr>
        <dsp:cNvPr id="0" name=""/>
        <dsp:cNvSpPr/>
      </dsp:nvSpPr>
      <dsp:spPr>
        <a:xfrm>
          <a:off x="1827385" y="1238396"/>
          <a:ext cx="730954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sp3d z="127000" prstMaterial="matte"/>
      </dsp:spPr>
      <dsp:style>
        <a:lnRef idx="2">
          <a:scrgbClr r="0" g="0" b="0"/>
        </a:lnRef>
        <a:fillRef idx="1">
          <a:scrgbClr r="0" g="0" b="0"/>
        </a:fillRef>
        <a:effectRef idx="0">
          <a:scrgbClr r="0" g="0" b="0"/>
        </a:effectRef>
        <a:fontRef idx="minor"/>
      </dsp:style>
    </dsp:sp>
    <dsp:sp modelId="{A03A99ED-B53F-4316-97C6-BCE141157EB5}">
      <dsp:nvSpPr>
        <dsp:cNvPr id="0" name=""/>
        <dsp:cNvSpPr/>
      </dsp:nvSpPr>
      <dsp:spPr>
        <a:xfrm>
          <a:off x="1964439" y="1263604"/>
          <a:ext cx="7172486" cy="4124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lvl="0" algn="just" defTabSz="466725">
            <a:lnSpc>
              <a:spcPct val="90000"/>
            </a:lnSpc>
            <a:spcBef>
              <a:spcPct val="0"/>
            </a:spcBef>
            <a:spcAft>
              <a:spcPct val="35000"/>
            </a:spcAft>
          </a:pPr>
          <a:r>
            <a:rPr lang="ru-RU" sz="1050" b="0" i="0" kern="1200" dirty="0" smtClean="0">
              <a:solidFill>
                <a:srgbClr val="002060"/>
              </a:solidFill>
              <a:latin typeface="Calibri" pitchFamily="34" charset="0"/>
            </a:rPr>
            <a:t>г) осуществлять контроль состояния </a:t>
          </a:r>
          <a:r>
            <a:rPr lang="ru-RU" sz="1050" b="0" i="0" kern="1200" dirty="0" err="1" smtClean="0">
              <a:solidFill>
                <a:srgbClr val="002060"/>
              </a:solidFill>
              <a:latin typeface="Calibri" pitchFamily="34" charset="0"/>
            </a:rPr>
            <a:t>парогазовоздушной</a:t>
          </a:r>
          <a:r>
            <a:rPr lang="ru-RU" sz="1050" b="0" i="0" kern="1200" dirty="0" smtClean="0">
              <a:solidFill>
                <a:srgbClr val="002060"/>
              </a:solidFill>
              <a:latin typeface="Calibri" pitchFamily="34" charset="0"/>
            </a:rPr>
            <a:t> среды в технологическом оборудовании, на котором проводятся огневые работы, и в опасной зоне;</a:t>
          </a:r>
          <a:endParaRPr lang="ru-RU" sz="1050" kern="1200" dirty="0">
            <a:solidFill>
              <a:srgbClr val="002060"/>
            </a:solidFill>
            <a:latin typeface="Calibri" pitchFamily="34" charset="0"/>
          </a:endParaRPr>
        </a:p>
      </dsp:txBody>
      <dsp:txXfrm>
        <a:off x="1964439" y="1263604"/>
        <a:ext cx="7172486" cy="412469"/>
      </dsp:txXfrm>
    </dsp:sp>
    <dsp:sp modelId="{84064805-D15E-44F1-BEDA-FE6F547DD28C}">
      <dsp:nvSpPr>
        <dsp:cNvPr id="0" name=""/>
        <dsp:cNvSpPr/>
      </dsp:nvSpPr>
      <dsp:spPr>
        <a:xfrm>
          <a:off x="1827385" y="1676073"/>
          <a:ext cx="730954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sp3d z="127000" prstMaterial="matte"/>
      </dsp:spPr>
      <dsp:style>
        <a:lnRef idx="2">
          <a:scrgbClr r="0" g="0" b="0"/>
        </a:lnRef>
        <a:fillRef idx="1">
          <a:scrgbClr r="0" g="0" b="0"/>
        </a:fillRef>
        <a:effectRef idx="0">
          <a:scrgbClr r="0" g="0" b="0"/>
        </a:effectRef>
        <a:fontRef idx="minor"/>
      </dsp:style>
    </dsp:sp>
    <dsp:sp modelId="{D576A088-73A3-44C8-9D2C-866E9624550A}">
      <dsp:nvSpPr>
        <dsp:cNvPr id="0" name=""/>
        <dsp:cNvSpPr/>
      </dsp:nvSpPr>
      <dsp:spPr>
        <a:xfrm>
          <a:off x="1964439" y="1701281"/>
          <a:ext cx="7172486" cy="504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lvl="0" algn="just" defTabSz="466725">
            <a:lnSpc>
              <a:spcPct val="90000"/>
            </a:lnSpc>
            <a:spcBef>
              <a:spcPct val="0"/>
            </a:spcBef>
            <a:spcAft>
              <a:spcPct val="35000"/>
            </a:spcAft>
          </a:pPr>
          <a:r>
            <a:rPr lang="ru-RU" sz="1050" b="0" i="0" kern="1200" dirty="0" smtClean="0">
              <a:solidFill>
                <a:srgbClr val="002060"/>
              </a:solidFill>
              <a:latin typeface="Calibri" pitchFamily="34" charset="0"/>
            </a:rPr>
            <a:t>д) прекратить огневые работы в случае повышения содержания горючих веществ или снижения концентрации </a:t>
          </a:r>
          <a:r>
            <a:rPr lang="ru-RU" sz="1050" b="0" i="0" kern="1200" dirty="0" err="1" smtClean="0">
              <a:solidFill>
                <a:srgbClr val="002060"/>
              </a:solidFill>
              <a:latin typeface="Calibri" pitchFamily="34" charset="0"/>
            </a:rPr>
            <a:t>флегматизатора</a:t>
          </a:r>
          <a:r>
            <a:rPr lang="ru-RU" sz="1050" b="0" i="0" kern="1200" dirty="0" smtClean="0">
              <a:solidFill>
                <a:srgbClr val="002060"/>
              </a:solidFill>
              <a:latin typeface="Calibri" pitchFamily="34" charset="0"/>
            </a:rPr>
            <a:t> в опасной зоне или технологическом оборудовании до значений предельно допустимых взрывобезопасных концентраций паров (газов).</a:t>
          </a:r>
          <a:endParaRPr lang="ru-RU" sz="1050" kern="1200" dirty="0">
            <a:solidFill>
              <a:srgbClr val="002060"/>
            </a:solidFill>
            <a:latin typeface="Calibri" pitchFamily="34" charset="0"/>
          </a:endParaRPr>
        </a:p>
      </dsp:txBody>
      <dsp:txXfrm>
        <a:off x="1964439" y="1701281"/>
        <a:ext cx="7172486" cy="504160"/>
      </dsp:txXfrm>
    </dsp:sp>
    <dsp:sp modelId="{BCD7C468-F84A-476E-8A1C-86E3CC640E86}">
      <dsp:nvSpPr>
        <dsp:cNvPr id="0" name=""/>
        <dsp:cNvSpPr/>
      </dsp:nvSpPr>
      <dsp:spPr>
        <a:xfrm>
          <a:off x="1827385" y="2205442"/>
          <a:ext cx="730954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sp3d z="127000" prstMaterial="matte"/>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4118C4-B9E5-4DEB-8DEB-3DF7DB696737}">
      <dsp:nvSpPr>
        <dsp:cNvPr id="0" name=""/>
        <dsp:cNvSpPr/>
      </dsp:nvSpPr>
      <dsp:spPr>
        <a:xfrm rot="10800000">
          <a:off x="824336" y="4"/>
          <a:ext cx="8319635" cy="955766"/>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1467" tIns="53340" rIns="99568" bIns="53340" numCol="1" spcCol="1270" anchor="ctr" anchorCtr="0">
          <a:noAutofit/>
        </a:bodyPr>
        <a:lstStyle/>
        <a:p>
          <a:pPr lvl="0" algn="just" defTabSz="622300">
            <a:lnSpc>
              <a:spcPct val="90000"/>
            </a:lnSpc>
            <a:spcBef>
              <a:spcPct val="0"/>
            </a:spcBef>
            <a:spcAft>
              <a:spcPct val="35000"/>
            </a:spcAft>
          </a:pPr>
          <a:r>
            <a:rPr lang="ru-RU" sz="1400" b="0" i="0" kern="1200" dirty="0" smtClean="0">
              <a:solidFill>
                <a:srgbClr val="002060"/>
              </a:solidFill>
              <a:latin typeface="Calibri" pitchFamily="34" charset="0"/>
            </a:rPr>
            <a:t>а) приступать к работе при неисправной аппаратуре</a:t>
          </a:r>
          <a:endParaRPr lang="ru-RU" sz="1400" kern="1200" dirty="0">
            <a:solidFill>
              <a:srgbClr val="002060"/>
            </a:solidFill>
            <a:latin typeface="Calibri" pitchFamily="34" charset="0"/>
          </a:endParaRPr>
        </a:p>
      </dsp:txBody>
      <dsp:txXfrm rot="10800000">
        <a:off x="1063277" y="4"/>
        <a:ext cx="8080694" cy="955766"/>
      </dsp:txXfrm>
    </dsp:sp>
    <dsp:sp modelId="{AE0F9043-6EF2-436C-8265-D14618DFCBBE}">
      <dsp:nvSpPr>
        <dsp:cNvPr id="0" name=""/>
        <dsp:cNvSpPr/>
      </dsp:nvSpPr>
      <dsp:spPr>
        <a:xfrm>
          <a:off x="3" y="5901"/>
          <a:ext cx="955766" cy="955766"/>
        </a:xfrm>
        <a:prstGeom prst="ellipse">
          <a:avLst/>
        </a:prstGeom>
        <a:blipFill dpi="0"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200" b="200"/>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929B3394-AD9B-4F89-8FB0-E21C049C3CF0}">
      <dsp:nvSpPr>
        <dsp:cNvPr id="0" name=""/>
        <dsp:cNvSpPr/>
      </dsp:nvSpPr>
      <dsp:spPr>
        <a:xfrm rot="10800000">
          <a:off x="873436" y="1224138"/>
          <a:ext cx="8270563" cy="955766"/>
        </a:xfrm>
        <a:prstGeom prst="homePlate">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1467" tIns="53340" rIns="99568" bIns="53340" numCol="1" spcCol="1270" anchor="ctr" anchorCtr="0">
          <a:noAutofit/>
        </a:bodyPr>
        <a:lstStyle/>
        <a:p>
          <a:pPr lvl="0" algn="just" defTabSz="622300">
            <a:lnSpc>
              <a:spcPct val="90000"/>
            </a:lnSpc>
            <a:spcBef>
              <a:spcPct val="0"/>
            </a:spcBef>
            <a:spcAft>
              <a:spcPct val="35000"/>
            </a:spcAft>
          </a:pPr>
          <a:r>
            <a:rPr lang="ru-RU" sz="1400" b="0" i="0" kern="1200" smtClean="0">
              <a:solidFill>
                <a:srgbClr val="002060"/>
              </a:solidFill>
              <a:latin typeface="Calibri" pitchFamily="34" charset="0"/>
            </a:rPr>
            <a:t>б) проводить огневые работы на свежеокрашенных горючими красками (лаками) конструкциях и изделиях;</a:t>
          </a:r>
          <a:endParaRPr lang="ru-RU" sz="1400" kern="1200" dirty="0">
            <a:solidFill>
              <a:srgbClr val="002060"/>
            </a:solidFill>
            <a:latin typeface="Calibri" pitchFamily="34" charset="0"/>
          </a:endParaRPr>
        </a:p>
      </dsp:txBody>
      <dsp:txXfrm rot="10800000">
        <a:off x="1112377" y="1224138"/>
        <a:ext cx="8031622" cy="955766"/>
      </dsp:txXfrm>
    </dsp:sp>
    <dsp:sp modelId="{50CA7ED2-DB10-48F9-8422-ACF53266CB87}">
      <dsp:nvSpPr>
        <dsp:cNvPr id="0" name=""/>
        <dsp:cNvSpPr/>
      </dsp:nvSpPr>
      <dsp:spPr>
        <a:xfrm>
          <a:off x="3845" y="1224138"/>
          <a:ext cx="955766" cy="955766"/>
        </a:xfrm>
        <a:prstGeom prst="ellipse">
          <a:avLst/>
        </a:prstGeom>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12161" t="12032" r="12461" b="5826"/>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9EBDDD1E-C67C-4B60-9201-A2640C26B301}">
      <dsp:nvSpPr>
        <dsp:cNvPr id="0" name=""/>
        <dsp:cNvSpPr/>
      </dsp:nvSpPr>
      <dsp:spPr>
        <a:xfrm rot="10800000">
          <a:off x="909982" y="2448272"/>
          <a:ext cx="8234017" cy="955766"/>
        </a:xfrm>
        <a:prstGeom prst="homePlate">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1467" tIns="53340" rIns="99568" bIns="53340" numCol="1" spcCol="1270" anchor="ctr" anchorCtr="0">
          <a:noAutofit/>
        </a:bodyPr>
        <a:lstStyle/>
        <a:p>
          <a:pPr lvl="0" algn="just" defTabSz="622300">
            <a:lnSpc>
              <a:spcPct val="90000"/>
            </a:lnSpc>
            <a:spcBef>
              <a:spcPct val="0"/>
            </a:spcBef>
            <a:spcAft>
              <a:spcPct val="35000"/>
            </a:spcAft>
          </a:pPr>
          <a:r>
            <a:rPr lang="ru-RU" sz="1400" b="0" i="0" kern="1200" smtClean="0">
              <a:solidFill>
                <a:srgbClr val="002060"/>
              </a:solidFill>
              <a:latin typeface="Calibri" pitchFamily="34" charset="0"/>
            </a:rPr>
            <a:t>в) использовать одежду и рукавицы со следами масел, жиров, бензина, керосина и других горючих жидкостей;</a:t>
          </a:r>
          <a:endParaRPr lang="ru-RU" sz="1400" kern="1200" dirty="0">
            <a:solidFill>
              <a:srgbClr val="002060"/>
            </a:solidFill>
            <a:latin typeface="Calibri" pitchFamily="34" charset="0"/>
          </a:endParaRPr>
        </a:p>
      </dsp:txBody>
      <dsp:txXfrm rot="10800000">
        <a:off x="1148923" y="2448272"/>
        <a:ext cx="7995076" cy="955766"/>
      </dsp:txXfrm>
    </dsp:sp>
    <dsp:sp modelId="{A0FDFBE2-EFCD-41B5-A971-6041FDF41ABE}">
      <dsp:nvSpPr>
        <dsp:cNvPr id="0" name=""/>
        <dsp:cNvSpPr/>
      </dsp:nvSpPr>
      <dsp:spPr>
        <a:xfrm>
          <a:off x="3" y="2448272"/>
          <a:ext cx="955766" cy="955766"/>
        </a:xfrm>
        <a:prstGeom prst="ellipse">
          <a:avLst/>
        </a:prstGeom>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9664" t="-4914" r="1429" b="-14370"/>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D29A2492-CFAB-4252-9FA8-DC2EB6210219}">
      <dsp:nvSpPr>
        <dsp:cNvPr id="0" name=""/>
        <dsp:cNvSpPr/>
      </dsp:nvSpPr>
      <dsp:spPr>
        <a:xfrm rot="10800000">
          <a:off x="832269" y="3723583"/>
          <a:ext cx="8311730" cy="955766"/>
        </a:xfrm>
        <a:prstGeom prst="homePlate">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1467" tIns="53340" rIns="99568" bIns="53340" numCol="1" spcCol="1270" anchor="ctr" anchorCtr="0">
          <a:noAutofit/>
        </a:bodyPr>
        <a:lstStyle/>
        <a:p>
          <a:pPr lvl="0" algn="just" defTabSz="622300">
            <a:lnSpc>
              <a:spcPct val="90000"/>
            </a:lnSpc>
            <a:spcBef>
              <a:spcPct val="0"/>
            </a:spcBef>
            <a:spcAft>
              <a:spcPct val="35000"/>
            </a:spcAft>
          </a:pPr>
          <a:r>
            <a:rPr lang="ru-RU" sz="1400" b="0" i="0" kern="1200" dirty="0" smtClean="0">
              <a:solidFill>
                <a:srgbClr val="002060"/>
              </a:solidFill>
              <a:latin typeface="Calibri" pitchFamily="34" charset="0"/>
            </a:rPr>
            <a:t>г) хранить в сварочных кабинах одежду, легковоспламеняющиеся и горючие жидкости, другие горючие материалы;</a:t>
          </a:r>
          <a:endParaRPr lang="ru-RU" sz="1400" kern="1200" dirty="0">
            <a:solidFill>
              <a:srgbClr val="002060"/>
            </a:solidFill>
            <a:latin typeface="Calibri" pitchFamily="34" charset="0"/>
          </a:endParaRPr>
        </a:p>
      </dsp:txBody>
      <dsp:txXfrm rot="10800000">
        <a:off x="1071210" y="3723583"/>
        <a:ext cx="8072789" cy="955766"/>
      </dsp:txXfrm>
    </dsp:sp>
    <dsp:sp modelId="{29108B94-D65B-4721-9528-3E70EA33FF6E}">
      <dsp:nvSpPr>
        <dsp:cNvPr id="0" name=""/>
        <dsp:cNvSpPr/>
      </dsp:nvSpPr>
      <dsp:spPr>
        <a:xfrm>
          <a:off x="0" y="3723583"/>
          <a:ext cx="955766" cy="955766"/>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4118C4-B9E5-4DEB-8DEB-3DF7DB696737}">
      <dsp:nvSpPr>
        <dsp:cNvPr id="0" name=""/>
        <dsp:cNvSpPr/>
      </dsp:nvSpPr>
      <dsp:spPr>
        <a:xfrm rot="10800000">
          <a:off x="824336" y="4"/>
          <a:ext cx="8319635" cy="955766"/>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1467" tIns="53340" rIns="99568" bIns="53340" numCol="1" spcCol="1270" anchor="ctr" anchorCtr="0">
          <a:noAutofit/>
        </a:bodyPr>
        <a:lstStyle/>
        <a:p>
          <a:pPr lvl="0" algn="just" defTabSz="622300">
            <a:lnSpc>
              <a:spcPct val="90000"/>
            </a:lnSpc>
            <a:spcBef>
              <a:spcPct val="0"/>
            </a:spcBef>
            <a:spcAft>
              <a:spcPct val="35000"/>
            </a:spcAft>
          </a:pPr>
          <a:r>
            <a:rPr lang="ru-RU" sz="1400" b="0" i="0" kern="1200" dirty="0" smtClean="0">
              <a:solidFill>
                <a:srgbClr val="002060"/>
              </a:solidFill>
              <a:latin typeface="Calibri" pitchFamily="34" charset="0"/>
            </a:rPr>
            <a:t>д) допускать к самостоятельной работе лиц, не имеющих квалификационного удостоверения;</a:t>
          </a:r>
          <a:endParaRPr lang="ru-RU" sz="1400" kern="1200" dirty="0">
            <a:solidFill>
              <a:srgbClr val="002060"/>
            </a:solidFill>
            <a:latin typeface="Calibri" pitchFamily="34" charset="0"/>
          </a:endParaRPr>
        </a:p>
      </dsp:txBody>
      <dsp:txXfrm rot="10800000">
        <a:off x="1063277" y="4"/>
        <a:ext cx="8080694" cy="955766"/>
      </dsp:txXfrm>
    </dsp:sp>
    <dsp:sp modelId="{AE0F9043-6EF2-436C-8265-D14618DFCBBE}">
      <dsp:nvSpPr>
        <dsp:cNvPr id="0" name=""/>
        <dsp:cNvSpPr/>
      </dsp:nvSpPr>
      <dsp:spPr>
        <a:xfrm>
          <a:off x="3" y="5901"/>
          <a:ext cx="955766" cy="955766"/>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16000" r="-16000"/>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929B3394-AD9B-4F89-8FB0-E21C049C3CF0}">
      <dsp:nvSpPr>
        <dsp:cNvPr id="0" name=""/>
        <dsp:cNvSpPr/>
      </dsp:nvSpPr>
      <dsp:spPr>
        <a:xfrm rot="10800000">
          <a:off x="873436" y="1224138"/>
          <a:ext cx="8270563" cy="955766"/>
        </a:xfrm>
        <a:prstGeom prst="homePlate">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1467" tIns="53340" rIns="99568" bIns="53340" numCol="1" spcCol="1270" anchor="ctr" anchorCtr="0">
          <a:noAutofit/>
        </a:bodyPr>
        <a:lstStyle/>
        <a:p>
          <a:pPr lvl="0" algn="just" defTabSz="622300">
            <a:lnSpc>
              <a:spcPct val="90000"/>
            </a:lnSpc>
            <a:spcBef>
              <a:spcPct val="0"/>
            </a:spcBef>
            <a:spcAft>
              <a:spcPct val="35000"/>
            </a:spcAft>
          </a:pPr>
          <a:r>
            <a:rPr lang="ru-RU" sz="1400" b="0" i="0" kern="1200" dirty="0" smtClean="0">
              <a:solidFill>
                <a:srgbClr val="002060"/>
              </a:solidFill>
              <a:latin typeface="Calibri" pitchFamily="34" charset="0"/>
            </a:rPr>
            <a:t>е) допускать соприкосновение электрических проводов с баллонами со сжатыми, сжиженными и растворенными газами;</a:t>
          </a:r>
          <a:endParaRPr lang="ru-RU" sz="1400" kern="1200" dirty="0">
            <a:solidFill>
              <a:srgbClr val="002060"/>
            </a:solidFill>
            <a:latin typeface="Calibri" pitchFamily="34" charset="0"/>
          </a:endParaRPr>
        </a:p>
      </dsp:txBody>
      <dsp:txXfrm rot="10800000">
        <a:off x="1112377" y="1224138"/>
        <a:ext cx="8031622" cy="955766"/>
      </dsp:txXfrm>
    </dsp:sp>
    <dsp:sp modelId="{50CA7ED2-DB10-48F9-8422-ACF53266CB87}">
      <dsp:nvSpPr>
        <dsp:cNvPr id="0" name=""/>
        <dsp:cNvSpPr/>
      </dsp:nvSpPr>
      <dsp:spPr>
        <a:xfrm>
          <a:off x="3845" y="1224138"/>
          <a:ext cx="955766" cy="955766"/>
        </a:xfrm>
        <a:prstGeom prst="ellipse">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3078" t="-134" r="3078" b="-7866"/>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9EBDDD1E-C67C-4B60-9201-A2640C26B301}">
      <dsp:nvSpPr>
        <dsp:cNvPr id="0" name=""/>
        <dsp:cNvSpPr/>
      </dsp:nvSpPr>
      <dsp:spPr>
        <a:xfrm rot="10800000">
          <a:off x="909982" y="2448272"/>
          <a:ext cx="8234017" cy="955766"/>
        </a:xfrm>
        <a:prstGeom prst="homePlate">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1467" tIns="53340" rIns="99568" bIns="53340" numCol="1" spcCol="1270" anchor="ctr" anchorCtr="0">
          <a:noAutofit/>
        </a:bodyPr>
        <a:lstStyle/>
        <a:p>
          <a:pPr lvl="0" algn="just" defTabSz="622300">
            <a:lnSpc>
              <a:spcPct val="90000"/>
            </a:lnSpc>
            <a:spcBef>
              <a:spcPct val="0"/>
            </a:spcBef>
            <a:spcAft>
              <a:spcPct val="35000"/>
            </a:spcAft>
          </a:pPr>
          <a:r>
            <a:rPr lang="ru-RU" sz="1400" b="0" i="0" kern="1200" dirty="0" smtClean="0">
              <a:solidFill>
                <a:srgbClr val="002060"/>
              </a:solidFill>
              <a:latin typeface="Calibri" pitchFamily="34" charset="0"/>
            </a:rPr>
            <a:t>ж) проводить работы на аппаратах и коммуникациях, заполненных горючими и токсичными веществами, а также находящихся под электрическим напряжением;</a:t>
          </a:r>
          <a:endParaRPr lang="ru-RU" sz="1400" kern="1200" dirty="0">
            <a:solidFill>
              <a:srgbClr val="002060"/>
            </a:solidFill>
            <a:latin typeface="Calibri" pitchFamily="34" charset="0"/>
          </a:endParaRPr>
        </a:p>
      </dsp:txBody>
      <dsp:txXfrm rot="10800000">
        <a:off x="1148923" y="2448272"/>
        <a:ext cx="7995076" cy="955766"/>
      </dsp:txXfrm>
    </dsp:sp>
    <dsp:sp modelId="{A0FDFBE2-EFCD-41B5-A971-6041FDF41ABE}">
      <dsp:nvSpPr>
        <dsp:cNvPr id="0" name=""/>
        <dsp:cNvSpPr/>
      </dsp:nvSpPr>
      <dsp:spPr>
        <a:xfrm>
          <a:off x="3" y="2448272"/>
          <a:ext cx="955766" cy="955766"/>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4000" r="-4000"/>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D29A2492-CFAB-4252-9FA8-DC2EB6210219}">
      <dsp:nvSpPr>
        <dsp:cNvPr id="0" name=""/>
        <dsp:cNvSpPr/>
      </dsp:nvSpPr>
      <dsp:spPr>
        <a:xfrm rot="10800000">
          <a:off x="832269" y="3723583"/>
          <a:ext cx="8311730" cy="955766"/>
        </a:xfrm>
        <a:prstGeom prst="homePlate">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1467" tIns="53340" rIns="99568" bIns="53340" numCol="1" spcCol="1270" anchor="ctr" anchorCtr="0">
          <a:noAutofit/>
        </a:bodyPr>
        <a:lstStyle/>
        <a:p>
          <a:pPr lvl="0" algn="just" defTabSz="622300">
            <a:lnSpc>
              <a:spcPct val="90000"/>
            </a:lnSpc>
            <a:spcBef>
              <a:spcPct val="0"/>
            </a:spcBef>
            <a:spcAft>
              <a:spcPct val="35000"/>
            </a:spcAft>
          </a:pPr>
          <a:r>
            <a:rPr lang="ru-RU" sz="1400" b="0" i="0" kern="1200" dirty="0" smtClean="0">
              <a:solidFill>
                <a:srgbClr val="002060"/>
              </a:solidFill>
              <a:latin typeface="Calibri" pitchFamily="34" charset="0"/>
            </a:rPr>
            <a:t>з) проводить работы по устройству гидроизоляции и </a:t>
          </a:r>
          <a:r>
            <a:rPr lang="ru-RU" sz="1400" b="0" i="0" kern="1200" dirty="0" err="1" smtClean="0">
              <a:solidFill>
                <a:srgbClr val="002060"/>
              </a:solidFill>
              <a:latin typeface="Calibri" pitchFamily="34" charset="0"/>
            </a:rPr>
            <a:t>пароизоляции</a:t>
          </a:r>
          <a:r>
            <a:rPr lang="ru-RU" sz="1400" b="0" i="0" kern="1200" dirty="0" smtClean="0">
              <a:solidFill>
                <a:srgbClr val="002060"/>
              </a:solidFill>
              <a:latin typeface="Calibri" pitchFamily="34" charset="0"/>
            </a:rPr>
            <a:t> на кровле, монтаж панелей с горючими и </a:t>
          </a:r>
          <a:r>
            <a:rPr lang="ru-RU" sz="1400" b="0" i="0" kern="1200" dirty="0" err="1" smtClean="0">
              <a:solidFill>
                <a:srgbClr val="002060"/>
              </a:solidFill>
              <a:latin typeface="Calibri" pitchFamily="34" charset="0"/>
            </a:rPr>
            <a:t>слабогорючими</a:t>
          </a:r>
          <a:r>
            <a:rPr lang="ru-RU" sz="1400" b="0" i="0" kern="1200" dirty="0" smtClean="0">
              <a:solidFill>
                <a:srgbClr val="002060"/>
              </a:solidFill>
              <a:latin typeface="Calibri" pitchFamily="34" charset="0"/>
            </a:rPr>
            <a:t> утеплителями, наклейкой покрытий полов и отделкой помещений с применением горючих лаков, клеев, мастик и других горючих материалов, за исключением случаев, когда проведение огневых работ предусмотрено технологией применения материала.</a:t>
          </a:r>
        </a:p>
      </dsp:txBody>
      <dsp:txXfrm rot="10800000">
        <a:off x="1071210" y="3723583"/>
        <a:ext cx="8072789" cy="955766"/>
      </dsp:txXfrm>
    </dsp:sp>
    <dsp:sp modelId="{29108B94-D65B-4721-9528-3E70EA33FF6E}">
      <dsp:nvSpPr>
        <dsp:cNvPr id="0" name=""/>
        <dsp:cNvSpPr/>
      </dsp:nvSpPr>
      <dsp:spPr>
        <a:xfrm>
          <a:off x="0" y="3723583"/>
          <a:ext cx="955766" cy="955766"/>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885188-0B0B-492A-B0B0-240D47D1DA3A}">
      <dsp:nvSpPr>
        <dsp:cNvPr id="0" name=""/>
        <dsp:cNvSpPr/>
      </dsp:nvSpPr>
      <dsp:spPr>
        <a:xfrm rot="10800000">
          <a:off x="706460" y="0"/>
          <a:ext cx="8312034" cy="830126"/>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66063" tIns="53340" rIns="99568" bIns="53340" numCol="1" spcCol="1270" anchor="ctr" anchorCtr="0">
          <a:noAutofit/>
        </a:bodyPr>
        <a:lstStyle/>
        <a:p>
          <a:pPr lvl="0" algn="just" defTabSz="622300">
            <a:lnSpc>
              <a:spcPct val="90000"/>
            </a:lnSpc>
            <a:spcBef>
              <a:spcPct val="0"/>
            </a:spcBef>
            <a:spcAft>
              <a:spcPct val="35000"/>
            </a:spcAft>
          </a:pPr>
          <a:r>
            <a:rPr lang="ru-RU" sz="1400" b="0" i="0" kern="1200" dirty="0" smtClean="0">
              <a:solidFill>
                <a:srgbClr val="002060"/>
              </a:solidFill>
              <a:latin typeface="Calibri" pitchFamily="34" charset="0"/>
            </a:rPr>
            <a:t>а) переносные ацетиленовые генераторы следует устанавливать на открытых площадках. Ацетиленовые генераторы необходимо ограждать и размещать не ближе 10 метров от мест проведения работ, а также от мест забора воздуха компрессорами и вентиляторами;</a:t>
          </a:r>
          <a:endParaRPr lang="ru-RU" sz="1400" kern="1200" dirty="0">
            <a:solidFill>
              <a:srgbClr val="002060"/>
            </a:solidFill>
            <a:latin typeface="Calibri" pitchFamily="34" charset="0"/>
          </a:endParaRPr>
        </a:p>
      </dsp:txBody>
      <dsp:txXfrm rot="10800000">
        <a:off x="913991" y="0"/>
        <a:ext cx="8104503" cy="830126"/>
      </dsp:txXfrm>
    </dsp:sp>
    <dsp:sp modelId="{B524F6B2-A564-4D27-AF41-1154540CDC06}">
      <dsp:nvSpPr>
        <dsp:cNvPr id="0" name=""/>
        <dsp:cNvSpPr/>
      </dsp:nvSpPr>
      <dsp:spPr>
        <a:xfrm>
          <a:off x="4" y="0"/>
          <a:ext cx="830126" cy="83012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2000" b="-12000"/>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762381EF-89D0-4B64-B5D2-9DC7631C6A12}">
      <dsp:nvSpPr>
        <dsp:cNvPr id="0" name=""/>
        <dsp:cNvSpPr/>
      </dsp:nvSpPr>
      <dsp:spPr>
        <a:xfrm rot="10800000">
          <a:off x="594635" y="1047948"/>
          <a:ext cx="8406893" cy="830126"/>
        </a:xfrm>
        <a:prstGeom prst="homePlate">
          <a:avLst/>
        </a:prstGeom>
        <a:gradFill rotWithShape="0">
          <a:gsLst>
            <a:gs pos="0">
              <a:schemeClr val="accent2">
                <a:hueOff val="3506125"/>
                <a:satOff val="-20632"/>
                <a:lumOff val="785"/>
                <a:alphaOff val="0"/>
                <a:tint val="50000"/>
                <a:satMod val="300000"/>
              </a:schemeClr>
            </a:gs>
            <a:gs pos="35000">
              <a:schemeClr val="accent2">
                <a:hueOff val="3506125"/>
                <a:satOff val="-20632"/>
                <a:lumOff val="785"/>
                <a:alphaOff val="0"/>
                <a:tint val="37000"/>
                <a:satMod val="300000"/>
              </a:schemeClr>
            </a:gs>
            <a:gs pos="100000">
              <a:schemeClr val="accent2">
                <a:hueOff val="3506125"/>
                <a:satOff val="-20632"/>
                <a:lumOff val="78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66063" tIns="53340" rIns="99568" bIns="53340" numCol="1" spcCol="1270" anchor="ctr" anchorCtr="0">
          <a:noAutofit/>
        </a:bodyPr>
        <a:lstStyle/>
        <a:p>
          <a:pPr lvl="0" algn="just" defTabSz="622300">
            <a:lnSpc>
              <a:spcPct val="90000"/>
            </a:lnSpc>
            <a:spcBef>
              <a:spcPct val="0"/>
            </a:spcBef>
            <a:spcAft>
              <a:spcPct val="35000"/>
            </a:spcAft>
          </a:pPr>
          <a:r>
            <a:rPr lang="ru-RU" sz="1400" b="0" i="0" kern="1200" dirty="0" smtClean="0">
              <a:solidFill>
                <a:srgbClr val="002060"/>
              </a:solidFill>
              <a:latin typeface="Calibri" pitchFamily="34" charset="0"/>
            </a:rPr>
            <a:t>б) при установке ацетиленового генератора в помещениях (закрытых местах) вывешиваются плакаты "Вход посторонним запрещен -огнеопасно", "Не курить", "Не проходить с огнем";</a:t>
          </a:r>
          <a:endParaRPr lang="ru-RU" sz="1400" kern="1200" dirty="0">
            <a:solidFill>
              <a:srgbClr val="002060"/>
            </a:solidFill>
            <a:latin typeface="Calibri" pitchFamily="34" charset="0"/>
          </a:endParaRPr>
        </a:p>
      </dsp:txBody>
      <dsp:txXfrm rot="10800000">
        <a:off x="802166" y="1047948"/>
        <a:ext cx="8199362" cy="830126"/>
      </dsp:txXfrm>
    </dsp:sp>
    <dsp:sp modelId="{36D9954D-EC77-4CF0-884B-7CD50A57E088}">
      <dsp:nvSpPr>
        <dsp:cNvPr id="0" name=""/>
        <dsp:cNvSpPr/>
      </dsp:nvSpPr>
      <dsp:spPr>
        <a:xfrm>
          <a:off x="0" y="1047948"/>
          <a:ext cx="830126" cy="830126"/>
        </a:xfrm>
        <a:prstGeom prst="ellipse">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97069" t="1113" r="3069" b="-1113"/>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5A3A424F-08C1-4383-8ABF-EE7C4DAD6028}">
      <dsp:nvSpPr>
        <dsp:cNvPr id="0" name=""/>
        <dsp:cNvSpPr/>
      </dsp:nvSpPr>
      <dsp:spPr>
        <a:xfrm rot="10800000">
          <a:off x="618320" y="2128065"/>
          <a:ext cx="8406954" cy="830126"/>
        </a:xfrm>
        <a:prstGeom prst="homePlate">
          <a:avLst/>
        </a:prstGeom>
        <a:gradFill rotWithShape="0">
          <a:gsLst>
            <a:gs pos="0">
              <a:schemeClr val="accent2">
                <a:hueOff val="7012249"/>
                <a:satOff val="-41263"/>
                <a:lumOff val="1570"/>
                <a:alphaOff val="0"/>
                <a:tint val="50000"/>
                <a:satMod val="300000"/>
              </a:schemeClr>
            </a:gs>
            <a:gs pos="35000">
              <a:schemeClr val="accent2">
                <a:hueOff val="7012249"/>
                <a:satOff val="-41263"/>
                <a:lumOff val="1570"/>
                <a:alphaOff val="0"/>
                <a:tint val="37000"/>
                <a:satMod val="300000"/>
              </a:schemeClr>
            </a:gs>
            <a:gs pos="100000">
              <a:schemeClr val="accent2">
                <a:hueOff val="7012249"/>
                <a:satOff val="-41263"/>
                <a:lumOff val="157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66063" tIns="53340" rIns="99568" bIns="53340" numCol="1" spcCol="1270" anchor="ctr" anchorCtr="0">
          <a:noAutofit/>
        </a:bodyPr>
        <a:lstStyle/>
        <a:p>
          <a:pPr lvl="0" algn="just" defTabSz="622300">
            <a:lnSpc>
              <a:spcPct val="90000"/>
            </a:lnSpc>
            <a:spcBef>
              <a:spcPct val="0"/>
            </a:spcBef>
            <a:spcAft>
              <a:spcPct val="35000"/>
            </a:spcAft>
          </a:pPr>
          <a:r>
            <a:rPr lang="ru-RU" sz="1400" b="0" i="0" kern="1200" dirty="0" smtClean="0">
              <a:solidFill>
                <a:srgbClr val="002060"/>
              </a:solidFill>
              <a:latin typeface="Calibri" pitchFamily="34" charset="0"/>
            </a:rPr>
            <a:t>в) по окончании работы карбид кальция в переносном генераторе должен быть выработан. Известковый ил, удаляемый из генератора, выгружается в приспособленную для этих целей тару и сливается в иловую яму или специальный бункер;</a:t>
          </a:r>
          <a:endParaRPr lang="ru-RU" sz="1400" kern="1200" dirty="0">
            <a:solidFill>
              <a:srgbClr val="002060"/>
            </a:solidFill>
            <a:latin typeface="Calibri" pitchFamily="34" charset="0"/>
          </a:endParaRPr>
        </a:p>
      </dsp:txBody>
      <dsp:txXfrm rot="10800000">
        <a:off x="825851" y="2128065"/>
        <a:ext cx="8199423" cy="830126"/>
      </dsp:txXfrm>
    </dsp:sp>
    <dsp:sp modelId="{F4C94405-D2E4-4A25-A5C8-0E609D472DB5}">
      <dsp:nvSpPr>
        <dsp:cNvPr id="0" name=""/>
        <dsp:cNvSpPr/>
      </dsp:nvSpPr>
      <dsp:spPr>
        <a:xfrm>
          <a:off x="0" y="2200070"/>
          <a:ext cx="830126" cy="830126"/>
        </a:xfrm>
        <a:prstGeom prst="ellipse">
          <a:avLst/>
        </a:prstGeom>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5564" t="-1113" r="5564" b="1113"/>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118CD902-81C4-4ED5-8150-948570D78328}">
      <dsp:nvSpPr>
        <dsp:cNvPr id="0" name=""/>
        <dsp:cNvSpPr/>
      </dsp:nvSpPr>
      <dsp:spPr>
        <a:xfrm rot="10800000">
          <a:off x="684296" y="3208181"/>
          <a:ext cx="8334107" cy="830126"/>
        </a:xfrm>
        <a:prstGeom prst="homePlate">
          <a:avLst/>
        </a:prstGeom>
        <a:gradFill rotWithShape="0">
          <a:gsLst>
            <a:gs pos="0">
              <a:schemeClr val="accent2">
                <a:hueOff val="10518374"/>
                <a:satOff val="-61895"/>
                <a:lumOff val="2355"/>
                <a:alphaOff val="0"/>
                <a:tint val="50000"/>
                <a:satMod val="300000"/>
              </a:schemeClr>
            </a:gs>
            <a:gs pos="35000">
              <a:schemeClr val="accent2">
                <a:hueOff val="10518374"/>
                <a:satOff val="-61895"/>
                <a:lumOff val="2355"/>
                <a:alphaOff val="0"/>
                <a:tint val="37000"/>
                <a:satMod val="300000"/>
              </a:schemeClr>
            </a:gs>
            <a:gs pos="100000">
              <a:schemeClr val="accent2">
                <a:hueOff val="10518374"/>
                <a:satOff val="-61895"/>
                <a:lumOff val="235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66063" tIns="53340" rIns="99568" bIns="53340" numCol="1" spcCol="1270" anchor="ctr" anchorCtr="0">
          <a:noAutofit/>
        </a:bodyPr>
        <a:lstStyle/>
        <a:p>
          <a:pPr lvl="0" algn="just" defTabSz="622300">
            <a:lnSpc>
              <a:spcPct val="90000"/>
            </a:lnSpc>
            <a:spcBef>
              <a:spcPct val="0"/>
            </a:spcBef>
            <a:spcAft>
              <a:spcPct val="35000"/>
            </a:spcAft>
          </a:pPr>
          <a:r>
            <a:rPr lang="ru-RU" sz="1400" b="0" i="0" kern="1200" dirty="0" smtClean="0">
              <a:solidFill>
                <a:srgbClr val="002060"/>
              </a:solidFill>
              <a:latin typeface="Calibri" pitchFamily="34" charset="0"/>
            </a:rPr>
            <a:t>г) открытые иловые ямы ограждаются перилами, а закрытые имеют негорючие перекрытия и оборудуются вытяжной вентиляцией и люками для удаления ила;</a:t>
          </a:r>
          <a:endParaRPr lang="ru-RU" sz="1400" kern="1200" dirty="0">
            <a:solidFill>
              <a:srgbClr val="002060"/>
            </a:solidFill>
            <a:latin typeface="Calibri" pitchFamily="34" charset="0"/>
          </a:endParaRPr>
        </a:p>
      </dsp:txBody>
      <dsp:txXfrm rot="10800000">
        <a:off x="891827" y="3208181"/>
        <a:ext cx="8126576" cy="830126"/>
      </dsp:txXfrm>
    </dsp:sp>
    <dsp:sp modelId="{F99F173C-531C-448C-94C6-6A7497E08232}">
      <dsp:nvSpPr>
        <dsp:cNvPr id="0" name=""/>
        <dsp:cNvSpPr/>
      </dsp:nvSpPr>
      <dsp:spPr>
        <a:xfrm>
          <a:off x="4" y="3208181"/>
          <a:ext cx="830126" cy="830126"/>
        </a:xfrm>
        <a:prstGeom prst="ellipse">
          <a:avLst/>
        </a:prstGeom>
        <a:blipFill dpi="0" rotWithShape="1">
          <a:blip xmlns:r="http://schemas.openxmlformats.org/officeDocument/2006/relationships" r:embed="rId4" cstate="print">
            <a:extLst>
              <a:ext uri="{28A0092B-C50C-407E-A947-70E740481C1C}">
                <a14:useLocalDpi xmlns:a14="http://schemas.microsoft.com/office/drawing/2010/main" val="0"/>
              </a:ext>
            </a:extLst>
          </a:blip>
          <a:srcRect/>
          <a:stretch>
            <a:fillRect l="-75816" t="-7789" r="-20184" b="7789"/>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885188-0B0B-492A-B0B0-240D47D1DA3A}">
      <dsp:nvSpPr>
        <dsp:cNvPr id="0" name=""/>
        <dsp:cNvSpPr/>
      </dsp:nvSpPr>
      <dsp:spPr>
        <a:xfrm rot="10800000">
          <a:off x="706460" y="1316"/>
          <a:ext cx="8312034" cy="757583"/>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34073" tIns="53340" rIns="99568" bIns="53340" numCol="1" spcCol="1270" anchor="ctr" anchorCtr="0">
          <a:noAutofit/>
        </a:bodyPr>
        <a:lstStyle/>
        <a:p>
          <a:pPr lvl="0" algn="just" defTabSz="622300">
            <a:lnSpc>
              <a:spcPct val="90000"/>
            </a:lnSpc>
            <a:spcBef>
              <a:spcPct val="0"/>
            </a:spcBef>
            <a:spcAft>
              <a:spcPct val="35000"/>
            </a:spcAft>
          </a:pPr>
          <a:r>
            <a:rPr lang="ru-RU" sz="1400" b="0" i="0" kern="1200" dirty="0" smtClean="0">
              <a:solidFill>
                <a:srgbClr val="002060"/>
              </a:solidFill>
              <a:latin typeface="Calibri" pitchFamily="34" charset="0"/>
            </a:rPr>
            <a:t>д) </a:t>
          </a:r>
          <a:r>
            <a:rPr lang="ru-RU" sz="1400" b="0" i="0" kern="1200" dirty="0" err="1" smtClean="0">
              <a:solidFill>
                <a:srgbClr val="002060"/>
              </a:solidFill>
              <a:latin typeface="Calibri" pitchFamily="34" charset="0"/>
            </a:rPr>
            <a:t>газоподводящие</a:t>
          </a:r>
          <a:r>
            <a:rPr lang="ru-RU" sz="1400" b="0" i="0" kern="1200" dirty="0" smtClean="0">
              <a:solidFill>
                <a:srgbClr val="002060"/>
              </a:solidFill>
              <a:latin typeface="Calibri" pitchFamily="34" charset="0"/>
            </a:rPr>
            <a:t> шланги на присоединительных ниппелях аппаратуры, горелок, резаков и редукторов должны быть надежно закреплены. На ниппели водяных затворов шланги плотно надеваются, но не закрепляются;</a:t>
          </a:r>
          <a:endParaRPr lang="ru-RU" sz="1400" b="0" kern="1200" dirty="0">
            <a:solidFill>
              <a:srgbClr val="002060"/>
            </a:solidFill>
            <a:latin typeface="Calibri" pitchFamily="34" charset="0"/>
          </a:endParaRPr>
        </a:p>
      </dsp:txBody>
      <dsp:txXfrm rot="10800000">
        <a:off x="895856" y="1316"/>
        <a:ext cx="8122638" cy="757583"/>
      </dsp:txXfrm>
    </dsp:sp>
    <dsp:sp modelId="{B524F6B2-A564-4D27-AF41-1154540CDC06}">
      <dsp:nvSpPr>
        <dsp:cNvPr id="0" name=""/>
        <dsp:cNvSpPr/>
      </dsp:nvSpPr>
      <dsp:spPr>
        <a:xfrm>
          <a:off x="0" y="3793"/>
          <a:ext cx="757583" cy="757583"/>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14000" r="-14000"/>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762381EF-89D0-4B64-B5D2-9DC7631C6A12}">
      <dsp:nvSpPr>
        <dsp:cNvPr id="0" name=""/>
        <dsp:cNvSpPr/>
      </dsp:nvSpPr>
      <dsp:spPr>
        <a:xfrm rot="10800000">
          <a:off x="594635" y="957687"/>
          <a:ext cx="8406893" cy="757583"/>
        </a:xfrm>
        <a:prstGeom prst="homePlate">
          <a:avLst/>
        </a:prstGeom>
        <a:gradFill rotWithShape="0">
          <a:gsLst>
            <a:gs pos="0">
              <a:schemeClr val="accent2">
                <a:hueOff val="2629593"/>
                <a:satOff val="-15474"/>
                <a:lumOff val="589"/>
                <a:alphaOff val="0"/>
                <a:tint val="50000"/>
                <a:satMod val="300000"/>
              </a:schemeClr>
            </a:gs>
            <a:gs pos="35000">
              <a:schemeClr val="accent2">
                <a:hueOff val="2629593"/>
                <a:satOff val="-15474"/>
                <a:lumOff val="589"/>
                <a:alphaOff val="0"/>
                <a:tint val="37000"/>
                <a:satMod val="300000"/>
              </a:schemeClr>
            </a:gs>
            <a:gs pos="100000">
              <a:schemeClr val="accent2">
                <a:hueOff val="2629593"/>
                <a:satOff val="-15474"/>
                <a:lumOff val="589"/>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34073" tIns="53340" rIns="99568" bIns="53340" numCol="1" spcCol="1270" anchor="ctr" anchorCtr="0">
          <a:noAutofit/>
        </a:bodyPr>
        <a:lstStyle/>
        <a:p>
          <a:pPr lvl="0" algn="just" defTabSz="622300">
            <a:lnSpc>
              <a:spcPct val="90000"/>
            </a:lnSpc>
            <a:spcBef>
              <a:spcPct val="0"/>
            </a:spcBef>
            <a:spcAft>
              <a:spcPct val="35000"/>
            </a:spcAft>
          </a:pPr>
          <a:r>
            <a:rPr lang="ru-RU" sz="1400" b="0" i="0" kern="1200" dirty="0" smtClean="0">
              <a:solidFill>
                <a:srgbClr val="002060"/>
              </a:solidFill>
              <a:latin typeface="Calibri" pitchFamily="34" charset="0"/>
            </a:rPr>
            <a:t>е) карбид кальция хранится в сухих проветриваемых помещениях. Запрещается размещать склады карбида кальция в подвальных помещениях и низких затапливаемых местах;</a:t>
          </a:r>
          <a:endParaRPr lang="ru-RU" sz="1400" b="0" kern="1200" dirty="0">
            <a:solidFill>
              <a:srgbClr val="002060"/>
            </a:solidFill>
            <a:latin typeface="Calibri" pitchFamily="34" charset="0"/>
          </a:endParaRPr>
        </a:p>
      </dsp:txBody>
      <dsp:txXfrm rot="10800000">
        <a:off x="784031" y="957687"/>
        <a:ext cx="8217497" cy="757583"/>
      </dsp:txXfrm>
    </dsp:sp>
    <dsp:sp modelId="{36D9954D-EC77-4CF0-884B-7CD50A57E088}">
      <dsp:nvSpPr>
        <dsp:cNvPr id="0" name=""/>
        <dsp:cNvSpPr/>
      </dsp:nvSpPr>
      <dsp:spPr>
        <a:xfrm>
          <a:off x="0" y="950801"/>
          <a:ext cx="757583" cy="757583"/>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39000" r="-39000"/>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5A3A424F-08C1-4383-8ABF-EE7C4DAD6028}">
      <dsp:nvSpPr>
        <dsp:cNvPr id="0" name=""/>
        <dsp:cNvSpPr/>
      </dsp:nvSpPr>
      <dsp:spPr>
        <a:xfrm rot="10800000">
          <a:off x="618320" y="1943415"/>
          <a:ext cx="8406954" cy="757583"/>
        </a:xfrm>
        <a:prstGeom prst="homePlate">
          <a:avLst/>
        </a:prstGeom>
        <a:gradFill rotWithShape="0">
          <a:gsLst>
            <a:gs pos="0">
              <a:schemeClr val="accent2">
                <a:hueOff val="5259187"/>
                <a:satOff val="-30948"/>
                <a:lumOff val="1178"/>
                <a:alphaOff val="0"/>
                <a:tint val="50000"/>
                <a:satMod val="300000"/>
              </a:schemeClr>
            </a:gs>
            <a:gs pos="35000">
              <a:schemeClr val="accent2">
                <a:hueOff val="5259187"/>
                <a:satOff val="-30948"/>
                <a:lumOff val="1178"/>
                <a:alphaOff val="0"/>
                <a:tint val="37000"/>
                <a:satMod val="300000"/>
              </a:schemeClr>
            </a:gs>
            <a:gs pos="100000">
              <a:schemeClr val="accent2">
                <a:hueOff val="5259187"/>
                <a:satOff val="-30948"/>
                <a:lumOff val="117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34073" tIns="53340" rIns="99568" bIns="53340" numCol="1" spcCol="1270" anchor="ctr" anchorCtr="0">
          <a:noAutofit/>
        </a:bodyPr>
        <a:lstStyle/>
        <a:p>
          <a:pPr lvl="0" algn="just" defTabSz="622300">
            <a:lnSpc>
              <a:spcPct val="90000"/>
            </a:lnSpc>
            <a:spcBef>
              <a:spcPct val="0"/>
            </a:spcBef>
            <a:spcAft>
              <a:spcPct val="35000"/>
            </a:spcAft>
          </a:pPr>
          <a:r>
            <a:rPr lang="ru-RU" sz="1400" b="0" i="0" kern="1200" dirty="0" smtClean="0">
              <a:solidFill>
                <a:srgbClr val="002060"/>
              </a:solidFill>
              <a:latin typeface="Calibri" pitchFamily="34" charset="0"/>
            </a:rPr>
            <a:t>ж) в помещениях ацетиленовых установок, в которых не имеется промежуточного склада карбида кальция, разрешается хранить одновременно не свыше 200 килограммов карбида кальция, причем из этого количества в открытом виде может быть не более 50 килограммов;</a:t>
          </a:r>
          <a:endParaRPr lang="ru-RU" sz="1400" b="0" kern="1200" dirty="0">
            <a:solidFill>
              <a:srgbClr val="002060"/>
            </a:solidFill>
            <a:latin typeface="Calibri" pitchFamily="34" charset="0"/>
          </a:endParaRPr>
        </a:p>
      </dsp:txBody>
      <dsp:txXfrm rot="10800000">
        <a:off x="807716" y="1943415"/>
        <a:ext cx="8217558" cy="757583"/>
      </dsp:txXfrm>
    </dsp:sp>
    <dsp:sp modelId="{F4C94405-D2E4-4A25-A5C8-0E609D472DB5}">
      <dsp:nvSpPr>
        <dsp:cNvPr id="0" name=""/>
        <dsp:cNvSpPr/>
      </dsp:nvSpPr>
      <dsp:spPr>
        <a:xfrm>
          <a:off x="10165" y="2009128"/>
          <a:ext cx="757583" cy="757583"/>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17000" r="-17000"/>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118CD902-81C4-4ED5-8150-948570D78328}">
      <dsp:nvSpPr>
        <dsp:cNvPr id="0" name=""/>
        <dsp:cNvSpPr/>
      </dsp:nvSpPr>
      <dsp:spPr>
        <a:xfrm rot="10800000">
          <a:off x="684296" y="2929143"/>
          <a:ext cx="8334107" cy="757583"/>
        </a:xfrm>
        <a:prstGeom prst="homePlate">
          <a:avLst/>
        </a:prstGeom>
        <a:gradFill rotWithShape="0">
          <a:gsLst>
            <a:gs pos="0">
              <a:schemeClr val="accent2">
                <a:hueOff val="7888781"/>
                <a:satOff val="-46421"/>
                <a:lumOff val="1766"/>
                <a:alphaOff val="0"/>
                <a:tint val="50000"/>
                <a:satMod val="300000"/>
              </a:schemeClr>
            </a:gs>
            <a:gs pos="35000">
              <a:schemeClr val="accent2">
                <a:hueOff val="7888781"/>
                <a:satOff val="-46421"/>
                <a:lumOff val="1766"/>
                <a:alphaOff val="0"/>
                <a:tint val="37000"/>
                <a:satMod val="300000"/>
              </a:schemeClr>
            </a:gs>
            <a:gs pos="100000">
              <a:schemeClr val="accent2">
                <a:hueOff val="7888781"/>
                <a:satOff val="-46421"/>
                <a:lumOff val="176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34073" tIns="53340" rIns="99568" bIns="53340" numCol="1" spcCol="1270" anchor="ctr" anchorCtr="0">
          <a:noAutofit/>
        </a:bodyPr>
        <a:lstStyle/>
        <a:p>
          <a:pPr lvl="0" algn="just" defTabSz="622300">
            <a:lnSpc>
              <a:spcPct val="90000"/>
            </a:lnSpc>
            <a:spcBef>
              <a:spcPct val="0"/>
            </a:spcBef>
            <a:spcAft>
              <a:spcPct val="35000"/>
            </a:spcAft>
          </a:pPr>
          <a:r>
            <a:rPr lang="ru-RU" sz="1400" b="0" i="0" kern="1200" dirty="0" smtClean="0">
              <a:solidFill>
                <a:srgbClr val="002060"/>
              </a:solidFill>
              <a:latin typeface="Calibri" pitchFamily="34" charset="0"/>
            </a:rPr>
            <a:t>з) вскрытые барабаны с карбидом кальция следует защищать непроницаемыми для воды крышками;</a:t>
          </a:r>
          <a:endParaRPr lang="ru-RU" sz="1400" b="0" kern="1200" dirty="0">
            <a:solidFill>
              <a:srgbClr val="002060"/>
            </a:solidFill>
            <a:latin typeface="Calibri" pitchFamily="34" charset="0"/>
          </a:endParaRPr>
        </a:p>
      </dsp:txBody>
      <dsp:txXfrm rot="10800000">
        <a:off x="873692" y="2929143"/>
        <a:ext cx="8144711" cy="757583"/>
      </dsp:txXfrm>
    </dsp:sp>
    <dsp:sp modelId="{F99F173C-531C-448C-94C6-6A7497E08232}">
      <dsp:nvSpPr>
        <dsp:cNvPr id="0" name=""/>
        <dsp:cNvSpPr/>
      </dsp:nvSpPr>
      <dsp:spPr>
        <a:xfrm>
          <a:off x="0" y="2967022"/>
          <a:ext cx="757583" cy="757583"/>
        </a:xfrm>
        <a:prstGeom prst="ellipse">
          <a:avLst/>
        </a:prstGeom>
        <a:blipFill dpi="0" rotWithShape="1">
          <a:blip xmlns:r="http://schemas.openxmlformats.org/officeDocument/2006/relationships" r:embed="rId4" cstate="print">
            <a:extLst>
              <a:ext uri="{28A0092B-C50C-407E-A947-70E740481C1C}">
                <a14:useLocalDpi xmlns:a14="http://schemas.microsoft.com/office/drawing/2010/main" val="0"/>
              </a:ext>
            </a:extLst>
          </a:blip>
          <a:srcRect/>
          <a:stretch>
            <a:fillRect r="-34000"/>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217F9E23-F5A7-422A-9F04-578360BA8383}">
      <dsp:nvSpPr>
        <dsp:cNvPr id="0" name=""/>
        <dsp:cNvSpPr/>
      </dsp:nvSpPr>
      <dsp:spPr>
        <a:xfrm rot="10800000">
          <a:off x="683597" y="3903128"/>
          <a:ext cx="8299629" cy="757583"/>
        </a:xfrm>
        <a:prstGeom prst="homePlate">
          <a:avLst/>
        </a:prstGeom>
        <a:gradFill rotWithShape="0">
          <a:gsLst>
            <a:gs pos="0">
              <a:schemeClr val="accent2">
                <a:hueOff val="10518374"/>
                <a:satOff val="-61895"/>
                <a:lumOff val="2355"/>
                <a:alphaOff val="0"/>
                <a:tint val="50000"/>
                <a:satMod val="300000"/>
              </a:schemeClr>
            </a:gs>
            <a:gs pos="35000">
              <a:schemeClr val="accent2">
                <a:hueOff val="10518374"/>
                <a:satOff val="-61895"/>
                <a:lumOff val="2355"/>
                <a:alphaOff val="0"/>
                <a:tint val="37000"/>
                <a:satMod val="300000"/>
              </a:schemeClr>
            </a:gs>
            <a:gs pos="100000">
              <a:schemeClr val="accent2">
                <a:hueOff val="10518374"/>
                <a:satOff val="-61895"/>
                <a:lumOff val="235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34073" tIns="53340" rIns="99568" bIns="53340" numCol="1" spcCol="1270" anchor="ctr" anchorCtr="0">
          <a:noAutofit/>
        </a:bodyPr>
        <a:lstStyle/>
        <a:p>
          <a:pPr lvl="0" algn="just" defTabSz="622300">
            <a:lnSpc>
              <a:spcPct val="90000"/>
            </a:lnSpc>
            <a:spcBef>
              <a:spcPct val="0"/>
            </a:spcBef>
            <a:spcAft>
              <a:spcPct val="35000"/>
            </a:spcAft>
          </a:pPr>
          <a:r>
            <a:rPr lang="ru-RU" sz="1400" b="0" i="0" kern="1200" dirty="0" smtClean="0">
              <a:solidFill>
                <a:srgbClr val="002060"/>
              </a:solidFill>
              <a:latin typeface="Calibri" pitchFamily="34" charset="0"/>
            </a:rPr>
            <a:t>и) запрещается в местах хранения и вскрытия барабанов с карбидом кальция курение, пользование открытым огнем и применение </a:t>
          </a:r>
          <a:r>
            <a:rPr lang="ru-RU" sz="1400" b="0" i="0" kern="1200" dirty="0" err="1" smtClean="0">
              <a:solidFill>
                <a:srgbClr val="002060"/>
              </a:solidFill>
              <a:latin typeface="Calibri" pitchFamily="34" charset="0"/>
            </a:rPr>
            <a:t>искрообразующего</a:t>
          </a:r>
          <a:r>
            <a:rPr lang="ru-RU" sz="1400" b="0" i="0" kern="1200" dirty="0" smtClean="0">
              <a:solidFill>
                <a:srgbClr val="002060"/>
              </a:solidFill>
              <a:latin typeface="Calibri" pitchFamily="34" charset="0"/>
            </a:rPr>
            <a:t> инструмента;</a:t>
          </a:r>
          <a:endParaRPr lang="ru-RU" sz="1400" b="0" kern="1200" dirty="0">
            <a:solidFill>
              <a:srgbClr val="002060"/>
            </a:solidFill>
            <a:latin typeface="Calibri" pitchFamily="34" charset="0"/>
          </a:endParaRPr>
        </a:p>
      </dsp:txBody>
      <dsp:txXfrm rot="10800000">
        <a:off x="872993" y="3903128"/>
        <a:ext cx="8110233" cy="757583"/>
      </dsp:txXfrm>
    </dsp:sp>
    <dsp:sp modelId="{C07FB107-4CE4-4955-B936-EDC8A72336AD}">
      <dsp:nvSpPr>
        <dsp:cNvPr id="0" name=""/>
        <dsp:cNvSpPr/>
      </dsp:nvSpPr>
      <dsp:spPr>
        <a:xfrm>
          <a:off x="0" y="3903128"/>
          <a:ext cx="757583" cy="757583"/>
        </a:xfrm>
        <a:prstGeom prst="ellipse">
          <a:avLst/>
        </a:prstGeom>
        <a:blipFill dpi="0" rotWithShape="1">
          <a:blip xmlns:r="http://schemas.openxmlformats.org/officeDocument/2006/relationships" r:embed="rId5">
            <a:extLst>
              <a:ext uri="{28A0092B-C50C-407E-A947-70E740481C1C}">
                <a14:useLocalDpi xmlns:a14="http://schemas.microsoft.com/office/drawing/2010/main" val="0"/>
              </a:ext>
            </a:extLst>
          </a:blip>
          <a:srcRect/>
          <a:stretch>
            <a:fillRect l="-97000" t="-1219" r="3000" b="1219"/>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885188-0B0B-492A-B0B0-240D47D1DA3A}">
      <dsp:nvSpPr>
        <dsp:cNvPr id="0" name=""/>
        <dsp:cNvSpPr/>
      </dsp:nvSpPr>
      <dsp:spPr>
        <a:xfrm rot="10800000">
          <a:off x="706460" y="740"/>
          <a:ext cx="8312034" cy="958758"/>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2786" tIns="45720" rIns="85344" bIns="45720" numCol="1" spcCol="1270" anchor="ctr" anchorCtr="0">
          <a:noAutofit/>
        </a:bodyPr>
        <a:lstStyle/>
        <a:p>
          <a:pPr lvl="0" algn="just" defTabSz="533400">
            <a:lnSpc>
              <a:spcPct val="90000"/>
            </a:lnSpc>
            <a:spcBef>
              <a:spcPct val="0"/>
            </a:spcBef>
            <a:spcAft>
              <a:spcPct val="35000"/>
            </a:spcAft>
          </a:pPr>
          <a:r>
            <a:rPr lang="ru-RU" sz="1200" b="0" i="0" kern="1200" dirty="0" smtClean="0">
              <a:solidFill>
                <a:srgbClr val="002060"/>
              </a:solidFill>
              <a:latin typeface="Calibri" pitchFamily="34" charset="0"/>
            </a:rPr>
            <a:t>к) хранение и транспортирование баллонов с газами осуществляется только с навинченными на их горловины предохранительными колпаками. К месту сварочных работ баллоны доставляются на специальных тележках, носилках, санках. При транспортировании баллонов не допускаются толчки и удары;</a:t>
          </a:r>
          <a:endParaRPr lang="ru-RU" sz="1200" b="0" kern="1200" dirty="0">
            <a:solidFill>
              <a:srgbClr val="002060"/>
            </a:solidFill>
            <a:latin typeface="Calibri" pitchFamily="34" charset="0"/>
          </a:endParaRPr>
        </a:p>
      </dsp:txBody>
      <dsp:txXfrm rot="10800000">
        <a:off x="946149" y="740"/>
        <a:ext cx="8072345" cy="958758"/>
      </dsp:txXfrm>
    </dsp:sp>
    <dsp:sp modelId="{B524F6B2-A564-4D27-AF41-1154540CDC06}">
      <dsp:nvSpPr>
        <dsp:cNvPr id="0" name=""/>
        <dsp:cNvSpPr/>
      </dsp:nvSpPr>
      <dsp:spPr>
        <a:xfrm>
          <a:off x="0" y="3875"/>
          <a:ext cx="958758" cy="958758"/>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39000" r="-39000"/>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762381EF-89D0-4B64-B5D2-9DC7631C6A12}">
      <dsp:nvSpPr>
        <dsp:cNvPr id="0" name=""/>
        <dsp:cNvSpPr/>
      </dsp:nvSpPr>
      <dsp:spPr>
        <a:xfrm rot="10800000">
          <a:off x="594635" y="1211074"/>
          <a:ext cx="8406893" cy="958758"/>
        </a:xfrm>
        <a:prstGeom prst="homePlate">
          <a:avLst/>
        </a:prstGeom>
        <a:gradFill rotWithShape="0">
          <a:gsLst>
            <a:gs pos="0">
              <a:schemeClr val="accent2">
                <a:hueOff val="3506125"/>
                <a:satOff val="-20632"/>
                <a:lumOff val="785"/>
                <a:alphaOff val="0"/>
                <a:tint val="50000"/>
                <a:satMod val="300000"/>
              </a:schemeClr>
            </a:gs>
            <a:gs pos="35000">
              <a:schemeClr val="accent2">
                <a:hueOff val="3506125"/>
                <a:satOff val="-20632"/>
                <a:lumOff val="785"/>
                <a:alphaOff val="0"/>
                <a:tint val="37000"/>
                <a:satMod val="300000"/>
              </a:schemeClr>
            </a:gs>
            <a:gs pos="100000">
              <a:schemeClr val="accent2">
                <a:hueOff val="3506125"/>
                <a:satOff val="-20632"/>
                <a:lumOff val="78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2786" tIns="45720" rIns="85344" bIns="45720" numCol="1" spcCol="1270" anchor="ctr" anchorCtr="0">
          <a:noAutofit/>
        </a:bodyPr>
        <a:lstStyle/>
        <a:p>
          <a:pPr lvl="0" algn="just" defTabSz="533400">
            <a:lnSpc>
              <a:spcPct val="90000"/>
            </a:lnSpc>
            <a:spcBef>
              <a:spcPct val="0"/>
            </a:spcBef>
            <a:spcAft>
              <a:spcPct val="35000"/>
            </a:spcAft>
          </a:pPr>
          <a:r>
            <a:rPr lang="ru-RU" sz="1200" b="0" i="0" kern="1200" dirty="0" smtClean="0">
              <a:solidFill>
                <a:srgbClr val="002060"/>
              </a:solidFill>
              <a:latin typeface="Calibri" pitchFamily="34" charset="0"/>
            </a:rPr>
            <a:t>л) запрещается хранение в одном помещении кислородных баллонов и баллонов с горючими газами, а также карбида кальция, красок, масел и жиров;</a:t>
          </a:r>
          <a:endParaRPr lang="ru-RU" sz="1200" b="0" kern="1200" dirty="0">
            <a:solidFill>
              <a:srgbClr val="002060"/>
            </a:solidFill>
            <a:latin typeface="Calibri" pitchFamily="34" charset="0"/>
          </a:endParaRPr>
        </a:p>
      </dsp:txBody>
      <dsp:txXfrm rot="10800000">
        <a:off x="834324" y="1211074"/>
        <a:ext cx="8167204" cy="958758"/>
      </dsp:txXfrm>
    </dsp:sp>
    <dsp:sp modelId="{36D9954D-EC77-4CF0-884B-7CD50A57E088}">
      <dsp:nvSpPr>
        <dsp:cNvPr id="0" name=""/>
        <dsp:cNvSpPr/>
      </dsp:nvSpPr>
      <dsp:spPr>
        <a:xfrm>
          <a:off x="0" y="1202359"/>
          <a:ext cx="958758" cy="958758"/>
        </a:xfrm>
        <a:prstGeom prst="ellipse">
          <a:avLst/>
        </a:prstGeom>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597" b="-20597"/>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5A3A424F-08C1-4383-8ABF-EE7C4DAD6028}">
      <dsp:nvSpPr>
        <dsp:cNvPr id="0" name=""/>
        <dsp:cNvSpPr/>
      </dsp:nvSpPr>
      <dsp:spPr>
        <a:xfrm rot="10800000">
          <a:off x="618320" y="2458560"/>
          <a:ext cx="8406954" cy="958758"/>
        </a:xfrm>
        <a:prstGeom prst="homePlate">
          <a:avLst/>
        </a:prstGeom>
        <a:gradFill rotWithShape="0">
          <a:gsLst>
            <a:gs pos="0">
              <a:schemeClr val="accent2">
                <a:hueOff val="7012249"/>
                <a:satOff val="-41263"/>
                <a:lumOff val="1570"/>
                <a:alphaOff val="0"/>
                <a:tint val="50000"/>
                <a:satMod val="300000"/>
              </a:schemeClr>
            </a:gs>
            <a:gs pos="35000">
              <a:schemeClr val="accent2">
                <a:hueOff val="7012249"/>
                <a:satOff val="-41263"/>
                <a:lumOff val="1570"/>
                <a:alphaOff val="0"/>
                <a:tint val="37000"/>
                <a:satMod val="300000"/>
              </a:schemeClr>
            </a:gs>
            <a:gs pos="100000">
              <a:schemeClr val="accent2">
                <a:hueOff val="7012249"/>
                <a:satOff val="-41263"/>
                <a:lumOff val="157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2786" tIns="45720" rIns="85344" bIns="45720" numCol="1" spcCol="1270" anchor="ctr" anchorCtr="0">
          <a:noAutofit/>
        </a:bodyPr>
        <a:lstStyle/>
        <a:p>
          <a:pPr lvl="0" algn="just" defTabSz="533400">
            <a:lnSpc>
              <a:spcPct val="90000"/>
            </a:lnSpc>
            <a:spcBef>
              <a:spcPct val="0"/>
            </a:spcBef>
            <a:spcAft>
              <a:spcPct val="35000"/>
            </a:spcAft>
          </a:pPr>
          <a:r>
            <a:rPr lang="ru-RU" sz="1200" b="0" i="0" kern="1200" dirty="0" smtClean="0">
              <a:solidFill>
                <a:srgbClr val="002060"/>
              </a:solidFill>
              <a:latin typeface="Calibri" pitchFamily="34" charset="0"/>
            </a:rPr>
            <a:t>м) при обращении с порожними баллонами из-под кислорода или горючих газов соблюдаются такие же меры безопасности, как и с наполненными баллонами;</a:t>
          </a:r>
          <a:endParaRPr lang="ru-RU" sz="1200" b="0" kern="1200" dirty="0">
            <a:solidFill>
              <a:srgbClr val="002060"/>
            </a:solidFill>
            <a:latin typeface="Calibri" pitchFamily="34" charset="0"/>
          </a:endParaRPr>
        </a:p>
      </dsp:txBody>
      <dsp:txXfrm rot="10800000">
        <a:off x="858009" y="2458560"/>
        <a:ext cx="8167265" cy="958758"/>
      </dsp:txXfrm>
    </dsp:sp>
    <dsp:sp modelId="{F4C94405-D2E4-4A25-A5C8-0E609D472DB5}">
      <dsp:nvSpPr>
        <dsp:cNvPr id="0" name=""/>
        <dsp:cNvSpPr/>
      </dsp:nvSpPr>
      <dsp:spPr>
        <a:xfrm>
          <a:off x="0" y="2541722"/>
          <a:ext cx="958758" cy="958758"/>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30000" r="-30000"/>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118CD902-81C4-4ED5-8150-948570D78328}">
      <dsp:nvSpPr>
        <dsp:cNvPr id="0" name=""/>
        <dsp:cNvSpPr/>
      </dsp:nvSpPr>
      <dsp:spPr>
        <a:xfrm rot="10800000">
          <a:off x="684296" y="3706045"/>
          <a:ext cx="8334107" cy="958758"/>
        </a:xfrm>
        <a:prstGeom prst="homePlate">
          <a:avLst/>
        </a:prstGeom>
        <a:gradFill rotWithShape="0">
          <a:gsLst>
            <a:gs pos="0">
              <a:schemeClr val="accent2">
                <a:hueOff val="10518374"/>
                <a:satOff val="-61895"/>
                <a:lumOff val="2355"/>
                <a:alphaOff val="0"/>
                <a:tint val="50000"/>
                <a:satMod val="300000"/>
              </a:schemeClr>
            </a:gs>
            <a:gs pos="35000">
              <a:schemeClr val="accent2">
                <a:hueOff val="10518374"/>
                <a:satOff val="-61895"/>
                <a:lumOff val="2355"/>
                <a:alphaOff val="0"/>
                <a:tint val="37000"/>
                <a:satMod val="300000"/>
              </a:schemeClr>
            </a:gs>
            <a:gs pos="100000">
              <a:schemeClr val="accent2">
                <a:hueOff val="10518374"/>
                <a:satOff val="-61895"/>
                <a:lumOff val="235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2786" tIns="45720" rIns="85344" bIns="45720" numCol="1" spcCol="1270" anchor="ctr" anchorCtr="0">
          <a:noAutofit/>
        </a:bodyPr>
        <a:lstStyle/>
        <a:p>
          <a:pPr lvl="0" algn="just" defTabSz="533400">
            <a:lnSpc>
              <a:spcPct val="90000"/>
            </a:lnSpc>
            <a:spcBef>
              <a:spcPct val="0"/>
            </a:spcBef>
            <a:spcAft>
              <a:spcPct val="35000"/>
            </a:spcAft>
          </a:pPr>
          <a:r>
            <a:rPr lang="ru-RU" sz="1200" b="0" i="0" kern="1200" dirty="0" smtClean="0">
              <a:solidFill>
                <a:srgbClr val="002060"/>
              </a:solidFill>
              <a:latin typeface="Calibri" pitchFamily="34" charset="0"/>
            </a:rPr>
            <a:t>н) запрещается курение и применение открытого огня в радиусе 10 метров от мест хранения известкового ила, рядом с которыми вывешиваются соответствующие запрещающие знаки.</a:t>
          </a:r>
          <a:endParaRPr lang="ru-RU" sz="1200" b="0" kern="1200" dirty="0">
            <a:solidFill>
              <a:srgbClr val="002060"/>
            </a:solidFill>
            <a:latin typeface="Calibri" pitchFamily="34" charset="0"/>
          </a:endParaRPr>
        </a:p>
      </dsp:txBody>
      <dsp:txXfrm rot="10800000">
        <a:off x="923985" y="3706045"/>
        <a:ext cx="8094418" cy="958758"/>
      </dsp:txXfrm>
    </dsp:sp>
    <dsp:sp modelId="{F99F173C-531C-448C-94C6-6A7497E08232}">
      <dsp:nvSpPr>
        <dsp:cNvPr id="0" name=""/>
        <dsp:cNvSpPr/>
      </dsp:nvSpPr>
      <dsp:spPr>
        <a:xfrm>
          <a:off x="0" y="3736459"/>
          <a:ext cx="958758" cy="958758"/>
        </a:xfrm>
        <a:prstGeom prst="ellipse">
          <a:avLst/>
        </a:prstGeom>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97000" t="963" r="3000" b="-963"/>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C0F337-4C07-4855-BF79-ABB4648B7BA5}">
      <dsp:nvSpPr>
        <dsp:cNvPr id="0" name=""/>
        <dsp:cNvSpPr/>
      </dsp:nvSpPr>
      <dsp:spPr>
        <a:xfrm>
          <a:off x="0" y="2483"/>
          <a:ext cx="9144000"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70731C0-4A4A-4AD8-8CC5-AB933858991C}">
      <dsp:nvSpPr>
        <dsp:cNvPr id="0" name=""/>
        <dsp:cNvSpPr/>
      </dsp:nvSpPr>
      <dsp:spPr>
        <a:xfrm>
          <a:off x="0" y="2483"/>
          <a:ext cx="1828800" cy="50802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endParaRPr lang="ru-RU" sz="1400" b="1" kern="1200" dirty="0" smtClean="0">
            <a:solidFill>
              <a:srgbClr val="002060"/>
            </a:solidFill>
            <a:latin typeface="Calibri" pitchFamily="34" charset="0"/>
          </a:endParaRPr>
        </a:p>
        <a:p>
          <a:pPr lvl="0" algn="l" defTabSz="622300">
            <a:lnSpc>
              <a:spcPct val="90000"/>
            </a:lnSpc>
            <a:spcBef>
              <a:spcPct val="0"/>
            </a:spcBef>
            <a:spcAft>
              <a:spcPct val="35000"/>
            </a:spcAft>
          </a:pPr>
          <a:endParaRPr lang="ru-RU" sz="1400" b="1" kern="1200" dirty="0" smtClean="0">
            <a:solidFill>
              <a:srgbClr val="002060"/>
            </a:solidFill>
            <a:latin typeface="Calibri" pitchFamily="34" charset="0"/>
          </a:endParaRPr>
        </a:p>
        <a:p>
          <a:pPr lvl="0" algn="l" defTabSz="622300">
            <a:lnSpc>
              <a:spcPct val="90000"/>
            </a:lnSpc>
            <a:spcBef>
              <a:spcPct val="0"/>
            </a:spcBef>
            <a:spcAft>
              <a:spcPct val="35000"/>
            </a:spcAft>
          </a:pPr>
          <a:endParaRPr lang="ru-RU" sz="1400" b="1" kern="1200" dirty="0" smtClean="0">
            <a:solidFill>
              <a:srgbClr val="002060"/>
            </a:solidFill>
            <a:latin typeface="Calibri" pitchFamily="34" charset="0"/>
          </a:endParaRPr>
        </a:p>
        <a:p>
          <a:pPr lvl="0" algn="l" defTabSz="622300">
            <a:lnSpc>
              <a:spcPct val="90000"/>
            </a:lnSpc>
            <a:spcBef>
              <a:spcPct val="0"/>
            </a:spcBef>
            <a:spcAft>
              <a:spcPct val="35000"/>
            </a:spcAft>
          </a:pPr>
          <a:endParaRPr lang="ru-RU" sz="1400" b="1" kern="1200" dirty="0" smtClean="0">
            <a:solidFill>
              <a:srgbClr val="002060"/>
            </a:solidFill>
            <a:latin typeface="Calibri" pitchFamily="34" charset="0"/>
          </a:endParaRPr>
        </a:p>
        <a:p>
          <a:pPr lvl="0" algn="l" defTabSz="622300">
            <a:lnSpc>
              <a:spcPct val="90000"/>
            </a:lnSpc>
            <a:spcBef>
              <a:spcPct val="0"/>
            </a:spcBef>
            <a:spcAft>
              <a:spcPct val="35000"/>
            </a:spcAft>
          </a:pPr>
          <a:endParaRPr lang="ru-RU" sz="1400" b="1" kern="1200" dirty="0" smtClean="0">
            <a:solidFill>
              <a:srgbClr val="002060"/>
            </a:solidFill>
            <a:latin typeface="Calibri" pitchFamily="34" charset="0"/>
          </a:endParaRPr>
        </a:p>
        <a:p>
          <a:pPr lvl="0" algn="l" defTabSz="622300">
            <a:lnSpc>
              <a:spcPct val="90000"/>
            </a:lnSpc>
            <a:spcBef>
              <a:spcPct val="0"/>
            </a:spcBef>
            <a:spcAft>
              <a:spcPct val="35000"/>
            </a:spcAft>
          </a:pPr>
          <a:r>
            <a:rPr lang="ru-RU" sz="1400" b="1" kern="1200" dirty="0" smtClean="0">
              <a:solidFill>
                <a:srgbClr val="002060"/>
              </a:solidFill>
              <a:latin typeface="Calibri" pitchFamily="34" charset="0"/>
            </a:rPr>
            <a:t>ПРИ ПРОВЕДЕНИИ ЭЛЕКТРОСВАРОЧНЫХ РАБОТ:</a:t>
          </a:r>
          <a:endParaRPr lang="ru-RU" sz="1400" kern="1200" dirty="0">
            <a:solidFill>
              <a:srgbClr val="002060"/>
            </a:solidFill>
            <a:latin typeface="Calibri" pitchFamily="34" charset="0"/>
          </a:endParaRPr>
        </a:p>
      </dsp:txBody>
      <dsp:txXfrm>
        <a:off x="0" y="2483"/>
        <a:ext cx="1828800" cy="5080217"/>
      </dsp:txXfrm>
    </dsp:sp>
    <dsp:sp modelId="{03C01DC2-F36C-4F79-9E15-7E817B6D0737}">
      <dsp:nvSpPr>
        <dsp:cNvPr id="0" name=""/>
        <dsp:cNvSpPr/>
      </dsp:nvSpPr>
      <dsp:spPr>
        <a:xfrm>
          <a:off x="1965960" y="37025"/>
          <a:ext cx="7178040" cy="394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lvl="0" algn="l" defTabSz="444500">
            <a:lnSpc>
              <a:spcPct val="90000"/>
            </a:lnSpc>
            <a:spcBef>
              <a:spcPct val="0"/>
            </a:spcBef>
            <a:spcAft>
              <a:spcPct val="35000"/>
            </a:spcAft>
          </a:pPr>
          <a:r>
            <a:rPr lang="ru-RU" sz="1000" b="0" i="0" kern="1200" smtClean="0">
              <a:solidFill>
                <a:srgbClr val="002060"/>
              </a:solidFill>
              <a:latin typeface="Calibri" pitchFamily="34" charset="0"/>
            </a:rPr>
            <a:t>а) запрещается использовать провода без изоляции или с поврежденной изоляцией, а также применять нестандартные автоматические выключатели;</a:t>
          </a:r>
          <a:endParaRPr lang="ru-RU" sz="1000" kern="1200" dirty="0">
            <a:solidFill>
              <a:srgbClr val="002060"/>
            </a:solidFill>
            <a:latin typeface="Calibri" pitchFamily="34" charset="0"/>
          </a:endParaRPr>
        </a:p>
      </dsp:txBody>
      <dsp:txXfrm>
        <a:off x="1965960" y="37025"/>
        <a:ext cx="7178040" cy="394656"/>
      </dsp:txXfrm>
    </dsp:sp>
    <dsp:sp modelId="{A03CDBB9-29A7-4F33-8F8F-2174BBA48A50}">
      <dsp:nvSpPr>
        <dsp:cNvPr id="0" name=""/>
        <dsp:cNvSpPr/>
      </dsp:nvSpPr>
      <dsp:spPr>
        <a:xfrm>
          <a:off x="1828800" y="431681"/>
          <a:ext cx="731520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F06D69-152E-4CD6-8F2A-6A1A7D9EA270}">
      <dsp:nvSpPr>
        <dsp:cNvPr id="0" name=""/>
        <dsp:cNvSpPr/>
      </dsp:nvSpPr>
      <dsp:spPr>
        <a:xfrm>
          <a:off x="1965960" y="466223"/>
          <a:ext cx="7178040" cy="6453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lvl="0" algn="l" defTabSz="444500">
            <a:lnSpc>
              <a:spcPct val="90000"/>
            </a:lnSpc>
            <a:spcBef>
              <a:spcPct val="0"/>
            </a:spcBef>
            <a:spcAft>
              <a:spcPct val="35000"/>
            </a:spcAft>
          </a:pPr>
          <a:r>
            <a:rPr lang="ru-RU" sz="1000" b="0" i="0" kern="1200" smtClean="0">
              <a:solidFill>
                <a:srgbClr val="002060"/>
              </a:solidFill>
              <a:latin typeface="Calibri" pitchFamily="34" charset="0"/>
            </a:rPr>
            <a:t>б) следует соединять сварочные провода при помощи опрессования, сварки, пайки или специальных зажимов. Подключение электропроводов к электрододержателю, свариваемому изделию и сварочному аппарату выполняется при помощи медных кабельных наконечников, скрепленных болтами с шайбами;</a:t>
          </a:r>
          <a:endParaRPr lang="ru-RU" sz="1000" kern="1200" dirty="0">
            <a:solidFill>
              <a:srgbClr val="002060"/>
            </a:solidFill>
            <a:latin typeface="Calibri" pitchFamily="34" charset="0"/>
          </a:endParaRPr>
        </a:p>
      </dsp:txBody>
      <dsp:txXfrm>
        <a:off x="1965960" y="466223"/>
        <a:ext cx="7178040" cy="645348"/>
      </dsp:txXfrm>
    </dsp:sp>
    <dsp:sp modelId="{65593232-0D54-4747-9F02-39687152D5A8}">
      <dsp:nvSpPr>
        <dsp:cNvPr id="0" name=""/>
        <dsp:cNvSpPr/>
      </dsp:nvSpPr>
      <dsp:spPr>
        <a:xfrm>
          <a:off x="1828800" y="1111571"/>
          <a:ext cx="731520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90EF722-7F8B-47E4-828E-B8FA7FB4A37C}">
      <dsp:nvSpPr>
        <dsp:cNvPr id="0" name=""/>
        <dsp:cNvSpPr/>
      </dsp:nvSpPr>
      <dsp:spPr>
        <a:xfrm>
          <a:off x="1965960" y="1146113"/>
          <a:ext cx="7178040" cy="5365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lvl="0" algn="l" defTabSz="444500">
            <a:lnSpc>
              <a:spcPct val="90000"/>
            </a:lnSpc>
            <a:spcBef>
              <a:spcPct val="0"/>
            </a:spcBef>
            <a:spcAft>
              <a:spcPct val="35000"/>
            </a:spcAft>
          </a:pPr>
          <a:r>
            <a:rPr lang="ru-RU" sz="1000" b="0" i="0" kern="1200" smtClean="0">
              <a:solidFill>
                <a:srgbClr val="002060"/>
              </a:solidFill>
              <a:latin typeface="Calibri" pitchFamily="34" charset="0"/>
            </a:rPr>
            <a:t>в) следует надежно изолировать и в необходимых местах защищать от действия высокой температуры, механических повреждений или химических воздействий провода, подключенные к сварочным аппаратам, распределительным щитам и другому оборудованию, а также к местам сварочных работ;</a:t>
          </a:r>
          <a:endParaRPr lang="ru-RU" sz="1000" kern="1200" dirty="0">
            <a:solidFill>
              <a:srgbClr val="002060"/>
            </a:solidFill>
            <a:latin typeface="Calibri" pitchFamily="34" charset="0"/>
          </a:endParaRPr>
        </a:p>
      </dsp:txBody>
      <dsp:txXfrm>
        <a:off x="1965960" y="1146113"/>
        <a:ext cx="7178040" cy="536547"/>
      </dsp:txXfrm>
    </dsp:sp>
    <dsp:sp modelId="{0B899FFA-F759-41C0-B3B1-FB42687F73CF}">
      <dsp:nvSpPr>
        <dsp:cNvPr id="0" name=""/>
        <dsp:cNvSpPr/>
      </dsp:nvSpPr>
      <dsp:spPr>
        <a:xfrm>
          <a:off x="1828800" y="1682661"/>
          <a:ext cx="731520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D9C08FA-BCE1-4A96-ACA5-AF18A198EF0A}">
      <dsp:nvSpPr>
        <dsp:cNvPr id="0" name=""/>
        <dsp:cNvSpPr/>
      </dsp:nvSpPr>
      <dsp:spPr>
        <a:xfrm>
          <a:off x="1965960" y="1717203"/>
          <a:ext cx="7178040" cy="350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lvl="0" algn="l" defTabSz="444500">
            <a:lnSpc>
              <a:spcPct val="90000"/>
            </a:lnSpc>
            <a:spcBef>
              <a:spcPct val="0"/>
            </a:spcBef>
            <a:spcAft>
              <a:spcPct val="35000"/>
            </a:spcAft>
          </a:pPr>
          <a:r>
            <a:rPr lang="ru-RU" sz="1000" b="0" i="0" kern="1200" smtClean="0">
              <a:solidFill>
                <a:srgbClr val="002060"/>
              </a:solidFill>
              <a:latin typeface="Calibri" pitchFamily="34" charset="0"/>
            </a:rPr>
            <a:t>г) необходимо располагать кабели (провода) электросварочных машин от трубопроводов с кислородом на расстоянии не менее 0,5 метра, а от трубопроводов и баллонов с ацетиленом и других горючих газов -не менее 1 метра;</a:t>
          </a:r>
          <a:endParaRPr lang="ru-RU" sz="1000" kern="1200" dirty="0">
            <a:solidFill>
              <a:srgbClr val="002060"/>
            </a:solidFill>
            <a:latin typeface="Calibri" pitchFamily="34" charset="0"/>
          </a:endParaRPr>
        </a:p>
      </dsp:txBody>
      <dsp:txXfrm>
        <a:off x="1965960" y="1717203"/>
        <a:ext cx="7178040" cy="350449"/>
      </dsp:txXfrm>
    </dsp:sp>
    <dsp:sp modelId="{7AC23893-35ED-458B-A8E2-808992152629}">
      <dsp:nvSpPr>
        <dsp:cNvPr id="0" name=""/>
        <dsp:cNvSpPr/>
      </dsp:nvSpPr>
      <dsp:spPr>
        <a:xfrm>
          <a:off x="1828800" y="2067653"/>
          <a:ext cx="731520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DFCFD22-87F7-4C90-B215-749A963A2B6A}">
      <dsp:nvSpPr>
        <dsp:cNvPr id="0" name=""/>
        <dsp:cNvSpPr/>
      </dsp:nvSpPr>
      <dsp:spPr>
        <a:xfrm>
          <a:off x="1965960" y="2102195"/>
          <a:ext cx="7178040" cy="761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lvl="0" algn="l" defTabSz="444500">
            <a:lnSpc>
              <a:spcPct val="90000"/>
            </a:lnSpc>
            <a:spcBef>
              <a:spcPct val="0"/>
            </a:spcBef>
            <a:spcAft>
              <a:spcPct val="35000"/>
            </a:spcAft>
          </a:pPr>
          <a:r>
            <a:rPr lang="ru-RU" sz="1000" b="0" i="0" kern="1200" smtClean="0">
              <a:solidFill>
                <a:srgbClr val="002060"/>
              </a:solidFill>
              <a:latin typeface="Calibri" pitchFamily="34" charset="0"/>
            </a:rPr>
            <a:t>д) в качестве обратного проводника, соединяющего свариваемое изделие с источником тока, могут использоваться стальные или алюминиевые шины любого профиля, сварочные плиты, стеллажи и сама свариваемая конструкция при условии, если их сечение обеспечивает безопасное по условиям нагрева протекание тока. Соединение между собой отдельных элементов, используемых в качестве обратного проводника, должно выполняться с помощью болтов, струбцин или зажимов;</a:t>
          </a:r>
          <a:endParaRPr lang="ru-RU" sz="1000" kern="1200" dirty="0">
            <a:solidFill>
              <a:srgbClr val="002060"/>
            </a:solidFill>
            <a:latin typeface="Calibri" pitchFamily="34" charset="0"/>
          </a:endParaRPr>
        </a:p>
      </dsp:txBody>
      <dsp:txXfrm>
        <a:off x="1965960" y="2102195"/>
        <a:ext cx="7178040" cy="761292"/>
      </dsp:txXfrm>
    </dsp:sp>
    <dsp:sp modelId="{10D7CA7E-60AB-4D65-A013-5D8CC6E1EBE4}">
      <dsp:nvSpPr>
        <dsp:cNvPr id="0" name=""/>
        <dsp:cNvSpPr/>
      </dsp:nvSpPr>
      <dsp:spPr>
        <a:xfrm>
          <a:off x="1828800" y="2863487"/>
          <a:ext cx="731520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5D4022-F54D-4803-864A-3E0230CFBFC8}">
      <dsp:nvSpPr>
        <dsp:cNvPr id="0" name=""/>
        <dsp:cNvSpPr/>
      </dsp:nvSpPr>
      <dsp:spPr>
        <a:xfrm>
          <a:off x="1965960" y="2898029"/>
          <a:ext cx="7178040" cy="690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lvl="0" algn="l" defTabSz="444500">
            <a:lnSpc>
              <a:spcPct val="90000"/>
            </a:lnSpc>
            <a:spcBef>
              <a:spcPct val="0"/>
            </a:spcBef>
            <a:spcAft>
              <a:spcPct val="35000"/>
            </a:spcAft>
          </a:pPr>
          <a:r>
            <a:rPr lang="ru-RU" sz="1000" b="0" i="0" kern="1200" smtClean="0">
              <a:solidFill>
                <a:srgbClr val="002060"/>
              </a:solidFill>
              <a:latin typeface="Calibri" pitchFamily="34" charset="0"/>
            </a:rPr>
            <a:t>е) запрещается использование в качестве обратного проводника внутренних железнодорожных путей, сети заземления или зануления, а также металлических конструкций зданий, коммуникаций и технологического оборудования. В этих случаях сварка производится с применением 2 проводов;</a:t>
          </a:r>
          <a:endParaRPr lang="ru-RU" sz="1000" kern="1200" dirty="0">
            <a:solidFill>
              <a:srgbClr val="002060"/>
            </a:solidFill>
            <a:latin typeface="Calibri" pitchFamily="34" charset="0"/>
          </a:endParaRPr>
        </a:p>
      </dsp:txBody>
      <dsp:txXfrm>
        <a:off x="1965960" y="2898029"/>
        <a:ext cx="7178040" cy="690840"/>
      </dsp:txXfrm>
    </dsp:sp>
    <dsp:sp modelId="{77C9127F-09F1-4E43-A914-FF60EADB1624}">
      <dsp:nvSpPr>
        <dsp:cNvPr id="0" name=""/>
        <dsp:cNvSpPr/>
      </dsp:nvSpPr>
      <dsp:spPr>
        <a:xfrm>
          <a:off x="1828800" y="3588869"/>
          <a:ext cx="731520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B2FAB66-CA2D-45A9-832F-910593919500}">
      <dsp:nvSpPr>
        <dsp:cNvPr id="0" name=""/>
        <dsp:cNvSpPr/>
      </dsp:nvSpPr>
      <dsp:spPr>
        <a:xfrm>
          <a:off x="1965960" y="3623411"/>
          <a:ext cx="7178040" cy="690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lvl="0" algn="l" defTabSz="444500">
            <a:lnSpc>
              <a:spcPct val="90000"/>
            </a:lnSpc>
            <a:spcBef>
              <a:spcPct val="0"/>
            </a:spcBef>
            <a:spcAft>
              <a:spcPct val="35000"/>
            </a:spcAft>
          </a:pPr>
          <a:r>
            <a:rPr lang="ru-RU" sz="1000" b="0" i="0" kern="1200" smtClean="0">
              <a:solidFill>
                <a:srgbClr val="002060"/>
              </a:solidFill>
              <a:latin typeface="Calibri" pitchFamily="34" charset="0"/>
            </a:rPr>
            <a:t>ж) в пожаровзрывоопасных и пожароопасных помещениях обратный проводник от свариваемого изделия до источника тока выполняется только изолированным проводом, причем по качеству изоляции он не должен уступать прямому проводнику, присоединяемому к электрододержателю;</a:t>
          </a:r>
          <a:endParaRPr lang="ru-RU" sz="1000" kern="1200" dirty="0">
            <a:solidFill>
              <a:srgbClr val="002060"/>
            </a:solidFill>
            <a:latin typeface="Calibri" pitchFamily="34" charset="0"/>
          </a:endParaRPr>
        </a:p>
      </dsp:txBody>
      <dsp:txXfrm>
        <a:off x="1965960" y="3623411"/>
        <a:ext cx="7178040" cy="690840"/>
      </dsp:txXfrm>
    </dsp:sp>
    <dsp:sp modelId="{7C7395F4-8DDA-46F2-8494-5AEA6B0B205A}">
      <dsp:nvSpPr>
        <dsp:cNvPr id="0" name=""/>
        <dsp:cNvSpPr/>
      </dsp:nvSpPr>
      <dsp:spPr>
        <a:xfrm>
          <a:off x="1828800" y="4314251"/>
          <a:ext cx="731520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1A0305-22C7-4A8A-A3C4-36FFE81C0F76}">
      <dsp:nvSpPr>
        <dsp:cNvPr id="0" name=""/>
        <dsp:cNvSpPr/>
      </dsp:nvSpPr>
      <dsp:spPr>
        <a:xfrm>
          <a:off x="1965960" y="4348793"/>
          <a:ext cx="7178040" cy="690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lvl="0" algn="l" defTabSz="444500">
            <a:lnSpc>
              <a:spcPct val="90000"/>
            </a:lnSpc>
            <a:spcBef>
              <a:spcPct val="0"/>
            </a:spcBef>
            <a:spcAft>
              <a:spcPct val="35000"/>
            </a:spcAft>
          </a:pPr>
          <a:r>
            <a:rPr lang="ru-RU" sz="1000" b="0" i="0" kern="1200" dirty="0" smtClean="0">
              <a:solidFill>
                <a:srgbClr val="002060"/>
              </a:solidFill>
              <a:latin typeface="Calibri" pitchFamily="34" charset="0"/>
            </a:rPr>
            <a:t>з) конструкция </a:t>
          </a:r>
          <a:r>
            <a:rPr lang="ru-RU" sz="1000" b="0" i="0" kern="1200" dirty="0" err="1" smtClean="0">
              <a:solidFill>
                <a:srgbClr val="002060"/>
              </a:solidFill>
              <a:latin typeface="Calibri" pitchFamily="34" charset="0"/>
            </a:rPr>
            <a:t>электрододержателя</a:t>
          </a:r>
          <a:r>
            <a:rPr lang="ru-RU" sz="1000" b="0" i="0" kern="1200" dirty="0" smtClean="0">
              <a:solidFill>
                <a:srgbClr val="002060"/>
              </a:solidFill>
              <a:latin typeface="Calibri" pitchFamily="34" charset="0"/>
            </a:rPr>
            <a:t> для ручной сварки должна обеспечивать надежное зажатие и быструю смену электродов, а также исключать возможность короткого замыкания его корпуса на свариваемую деталь при временных перерывах в работе или при случайном его падении на металлические предметы. Рукоятка </a:t>
          </a:r>
          <a:r>
            <a:rPr lang="ru-RU" sz="1000" b="0" i="0" kern="1200" dirty="0" err="1" smtClean="0">
              <a:solidFill>
                <a:srgbClr val="002060"/>
              </a:solidFill>
              <a:latin typeface="Calibri" pitchFamily="34" charset="0"/>
            </a:rPr>
            <a:t>электрододержателя</a:t>
          </a:r>
          <a:r>
            <a:rPr lang="ru-RU" sz="1000" b="0" i="0" kern="1200" dirty="0" smtClean="0">
              <a:solidFill>
                <a:srgbClr val="002060"/>
              </a:solidFill>
              <a:latin typeface="Calibri" pitchFamily="34" charset="0"/>
            </a:rPr>
            <a:t> делается из негорючего диэлектрического и теплоизолирующего материала;</a:t>
          </a:r>
          <a:endParaRPr lang="ru-RU" sz="1000" kern="1200" dirty="0">
            <a:solidFill>
              <a:srgbClr val="002060"/>
            </a:solidFill>
            <a:latin typeface="Calibri" pitchFamily="34" charset="0"/>
          </a:endParaRPr>
        </a:p>
      </dsp:txBody>
      <dsp:txXfrm>
        <a:off x="1965960" y="4348793"/>
        <a:ext cx="7178040" cy="690840"/>
      </dsp:txXfrm>
    </dsp:sp>
    <dsp:sp modelId="{99128AD4-3D2C-4CAB-B6DE-287D7B98832C}">
      <dsp:nvSpPr>
        <dsp:cNvPr id="0" name=""/>
        <dsp:cNvSpPr/>
      </dsp:nvSpPr>
      <dsp:spPr>
        <a:xfrm>
          <a:off x="1828800" y="5039633"/>
          <a:ext cx="731520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C0F337-4C07-4855-BF79-ABB4648B7BA5}">
      <dsp:nvSpPr>
        <dsp:cNvPr id="0" name=""/>
        <dsp:cNvSpPr/>
      </dsp:nvSpPr>
      <dsp:spPr>
        <a:xfrm>
          <a:off x="0" y="0"/>
          <a:ext cx="9144000"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70731C0-4A4A-4AD8-8CC5-AB933858991C}">
      <dsp:nvSpPr>
        <dsp:cNvPr id="0" name=""/>
        <dsp:cNvSpPr/>
      </dsp:nvSpPr>
      <dsp:spPr>
        <a:xfrm>
          <a:off x="0" y="0"/>
          <a:ext cx="1828800" cy="27809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just" defTabSz="622300">
            <a:lnSpc>
              <a:spcPct val="90000"/>
            </a:lnSpc>
            <a:spcBef>
              <a:spcPct val="0"/>
            </a:spcBef>
            <a:spcAft>
              <a:spcPct val="35000"/>
            </a:spcAft>
          </a:pPr>
          <a:endParaRPr lang="ru-RU" sz="1400" b="1" kern="1200" dirty="0" smtClean="0">
            <a:solidFill>
              <a:srgbClr val="002060"/>
            </a:solidFill>
            <a:latin typeface="Calibri" pitchFamily="34" charset="0"/>
          </a:endParaRPr>
        </a:p>
        <a:p>
          <a:pPr lvl="0" algn="just" defTabSz="622300">
            <a:lnSpc>
              <a:spcPct val="90000"/>
            </a:lnSpc>
            <a:spcBef>
              <a:spcPct val="0"/>
            </a:spcBef>
            <a:spcAft>
              <a:spcPct val="35000"/>
            </a:spcAft>
          </a:pPr>
          <a:endParaRPr lang="ru-RU" sz="1400" b="1" kern="1200" dirty="0" smtClean="0">
            <a:solidFill>
              <a:srgbClr val="002060"/>
            </a:solidFill>
            <a:latin typeface="Calibri" pitchFamily="34" charset="0"/>
          </a:endParaRPr>
        </a:p>
        <a:p>
          <a:pPr lvl="0" algn="just" defTabSz="622300">
            <a:lnSpc>
              <a:spcPct val="90000"/>
            </a:lnSpc>
            <a:spcBef>
              <a:spcPct val="0"/>
            </a:spcBef>
            <a:spcAft>
              <a:spcPct val="35000"/>
            </a:spcAft>
          </a:pPr>
          <a:endParaRPr lang="ru-RU" sz="1400" b="1" kern="1200" dirty="0" smtClean="0">
            <a:solidFill>
              <a:srgbClr val="002060"/>
            </a:solidFill>
            <a:latin typeface="Calibri" pitchFamily="34" charset="0"/>
          </a:endParaRPr>
        </a:p>
        <a:p>
          <a:pPr lvl="0" algn="just" defTabSz="622300">
            <a:lnSpc>
              <a:spcPct val="90000"/>
            </a:lnSpc>
            <a:spcBef>
              <a:spcPct val="0"/>
            </a:spcBef>
            <a:spcAft>
              <a:spcPct val="35000"/>
            </a:spcAft>
          </a:pPr>
          <a:endParaRPr lang="ru-RU" sz="1400" b="1" kern="1200" dirty="0" smtClean="0">
            <a:solidFill>
              <a:srgbClr val="002060"/>
            </a:solidFill>
            <a:latin typeface="Calibri" pitchFamily="34" charset="0"/>
          </a:endParaRPr>
        </a:p>
        <a:p>
          <a:pPr lvl="0" algn="just" defTabSz="622300">
            <a:lnSpc>
              <a:spcPct val="90000"/>
            </a:lnSpc>
            <a:spcBef>
              <a:spcPct val="0"/>
            </a:spcBef>
            <a:spcAft>
              <a:spcPct val="35000"/>
            </a:spcAft>
          </a:pPr>
          <a:endParaRPr lang="ru-RU" sz="1400" b="1" kern="1200" dirty="0" smtClean="0">
            <a:solidFill>
              <a:srgbClr val="002060"/>
            </a:solidFill>
            <a:latin typeface="Calibri" pitchFamily="34" charset="0"/>
          </a:endParaRPr>
        </a:p>
        <a:p>
          <a:pPr lvl="0" algn="l" defTabSz="622300">
            <a:lnSpc>
              <a:spcPct val="90000"/>
            </a:lnSpc>
            <a:spcBef>
              <a:spcPct val="0"/>
            </a:spcBef>
            <a:spcAft>
              <a:spcPct val="35000"/>
            </a:spcAft>
          </a:pPr>
          <a:r>
            <a:rPr lang="ru-RU" sz="1400" b="1" kern="1200" dirty="0" smtClean="0">
              <a:solidFill>
                <a:srgbClr val="002060"/>
              </a:solidFill>
              <a:latin typeface="Calibri" pitchFamily="34" charset="0"/>
            </a:rPr>
            <a:t>ПРИ ПРОВЕДЕНИИ ЭЛЕКТРОСВАРОЧНЫХ РАБОТ:</a:t>
          </a:r>
          <a:endParaRPr lang="ru-RU" sz="1400" kern="1200" dirty="0">
            <a:solidFill>
              <a:srgbClr val="002060"/>
            </a:solidFill>
            <a:latin typeface="Calibri" pitchFamily="34" charset="0"/>
          </a:endParaRPr>
        </a:p>
      </dsp:txBody>
      <dsp:txXfrm>
        <a:off x="0" y="0"/>
        <a:ext cx="1828800" cy="2780928"/>
      </dsp:txXfrm>
    </dsp:sp>
    <dsp:sp modelId="{03C01DC2-F36C-4F79-9E15-7E817B6D0737}">
      <dsp:nvSpPr>
        <dsp:cNvPr id="0" name=""/>
        <dsp:cNvSpPr/>
      </dsp:nvSpPr>
      <dsp:spPr>
        <a:xfrm>
          <a:off x="1965960" y="45353"/>
          <a:ext cx="7178040" cy="518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lvl="0" algn="just" defTabSz="444500">
            <a:lnSpc>
              <a:spcPct val="90000"/>
            </a:lnSpc>
            <a:spcBef>
              <a:spcPct val="0"/>
            </a:spcBef>
            <a:spcAft>
              <a:spcPct val="35000"/>
            </a:spcAft>
          </a:pPr>
          <a:r>
            <a:rPr lang="ru-RU" sz="1000" b="0" i="0" kern="1200" dirty="0" smtClean="0">
              <a:solidFill>
                <a:srgbClr val="002060"/>
              </a:solidFill>
              <a:latin typeface="Calibri" pitchFamily="34" charset="0"/>
            </a:rPr>
            <a:t>и) следует применять электроды, изготовленные в заводских условиях, соответствующие номинальной величине сварочного тока. При смене электродов их остатки (огарки) следует помещать в металлический ящик, устанавливаемый у места сварочных работ;</a:t>
          </a:r>
          <a:endParaRPr lang="ru-RU" sz="1000" kern="1200" dirty="0">
            <a:solidFill>
              <a:srgbClr val="002060"/>
            </a:solidFill>
            <a:latin typeface="Calibri" pitchFamily="34" charset="0"/>
          </a:endParaRPr>
        </a:p>
      </dsp:txBody>
      <dsp:txXfrm>
        <a:off x="1965960" y="45353"/>
        <a:ext cx="7178040" cy="518176"/>
      </dsp:txXfrm>
    </dsp:sp>
    <dsp:sp modelId="{A03CDBB9-29A7-4F33-8F8F-2174BBA48A50}">
      <dsp:nvSpPr>
        <dsp:cNvPr id="0" name=""/>
        <dsp:cNvSpPr/>
      </dsp:nvSpPr>
      <dsp:spPr>
        <a:xfrm>
          <a:off x="1828800" y="563529"/>
          <a:ext cx="731520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F06D69-152E-4CD6-8F2A-6A1A7D9EA270}">
      <dsp:nvSpPr>
        <dsp:cNvPr id="0" name=""/>
        <dsp:cNvSpPr/>
      </dsp:nvSpPr>
      <dsp:spPr>
        <a:xfrm>
          <a:off x="1965960" y="608882"/>
          <a:ext cx="7178040" cy="6128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lvl="0" algn="just" defTabSz="444500">
            <a:lnSpc>
              <a:spcPct val="90000"/>
            </a:lnSpc>
            <a:spcBef>
              <a:spcPct val="0"/>
            </a:spcBef>
            <a:spcAft>
              <a:spcPct val="35000"/>
            </a:spcAft>
          </a:pPr>
          <a:r>
            <a:rPr lang="ru-RU" sz="1000" b="0" i="0" kern="1200" dirty="0" smtClean="0">
              <a:solidFill>
                <a:srgbClr val="002060"/>
              </a:solidFill>
              <a:latin typeface="Calibri" pitchFamily="34" charset="0"/>
            </a:rPr>
            <a:t>к) необходимо электросварочную установку на время работы заземлять. Помимо заземления основного электросварочного оборудования в сварочных установках следует непосредственно заземлять тот зажим вторичной обмотки сварочного трансформатора, к которому присоединяется проводник, идущий к изделию (обратный проводник);</a:t>
          </a:r>
          <a:endParaRPr lang="ru-RU" sz="1000" kern="1200" dirty="0">
            <a:solidFill>
              <a:srgbClr val="002060"/>
            </a:solidFill>
            <a:latin typeface="Calibri" pitchFamily="34" charset="0"/>
          </a:endParaRPr>
        </a:p>
      </dsp:txBody>
      <dsp:txXfrm>
        <a:off x="1965960" y="608882"/>
        <a:ext cx="7178040" cy="612819"/>
      </dsp:txXfrm>
    </dsp:sp>
    <dsp:sp modelId="{65593232-0D54-4747-9F02-39687152D5A8}">
      <dsp:nvSpPr>
        <dsp:cNvPr id="0" name=""/>
        <dsp:cNvSpPr/>
      </dsp:nvSpPr>
      <dsp:spPr>
        <a:xfrm>
          <a:off x="1828800" y="1221701"/>
          <a:ext cx="731520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90EF722-7F8B-47E4-828E-B8FA7FB4A37C}">
      <dsp:nvSpPr>
        <dsp:cNvPr id="0" name=""/>
        <dsp:cNvSpPr/>
      </dsp:nvSpPr>
      <dsp:spPr>
        <a:xfrm>
          <a:off x="1956700" y="1243634"/>
          <a:ext cx="7178040" cy="4115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lvl="0" algn="just" defTabSz="444500">
            <a:lnSpc>
              <a:spcPct val="90000"/>
            </a:lnSpc>
            <a:spcBef>
              <a:spcPct val="0"/>
            </a:spcBef>
            <a:spcAft>
              <a:spcPct val="35000"/>
            </a:spcAft>
          </a:pPr>
          <a:r>
            <a:rPr lang="ru-RU" sz="1000" b="0" i="0" kern="1200" dirty="0" smtClean="0">
              <a:solidFill>
                <a:srgbClr val="002060"/>
              </a:solidFill>
              <a:latin typeface="Calibri" pitchFamily="34" charset="0"/>
            </a:rPr>
            <a:t>л) чистку агрегата и пусковой аппаратуры следует проводить ежедневно после окончания работы. Техническое обслуживание и планово-предупредительный ремонт сварочного оборудования проводится в соответствии с графиком;</a:t>
          </a:r>
          <a:endParaRPr lang="ru-RU" sz="1000" kern="1200" dirty="0">
            <a:solidFill>
              <a:srgbClr val="002060"/>
            </a:solidFill>
            <a:latin typeface="Calibri" pitchFamily="34" charset="0"/>
          </a:endParaRPr>
        </a:p>
      </dsp:txBody>
      <dsp:txXfrm>
        <a:off x="1956700" y="1243634"/>
        <a:ext cx="7178040" cy="411551"/>
      </dsp:txXfrm>
    </dsp:sp>
    <dsp:sp modelId="{0B899FFA-F759-41C0-B3B1-FB42687F73CF}">
      <dsp:nvSpPr>
        <dsp:cNvPr id="0" name=""/>
        <dsp:cNvSpPr/>
      </dsp:nvSpPr>
      <dsp:spPr>
        <a:xfrm>
          <a:off x="1828800" y="1678606"/>
          <a:ext cx="731520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D9C08FA-BCE1-4A96-ACA5-AF18A198EF0A}">
      <dsp:nvSpPr>
        <dsp:cNvPr id="0" name=""/>
        <dsp:cNvSpPr/>
      </dsp:nvSpPr>
      <dsp:spPr>
        <a:xfrm>
          <a:off x="1965960" y="1723959"/>
          <a:ext cx="7178040" cy="4601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lvl="0" algn="just" defTabSz="444500">
            <a:lnSpc>
              <a:spcPct val="90000"/>
            </a:lnSpc>
            <a:spcBef>
              <a:spcPct val="0"/>
            </a:spcBef>
            <a:spcAft>
              <a:spcPct val="35000"/>
            </a:spcAft>
          </a:pPr>
          <a:r>
            <a:rPr lang="ru-RU" sz="1000" b="0" i="0" kern="1200" dirty="0" smtClean="0">
              <a:solidFill>
                <a:srgbClr val="002060"/>
              </a:solidFill>
              <a:latin typeface="Calibri" pitchFamily="34" charset="0"/>
            </a:rPr>
            <a:t>м) питание дуги в установках для атомно-водородной сварки обеспечивается от отдельного трансформатора. Запрещается непосредственное питание дуги от распределительной сети через регулятор тока любого типа;</a:t>
          </a:r>
          <a:endParaRPr lang="ru-RU" sz="1000" kern="1200" dirty="0">
            <a:solidFill>
              <a:srgbClr val="002060"/>
            </a:solidFill>
            <a:latin typeface="Calibri" pitchFamily="34" charset="0"/>
          </a:endParaRPr>
        </a:p>
      </dsp:txBody>
      <dsp:txXfrm>
        <a:off x="1965960" y="1723959"/>
        <a:ext cx="7178040" cy="460133"/>
      </dsp:txXfrm>
    </dsp:sp>
    <dsp:sp modelId="{7AC23893-35ED-458B-A8E2-808992152629}">
      <dsp:nvSpPr>
        <dsp:cNvPr id="0" name=""/>
        <dsp:cNvSpPr/>
      </dsp:nvSpPr>
      <dsp:spPr>
        <a:xfrm>
          <a:off x="1828800" y="2184092"/>
          <a:ext cx="731520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DFCFD22-87F7-4C90-B215-749A963A2B6A}">
      <dsp:nvSpPr>
        <dsp:cNvPr id="0" name=""/>
        <dsp:cNvSpPr/>
      </dsp:nvSpPr>
      <dsp:spPr>
        <a:xfrm>
          <a:off x="1965960" y="2229445"/>
          <a:ext cx="7178040" cy="5045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lvl="0" algn="just" defTabSz="444500">
            <a:lnSpc>
              <a:spcPct val="90000"/>
            </a:lnSpc>
            <a:spcBef>
              <a:spcPct val="0"/>
            </a:spcBef>
            <a:spcAft>
              <a:spcPct val="35000"/>
            </a:spcAft>
          </a:pPr>
          <a:r>
            <a:rPr lang="ru-RU" sz="1000" b="0" i="0" kern="1200" dirty="0" smtClean="0">
              <a:solidFill>
                <a:srgbClr val="002060"/>
              </a:solidFill>
              <a:latin typeface="Calibri" pitchFamily="34" charset="0"/>
            </a:rPr>
            <a:t>н) при атомно-водородной сварке в горелке должно предусматриваться автоматическое отключение напряжения и прекращение подачи водорода в случае разрыва цепи. Запрещается оставлять включенные горелки без присмотра.</a:t>
          </a:r>
          <a:endParaRPr lang="ru-RU" sz="1000" kern="1200" dirty="0">
            <a:solidFill>
              <a:srgbClr val="002060"/>
            </a:solidFill>
            <a:latin typeface="Calibri" pitchFamily="34" charset="0"/>
          </a:endParaRPr>
        </a:p>
      </dsp:txBody>
      <dsp:txXfrm>
        <a:off x="1965960" y="2229445"/>
        <a:ext cx="7178040" cy="504579"/>
      </dsp:txXfrm>
    </dsp:sp>
    <dsp:sp modelId="{10D7CA7E-60AB-4D65-A013-5D8CC6E1EBE4}">
      <dsp:nvSpPr>
        <dsp:cNvPr id="0" name=""/>
        <dsp:cNvSpPr/>
      </dsp:nvSpPr>
      <dsp:spPr>
        <a:xfrm>
          <a:off x="1828800" y="2734025"/>
          <a:ext cx="731520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20F89D-51DC-4256-82D5-C2A32B661189}">
      <dsp:nvSpPr>
        <dsp:cNvPr id="0" name=""/>
        <dsp:cNvSpPr/>
      </dsp:nvSpPr>
      <dsp:spPr>
        <a:xfrm rot="10800000">
          <a:off x="649362" y="7747"/>
          <a:ext cx="8521277" cy="966051"/>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6002" tIns="45720" rIns="85344" bIns="45720" numCol="1" spcCol="1270" anchor="ctr" anchorCtr="0">
          <a:noAutofit/>
        </a:bodyPr>
        <a:lstStyle/>
        <a:p>
          <a:pPr lvl="0" algn="just" defTabSz="533400">
            <a:lnSpc>
              <a:spcPct val="90000"/>
            </a:lnSpc>
            <a:spcBef>
              <a:spcPct val="0"/>
            </a:spcBef>
            <a:spcAft>
              <a:spcPct val="35000"/>
            </a:spcAft>
          </a:pPr>
          <a:r>
            <a:rPr lang="ru-RU" sz="1200" b="0" i="0" kern="1200" dirty="0" smtClean="0">
              <a:solidFill>
                <a:srgbClr val="002060"/>
              </a:solidFill>
              <a:latin typeface="Calibri" pitchFamily="34" charset="0"/>
            </a:rPr>
            <a:t>а) необходимо принимать меры по предотвращению розлива легковоспламеняющихся и горючих жидкостей;</a:t>
          </a:r>
          <a:endParaRPr lang="ru-RU" sz="1200" kern="1200" dirty="0">
            <a:solidFill>
              <a:srgbClr val="002060"/>
            </a:solidFill>
            <a:latin typeface="Calibri" pitchFamily="34" charset="0"/>
          </a:endParaRPr>
        </a:p>
      </dsp:txBody>
      <dsp:txXfrm rot="10800000">
        <a:off x="890875" y="7747"/>
        <a:ext cx="8279764" cy="966051"/>
      </dsp:txXfrm>
    </dsp:sp>
    <dsp:sp modelId="{08CF2023-61E0-400D-9C04-9FEEE2B37A90}">
      <dsp:nvSpPr>
        <dsp:cNvPr id="0" name=""/>
        <dsp:cNvSpPr/>
      </dsp:nvSpPr>
      <dsp:spPr>
        <a:xfrm>
          <a:off x="0" y="7747"/>
          <a:ext cx="966051" cy="966051"/>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0000" r="-10000"/>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C7A51066-A4CD-4E8E-B45B-A76BAD75A233}">
      <dsp:nvSpPr>
        <dsp:cNvPr id="0" name=""/>
        <dsp:cNvSpPr/>
      </dsp:nvSpPr>
      <dsp:spPr>
        <a:xfrm rot="10800000">
          <a:off x="656985" y="1277098"/>
          <a:ext cx="8513654" cy="966051"/>
        </a:xfrm>
        <a:prstGeom prst="homePlate">
          <a:avLst/>
        </a:prstGeom>
        <a:gradFill rotWithShape="0">
          <a:gsLst>
            <a:gs pos="0">
              <a:schemeClr val="accent2">
                <a:hueOff val="3506125"/>
                <a:satOff val="-20632"/>
                <a:lumOff val="785"/>
                <a:alphaOff val="0"/>
                <a:tint val="50000"/>
                <a:satMod val="300000"/>
              </a:schemeClr>
            </a:gs>
            <a:gs pos="35000">
              <a:schemeClr val="accent2">
                <a:hueOff val="3506125"/>
                <a:satOff val="-20632"/>
                <a:lumOff val="785"/>
                <a:alphaOff val="0"/>
                <a:tint val="37000"/>
                <a:satMod val="300000"/>
              </a:schemeClr>
            </a:gs>
            <a:gs pos="100000">
              <a:schemeClr val="accent2">
                <a:hueOff val="3506125"/>
                <a:satOff val="-20632"/>
                <a:lumOff val="78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6002" tIns="45720" rIns="85344" bIns="45720" numCol="1" spcCol="1270" anchor="ctr" anchorCtr="0">
          <a:noAutofit/>
        </a:bodyPr>
        <a:lstStyle/>
        <a:p>
          <a:pPr lvl="0" algn="just" defTabSz="533400">
            <a:lnSpc>
              <a:spcPct val="90000"/>
            </a:lnSpc>
            <a:spcBef>
              <a:spcPct val="0"/>
            </a:spcBef>
            <a:spcAft>
              <a:spcPct val="35000"/>
            </a:spcAft>
          </a:pPr>
          <a:r>
            <a:rPr lang="ru-RU" sz="1200" b="0" i="0" kern="1200" dirty="0" smtClean="0">
              <a:solidFill>
                <a:srgbClr val="002060"/>
              </a:solidFill>
              <a:latin typeface="Calibri" pitchFamily="34" charset="0"/>
            </a:rPr>
            <a:t>б) допускается хранить запас горючего на месте проведения </a:t>
          </a:r>
          <a:r>
            <a:rPr lang="ru-RU" sz="1200" b="0" i="0" kern="1200" dirty="0" err="1" smtClean="0">
              <a:solidFill>
                <a:srgbClr val="002060"/>
              </a:solidFill>
              <a:latin typeface="Calibri" pitchFamily="34" charset="0"/>
            </a:rPr>
            <a:t>бензо</a:t>
          </a:r>
          <a:r>
            <a:rPr lang="ru-RU" sz="1200" b="0" i="0" kern="1200" dirty="0" smtClean="0">
              <a:solidFill>
                <a:srgbClr val="002060"/>
              </a:solidFill>
              <a:latin typeface="Calibri" pitchFamily="34" charset="0"/>
            </a:rPr>
            <a:t>-и </a:t>
          </a:r>
          <a:r>
            <a:rPr lang="ru-RU" sz="1200" b="0" i="0" kern="1200" dirty="0" err="1" smtClean="0">
              <a:solidFill>
                <a:srgbClr val="002060"/>
              </a:solidFill>
              <a:latin typeface="Calibri" pitchFamily="34" charset="0"/>
            </a:rPr>
            <a:t>керосинорезательных</a:t>
          </a:r>
          <a:r>
            <a:rPr lang="ru-RU" sz="1200" b="0" i="0" kern="1200" dirty="0" smtClean="0">
              <a:solidFill>
                <a:srgbClr val="002060"/>
              </a:solidFill>
              <a:latin typeface="Calibri" pitchFamily="34" charset="0"/>
            </a:rPr>
            <a:t> работ в количестве не более сменной потребности. Горючее следует хранить в исправной небьющейся и плотно закрывающейся таре на расстоянии не менее 10 метров от места производства огневых работ;</a:t>
          </a:r>
          <a:endParaRPr lang="ru-RU" sz="1200" kern="1200" dirty="0">
            <a:solidFill>
              <a:srgbClr val="002060"/>
            </a:solidFill>
            <a:latin typeface="Calibri" pitchFamily="34" charset="0"/>
          </a:endParaRPr>
        </a:p>
      </dsp:txBody>
      <dsp:txXfrm rot="10800000">
        <a:off x="898498" y="1277098"/>
        <a:ext cx="8272141" cy="966051"/>
      </dsp:txXfrm>
    </dsp:sp>
    <dsp:sp modelId="{2E400BE1-85AB-46F7-B316-4791D7A1C1F3}">
      <dsp:nvSpPr>
        <dsp:cNvPr id="0" name=""/>
        <dsp:cNvSpPr/>
      </dsp:nvSpPr>
      <dsp:spPr>
        <a:xfrm>
          <a:off x="26636" y="1349107"/>
          <a:ext cx="966051" cy="966051"/>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47CB24E4-12C2-491A-9774-B22163404E17}">
      <dsp:nvSpPr>
        <dsp:cNvPr id="0" name=""/>
        <dsp:cNvSpPr/>
      </dsp:nvSpPr>
      <dsp:spPr>
        <a:xfrm rot="10800000">
          <a:off x="617529" y="2501237"/>
          <a:ext cx="8543598" cy="966051"/>
        </a:xfrm>
        <a:prstGeom prst="homePlate">
          <a:avLst/>
        </a:prstGeom>
        <a:gradFill rotWithShape="0">
          <a:gsLst>
            <a:gs pos="0">
              <a:schemeClr val="accent2">
                <a:hueOff val="7012249"/>
                <a:satOff val="-41263"/>
                <a:lumOff val="1570"/>
                <a:alphaOff val="0"/>
                <a:tint val="50000"/>
                <a:satMod val="300000"/>
              </a:schemeClr>
            </a:gs>
            <a:gs pos="35000">
              <a:schemeClr val="accent2">
                <a:hueOff val="7012249"/>
                <a:satOff val="-41263"/>
                <a:lumOff val="1570"/>
                <a:alphaOff val="0"/>
                <a:tint val="37000"/>
                <a:satMod val="300000"/>
              </a:schemeClr>
            </a:gs>
            <a:gs pos="100000">
              <a:schemeClr val="accent2">
                <a:hueOff val="7012249"/>
                <a:satOff val="-41263"/>
                <a:lumOff val="157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6002" tIns="45720" rIns="85344" bIns="45720" numCol="1" spcCol="1270" anchor="ctr" anchorCtr="0">
          <a:noAutofit/>
        </a:bodyPr>
        <a:lstStyle/>
        <a:p>
          <a:pPr lvl="0" algn="just" defTabSz="533400">
            <a:lnSpc>
              <a:spcPct val="90000"/>
            </a:lnSpc>
            <a:spcBef>
              <a:spcPct val="0"/>
            </a:spcBef>
            <a:spcAft>
              <a:spcPct val="35000"/>
            </a:spcAft>
          </a:pPr>
          <a:r>
            <a:rPr lang="ru-RU" sz="1200" b="0" i="0" kern="1200" dirty="0" smtClean="0">
              <a:solidFill>
                <a:srgbClr val="002060"/>
              </a:solidFill>
              <a:latin typeface="Calibri" pitchFamily="34" charset="0"/>
            </a:rPr>
            <a:t>в) необходимо проверять перед началом работ исправность арматуры </a:t>
          </a:r>
          <a:r>
            <a:rPr lang="ru-RU" sz="1200" b="0" i="0" kern="1200" dirty="0" err="1" smtClean="0">
              <a:solidFill>
                <a:srgbClr val="002060"/>
              </a:solidFill>
              <a:latin typeface="Calibri" pitchFamily="34" charset="0"/>
            </a:rPr>
            <a:t>бензо</a:t>
          </a:r>
          <a:r>
            <a:rPr lang="ru-RU" sz="1200" b="0" i="0" kern="1200" dirty="0" smtClean="0">
              <a:solidFill>
                <a:srgbClr val="002060"/>
              </a:solidFill>
              <a:latin typeface="Calibri" pitchFamily="34" charset="0"/>
            </a:rPr>
            <a:t>- и керосинореза, плотность соединений шлангов на ниппелях, исправность резьбы в накидных гайках и головках;</a:t>
          </a:r>
          <a:endParaRPr lang="ru-RU" sz="1200" kern="1200" dirty="0">
            <a:solidFill>
              <a:srgbClr val="002060"/>
            </a:solidFill>
            <a:latin typeface="Calibri" pitchFamily="34" charset="0"/>
          </a:endParaRPr>
        </a:p>
      </dsp:txBody>
      <dsp:txXfrm rot="10800000">
        <a:off x="859042" y="2501237"/>
        <a:ext cx="8302085" cy="966051"/>
      </dsp:txXfrm>
    </dsp:sp>
    <dsp:sp modelId="{99730F33-BFC2-49A9-B916-7565ED826D80}">
      <dsp:nvSpPr>
        <dsp:cNvPr id="0" name=""/>
        <dsp:cNvSpPr/>
      </dsp:nvSpPr>
      <dsp:spPr>
        <a:xfrm>
          <a:off x="0" y="2501237"/>
          <a:ext cx="966051" cy="966051"/>
        </a:xfrm>
        <a:prstGeom prst="ellipse">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1828" t="-3088" r="-1828" b="-6912"/>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C98F6BB6-31FE-4C9D-BBCA-BA97743A7D04}">
      <dsp:nvSpPr>
        <dsp:cNvPr id="0" name=""/>
        <dsp:cNvSpPr/>
      </dsp:nvSpPr>
      <dsp:spPr>
        <a:xfrm rot="10800000">
          <a:off x="627102" y="3767429"/>
          <a:ext cx="8543537" cy="966051"/>
        </a:xfrm>
        <a:prstGeom prst="homePlate">
          <a:avLst/>
        </a:prstGeom>
        <a:gradFill rotWithShape="0">
          <a:gsLst>
            <a:gs pos="0">
              <a:schemeClr val="accent2">
                <a:hueOff val="10518374"/>
                <a:satOff val="-61895"/>
                <a:lumOff val="2355"/>
                <a:alphaOff val="0"/>
                <a:tint val="50000"/>
                <a:satMod val="300000"/>
              </a:schemeClr>
            </a:gs>
            <a:gs pos="35000">
              <a:schemeClr val="accent2">
                <a:hueOff val="10518374"/>
                <a:satOff val="-61895"/>
                <a:lumOff val="2355"/>
                <a:alphaOff val="0"/>
                <a:tint val="37000"/>
                <a:satMod val="300000"/>
              </a:schemeClr>
            </a:gs>
            <a:gs pos="100000">
              <a:schemeClr val="accent2">
                <a:hueOff val="10518374"/>
                <a:satOff val="-61895"/>
                <a:lumOff val="235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6002" tIns="45720" rIns="85344" bIns="45720" numCol="1" spcCol="1270" anchor="ctr" anchorCtr="0">
          <a:noAutofit/>
        </a:bodyPr>
        <a:lstStyle/>
        <a:p>
          <a:pPr lvl="0" algn="just" defTabSz="533400">
            <a:lnSpc>
              <a:spcPct val="90000"/>
            </a:lnSpc>
            <a:spcBef>
              <a:spcPct val="0"/>
            </a:spcBef>
            <a:spcAft>
              <a:spcPct val="35000"/>
            </a:spcAft>
          </a:pPr>
          <a:r>
            <a:rPr lang="ru-RU" sz="1200" b="0" i="0" kern="1200" dirty="0" smtClean="0">
              <a:solidFill>
                <a:srgbClr val="002060"/>
              </a:solidFill>
              <a:latin typeface="Calibri" pitchFamily="34" charset="0"/>
            </a:rPr>
            <a:t>г) применять горючее для </a:t>
          </a:r>
          <a:r>
            <a:rPr lang="ru-RU" sz="1200" b="0" i="0" kern="1200" dirty="0" err="1" smtClean="0">
              <a:solidFill>
                <a:srgbClr val="002060"/>
              </a:solidFill>
              <a:latin typeface="Calibri" pitchFamily="34" charset="0"/>
            </a:rPr>
            <a:t>бензо</a:t>
          </a:r>
          <a:r>
            <a:rPr lang="ru-RU" sz="1200" b="0" i="0" kern="1200" dirty="0" smtClean="0">
              <a:solidFill>
                <a:srgbClr val="002060"/>
              </a:solidFill>
              <a:latin typeface="Calibri" pitchFamily="34" charset="0"/>
            </a:rPr>
            <a:t>- и </a:t>
          </a:r>
          <a:r>
            <a:rPr lang="ru-RU" sz="1200" b="0" i="0" kern="1200" dirty="0" err="1" smtClean="0">
              <a:solidFill>
                <a:srgbClr val="002060"/>
              </a:solidFill>
              <a:latin typeface="Calibri" pitchFamily="34" charset="0"/>
            </a:rPr>
            <a:t>керосинорезательных</a:t>
          </a:r>
          <a:r>
            <a:rPr lang="ru-RU" sz="1200" b="0" i="0" kern="1200" dirty="0" smtClean="0">
              <a:solidFill>
                <a:srgbClr val="002060"/>
              </a:solidFill>
              <a:latin typeface="Calibri" pitchFamily="34" charset="0"/>
            </a:rPr>
            <a:t> работ в соответствии с имеющейся инструкцией;</a:t>
          </a:r>
          <a:endParaRPr lang="ru-RU" sz="1200" kern="1200" dirty="0">
            <a:solidFill>
              <a:srgbClr val="002060"/>
            </a:solidFill>
            <a:latin typeface="Calibri" pitchFamily="34" charset="0"/>
          </a:endParaRPr>
        </a:p>
      </dsp:txBody>
      <dsp:txXfrm rot="10800000">
        <a:off x="868615" y="3767429"/>
        <a:ext cx="8302024" cy="966051"/>
      </dsp:txXfrm>
    </dsp:sp>
    <dsp:sp modelId="{A771783E-3637-4E4A-9611-E6691F072BEB}">
      <dsp:nvSpPr>
        <dsp:cNvPr id="0" name=""/>
        <dsp:cNvSpPr/>
      </dsp:nvSpPr>
      <dsp:spPr>
        <a:xfrm>
          <a:off x="0" y="3767429"/>
          <a:ext cx="966051" cy="966051"/>
        </a:xfrm>
        <a:prstGeom prst="ellipse">
          <a:avLst/>
        </a:prstGeom>
        <a:blipFill dpi="0" rotWithShape="1">
          <a:blip xmlns:r="http://schemas.openxmlformats.org/officeDocument/2006/relationships" r:embed="rId4" cstate="print">
            <a:extLst>
              <a:ext uri="{28A0092B-C50C-407E-A947-70E740481C1C}">
                <a14:useLocalDpi xmlns:a14="http://schemas.microsoft.com/office/drawing/2010/main" val="0"/>
              </a:ext>
            </a:extLst>
          </a:blip>
          <a:srcRect/>
          <a:stretch>
            <a:fillRect l="5634" t="-5824" r="-5634" b="1824"/>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20F89D-51DC-4256-82D5-C2A32B661189}">
      <dsp:nvSpPr>
        <dsp:cNvPr id="0" name=""/>
        <dsp:cNvSpPr/>
      </dsp:nvSpPr>
      <dsp:spPr>
        <a:xfrm rot="10800000">
          <a:off x="649362" y="8251"/>
          <a:ext cx="8521277" cy="1054556"/>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65030" tIns="45720" rIns="85344" bIns="45720" numCol="1" spcCol="1270" anchor="ctr" anchorCtr="0">
          <a:noAutofit/>
        </a:bodyPr>
        <a:lstStyle/>
        <a:p>
          <a:pPr lvl="0" algn="just" defTabSz="533400">
            <a:lnSpc>
              <a:spcPct val="90000"/>
            </a:lnSpc>
            <a:spcBef>
              <a:spcPct val="0"/>
            </a:spcBef>
            <a:spcAft>
              <a:spcPct val="35000"/>
            </a:spcAft>
          </a:pPr>
          <a:r>
            <a:rPr lang="ru-RU" sz="1200" b="0" i="0" kern="1200" dirty="0" smtClean="0">
              <a:solidFill>
                <a:srgbClr val="002060"/>
              </a:solidFill>
              <a:latin typeface="Calibri" pitchFamily="34" charset="0"/>
            </a:rPr>
            <a:t>д) бачок с горючим располагать на расстоянии не менее 5 метров от баллонов с кислородом, а также от источника открытого огня и не менее 3 метров от рабочего места, при этом на бачок не должны попадать пламя и искры при работе;</a:t>
          </a:r>
          <a:endParaRPr lang="ru-RU" sz="1200" kern="1200" dirty="0">
            <a:solidFill>
              <a:srgbClr val="002060"/>
            </a:solidFill>
            <a:latin typeface="Calibri" pitchFamily="34" charset="0"/>
          </a:endParaRPr>
        </a:p>
      </dsp:txBody>
      <dsp:txXfrm rot="10800000">
        <a:off x="913001" y="8251"/>
        <a:ext cx="8257638" cy="1054556"/>
      </dsp:txXfrm>
    </dsp:sp>
    <dsp:sp modelId="{08CF2023-61E0-400D-9C04-9FEEE2B37A90}">
      <dsp:nvSpPr>
        <dsp:cNvPr id="0" name=""/>
        <dsp:cNvSpPr/>
      </dsp:nvSpPr>
      <dsp:spPr>
        <a:xfrm>
          <a:off x="0" y="8251"/>
          <a:ext cx="1054556" cy="1054556"/>
        </a:xfrm>
        <a:prstGeom prst="ellipse">
          <a:avLst/>
        </a:prstGeom>
        <a:blipFill dpi="0"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11910" t="3503" r="-59910" b="-3503"/>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C7A51066-A4CD-4E8E-B45B-A76BAD75A233}">
      <dsp:nvSpPr>
        <dsp:cNvPr id="0" name=""/>
        <dsp:cNvSpPr/>
      </dsp:nvSpPr>
      <dsp:spPr>
        <a:xfrm rot="10800000">
          <a:off x="656985" y="1393893"/>
          <a:ext cx="8513654" cy="1054556"/>
        </a:xfrm>
        <a:prstGeom prst="homePlate">
          <a:avLst/>
        </a:prstGeom>
        <a:gradFill rotWithShape="0">
          <a:gsLst>
            <a:gs pos="0">
              <a:schemeClr val="accent2">
                <a:hueOff val="5259187"/>
                <a:satOff val="-30948"/>
                <a:lumOff val="1178"/>
                <a:alphaOff val="0"/>
                <a:tint val="50000"/>
                <a:satMod val="300000"/>
              </a:schemeClr>
            </a:gs>
            <a:gs pos="35000">
              <a:schemeClr val="accent2">
                <a:hueOff val="5259187"/>
                <a:satOff val="-30948"/>
                <a:lumOff val="1178"/>
                <a:alphaOff val="0"/>
                <a:tint val="37000"/>
                <a:satMod val="300000"/>
              </a:schemeClr>
            </a:gs>
            <a:gs pos="100000">
              <a:schemeClr val="accent2">
                <a:hueOff val="5259187"/>
                <a:satOff val="-30948"/>
                <a:lumOff val="117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65030" tIns="45720" rIns="85344" bIns="45720" numCol="1" spcCol="1270" anchor="ctr" anchorCtr="0">
          <a:noAutofit/>
        </a:bodyPr>
        <a:lstStyle/>
        <a:p>
          <a:pPr lvl="0" algn="just" defTabSz="533400">
            <a:lnSpc>
              <a:spcPct val="90000"/>
            </a:lnSpc>
            <a:spcBef>
              <a:spcPct val="0"/>
            </a:spcBef>
            <a:spcAft>
              <a:spcPct val="35000"/>
            </a:spcAft>
          </a:pPr>
          <a:r>
            <a:rPr lang="ru-RU" sz="1200" b="0" i="0" kern="1200" dirty="0" smtClean="0">
              <a:solidFill>
                <a:srgbClr val="002060"/>
              </a:solidFill>
              <a:latin typeface="Calibri" pitchFamily="34" charset="0"/>
            </a:rPr>
            <a:t>е) запрещается эксплуатировать бачки, не прошедшие </a:t>
          </a:r>
          <a:r>
            <a:rPr lang="ru-RU" sz="1200" b="0" i="0" kern="1200" dirty="0" err="1" smtClean="0">
              <a:solidFill>
                <a:srgbClr val="002060"/>
              </a:solidFill>
              <a:latin typeface="Calibri" pitchFamily="34" charset="0"/>
            </a:rPr>
            <a:t>гидроиспытаний</a:t>
          </a:r>
          <a:r>
            <a:rPr lang="ru-RU" sz="1200" b="0" i="0" kern="1200" dirty="0" smtClean="0">
              <a:solidFill>
                <a:srgbClr val="002060"/>
              </a:solidFill>
              <a:latin typeface="Calibri" pitchFamily="34" charset="0"/>
            </a:rPr>
            <a:t>, имеющие течь горючей смеси, а также неисправный насос или манометр;</a:t>
          </a:r>
          <a:endParaRPr lang="ru-RU" sz="1200" kern="1200" dirty="0">
            <a:solidFill>
              <a:srgbClr val="002060"/>
            </a:solidFill>
            <a:latin typeface="Calibri" pitchFamily="34" charset="0"/>
          </a:endParaRPr>
        </a:p>
      </dsp:txBody>
      <dsp:txXfrm rot="10800000">
        <a:off x="920624" y="1393893"/>
        <a:ext cx="8250015" cy="1054556"/>
      </dsp:txXfrm>
    </dsp:sp>
    <dsp:sp modelId="{2E400BE1-85AB-46F7-B316-4791D7A1C1F3}">
      <dsp:nvSpPr>
        <dsp:cNvPr id="0" name=""/>
        <dsp:cNvSpPr/>
      </dsp:nvSpPr>
      <dsp:spPr>
        <a:xfrm>
          <a:off x="0" y="1472500"/>
          <a:ext cx="1054556" cy="1054556"/>
        </a:xfrm>
        <a:prstGeom prst="ellipse">
          <a:avLst/>
        </a:prstGeom>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8316" t="2759" r="-8316" b="-14759"/>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47CB24E4-12C2-491A-9774-B22163404E17}">
      <dsp:nvSpPr>
        <dsp:cNvPr id="0" name=""/>
        <dsp:cNvSpPr/>
      </dsp:nvSpPr>
      <dsp:spPr>
        <a:xfrm rot="10800000">
          <a:off x="617529" y="2730182"/>
          <a:ext cx="8543598" cy="1054556"/>
        </a:xfrm>
        <a:prstGeom prst="homePlate">
          <a:avLst/>
        </a:prstGeom>
        <a:gradFill rotWithShape="0">
          <a:gsLst>
            <a:gs pos="0">
              <a:schemeClr val="accent2">
                <a:hueOff val="10518374"/>
                <a:satOff val="-61895"/>
                <a:lumOff val="2355"/>
                <a:alphaOff val="0"/>
                <a:tint val="50000"/>
                <a:satMod val="300000"/>
              </a:schemeClr>
            </a:gs>
            <a:gs pos="35000">
              <a:schemeClr val="accent2">
                <a:hueOff val="10518374"/>
                <a:satOff val="-61895"/>
                <a:lumOff val="2355"/>
                <a:alphaOff val="0"/>
                <a:tint val="37000"/>
                <a:satMod val="300000"/>
              </a:schemeClr>
            </a:gs>
            <a:gs pos="100000">
              <a:schemeClr val="accent2">
                <a:hueOff val="10518374"/>
                <a:satOff val="-61895"/>
                <a:lumOff val="235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65030" tIns="45720" rIns="85344" bIns="45720" numCol="1" spcCol="1270" anchor="ctr" anchorCtr="0">
          <a:noAutofit/>
        </a:bodyPr>
        <a:lstStyle/>
        <a:p>
          <a:pPr lvl="0" algn="just" defTabSz="533400">
            <a:lnSpc>
              <a:spcPct val="90000"/>
            </a:lnSpc>
            <a:spcBef>
              <a:spcPct val="0"/>
            </a:spcBef>
            <a:spcAft>
              <a:spcPct val="35000"/>
            </a:spcAft>
          </a:pPr>
          <a:r>
            <a:rPr lang="ru-RU" sz="1200" b="0" i="0" kern="1200" dirty="0" smtClean="0">
              <a:solidFill>
                <a:srgbClr val="002060"/>
              </a:solidFill>
              <a:latin typeface="Calibri" pitchFamily="34" charset="0"/>
            </a:rPr>
            <a:t>ж) запрещается разогревать испаритель резака посредством зажигания налитой на рабочем месте легковоспламеняющейся или горючей жидкости.</a:t>
          </a:r>
          <a:endParaRPr lang="ru-RU" sz="1200" kern="1200" dirty="0">
            <a:solidFill>
              <a:srgbClr val="002060"/>
            </a:solidFill>
            <a:latin typeface="Calibri" pitchFamily="34" charset="0"/>
          </a:endParaRPr>
        </a:p>
      </dsp:txBody>
      <dsp:txXfrm rot="10800000">
        <a:off x="881168" y="2730182"/>
        <a:ext cx="8279959" cy="1054556"/>
      </dsp:txXfrm>
    </dsp:sp>
    <dsp:sp modelId="{99730F33-BFC2-49A9-B916-7565ED826D80}">
      <dsp:nvSpPr>
        <dsp:cNvPr id="0" name=""/>
        <dsp:cNvSpPr/>
      </dsp:nvSpPr>
      <dsp:spPr>
        <a:xfrm>
          <a:off x="0" y="2730182"/>
          <a:ext cx="1054556" cy="1054556"/>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10000" b="-10000"/>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32EA72-F30E-4C38-B506-99B313928D2B}">
      <dsp:nvSpPr>
        <dsp:cNvPr id="0" name=""/>
        <dsp:cNvSpPr/>
      </dsp:nvSpPr>
      <dsp:spPr>
        <a:xfrm>
          <a:off x="0" y="795"/>
          <a:ext cx="9165169"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13BC4F-2A30-4173-BC17-F4323039FFC9}">
      <dsp:nvSpPr>
        <dsp:cNvPr id="0" name=""/>
        <dsp:cNvSpPr/>
      </dsp:nvSpPr>
      <dsp:spPr>
        <a:xfrm>
          <a:off x="0" y="795"/>
          <a:ext cx="1833033" cy="16272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endParaRPr lang="ru-RU" sz="1200" b="1" i="0" kern="1200" dirty="0" smtClean="0">
            <a:solidFill>
              <a:srgbClr val="002060"/>
            </a:solidFill>
            <a:latin typeface="Calibri" pitchFamily="34" charset="0"/>
          </a:endParaRPr>
        </a:p>
        <a:p>
          <a:pPr lvl="0" algn="l" defTabSz="533400">
            <a:lnSpc>
              <a:spcPct val="90000"/>
            </a:lnSpc>
            <a:spcBef>
              <a:spcPct val="0"/>
            </a:spcBef>
            <a:spcAft>
              <a:spcPct val="35000"/>
            </a:spcAft>
          </a:pPr>
          <a:r>
            <a:rPr lang="ru-RU" sz="1200" b="1" i="0" kern="1200" dirty="0" smtClean="0">
              <a:solidFill>
                <a:srgbClr val="002060"/>
              </a:solidFill>
              <a:latin typeface="Calibri" pitchFamily="34" charset="0"/>
            </a:rPr>
            <a:t>При проведении </a:t>
          </a:r>
          <a:r>
            <a:rPr lang="ru-RU" sz="1200" b="1" i="0" kern="1200" dirty="0" err="1" smtClean="0">
              <a:solidFill>
                <a:srgbClr val="002060"/>
              </a:solidFill>
              <a:latin typeface="Calibri" pitchFamily="34" charset="0"/>
            </a:rPr>
            <a:t>бензо</a:t>
          </a:r>
          <a:r>
            <a:rPr lang="ru-RU" sz="1200" b="1" i="0" kern="1200" dirty="0" smtClean="0">
              <a:solidFill>
                <a:srgbClr val="002060"/>
              </a:solidFill>
              <a:latin typeface="Calibri" pitchFamily="34" charset="0"/>
            </a:rPr>
            <a:t>- и </a:t>
          </a:r>
          <a:r>
            <a:rPr lang="ru-RU" sz="1200" b="1" i="0" kern="1200" dirty="0" err="1" smtClean="0">
              <a:solidFill>
                <a:srgbClr val="002060"/>
              </a:solidFill>
              <a:latin typeface="Calibri" pitchFamily="34" charset="0"/>
            </a:rPr>
            <a:t>керосинорезательных</a:t>
          </a:r>
          <a:r>
            <a:rPr lang="ru-RU" sz="1200" b="1" i="0" kern="1200" dirty="0" smtClean="0">
              <a:solidFill>
                <a:srgbClr val="002060"/>
              </a:solidFill>
              <a:latin typeface="Calibri" pitchFamily="34" charset="0"/>
            </a:rPr>
            <a:t> работ запрещается:</a:t>
          </a:r>
          <a:endParaRPr lang="ru-RU" sz="1200" b="1" kern="1200" dirty="0">
            <a:solidFill>
              <a:srgbClr val="002060"/>
            </a:solidFill>
            <a:latin typeface="Calibri" pitchFamily="34" charset="0"/>
          </a:endParaRPr>
        </a:p>
      </dsp:txBody>
      <dsp:txXfrm>
        <a:off x="0" y="795"/>
        <a:ext cx="1833033" cy="1627209"/>
      </dsp:txXfrm>
    </dsp:sp>
    <dsp:sp modelId="{A280577D-7F04-451E-A4C6-113E99F9E585}">
      <dsp:nvSpPr>
        <dsp:cNvPr id="0" name=""/>
        <dsp:cNvSpPr/>
      </dsp:nvSpPr>
      <dsp:spPr>
        <a:xfrm>
          <a:off x="1970511" y="19923"/>
          <a:ext cx="7194657" cy="382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ru-RU" sz="1200" b="0" i="0" kern="1200" smtClean="0">
              <a:solidFill>
                <a:srgbClr val="002060"/>
              </a:solidFill>
              <a:latin typeface="Calibri" pitchFamily="34" charset="0"/>
            </a:rPr>
            <a:t>а) достигать давления воздуха в бачке с горючим, превышающего рабочее давление кислорода в резаке;</a:t>
          </a:r>
          <a:endParaRPr lang="ru-RU" sz="1200" kern="1200" dirty="0">
            <a:solidFill>
              <a:srgbClr val="002060"/>
            </a:solidFill>
            <a:latin typeface="Calibri" pitchFamily="34" charset="0"/>
          </a:endParaRPr>
        </a:p>
      </dsp:txBody>
      <dsp:txXfrm>
        <a:off x="1970511" y="19923"/>
        <a:ext cx="7194657" cy="382569"/>
      </dsp:txXfrm>
    </dsp:sp>
    <dsp:sp modelId="{895DEE7F-59EC-4A47-9C07-559B080DD803}">
      <dsp:nvSpPr>
        <dsp:cNvPr id="0" name=""/>
        <dsp:cNvSpPr/>
      </dsp:nvSpPr>
      <dsp:spPr>
        <a:xfrm>
          <a:off x="1833033" y="402492"/>
          <a:ext cx="7332135" cy="0"/>
        </a:xfrm>
        <a:prstGeom prst="line">
          <a:avLst/>
        </a:prstGeom>
        <a:solidFill>
          <a:schemeClr val="accent3">
            <a:hueOff val="0"/>
            <a:satOff val="0"/>
            <a:lumOff val="0"/>
            <a:alphaOff val="0"/>
          </a:schemeClr>
        </a:solidFill>
        <a:ln w="25400" cap="flat" cmpd="sng" algn="ctr">
          <a:solidFill>
            <a:schemeClr val="accent3">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D031EB9-4906-4D86-8B75-87CF106770A4}">
      <dsp:nvSpPr>
        <dsp:cNvPr id="0" name=""/>
        <dsp:cNvSpPr/>
      </dsp:nvSpPr>
      <dsp:spPr>
        <a:xfrm>
          <a:off x="1970511" y="421621"/>
          <a:ext cx="7194657" cy="382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ru-RU" sz="1200" b="0" i="0" kern="1200" smtClean="0">
              <a:solidFill>
                <a:srgbClr val="002060"/>
              </a:solidFill>
              <a:latin typeface="Calibri" pitchFamily="34" charset="0"/>
            </a:rPr>
            <a:t>б) перегревать испаритель резака, а также подвешивать резак во время работы вертикально, головкой вверх;</a:t>
          </a:r>
          <a:endParaRPr lang="ru-RU" sz="1200" kern="1200" dirty="0">
            <a:solidFill>
              <a:srgbClr val="002060"/>
            </a:solidFill>
            <a:latin typeface="Calibri" pitchFamily="34" charset="0"/>
          </a:endParaRPr>
        </a:p>
      </dsp:txBody>
      <dsp:txXfrm>
        <a:off x="1970511" y="421621"/>
        <a:ext cx="7194657" cy="382569"/>
      </dsp:txXfrm>
    </dsp:sp>
    <dsp:sp modelId="{BC554900-D101-4C06-9123-CC36A52827D6}">
      <dsp:nvSpPr>
        <dsp:cNvPr id="0" name=""/>
        <dsp:cNvSpPr/>
      </dsp:nvSpPr>
      <dsp:spPr>
        <a:xfrm>
          <a:off x="1833033" y="804190"/>
          <a:ext cx="7332135" cy="0"/>
        </a:xfrm>
        <a:prstGeom prst="line">
          <a:avLst/>
        </a:prstGeom>
        <a:solidFill>
          <a:schemeClr val="accent3">
            <a:hueOff val="0"/>
            <a:satOff val="0"/>
            <a:lumOff val="0"/>
            <a:alphaOff val="0"/>
          </a:schemeClr>
        </a:solidFill>
        <a:ln w="25400" cap="flat" cmpd="sng" algn="ctr">
          <a:solidFill>
            <a:schemeClr val="accent3">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33CE54E-53B9-41AC-93E3-E13BD1CE51F1}">
      <dsp:nvSpPr>
        <dsp:cNvPr id="0" name=""/>
        <dsp:cNvSpPr/>
      </dsp:nvSpPr>
      <dsp:spPr>
        <a:xfrm>
          <a:off x="1970511" y="823318"/>
          <a:ext cx="7194657" cy="382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ru-RU" sz="1200" b="0" i="0" kern="1200" smtClean="0">
              <a:solidFill>
                <a:srgbClr val="002060"/>
              </a:solidFill>
              <a:latin typeface="Calibri" pitchFamily="34" charset="0"/>
            </a:rPr>
            <a:t>в) зажимать, перекручивать или заламывать шланги, подающие кислород или горючее к резаку;</a:t>
          </a:r>
          <a:endParaRPr lang="ru-RU" sz="1200" kern="1200" dirty="0">
            <a:solidFill>
              <a:srgbClr val="002060"/>
            </a:solidFill>
            <a:latin typeface="Calibri" pitchFamily="34" charset="0"/>
          </a:endParaRPr>
        </a:p>
      </dsp:txBody>
      <dsp:txXfrm>
        <a:off x="1970511" y="823318"/>
        <a:ext cx="7194657" cy="382569"/>
      </dsp:txXfrm>
    </dsp:sp>
    <dsp:sp modelId="{54A64898-7CF6-4D35-B119-A7C589C837DF}">
      <dsp:nvSpPr>
        <dsp:cNvPr id="0" name=""/>
        <dsp:cNvSpPr/>
      </dsp:nvSpPr>
      <dsp:spPr>
        <a:xfrm>
          <a:off x="1833033" y="1205887"/>
          <a:ext cx="7332135" cy="0"/>
        </a:xfrm>
        <a:prstGeom prst="line">
          <a:avLst/>
        </a:prstGeom>
        <a:solidFill>
          <a:schemeClr val="accent3">
            <a:hueOff val="0"/>
            <a:satOff val="0"/>
            <a:lumOff val="0"/>
            <a:alphaOff val="0"/>
          </a:schemeClr>
        </a:solidFill>
        <a:ln w="25400" cap="flat" cmpd="sng" algn="ctr">
          <a:solidFill>
            <a:schemeClr val="accent3">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6715F97-B6F9-4FC0-87DF-54CF6F4D3407}">
      <dsp:nvSpPr>
        <dsp:cNvPr id="0" name=""/>
        <dsp:cNvSpPr/>
      </dsp:nvSpPr>
      <dsp:spPr>
        <a:xfrm>
          <a:off x="1970511" y="1225016"/>
          <a:ext cx="7194657" cy="382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ru-RU" sz="1200" b="0" i="0" kern="1200" dirty="0" smtClean="0">
              <a:solidFill>
                <a:srgbClr val="002060"/>
              </a:solidFill>
              <a:latin typeface="Calibri" pitchFamily="34" charset="0"/>
            </a:rPr>
            <a:t>г) использовать кислородные шланги для подвода бензина или керосина к резаку.</a:t>
          </a:r>
          <a:endParaRPr lang="ru-RU" sz="1200" kern="1200" dirty="0">
            <a:solidFill>
              <a:srgbClr val="002060"/>
            </a:solidFill>
            <a:latin typeface="Calibri" pitchFamily="34" charset="0"/>
          </a:endParaRPr>
        </a:p>
      </dsp:txBody>
      <dsp:txXfrm>
        <a:off x="1970511" y="1225016"/>
        <a:ext cx="7194657" cy="382569"/>
      </dsp:txXfrm>
    </dsp:sp>
    <dsp:sp modelId="{F2FABCEE-097E-41A7-B0DD-3E4DB2808220}">
      <dsp:nvSpPr>
        <dsp:cNvPr id="0" name=""/>
        <dsp:cNvSpPr/>
      </dsp:nvSpPr>
      <dsp:spPr>
        <a:xfrm>
          <a:off x="1833033" y="1607585"/>
          <a:ext cx="7332135" cy="0"/>
        </a:xfrm>
        <a:prstGeom prst="line">
          <a:avLst/>
        </a:prstGeom>
        <a:solidFill>
          <a:schemeClr val="accent3">
            <a:hueOff val="0"/>
            <a:satOff val="0"/>
            <a:lumOff val="0"/>
            <a:alphaOff val="0"/>
          </a:schemeClr>
        </a:solidFill>
        <a:ln w="25400" cap="flat" cmpd="sng" algn="ctr">
          <a:solidFill>
            <a:schemeClr val="accent3">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A80971-44CD-4592-AC68-87A29BF0B6E6}">
      <dsp:nvSpPr>
        <dsp:cNvPr id="0" name=""/>
        <dsp:cNvSpPr/>
      </dsp:nvSpPr>
      <dsp:spPr>
        <a:xfrm rot="10800000">
          <a:off x="809742" y="1"/>
          <a:ext cx="8334228" cy="755339"/>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33084" tIns="53340" rIns="99568" bIns="53340" numCol="1" spcCol="1270" anchor="ctr" anchorCtr="0">
          <a:noAutofit/>
        </a:bodyPr>
        <a:lstStyle/>
        <a:p>
          <a:pPr lvl="0" algn="just" defTabSz="622300">
            <a:lnSpc>
              <a:spcPct val="90000"/>
            </a:lnSpc>
            <a:spcBef>
              <a:spcPct val="0"/>
            </a:spcBef>
            <a:spcAft>
              <a:spcPct val="35000"/>
            </a:spcAft>
          </a:pPr>
          <a:r>
            <a:rPr lang="ru-RU" sz="1400" b="0" i="0" kern="1200" dirty="0" smtClean="0">
              <a:solidFill>
                <a:srgbClr val="002060"/>
              </a:solidFill>
              <a:latin typeface="Calibri" pitchFamily="34" charset="0"/>
            </a:rPr>
            <a:t>а) применять в качестве горючего для ламп, работающих на керосине, бензин или смеси бензина с керосином;</a:t>
          </a:r>
          <a:endParaRPr lang="ru-RU" sz="1400" kern="1200" dirty="0">
            <a:solidFill>
              <a:srgbClr val="002060"/>
            </a:solidFill>
            <a:latin typeface="Calibri" pitchFamily="34" charset="0"/>
          </a:endParaRPr>
        </a:p>
      </dsp:txBody>
      <dsp:txXfrm rot="10800000">
        <a:off x="998577" y="1"/>
        <a:ext cx="8145393" cy="755339"/>
      </dsp:txXfrm>
    </dsp:sp>
    <dsp:sp modelId="{467B6CB0-BE2C-415B-8075-78AFB4B9F8E3}">
      <dsp:nvSpPr>
        <dsp:cNvPr id="0" name=""/>
        <dsp:cNvSpPr/>
      </dsp:nvSpPr>
      <dsp:spPr>
        <a:xfrm>
          <a:off x="20434" y="1"/>
          <a:ext cx="755339" cy="755339"/>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4000" r="-4000"/>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43AD3EB0-4168-4701-A783-37D30FD36496}">
      <dsp:nvSpPr>
        <dsp:cNvPr id="0" name=""/>
        <dsp:cNvSpPr/>
      </dsp:nvSpPr>
      <dsp:spPr>
        <a:xfrm rot="10800000">
          <a:off x="701383" y="937029"/>
          <a:ext cx="8442587" cy="755339"/>
        </a:xfrm>
        <a:prstGeom prst="homePlate">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33084" tIns="53340" rIns="99568" bIns="53340" numCol="1" spcCol="1270" anchor="ctr" anchorCtr="0">
          <a:noAutofit/>
        </a:bodyPr>
        <a:lstStyle/>
        <a:p>
          <a:pPr lvl="0" algn="just" defTabSz="622300">
            <a:lnSpc>
              <a:spcPct val="90000"/>
            </a:lnSpc>
            <a:spcBef>
              <a:spcPct val="0"/>
            </a:spcBef>
            <a:spcAft>
              <a:spcPct val="35000"/>
            </a:spcAft>
          </a:pPr>
          <a:r>
            <a:rPr lang="ru-RU" sz="1400" b="0" i="0" kern="1200" dirty="0" smtClean="0">
              <a:solidFill>
                <a:srgbClr val="002060"/>
              </a:solidFill>
              <a:latin typeface="Calibri" pitchFamily="34" charset="0"/>
            </a:rPr>
            <a:t>б) повышать давление в резервуаре лампы при накачке воздуха более допустимого рабочего давления, указанного в паспорте;</a:t>
          </a:r>
          <a:endParaRPr lang="ru-RU" sz="1400" kern="1200" dirty="0">
            <a:solidFill>
              <a:srgbClr val="002060"/>
            </a:solidFill>
            <a:latin typeface="Calibri" pitchFamily="34" charset="0"/>
          </a:endParaRPr>
        </a:p>
      </dsp:txBody>
      <dsp:txXfrm rot="10800000">
        <a:off x="890218" y="937029"/>
        <a:ext cx="8253752" cy="755339"/>
      </dsp:txXfrm>
    </dsp:sp>
    <dsp:sp modelId="{27E399A2-156F-48A4-85A6-847FADA2C5D7}">
      <dsp:nvSpPr>
        <dsp:cNvPr id="0" name=""/>
        <dsp:cNvSpPr/>
      </dsp:nvSpPr>
      <dsp:spPr>
        <a:xfrm>
          <a:off x="0" y="865015"/>
          <a:ext cx="755339" cy="755339"/>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1000" r="-1000"/>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D97A41EC-8458-44F4-BC6F-16BA495E3D51}">
      <dsp:nvSpPr>
        <dsp:cNvPr id="0" name=""/>
        <dsp:cNvSpPr/>
      </dsp:nvSpPr>
      <dsp:spPr>
        <a:xfrm rot="10800000">
          <a:off x="701383" y="1945141"/>
          <a:ext cx="8442587" cy="755339"/>
        </a:xfrm>
        <a:prstGeom prst="homePlate">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33084" tIns="53340" rIns="99568" bIns="53340" numCol="1" spcCol="1270" anchor="ctr" anchorCtr="0">
          <a:noAutofit/>
        </a:bodyPr>
        <a:lstStyle/>
        <a:p>
          <a:pPr lvl="0" algn="just" defTabSz="622300">
            <a:lnSpc>
              <a:spcPct val="90000"/>
            </a:lnSpc>
            <a:spcBef>
              <a:spcPct val="0"/>
            </a:spcBef>
            <a:spcAft>
              <a:spcPct val="35000"/>
            </a:spcAft>
          </a:pPr>
          <a:r>
            <a:rPr lang="ru-RU" sz="1400" b="0" i="0" kern="1200" dirty="0" smtClean="0">
              <a:solidFill>
                <a:srgbClr val="002060"/>
              </a:solidFill>
              <a:latin typeface="Calibri" pitchFamily="34" charset="0"/>
            </a:rPr>
            <a:t>в) заполнять лампу горючим более чем на три четверти объема ее резервуара;</a:t>
          </a:r>
          <a:endParaRPr lang="ru-RU" sz="1400" kern="1200" dirty="0">
            <a:solidFill>
              <a:srgbClr val="002060"/>
            </a:solidFill>
            <a:latin typeface="Calibri" pitchFamily="34" charset="0"/>
          </a:endParaRPr>
        </a:p>
      </dsp:txBody>
      <dsp:txXfrm rot="10800000">
        <a:off x="890218" y="1945141"/>
        <a:ext cx="8253752" cy="755339"/>
      </dsp:txXfrm>
    </dsp:sp>
    <dsp:sp modelId="{B205D1C5-E018-4C58-A343-694AB014406C}">
      <dsp:nvSpPr>
        <dsp:cNvPr id="0" name=""/>
        <dsp:cNvSpPr/>
      </dsp:nvSpPr>
      <dsp:spPr>
        <a:xfrm>
          <a:off x="0" y="1945134"/>
          <a:ext cx="755339" cy="755339"/>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2000" b="-12000"/>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A1041770-7331-445F-B910-C2FC15254E83}">
      <dsp:nvSpPr>
        <dsp:cNvPr id="0" name=""/>
        <dsp:cNvSpPr/>
      </dsp:nvSpPr>
      <dsp:spPr>
        <a:xfrm rot="10800000">
          <a:off x="701472" y="2953254"/>
          <a:ext cx="8442527" cy="755339"/>
        </a:xfrm>
        <a:prstGeom prst="homePlate">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33084" tIns="53340" rIns="99568" bIns="53340" numCol="1" spcCol="1270" anchor="ctr" anchorCtr="0">
          <a:noAutofit/>
        </a:bodyPr>
        <a:lstStyle/>
        <a:p>
          <a:pPr lvl="0" algn="just" defTabSz="622300">
            <a:lnSpc>
              <a:spcPct val="90000"/>
            </a:lnSpc>
            <a:spcBef>
              <a:spcPct val="0"/>
            </a:spcBef>
            <a:spcAft>
              <a:spcPct val="35000"/>
            </a:spcAft>
          </a:pPr>
          <a:r>
            <a:rPr lang="ru-RU" sz="1400" b="0" i="0" kern="1200" dirty="0" smtClean="0">
              <a:solidFill>
                <a:srgbClr val="002060"/>
              </a:solidFill>
              <a:latin typeface="Calibri" pitchFamily="34" charset="0"/>
            </a:rPr>
            <a:t>г) отворачивать воздушный винт и наливную пробку, когда лампа горит или еще не остыла;</a:t>
          </a:r>
          <a:endParaRPr lang="ru-RU" sz="1400" kern="1200" dirty="0">
            <a:solidFill>
              <a:srgbClr val="002060"/>
            </a:solidFill>
            <a:latin typeface="Calibri" pitchFamily="34" charset="0"/>
          </a:endParaRPr>
        </a:p>
      </dsp:txBody>
      <dsp:txXfrm rot="10800000">
        <a:off x="890307" y="2953254"/>
        <a:ext cx="8253692" cy="755339"/>
      </dsp:txXfrm>
    </dsp:sp>
    <dsp:sp modelId="{19CA4821-1DF2-4015-B6A5-AFF21CBC1C02}">
      <dsp:nvSpPr>
        <dsp:cNvPr id="0" name=""/>
        <dsp:cNvSpPr/>
      </dsp:nvSpPr>
      <dsp:spPr>
        <a:xfrm>
          <a:off x="0" y="2881240"/>
          <a:ext cx="755339" cy="755339"/>
        </a:xfrm>
        <a:prstGeom prst="ellipse">
          <a:avLst/>
        </a:prstGeom>
        <a:blipFill dpi="0" rotWithShape="1">
          <a:blip xmlns:r="http://schemas.openxmlformats.org/officeDocument/2006/relationships" r:embed="rId4" cstate="print">
            <a:extLst>
              <a:ext uri="{28A0092B-C50C-407E-A947-70E740481C1C}">
                <a14:useLocalDpi xmlns:a14="http://schemas.microsoft.com/office/drawing/2010/main" val="0"/>
              </a:ext>
            </a:extLst>
          </a:blip>
          <a:srcRect/>
          <a:stretch>
            <a:fillRect l="1007" t="-107135" r="-1007" b="-6865"/>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6B6995E1-6E52-40C2-AA6D-2432445ADEA1}">
      <dsp:nvSpPr>
        <dsp:cNvPr id="0" name=""/>
        <dsp:cNvSpPr/>
      </dsp:nvSpPr>
      <dsp:spPr>
        <a:xfrm rot="10800000">
          <a:off x="665717" y="3889352"/>
          <a:ext cx="8478282" cy="755339"/>
        </a:xfrm>
        <a:prstGeom prst="homePlate">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33084" tIns="53340" rIns="99568" bIns="53340" numCol="1" spcCol="1270" anchor="ctr" anchorCtr="0">
          <a:noAutofit/>
        </a:bodyPr>
        <a:lstStyle/>
        <a:p>
          <a:pPr lvl="0" algn="just" defTabSz="622300">
            <a:lnSpc>
              <a:spcPct val="90000"/>
            </a:lnSpc>
            <a:spcBef>
              <a:spcPct val="0"/>
            </a:spcBef>
            <a:spcAft>
              <a:spcPct val="35000"/>
            </a:spcAft>
          </a:pPr>
          <a:r>
            <a:rPr lang="ru-RU" sz="1400" b="0" i="0" kern="1200" dirty="0" smtClean="0">
              <a:solidFill>
                <a:srgbClr val="002060"/>
              </a:solidFill>
              <a:latin typeface="Calibri" pitchFamily="34" charset="0"/>
            </a:rPr>
            <a:t>д) ремонтировать лампу, а также выливать из нее горючее или заправлять ее горючим вблизи открытого огня.</a:t>
          </a:r>
          <a:endParaRPr lang="ru-RU" sz="1400" kern="1200" dirty="0">
            <a:solidFill>
              <a:srgbClr val="002060"/>
            </a:solidFill>
            <a:latin typeface="Calibri" pitchFamily="34" charset="0"/>
          </a:endParaRPr>
        </a:p>
      </dsp:txBody>
      <dsp:txXfrm rot="10800000">
        <a:off x="854552" y="3889352"/>
        <a:ext cx="8289447" cy="755339"/>
      </dsp:txXfrm>
    </dsp:sp>
    <dsp:sp modelId="{A42108F9-495D-465F-B062-0D6139E830B5}">
      <dsp:nvSpPr>
        <dsp:cNvPr id="0" name=""/>
        <dsp:cNvSpPr/>
      </dsp:nvSpPr>
      <dsp:spPr>
        <a:xfrm>
          <a:off x="0" y="3889352"/>
          <a:ext cx="755339" cy="755339"/>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6000" r="-6000"/>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BD0E65-0D45-4482-A4C2-E4E8CFB71702}" type="datetimeFigureOut">
              <a:rPr lang="ru-RU" smtClean="0"/>
              <a:t>03.02.2023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494D69-1275-4983-91F5-32A0FC6F89D1}" type="slidenum">
              <a:rPr lang="ru-RU" smtClean="0"/>
              <a:t>‹#›</a:t>
            </a:fld>
            <a:endParaRPr lang="ru-RU"/>
          </a:p>
        </p:txBody>
      </p:sp>
    </p:spTree>
    <p:extLst>
      <p:ext uri="{BB962C8B-B14F-4D97-AF65-F5344CB8AC3E}">
        <p14:creationId xmlns:p14="http://schemas.microsoft.com/office/powerpoint/2010/main" val="1306468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ru-RU" smtClean="0"/>
              <a:t>Образец заголовка</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42ADBE2-1891-450F-8818-1CBF825F395F}" type="datetimeFigureOut">
              <a:rPr lang="ru-RU" smtClean="0"/>
              <a:t>03.02.2023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89BF35D-E5A6-4680-9DF0-FD4F3B61A367}"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942ADBE2-1891-450F-8818-1CBF825F395F}" type="datetimeFigureOut">
              <a:rPr lang="ru-RU" smtClean="0"/>
              <a:t>03.02.2023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89BF35D-E5A6-4680-9DF0-FD4F3B61A367}"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942ADBE2-1891-450F-8818-1CBF825F395F}" type="datetimeFigureOut">
              <a:rPr lang="ru-RU" smtClean="0"/>
              <a:t>03.02.2023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89BF35D-E5A6-4680-9DF0-FD4F3B61A367}"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42ADBE2-1891-450F-8818-1CBF825F395F}" type="datetimeFigureOut">
              <a:rPr lang="ru-RU" smtClean="0"/>
              <a:t>03.02.2023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89BF35D-E5A6-4680-9DF0-FD4F3B61A367}"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smtClean="0"/>
              <a:t>Образец заголовка</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ru-RU" smtClean="0"/>
              <a:t>Образец текста</a:t>
            </a:r>
          </a:p>
        </p:txBody>
      </p:sp>
      <p:sp>
        <p:nvSpPr>
          <p:cNvPr id="4" name="Date Placeholder 3"/>
          <p:cNvSpPr>
            <a:spLocks noGrp="1"/>
          </p:cNvSpPr>
          <p:nvPr>
            <p:ph type="dt" sz="half" idx="10"/>
          </p:nvPr>
        </p:nvSpPr>
        <p:spPr/>
        <p:txBody>
          <a:bodyPr/>
          <a:lstStyle/>
          <a:p>
            <a:fld id="{942ADBE2-1891-450F-8818-1CBF825F395F}" type="datetimeFigureOut">
              <a:rPr lang="ru-RU" smtClean="0"/>
              <a:t>03.02.2023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89BF35D-E5A6-4680-9DF0-FD4F3B61A367}"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42ADBE2-1891-450F-8818-1CBF825F395F}" type="datetimeFigureOut">
              <a:rPr lang="ru-RU" smtClean="0"/>
              <a:t>03.02.2023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89BF35D-E5A6-4680-9DF0-FD4F3B61A367}"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ru-RU" smtClean="0"/>
              <a:t>Образец текста</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ru-RU" smtClean="0"/>
              <a:t>Образец текста</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42ADBE2-1891-450F-8818-1CBF825F395F}" type="datetimeFigureOut">
              <a:rPr lang="ru-RU" smtClean="0"/>
              <a:t>03.02.2023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89BF35D-E5A6-4680-9DF0-FD4F3B61A367}"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942ADBE2-1891-450F-8818-1CBF825F395F}" type="datetimeFigureOut">
              <a:rPr lang="ru-RU" smtClean="0"/>
              <a:t>03.02.2023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89BF35D-E5A6-4680-9DF0-FD4F3B61A367}"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2ADBE2-1891-450F-8818-1CBF825F395F}" type="datetimeFigureOut">
              <a:rPr lang="ru-RU" smtClean="0"/>
              <a:t>03.02.2023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089BF35D-E5A6-4680-9DF0-FD4F3B61A367}"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smtClean="0"/>
              <a:t>Образец заголовка</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ru-RU" smtClean="0"/>
              <a:t>Образец текста</a:t>
            </a:r>
          </a:p>
        </p:txBody>
      </p:sp>
      <p:sp>
        <p:nvSpPr>
          <p:cNvPr id="5" name="Date Placeholder 4"/>
          <p:cNvSpPr>
            <a:spLocks noGrp="1"/>
          </p:cNvSpPr>
          <p:nvPr>
            <p:ph type="dt" sz="half" idx="10"/>
          </p:nvPr>
        </p:nvSpPr>
        <p:spPr/>
        <p:txBody>
          <a:bodyPr/>
          <a:lstStyle/>
          <a:p>
            <a:fld id="{942ADBE2-1891-450F-8818-1CBF825F395F}" type="datetimeFigureOut">
              <a:rPr lang="ru-RU" smtClean="0"/>
              <a:t>03.02.2023</a:t>
            </a:fld>
            <a:endParaRPr lang="ru-RU"/>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089BF35D-E5A6-4680-9DF0-FD4F3B61A367}"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ru-RU" smtClean="0"/>
              <a:t>Вставка рисунка</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42ADBE2-1891-450F-8818-1CBF825F395F}" type="datetimeFigureOut">
              <a:rPr lang="ru-RU" smtClean="0"/>
              <a:t>03.02.2023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89BF35D-E5A6-4680-9DF0-FD4F3B61A367}"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942ADBE2-1891-450F-8818-1CBF825F395F}" type="datetimeFigureOut">
              <a:rPr lang="ru-RU" smtClean="0"/>
              <a:t>03.02.2023</a:t>
            </a:fld>
            <a:endParaRPr lang="ru-RU"/>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ru-RU"/>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089BF35D-E5A6-4680-9DF0-FD4F3B61A367}"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8.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diagramLayout" Target="../diagrams/layout10.xml"/><Relationship Id="rId7" Type="http://schemas.openxmlformats.org/officeDocument/2006/relationships/image" Target="../media/image42.jpg"/><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 Id="rId9" Type="http://schemas.openxmlformats.org/officeDocument/2006/relationships/image" Target="../media/image4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5" Type="http://schemas.openxmlformats.org/officeDocument/2006/relationships/comments" Target="../comments/comment1.xml"/><Relationship Id="rId4" Type="http://schemas.openxmlformats.org/officeDocument/2006/relationships/image" Target="../media/image47.jpg"/></Relationships>
</file>

<file path=ppt/slides/_rels/slide3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 Id="rId4" Type="http://schemas.openxmlformats.org/officeDocument/2006/relationships/image" Target="../media/image48.jpeg"/></Relationships>
</file>

<file path=ppt/slides/_rels/slide38.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54.png"/><Relationship Id="rId4" Type="http://schemas.openxmlformats.org/officeDocument/2006/relationships/image" Target="../media/image53.png"/></Relationships>
</file>

<file path=ppt/slides/_rels/slide41.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jpeg"/><Relationship Id="rId7" Type="http://schemas.openxmlformats.org/officeDocument/2006/relationships/image" Target="../media/image60.png"/><Relationship Id="rId2" Type="http://schemas.openxmlformats.org/officeDocument/2006/relationships/image" Target="../media/image55.jpeg"/><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jpeg"/><Relationship Id="rId10" Type="http://schemas.openxmlformats.org/officeDocument/2006/relationships/image" Target="../media/image63.png"/><Relationship Id="rId4" Type="http://schemas.openxmlformats.org/officeDocument/2006/relationships/image" Target="../media/image57.jpeg"/><Relationship Id="rId9" Type="http://schemas.openxmlformats.org/officeDocument/2006/relationships/image" Target="../media/image62.png"/></Relationships>
</file>

<file path=ppt/slides/_rels/slide42.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7.jpeg"/><Relationship Id="rId7" Type="http://schemas.openxmlformats.org/officeDocument/2006/relationships/image" Target="../media/image61.png"/><Relationship Id="rId2" Type="http://schemas.openxmlformats.org/officeDocument/2006/relationships/image" Target="../media/image56.jpe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jpeg"/><Relationship Id="rId9" Type="http://schemas.openxmlformats.org/officeDocument/2006/relationships/image" Target="../media/image65.png"/></Relationships>
</file>

<file path=ppt/slides/_rels/slide43.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image" Target="../media/image77.png"/><Relationship Id="rId3" Type="http://schemas.openxmlformats.org/officeDocument/2006/relationships/image" Target="../media/image67.png"/><Relationship Id="rId7" Type="http://schemas.openxmlformats.org/officeDocument/2006/relationships/image" Target="../media/image71.png"/><Relationship Id="rId12" Type="http://schemas.openxmlformats.org/officeDocument/2006/relationships/image" Target="../media/image76.png"/><Relationship Id="rId2" Type="http://schemas.openxmlformats.org/officeDocument/2006/relationships/image" Target="../media/image66.png"/><Relationship Id="rId1" Type="http://schemas.openxmlformats.org/officeDocument/2006/relationships/slideLayout" Target="../slideLayouts/slideLayout2.xml"/><Relationship Id="rId6" Type="http://schemas.openxmlformats.org/officeDocument/2006/relationships/image" Target="../media/image70.png"/><Relationship Id="rId11" Type="http://schemas.openxmlformats.org/officeDocument/2006/relationships/image" Target="../media/image75.png"/><Relationship Id="rId5" Type="http://schemas.openxmlformats.org/officeDocument/2006/relationships/image" Target="../media/image69.png"/><Relationship Id="rId15" Type="http://schemas.openxmlformats.org/officeDocument/2006/relationships/image" Target="../media/image79.png"/><Relationship Id="rId10" Type="http://schemas.openxmlformats.org/officeDocument/2006/relationships/image" Target="../media/image74.png"/><Relationship Id="rId4" Type="http://schemas.openxmlformats.org/officeDocument/2006/relationships/image" Target="../media/image68.png"/><Relationship Id="rId9" Type="http://schemas.openxmlformats.org/officeDocument/2006/relationships/image" Target="../media/image73.png"/><Relationship Id="rId14" Type="http://schemas.openxmlformats.org/officeDocument/2006/relationships/image" Target="../media/image78.png"/></Relationships>
</file>

<file path=ppt/slides/_rels/slide44.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Layout" Target="../diagrams/layout11.xml"/><Relationship Id="rId7" Type="http://schemas.openxmlformats.org/officeDocument/2006/relationships/diagramData" Target="../diagrams/data12.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ivo.garant.ru/#/document/74680206/entry/16111"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g"/><Relationship Id="rId1" Type="http://schemas.openxmlformats.org/officeDocument/2006/relationships/slideLayout" Target="../slideLayouts/slideLayout2.xml"/><Relationship Id="rId4" Type="http://schemas.openxmlformats.org/officeDocument/2006/relationships/image" Target="../media/image86.jpg"/></Relationships>
</file>

<file path=ppt/slides/_rels/slide52.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89.png"/></Relationships>
</file>

<file path=ppt/slides/_rels/slide5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 Id="rId4" Type="http://schemas.openxmlformats.org/officeDocument/2006/relationships/image" Target="../media/image92.png"/></Relationships>
</file>

<file path=ppt/slides/_rels/slide55.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jpeg"/><Relationship Id="rId1" Type="http://schemas.openxmlformats.org/officeDocument/2006/relationships/slideLayout" Target="../slideLayouts/slideLayout2.xml"/><Relationship Id="rId4" Type="http://schemas.openxmlformats.org/officeDocument/2006/relationships/image" Target="../media/image95.png"/></Relationships>
</file>

<file path=ppt/slides/_rels/slide5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xml"/><Relationship Id="rId4" Type="http://schemas.openxmlformats.org/officeDocument/2006/relationships/image" Target="../media/image98.png"/></Relationships>
</file>

<file path=ppt/slides/_rels/slide57.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png"/><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58.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0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diagramLayout" Target="../diagrams/layout4.xml"/><Relationship Id="rId7" Type="http://schemas.openxmlformats.org/officeDocument/2006/relationships/image" Target="../media/image20.jpeg"/><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 Id="rId9" Type="http://schemas.openxmlformats.org/officeDocument/2006/relationships/image" Target="../media/image22.png"/></Relationships>
</file>

<file path=ppt/slides/_rels/slide60.xml.rels><?xml version="1.0" encoding="UTF-8" standalone="yes"?>
<Relationships xmlns="http://schemas.openxmlformats.org/package/2006/relationships"><Relationship Id="rId2" Type="http://schemas.openxmlformats.org/officeDocument/2006/relationships/image" Target="../media/image104.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05.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06.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jp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70.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image" Target="../media/image118.jpeg"/><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72.xml.rels><?xml version="1.0" encoding="UTF-8" standalone="yes"?>
<Relationships xmlns="http://schemas.openxmlformats.org/package/2006/relationships"><Relationship Id="rId3" Type="http://schemas.openxmlformats.org/officeDocument/2006/relationships/image" Target="../media/image120.jpg"/><Relationship Id="rId2" Type="http://schemas.openxmlformats.org/officeDocument/2006/relationships/image" Target="../media/image119.png"/><Relationship Id="rId1" Type="http://schemas.openxmlformats.org/officeDocument/2006/relationships/slideLayout" Target="../slideLayouts/slideLayout2.xml"/><Relationship Id="rId4" Type="http://schemas.openxmlformats.org/officeDocument/2006/relationships/image" Target="../media/image121.jpeg"/></Relationships>
</file>

<file path=ppt/slides/_rels/slide73.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hyperlink" Target="http://ivo.garant.ru/#/document-relations/74680206/1/0/1364" TargetMode="Externa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81.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diagramLayout" Target="../diagrams/layout23.xml"/><Relationship Id="rId7" Type="http://schemas.openxmlformats.org/officeDocument/2006/relationships/image" Target="../media/image143.png"/><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84.xml.rels><?xml version="1.0" encoding="UTF-8" standalone="yes"?>
<Relationships xmlns="http://schemas.openxmlformats.org/package/2006/relationships"><Relationship Id="rId3" Type="http://schemas.openxmlformats.org/officeDocument/2006/relationships/diagramLayout" Target="../diagrams/layout26.xml"/><Relationship Id="rId7" Type="http://schemas.openxmlformats.org/officeDocument/2006/relationships/image" Target="../media/image152.jpeg"/><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85.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86.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707904" y="5301207"/>
            <a:ext cx="4932040" cy="738664"/>
          </a:xfrm>
          <a:prstGeom prst="rect">
            <a:avLst/>
          </a:prstGeom>
        </p:spPr>
        <p:txBody>
          <a:bodyPr wrap="square">
            <a:spAutoFit/>
          </a:bodyPr>
          <a:lstStyle/>
          <a:p>
            <a:pPr lvl="0" algn="ctr"/>
            <a:r>
              <a:rPr lang="ru-RU" sz="1400" b="1" dirty="0">
                <a:solidFill>
                  <a:srgbClr val="002060"/>
                </a:solidFill>
                <a:latin typeface="Calibri" pitchFamily="34" charset="0"/>
              </a:rPr>
              <a:t>ПОЖАРНОЯ БЕЗОПАСНОСТЬ ДЛЯ ЛИЦ, НА КОТОРЫХ ВОЗЛОЖЕНА ТРУДОВАЯ ФУНКЦИЯ ПО ПРОВЕДЕНИЮ ПРОТИВОПОЖАРНОГО ИНСТРУКТАЖА</a:t>
            </a:r>
          </a:p>
        </p:txBody>
      </p:sp>
      <p:sp>
        <p:nvSpPr>
          <p:cNvPr id="5" name="Прямоугольник 4"/>
          <p:cNvSpPr/>
          <p:nvPr/>
        </p:nvSpPr>
        <p:spPr>
          <a:xfrm>
            <a:off x="1475656" y="44624"/>
            <a:ext cx="6353944" cy="400110"/>
          </a:xfrm>
          <a:prstGeom prst="rect">
            <a:avLst/>
          </a:prstGeom>
        </p:spPr>
        <p:txBody>
          <a:bodyPr wrap="square">
            <a:spAutoFit/>
          </a:bodyPr>
          <a:lstStyle/>
          <a:p>
            <a:r>
              <a:rPr lang="ru-RU" sz="2000" b="1" dirty="0" smtClean="0">
                <a:solidFill>
                  <a:srgbClr val="002060"/>
                </a:solidFill>
                <a:latin typeface="Calibri" pitchFamily="34" charset="0"/>
              </a:rPr>
              <a:t>МОДУЛЬ 3. СИСТЕМЫ ПРОТИВОПОЖАРНОЙ ЗАЩИТЫ</a:t>
            </a:r>
            <a:endParaRPr lang="ru-RU" sz="2000" b="1" dirty="0">
              <a:solidFill>
                <a:srgbClr val="002060"/>
              </a:solidFill>
              <a:latin typeface="Calibri" pitchFamily="34" charset="0"/>
            </a:endParaRPr>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88066" y="444734"/>
            <a:ext cx="6529124" cy="4564946"/>
          </a:xfrm>
          <a:prstGeom prst="rect">
            <a:avLst/>
          </a:prstGeom>
        </p:spPr>
      </p:pic>
    </p:spTree>
    <p:extLst>
      <p:ext uri="{BB962C8B-B14F-4D97-AF65-F5344CB8AC3E}">
        <p14:creationId xmlns:p14="http://schemas.microsoft.com/office/powerpoint/2010/main" val="15313271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9144000" cy="276999"/>
          </a:xfrm>
          <a:prstGeom prst="rect">
            <a:avLst/>
          </a:prstGeom>
        </p:spPr>
        <p:txBody>
          <a:bodyPr wrap="square">
            <a:spAutoFit/>
          </a:bodyPr>
          <a:lstStyle/>
          <a:p>
            <a:pPr algn="ctr"/>
            <a:r>
              <a:rPr lang="ru-RU" sz="1200" b="1" dirty="0" smtClean="0">
                <a:solidFill>
                  <a:srgbClr val="002060"/>
                </a:solidFill>
                <a:latin typeface="Calibri" pitchFamily="34" charset="0"/>
              </a:rPr>
              <a:t>ТРЕБОВАНИЯ ПОЖАРНОЙ БЕЗОПАСНОСТИ К ЭВАКУАЦИОННЫМ ПУТЯМ, ЭВАКУАЦИОННЫМ И АВАРИЙНЫМ ВЫХОДАМ</a:t>
            </a:r>
            <a:endParaRPr lang="ru-RU" sz="1200" dirty="0">
              <a:solidFill>
                <a:srgbClr val="002060"/>
              </a:solidFill>
              <a:latin typeface="Calibri" pitchFamily="34" charset="0"/>
            </a:endParaRPr>
          </a:p>
        </p:txBody>
      </p:sp>
      <p:sp>
        <p:nvSpPr>
          <p:cNvPr id="4" name="Прямоугольник 3"/>
          <p:cNvSpPr/>
          <p:nvPr/>
        </p:nvSpPr>
        <p:spPr>
          <a:xfrm>
            <a:off x="4067944" y="5517232"/>
            <a:ext cx="4572000" cy="707886"/>
          </a:xfrm>
          <a:prstGeom prst="rect">
            <a:avLst/>
          </a:prstGeom>
        </p:spPr>
        <p:txBody>
          <a:bodyPr>
            <a:spAutoFit/>
          </a:bodyPr>
          <a:lstStyle/>
          <a:p>
            <a:pPr algn="ctr"/>
            <a:r>
              <a:rPr lang="ru-RU" sz="2000" b="1" dirty="0" smtClean="0">
                <a:solidFill>
                  <a:srgbClr val="002060"/>
                </a:solidFill>
                <a:latin typeface="Calibri" pitchFamily="34" charset="0"/>
              </a:rPr>
              <a:t>ТЕМА 3.2. ПУТИ ЭВАКУАЦИИ ЛЮДЕЙ ПРИ ПОЖАРЕ</a:t>
            </a:r>
            <a:endParaRPr lang="ru-RU" sz="2000" b="1" dirty="0">
              <a:solidFill>
                <a:srgbClr val="002060"/>
              </a:solidFill>
              <a:latin typeface="Calibri" pitchFamily="34" charset="0"/>
            </a:endParaRPr>
          </a:p>
        </p:txBody>
      </p:sp>
      <p:sp>
        <p:nvSpPr>
          <p:cNvPr id="5" name="Прямоугольник 4"/>
          <p:cNvSpPr/>
          <p:nvPr/>
        </p:nvSpPr>
        <p:spPr>
          <a:xfrm>
            <a:off x="1883" y="280140"/>
            <a:ext cx="9144000" cy="461665"/>
          </a:xfrm>
          <a:prstGeom prst="rect">
            <a:avLst/>
          </a:prstGeom>
        </p:spPr>
        <p:txBody>
          <a:bodyPr wrap="square">
            <a:spAutoFit/>
          </a:bodyPr>
          <a:lstStyle/>
          <a:p>
            <a:pPr algn="just"/>
            <a:r>
              <a:rPr lang="ru-RU" sz="1200" dirty="0">
                <a:solidFill>
                  <a:srgbClr val="002060"/>
                </a:solidFill>
                <a:latin typeface="Calibri" pitchFamily="34" charset="0"/>
              </a:rPr>
              <a:t>Эвакуационные пути в зданиях и сооружениях и выходы из зданий и сооружений должны обеспечивать безопасную эвакуацию людей. Расчет эвакуационных путей и выходов производится без учета применяемых в них средств пожаротушения.</a:t>
            </a:r>
          </a:p>
        </p:txBody>
      </p:sp>
      <p:sp>
        <p:nvSpPr>
          <p:cNvPr id="6" name="Прямоугольник 5"/>
          <p:cNvSpPr/>
          <p:nvPr/>
        </p:nvSpPr>
        <p:spPr>
          <a:xfrm>
            <a:off x="1883" y="736125"/>
            <a:ext cx="6551712" cy="2492990"/>
          </a:xfrm>
          <a:prstGeom prst="rect">
            <a:avLst/>
          </a:prstGeom>
        </p:spPr>
        <p:txBody>
          <a:bodyPr wrap="square">
            <a:spAutoFit/>
          </a:bodyPr>
          <a:lstStyle/>
          <a:p>
            <a:pPr algn="just"/>
            <a:r>
              <a:rPr lang="ru-RU" sz="1200" b="1" dirty="0">
                <a:solidFill>
                  <a:srgbClr val="002060"/>
                </a:solidFill>
                <a:latin typeface="Calibri" pitchFamily="34" charset="0"/>
              </a:rPr>
              <a:t>К эвакуационным выходам из зданий и сооружений относятся выходы, которые ведут</a:t>
            </a:r>
            <a:r>
              <a:rPr lang="ru-RU" sz="1200" b="1" dirty="0" smtClean="0">
                <a:solidFill>
                  <a:srgbClr val="002060"/>
                </a:solidFill>
                <a:latin typeface="Calibri" pitchFamily="34" charset="0"/>
              </a:rPr>
              <a:t>:</a:t>
            </a:r>
          </a:p>
          <a:p>
            <a:pPr algn="just"/>
            <a:endParaRPr lang="ru-RU" sz="1200" dirty="0">
              <a:solidFill>
                <a:srgbClr val="002060"/>
              </a:solidFill>
              <a:latin typeface="Calibri" pitchFamily="34" charset="0"/>
            </a:endParaRPr>
          </a:p>
          <a:p>
            <a:pPr algn="just"/>
            <a:r>
              <a:rPr lang="ru-RU" sz="1200" b="1" i="1" dirty="0">
                <a:solidFill>
                  <a:srgbClr val="002060"/>
                </a:solidFill>
                <a:latin typeface="Calibri" pitchFamily="34" charset="0"/>
              </a:rPr>
              <a:t>1) из помещений первого этажа наружу:</a:t>
            </a:r>
          </a:p>
          <a:p>
            <a:pPr algn="just"/>
            <a:r>
              <a:rPr lang="ru-RU" sz="1200" dirty="0">
                <a:solidFill>
                  <a:srgbClr val="002060"/>
                </a:solidFill>
                <a:latin typeface="Calibri" pitchFamily="34" charset="0"/>
              </a:rPr>
              <a:t>а) непосредственно;</a:t>
            </a:r>
          </a:p>
          <a:p>
            <a:pPr algn="just"/>
            <a:r>
              <a:rPr lang="ru-RU" sz="1200" dirty="0">
                <a:solidFill>
                  <a:srgbClr val="002060"/>
                </a:solidFill>
                <a:latin typeface="Calibri" pitchFamily="34" charset="0"/>
              </a:rPr>
              <a:t>б) через коридор;</a:t>
            </a:r>
          </a:p>
          <a:p>
            <a:pPr algn="just"/>
            <a:r>
              <a:rPr lang="ru-RU" sz="1200" dirty="0">
                <a:solidFill>
                  <a:srgbClr val="002060"/>
                </a:solidFill>
                <a:latin typeface="Calibri" pitchFamily="34" charset="0"/>
              </a:rPr>
              <a:t>в) через вестибюль (фойе);</a:t>
            </a:r>
          </a:p>
          <a:p>
            <a:pPr algn="just"/>
            <a:r>
              <a:rPr lang="ru-RU" sz="1200" dirty="0">
                <a:solidFill>
                  <a:srgbClr val="002060"/>
                </a:solidFill>
                <a:latin typeface="Calibri" pitchFamily="34" charset="0"/>
              </a:rPr>
              <a:t>г) через лестничную клетку;</a:t>
            </a:r>
          </a:p>
          <a:p>
            <a:pPr algn="just"/>
            <a:r>
              <a:rPr lang="ru-RU" sz="1200" dirty="0">
                <a:solidFill>
                  <a:srgbClr val="002060"/>
                </a:solidFill>
                <a:latin typeface="Calibri" pitchFamily="34" charset="0"/>
              </a:rPr>
              <a:t>д) через коридор и вестибюль (фойе);</a:t>
            </a:r>
          </a:p>
          <a:p>
            <a:pPr algn="just"/>
            <a:r>
              <a:rPr lang="ru-RU" sz="1200" dirty="0">
                <a:solidFill>
                  <a:srgbClr val="002060"/>
                </a:solidFill>
                <a:latin typeface="Calibri" pitchFamily="34" charset="0"/>
              </a:rPr>
              <a:t>е) через коридор, рекреационную площадку и лестничную клетку</a:t>
            </a:r>
            <a:r>
              <a:rPr lang="ru-RU" sz="1200" dirty="0" smtClean="0">
                <a:solidFill>
                  <a:srgbClr val="002060"/>
                </a:solidFill>
                <a:latin typeface="Calibri" pitchFamily="34" charset="0"/>
              </a:rPr>
              <a:t>;</a:t>
            </a:r>
          </a:p>
          <a:p>
            <a:pPr algn="just"/>
            <a:endParaRPr lang="ru-RU" sz="1200" dirty="0">
              <a:solidFill>
                <a:srgbClr val="002060"/>
              </a:solidFill>
              <a:latin typeface="Calibri" pitchFamily="34" charset="0"/>
            </a:endParaRPr>
          </a:p>
          <a:p>
            <a:pPr algn="just"/>
            <a:r>
              <a:rPr lang="ru-RU" sz="1200" b="1" dirty="0">
                <a:solidFill>
                  <a:srgbClr val="002060"/>
                </a:solidFill>
                <a:latin typeface="Calibri" pitchFamily="34" charset="0"/>
              </a:rPr>
              <a:t>2) из помещений любого этажа, кроме первого:</a:t>
            </a:r>
          </a:p>
          <a:p>
            <a:pPr algn="just"/>
            <a:r>
              <a:rPr lang="ru-RU" sz="1200" dirty="0">
                <a:solidFill>
                  <a:srgbClr val="002060"/>
                </a:solidFill>
                <a:latin typeface="Calibri" pitchFamily="34" charset="0"/>
              </a:rPr>
              <a:t>а) непосредственно на лестничную клетку или на лестницу 3-го типа;</a:t>
            </a:r>
          </a:p>
          <a:p>
            <a:pPr algn="just"/>
            <a:r>
              <a:rPr lang="ru-RU" sz="1200" dirty="0">
                <a:solidFill>
                  <a:srgbClr val="002060"/>
                </a:solidFill>
                <a:latin typeface="Calibri" pitchFamily="34" charset="0"/>
              </a:rPr>
              <a:t>б) в коридор, ведущий непосредственно на лестничную клетку или на лестницу 3-го типа</a:t>
            </a:r>
            <a:r>
              <a:rPr lang="ru-RU" sz="1200" dirty="0" smtClean="0">
                <a:solidFill>
                  <a:srgbClr val="002060"/>
                </a:solidFill>
                <a:latin typeface="Calibri" pitchFamily="34" charset="0"/>
              </a:rPr>
              <a:t>;</a:t>
            </a:r>
            <a:endParaRPr lang="ru-RU" sz="1200" dirty="0">
              <a:solidFill>
                <a:srgbClr val="002060"/>
              </a:solidFill>
              <a:latin typeface="Calibri" pitchFamily="34" charset="0"/>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3276" y="836712"/>
            <a:ext cx="3037059" cy="2625533"/>
          </a:xfrm>
          <a:prstGeom prst="rect">
            <a:avLst/>
          </a:prstGeom>
        </p:spPr>
      </p:pic>
      <p:sp>
        <p:nvSpPr>
          <p:cNvPr id="8" name="Прямоугольник 7"/>
          <p:cNvSpPr/>
          <p:nvPr/>
        </p:nvSpPr>
        <p:spPr>
          <a:xfrm>
            <a:off x="-13816" y="3401710"/>
            <a:ext cx="9159699" cy="1569660"/>
          </a:xfrm>
          <a:prstGeom prst="rect">
            <a:avLst/>
          </a:prstGeom>
        </p:spPr>
        <p:txBody>
          <a:bodyPr wrap="square">
            <a:spAutoFit/>
          </a:bodyPr>
          <a:lstStyle/>
          <a:p>
            <a:pPr algn="just"/>
            <a:r>
              <a:rPr lang="ru-RU" sz="1200" dirty="0" smtClean="0">
                <a:solidFill>
                  <a:srgbClr val="002060"/>
                </a:solidFill>
                <a:latin typeface="Calibri" pitchFamily="34" charset="0"/>
              </a:rPr>
              <a:t>в) в холл (фойе), имеющий выход непосредственно на лестничную клетку или на лестницу 3-го типа;</a:t>
            </a:r>
          </a:p>
          <a:p>
            <a:pPr algn="just"/>
            <a:r>
              <a:rPr lang="ru-RU" sz="1200" dirty="0" smtClean="0">
                <a:solidFill>
                  <a:srgbClr val="002060"/>
                </a:solidFill>
                <a:latin typeface="Calibri" pitchFamily="34" charset="0"/>
              </a:rPr>
              <a:t>г) на эксплуатируемую кровлю или на специально оборудованный участок кровли, ведущий на лестницу 3-го типа;</a:t>
            </a:r>
          </a:p>
          <a:p>
            <a:pPr algn="just"/>
            <a:endParaRPr lang="ru-RU" sz="1200" dirty="0" smtClean="0">
              <a:solidFill>
                <a:srgbClr val="002060"/>
              </a:solidFill>
              <a:latin typeface="Calibri" pitchFamily="34" charset="0"/>
            </a:endParaRPr>
          </a:p>
          <a:p>
            <a:pPr algn="just"/>
            <a:endParaRPr lang="ru-RU" sz="1200" dirty="0">
              <a:solidFill>
                <a:srgbClr val="002060"/>
              </a:solidFill>
              <a:latin typeface="Calibri" pitchFamily="34" charset="0"/>
            </a:endParaRPr>
          </a:p>
          <a:p>
            <a:pPr algn="just"/>
            <a:r>
              <a:rPr lang="ru-RU" sz="1200" dirty="0" smtClean="0">
                <a:solidFill>
                  <a:srgbClr val="002060"/>
                </a:solidFill>
                <a:latin typeface="Calibri" pitchFamily="34" charset="0"/>
              </a:rPr>
              <a:t>3) в соседнее помещение (кроме помещения класса Ф5 категорий А и Б), расположенное на том же этаже и обеспеченное выходами, указанными в пунктах 1 и 2 настоящей части. Выход из технических помещений без постоянных рабочих мест в помещения категорий А и Б считается эвакуационным, если в технических помещениях размещается оборудование по обслуживанию этих пожароопасных помещений.</a:t>
            </a:r>
            <a:endParaRPr lang="ru-RU" sz="1200" dirty="0">
              <a:solidFill>
                <a:srgbClr val="002060"/>
              </a:solidFill>
              <a:latin typeface="Calibri" pitchFamily="34" charset="0"/>
            </a:endParaRPr>
          </a:p>
        </p:txBody>
      </p:sp>
    </p:spTree>
    <p:extLst>
      <p:ext uri="{BB962C8B-B14F-4D97-AF65-F5344CB8AC3E}">
        <p14:creationId xmlns:p14="http://schemas.microsoft.com/office/powerpoint/2010/main" val="2129149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67944" y="5517232"/>
            <a:ext cx="4572000" cy="707886"/>
          </a:xfrm>
          <a:prstGeom prst="rect">
            <a:avLst/>
          </a:prstGeom>
        </p:spPr>
        <p:txBody>
          <a:bodyPr>
            <a:spAutoFit/>
          </a:bodyPr>
          <a:lstStyle/>
          <a:p>
            <a:pPr algn="ctr"/>
            <a:r>
              <a:rPr lang="ru-RU" sz="2000" b="1" dirty="0" smtClean="0">
                <a:solidFill>
                  <a:srgbClr val="002060"/>
                </a:solidFill>
                <a:latin typeface="Calibri" pitchFamily="34" charset="0"/>
              </a:rPr>
              <a:t>ТЕМА 3.2. ПУТИ ЭВАКУАЦИИ ЛЮДЕЙ ПРИ ПОЖАРЕ</a:t>
            </a:r>
            <a:endParaRPr lang="ru-RU" sz="2000" b="1" dirty="0">
              <a:solidFill>
                <a:srgbClr val="002060"/>
              </a:solidFill>
              <a:latin typeface="Calibri" pitchFamily="34" charset="0"/>
            </a:endParaRPr>
          </a:p>
        </p:txBody>
      </p:sp>
      <p:sp>
        <p:nvSpPr>
          <p:cNvPr id="3" name="Прямоугольник 2"/>
          <p:cNvSpPr/>
          <p:nvPr/>
        </p:nvSpPr>
        <p:spPr>
          <a:xfrm>
            <a:off x="0" y="0"/>
            <a:ext cx="9144000" cy="3077766"/>
          </a:xfrm>
          <a:prstGeom prst="rect">
            <a:avLst/>
          </a:prstGeom>
        </p:spPr>
        <p:txBody>
          <a:bodyPr wrap="square">
            <a:spAutoFit/>
          </a:bodyPr>
          <a:lstStyle/>
          <a:p>
            <a:pPr algn="just"/>
            <a:r>
              <a:rPr lang="ru-RU" sz="1400" b="1" dirty="0" smtClean="0">
                <a:solidFill>
                  <a:srgbClr val="002060"/>
                </a:solidFill>
                <a:latin typeface="Calibri" pitchFamily="34" charset="0"/>
              </a:rPr>
              <a:t>ЭВАКУАЦИОННЫМИ ВЫХОДАМИ СЧИТАЮТСЯ ТАКЖЕ:</a:t>
            </a:r>
          </a:p>
          <a:p>
            <a:pPr algn="just"/>
            <a:endParaRPr lang="ru-RU" sz="1200" dirty="0">
              <a:solidFill>
                <a:srgbClr val="002060"/>
              </a:solidFill>
              <a:latin typeface="Calibri" pitchFamily="34" charset="0"/>
            </a:endParaRPr>
          </a:p>
          <a:p>
            <a:pPr algn="just"/>
            <a:r>
              <a:rPr lang="ru-RU" sz="1200" dirty="0" smtClean="0">
                <a:solidFill>
                  <a:srgbClr val="002060"/>
                </a:solidFill>
                <a:latin typeface="Calibri" pitchFamily="34" charset="0"/>
              </a:rPr>
              <a:t>1)выходы </a:t>
            </a:r>
            <a:r>
              <a:rPr lang="ru-RU" sz="1200" dirty="0">
                <a:solidFill>
                  <a:srgbClr val="002060"/>
                </a:solidFill>
                <a:latin typeface="Calibri" pitchFamily="34" charset="0"/>
              </a:rPr>
              <a:t>из подвалов через общие лестничные клетки в тамбур с обособленным выходом наружу, отделенным от остальной части лестничной клетки глухой противопожарной перегородкой 1-го типа, расположенной между лестничными маршами от пола подвала до промежуточной площадки лестничных маршей между первым и вторым этажами</a:t>
            </a:r>
            <a:r>
              <a:rPr lang="ru-RU" sz="1200" dirty="0" smtClean="0">
                <a:solidFill>
                  <a:srgbClr val="002060"/>
                </a:solidFill>
                <a:latin typeface="Calibri" pitchFamily="34" charset="0"/>
              </a:rPr>
              <a:t>;</a:t>
            </a:r>
          </a:p>
          <a:p>
            <a:pPr algn="just"/>
            <a:endParaRPr lang="ru-RU" sz="1200" dirty="0">
              <a:solidFill>
                <a:srgbClr val="002060"/>
              </a:solidFill>
              <a:latin typeface="Calibri" pitchFamily="34" charset="0"/>
            </a:endParaRPr>
          </a:p>
          <a:p>
            <a:pPr algn="just"/>
            <a:r>
              <a:rPr lang="ru-RU" sz="1200" dirty="0" smtClean="0">
                <a:solidFill>
                  <a:srgbClr val="002060"/>
                </a:solidFill>
                <a:latin typeface="Calibri" pitchFamily="34" charset="0"/>
              </a:rPr>
              <a:t>2</a:t>
            </a:r>
            <a:r>
              <a:rPr lang="ru-RU" sz="1200" dirty="0">
                <a:solidFill>
                  <a:srgbClr val="002060"/>
                </a:solidFill>
                <a:latin typeface="Calibri" pitchFamily="34" charset="0"/>
              </a:rPr>
              <a:t>) выходы из подвальных этажей с помещениями категорий В1 - В4, Г и Д в помещения категорий В1 - В4, Г и Д и вестибюль, расположенные на первом этаже зданий класса Ф5</a:t>
            </a:r>
            <a:r>
              <a:rPr lang="ru-RU" sz="1200" dirty="0" smtClean="0">
                <a:solidFill>
                  <a:srgbClr val="002060"/>
                </a:solidFill>
                <a:latin typeface="Calibri" pitchFamily="34" charset="0"/>
              </a:rPr>
              <a:t>;</a:t>
            </a:r>
          </a:p>
          <a:p>
            <a:pPr algn="just"/>
            <a:endParaRPr lang="ru-RU" sz="1200" dirty="0">
              <a:solidFill>
                <a:srgbClr val="002060"/>
              </a:solidFill>
              <a:latin typeface="Calibri" pitchFamily="34" charset="0"/>
            </a:endParaRPr>
          </a:p>
          <a:p>
            <a:pPr algn="just"/>
            <a:r>
              <a:rPr lang="ru-RU" sz="1200" dirty="0">
                <a:solidFill>
                  <a:srgbClr val="002060"/>
                </a:solidFill>
                <a:latin typeface="Calibri" pitchFamily="34" charset="0"/>
              </a:rPr>
              <a:t>3) выходы из фойе, гардеробных, курительных и санитарных помещений, размещенных в подвальных или цокольных этажах зданий классов Ф2, Ф3 и Ф4, в вестибюль первого этажа по отдельным лестницам 2-го типа</a:t>
            </a:r>
            <a:r>
              <a:rPr lang="ru-RU" sz="1200" dirty="0" smtClean="0">
                <a:solidFill>
                  <a:srgbClr val="002060"/>
                </a:solidFill>
                <a:latin typeface="Calibri" pitchFamily="34" charset="0"/>
              </a:rPr>
              <a:t>;</a:t>
            </a:r>
          </a:p>
          <a:p>
            <a:pPr algn="just"/>
            <a:endParaRPr lang="ru-RU" sz="1200" dirty="0">
              <a:solidFill>
                <a:srgbClr val="002060"/>
              </a:solidFill>
              <a:latin typeface="Calibri" pitchFamily="34" charset="0"/>
            </a:endParaRPr>
          </a:p>
          <a:p>
            <a:pPr algn="just"/>
            <a:r>
              <a:rPr lang="ru-RU" sz="1200" dirty="0">
                <a:solidFill>
                  <a:srgbClr val="002060"/>
                </a:solidFill>
                <a:latin typeface="Calibri" pitchFamily="34" charset="0"/>
              </a:rPr>
              <a:t>4) выходы из помещений непосредственно на лестницу 2-го типа, в коридор или холл (фойе, вестибюль), ведущие на такую лестницу, при условии соблюдения ограничений, установленных нормативными документами по пожарной безопасности</a:t>
            </a:r>
            <a:r>
              <a:rPr lang="ru-RU" sz="1200" dirty="0" smtClean="0">
                <a:solidFill>
                  <a:srgbClr val="002060"/>
                </a:solidFill>
                <a:latin typeface="Calibri" pitchFamily="34" charset="0"/>
              </a:rPr>
              <a:t>;</a:t>
            </a:r>
          </a:p>
          <a:p>
            <a:pPr algn="just"/>
            <a:endParaRPr lang="ru-RU" sz="1200" dirty="0">
              <a:solidFill>
                <a:srgbClr val="002060"/>
              </a:solidFill>
              <a:latin typeface="Calibri" pitchFamily="34" charset="0"/>
            </a:endParaRPr>
          </a:p>
          <a:p>
            <a:pPr algn="just"/>
            <a:r>
              <a:rPr lang="ru-RU" sz="1200" dirty="0">
                <a:solidFill>
                  <a:srgbClr val="002060"/>
                </a:solidFill>
                <a:latin typeface="Calibri" pitchFamily="34" charset="0"/>
              </a:rPr>
              <a:t>5) распашные двери в воротах, предназначенных для въезда (выезда) железнодорожного и автомобильного транспорта.</a:t>
            </a:r>
          </a:p>
        </p:txBody>
      </p:sp>
      <p:sp>
        <p:nvSpPr>
          <p:cNvPr id="4" name="Прямоугольник 3"/>
          <p:cNvSpPr/>
          <p:nvPr/>
        </p:nvSpPr>
        <p:spPr>
          <a:xfrm>
            <a:off x="0" y="3079258"/>
            <a:ext cx="5436096" cy="830997"/>
          </a:xfrm>
          <a:prstGeom prst="rect">
            <a:avLst/>
          </a:prstGeom>
        </p:spPr>
        <p:txBody>
          <a:bodyPr wrap="square">
            <a:spAutoFit/>
          </a:bodyPr>
          <a:lstStyle/>
          <a:p>
            <a:pPr algn="just"/>
            <a:r>
              <a:rPr lang="ru-RU" sz="1200" dirty="0">
                <a:solidFill>
                  <a:srgbClr val="002060"/>
                </a:solidFill>
                <a:latin typeface="Calibri" pitchFamily="34" charset="0"/>
              </a:rPr>
              <a:t>В проемах эвакуационных выходов запрещается устанавливать раздвижные и подъемно-опускные двери, вращающиеся двери, турникеты и другие предметы, препятствующие свободному проходу людей.</a:t>
            </a:r>
          </a:p>
          <a:p>
            <a:pPr algn="just"/>
            <a:endParaRPr lang="ru-RU" sz="1200" dirty="0" smtClean="0">
              <a:solidFill>
                <a:srgbClr val="002060"/>
              </a:solidFill>
              <a:latin typeface="Calibri" pitchFamily="34" charset="0"/>
            </a:endParaRPr>
          </a:p>
        </p:txBody>
      </p:sp>
      <p:sp>
        <p:nvSpPr>
          <p:cNvPr id="6" name="Прямоугольник 5"/>
          <p:cNvSpPr/>
          <p:nvPr/>
        </p:nvSpPr>
        <p:spPr>
          <a:xfrm>
            <a:off x="0" y="3861048"/>
            <a:ext cx="5436096" cy="1015663"/>
          </a:xfrm>
          <a:prstGeom prst="rect">
            <a:avLst/>
          </a:prstGeom>
          <a:solidFill>
            <a:schemeClr val="accent3">
              <a:lumMod val="20000"/>
              <a:lumOff val="80000"/>
            </a:schemeClr>
          </a:solidFill>
        </p:spPr>
        <p:txBody>
          <a:bodyPr wrap="square">
            <a:spAutoFit/>
          </a:bodyPr>
          <a:lstStyle/>
          <a:p>
            <a:pPr algn="just"/>
            <a:r>
              <a:rPr lang="ru-RU" sz="1200" dirty="0" smtClean="0">
                <a:solidFill>
                  <a:srgbClr val="002060"/>
                </a:solidFill>
                <a:latin typeface="Calibri" pitchFamily="34" charset="0"/>
              </a:rPr>
              <a:t>Количество и ширина эвакуационных выходов из помещений с этажей и из зданий определяются в зависимости от максимально возможного числа эвакуируемых через них людей и предельно допустимого расстояния от наиболее удаленного места возможного пребывания людей (рабочего места) до ближайшего эвакуационного выхода.</a:t>
            </a:r>
            <a:endParaRPr lang="ru-RU" sz="1200" dirty="0">
              <a:solidFill>
                <a:srgbClr val="002060"/>
              </a:solidFill>
              <a:latin typeface="Calibri" pitchFamily="34" charset="0"/>
            </a:endParaRPr>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36096" y="3061408"/>
            <a:ext cx="3707904" cy="2057565"/>
          </a:xfrm>
          <a:prstGeom prst="rect">
            <a:avLst/>
          </a:prstGeom>
        </p:spPr>
      </p:pic>
    </p:spTree>
    <p:extLst>
      <p:ext uri="{BB962C8B-B14F-4D97-AF65-F5344CB8AC3E}">
        <p14:creationId xmlns:p14="http://schemas.microsoft.com/office/powerpoint/2010/main" val="5904846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67944" y="5517232"/>
            <a:ext cx="4572000" cy="707886"/>
          </a:xfrm>
          <a:prstGeom prst="rect">
            <a:avLst/>
          </a:prstGeom>
        </p:spPr>
        <p:txBody>
          <a:bodyPr>
            <a:spAutoFit/>
          </a:bodyPr>
          <a:lstStyle/>
          <a:p>
            <a:pPr algn="ctr"/>
            <a:r>
              <a:rPr lang="ru-RU" sz="2000" b="1" dirty="0" smtClean="0">
                <a:solidFill>
                  <a:srgbClr val="002060"/>
                </a:solidFill>
                <a:latin typeface="Calibri" pitchFamily="34" charset="0"/>
              </a:rPr>
              <a:t>ТЕМА 3.2. ПУТИ ЭВАКУАЦИИ ЛЮДЕЙ ПРИ ПОЖАРЕ</a:t>
            </a:r>
            <a:endParaRPr lang="ru-RU" sz="2000" b="1" dirty="0">
              <a:solidFill>
                <a:srgbClr val="002060"/>
              </a:solidFill>
              <a:latin typeface="Calibri" pitchFamily="34" charset="0"/>
            </a:endParaRPr>
          </a:p>
        </p:txBody>
      </p:sp>
      <p:sp>
        <p:nvSpPr>
          <p:cNvPr id="3" name="Прямоугольник 2"/>
          <p:cNvSpPr/>
          <p:nvPr/>
        </p:nvSpPr>
        <p:spPr>
          <a:xfrm>
            <a:off x="-18930" y="13149"/>
            <a:ext cx="9144000" cy="2893100"/>
          </a:xfrm>
          <a:prstGeom prst="rect">
            <a:avLst/>
          </a:prstGeom>
        </p:spPr>
        <p:txBody>
          <a:bodyPr wrap="square">
            <a:spAutoFit/>
          </a:bodyPr>
          <a:lstStyle/>
          <a:p>
            <a:pPr algn="just"/>
            <a:r>
              <a:rPr lang="ru-RU" sz="1400" b="1" dirty="0" smtClean="0">
                <a:solidFill>
                  <a:srgbClr val="002060"/>
                </a:solidFill>
                <a:latin typeface="Calibri" pitchFamily="34" charset="0"/>
              </a:rPr>
              <a:t>НЕ МЕНЕЕ ДВУХ ЭВАКУАЦИОННЫХ ВЫХОДОВ ДОЛЖНЫ ИМЕТЬ: </a:t>
            </a:r>
          </a:p>
          <a:p>
            <a:pPr marL="285750" indent="-285750" algn="just">
              <a:buFont typeface="Arial" pitchFamily="34" charset="0"/>
              <a:buChar char="•"/>
            </a:pPr>
            <a:r>
              <a:rPr lang="ru-RU" sz="1400" dirty="0" smtClean="0">
                <a:solidFill>
                  <a:srgbClr val="002060"/>
                </a:solidFill>
                <a:latin typeface="Calibri" pitchFamily="34" charset="0"/>
              </a:rPr>
              <a:t>как правило, помещения подвальных и цокольных этажей (заглубленных более чем на 0,5 м), предназначенные для одновременного пребывания более 6 человек. В помещениях указанных этажей, предназначенных для одновременного пребывания от 6 до 15 человек, один из двух выходов допускается предусматривать аварийным; </a:t>
            </a:r>
          </a:p>
          <a:p>
            <a:pPr marL="285750" indent="-285750" algn="just">
              <a:buFont typeface="Arial" pitchFamily="34" charset="0"/>
              <a:buChar char="•"/>
            </a:pPr>
            <a:r>
              <a:rPr lang="ru-RU" sz="1400" dirty="0" smtClean="0">
                <a:solidFill>
                  <a:srgbClr val="002060"/>
                </a:solidFill>
                <a:latin typeface="Calibri" pitchFamily="34" charset="0"/>
              </a:rPr>
              <a:t>помещения, предназначенные для одновременного пребывания 50 и более человек; помещения, за исключением помещений класса Ф5, рассчитанные на единовременное пребывание в нем менее 50 человек (в том числе амфитеатр или балкон зрительного зала), с расстоянием вдоль прохода от наиболее удаленного места (рабочего места) до эвакуационного выхода более 25 м. При наличии эвакуационных выходов в это помещение из соседних помещений с пребыванием более 5 человек каждое, указанное расстояние должно включать в себя длину пути эвакуации людей из этих помещений; </a:t>
            </a:r>
          </a:p>
          <a:p>
            <a:pPr marL="285750" indent="-285750" algn="just">
              <a:buFont typeface="Arial" pitchFamily="34" charset="0"/>
              <a:buChar char="•"/>
            </a:pPr>
            <a:r>
              <a:rPr lang="ru-RU" sz="1400" dirty="0" smtClean="0">
                <a:solidFill>
                  <a:srgbClr val="002060"/>
                </a:solidFill>
                <a:latin typeface="Calibri" pitchFamily="34" charset="0"/>
              </a:rPr>
              <a:t>помещение, если суммарное количество людей, находящихся в нем и примыкающих помещениях (с эвакуационным выходом только через это помещение), составляет 50 и более человек. </a:t>
            </a:r>
            <a:endParaRPr lang="ru-RU" sz="1400" dirty="0">
              <a:solidFill>
                <a:srgbClr val="002060"/>
              </a:solidFill>
              <a:latin typeface="Calibri"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70806" y="2860176"/>
            <a:ext cx="3240360" cy="2160240"/>
          </a:xfrm>
          <a:prstGeom prst="rect">
            <a:avLst/>
          </a:prstGeom>
        </p:spPr>
      </p:pic>
      <p:pic>
        <p:nvPicPr>
          <p:cNvPr id="5" name="Рисунок 4"/>
          <p:cNvPicPr>
            <a:picLocks noChangeAspect="1"/>
          </p:cNvPicPr>
          <p:nvPr/>
        </p:nvPicPr>
        <p:blipFill rotWithShape="1">
          <a:blip r:embed="rId3" cstate="print">
            <a:extLst>
              <a:ext uri="{28A0092B-C50C-407E-A947-70E740481C1C}">
                <a14:useLocalDpi xmlns:a14="http://schemas.microsoft.com/office/drawing/2010/main" val="0"/>
              </a:ext>
            </a:extLst>
          </a:blip>
          <a:srcRect l="12727" r="12020"/>
          <a:stretch/>
        </p:blipFill>
        <p:spPr>
          <a:xfrm>
            <a:off x="1259632" y="2899684"/>
            <a:ext cx="2088232" cy="2081225"/>
          </a:xfrm>
          <a:prstGeom prst="rect">
            <a:avLst/>
          </a:prstGeom>
        </p:spPr>
      </p:pic>
    </p:spTree>
    <p:extLst>
      <p:ext uri="{BB962C8B-B14F-4D97-AF65-F5344CB8AC3E}">
        <p14:creationId xmlns:p14="http://schemas.microsoft.com/office/powerpoint/2010/main" val="23648605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2893100"/>
          </a:xfrm>
          <a:prstGeom prst="rect">
            <a:avLst/>
          </a:prstGeom>
        </p:spPr>
        <p:txBody>
          <a:bodyPr wrap="square">
            <a:spAutoFit/>
          </a:bodyPr>
          <a:lstStyle/>
          <a:p>
            <a:pPr algn="just"/>
            <a:r>
              <a:rPr lang="ru-RU" sz="1400" dirty="0" smtClean="0">
                <a:solidFill>
                  <a:srgbClr val="002060"/>
                </a:solidFill>
                <a:latin typeface="Calibri" pitchFamily="34" charset="0"/>
              </a:rPr>
              <a:t>Если из помещения требуется устройство не менее 2-х эвакуационных выходов, то через одно соседнее помещение допускается предусматривать не более 50% таких выходов. </a:t>
            </a:r>
          </a:p>
          <a:p>
            <a:pPr algn="just"/>
            <a:endParaRPr lang="ru-RU" sz="1400" dirty="0">
              <a:solidFill>
                <a:srgbClr val="002060"/>
              </a:solidFill>
              <a:latin typeface="Calibri" pitchFamily="34" charset="0"/>
            </a:endParaRPr>
          </a:p>
          <a:p>
            <a:pPr algn="just"/>
            <a:r>
              <a:rPr lang="ru-RU" sz="1400" dirty="0" smtClean="0">
                <a:solidFill>
                  <a:srgbClr val="002060"/>
                </a:solidFill>
                <a:latin typeface="Calibri" pitchFamily="34" charset="0"/>
              </a:rPr>
              <a:t>Не менее двух эвакуационных выходов, как правило, должны иметь этажи зданий класса Ф1.1, Ф1.2, Ф2.1, Ф2.2, Ф3, Ф4. </a:t>
            </a:r>
          </a:p>
          <a:p>
            <a:pPr algn="just"/>
            <a:endParaRPr lang="ru-RU" sz="1400" dirty="0">
              <a:solidFill>
                <a:srgbClr val="002060"/>
              </a:solidFill>
              <a:latin typeface="Calibri" pitchFamily="34" charset="0"/>
            </a:endParaRPr>
          </a:p>
          <a:p>
            <a:pPr algn="just"/>
            <a:r>
              <a:rPr lang="ru-RU" sz="1400" dirty="0" smtClean="0">
                <a:solidFill>
                  <a:srgbClr val="002060"/>
                </a:solidFill>
                <a:latin typeface="Calibri" pitchFamily="34" charset="0"/>
              </a:rPr>
              <a:t>При высоте расположения этажа не более 15 м допускается (кроме зданий V степени огнестойкости) предусматривать один эвакуационный выход с этажа (или с части этажа, отделенной от других частей этажа противопожарными стенами не ниже 2-го типа или противопожарными перегородками 1-го типа) класса функциональной пожарной опасности Ф1.2, Ф3 и Ф4.3 площадью не более 300 м2 с численностью не более 20 человек и при оборудовании выхода на указанную лестничную клетку с этажа, а также с нижележащих этажей, противопожарными дверями 2-го типа. Выход с эксплуатируемой кровли в указанном случае должен вести непосредственно в лестничную клетку.</a:t>
            </a:r>
            <a:endParaRPr lang="ru-RU" sz="1400" dirty="0">
              <a:solidFill>
                <a:srgbClr val="002060"/>
              </a:solidFill>
              <a:latin typeface="Calibri" pitchFamily="34" charset="0"/>
            </a:endParaRPr>
          </a:p>
        </p:txBody>
      </p:sp>
      <p:pic>
        <p:nvPicPr>
          <p:cNvPr id="3" name="Рисунок 2"/>
          <p:cNvPicPr>
            <a:picLocks noChangeAspect="1"/>
          </p:cNvPicPr>
          <p:nvPr/>
        </p:nvPicPr>
        <p:blipFill rotWithShape="1">
          <a:blip r:embed="rId2" cstate="print">
            <a:extLst>
              <a:ext uri="{28A0092B-C50C-407E-A947-70E740481C1C}">
                <a14:useLocalDpi xmlns:a14="http://schemas.microsoft.com/office/drawing/2010/main" val="0"/>
              </a:ext>
            </a:extLst>
          </a:blip>
          <a:srcRect l="12727" r="12020"/>
          <a:stretch/>
        </p:blipFill>
        <p:spPr>
          <a:xfrm>
            <a:off x="1259632" y="2899684"/>
            <a:ext cx="2088232" cy="2081225"/>
          </a:xfrm>
          <a:prstGeom prst="rect">
            <a:avLst/>
          </a:prstGeom>
        </p:spPr>
      </p:pic>
      <p:sp>
        <p:nvSpPr>
          <p:cNvPr id="5" name="Прямоугольник 4"/>
          <p:cNvSpPr/>
          <p:nvPr/>
        </p:nvSpPr>
        <p:spPr>
          <a:xfrm>
            <a:off x="4067944" y="5517232"/>
            <a:ext cx="4572000" cy="707886"/>
          </a:xfrm>
          <a:prstGeom prst="rect">
            <a:avLst/>
          </a:prstGeom>
        </p:spPr>
        <p:txBody>
          <a:bodyPr>
            <a:spAutoFit/>
          </a:bodyPr>
          <a:lstStyle/>
          <a:p>
            <a:pPr algn="ctr"/>
            <a:r>
              <a:rPr lang="ru-RU" sz="2000" b="1" dirty="0" smtClean="0">
                <a:solidFill>
                  <a:srgbClr val="002060"/>
                </a:solidFill>
                <a:latin typeface="Calibri" pitchFamily="34" charset="0"/>
              </a:rPr>
              <a:t>ТЕМА 3.2. ПУТИ ЭВАКУАЦИИ ЛЮДЕЙ ПРИ ПОЖАРЕ</a:t>
            </a:r>
            <a:endParaRPr lang="ru-RU" sz="2000" b="1" dirty="0">
              <a:solidFill>
                <a:srgbClr val="002060"/>
              </a:solidFill>
              <a:latin typeface="Calibri" pitchFamily="34" charset="0"/>
            </a:endParaRPr>
          </a:p>
        </p:txBody>
      </p:sp>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04048" y="2779118"/>
            <a:ext cx="4007692" cy="2223921"/>
          </a:xfrm>
          <a:prstGeom prst="rect">
            <a:avLst/>
          </a:prstGeom>
        </p:spPr>
      </p:pic>
    </p:spTree>
    <p:extLst>
      <p:ext uri="{BB962C8B-B14F-4D97-AF65-F5344CB8AC3E}">
        <p14:creationId xmlns:p14="http://schemas.microsoft.com/office/powerpoint/2010/main" val="32037029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67944" y="5517232"/>
            <a:ext cx="4572000" cy="707886"/>
          </a:xfrm>
          <a:prstGeom prst="rect">
            <a:avLst/>
          </a:prstGeom>
        </p:spPr>
        <p:txBody>
          <a:bodyPr>
            <a:spAutoFit/>
          </a:bodyPr>
          <a:lstStyle/>
          <a:p>
            <a:pPr algn="ctr"/>
            <a:r>
              <a:rPr lang="ru-RU" sz="2000" b="1" dirty="0" smtClean="0">
                <a:solidFill>
                  <a:srgbClr val="002060"/>
                </a:solidFill>
                <a:latin typeface="Calibri" pitchFamily="34" charset="0"/>
              </a:rPr>
              <a:t>ТЕМА 3.2. ПУТИ ЭВАКУАЦИИ ЛЮДЕЙ ПРИ ПОЖАРЕ</a:t>
            </a:r>
            <a:endParaRPr lang="ru-RU" sz="2000" b="1" dirty="0">
              <a:solidFill>
                <a:srgbClr val="002060"/>
              </a:solidFill>
              <a:latin typeface="Calibri" pitchFamily="34" charset="0"/>
            </a:endParaRPr>
          </a:p>
        </p:txBody>
      </p:sp>
      <p:sp>
        <p:nvSpPr>
          <p:cNvPr id="3" name="Прямоугольник 2"/>
          <p:cNvSpPr/>
          <p:nvPr/>
        </p:nvSpPr>
        <p:spPr>
          <a:xfrm>
            <a:off x="0" y="0"/>
            <a:ext cx="9144000" cy="1815882"/>
          </a:xfrm>
          <a:prstGeom prst="rect">
            <a:avLst/>
          </a:prstGeom>
        </p:spPr>
        <p:txBody>
          <a:bodyPr wrap="square">
            <a:spAutoFit/>
          </a:bodyPr>
          <a:lstStyle/>
          <a:p>
            <a:pPr algn="just"/>
            <a:r>
              <a:rPr lang="ru-RU" sz="1400" dirty="0" smtClean="0">
                <a:solidFill>
                  <a:srgbClr val="002060"/>
                </a:solidFill>
                <a:latin typeface="Calibri" pitchFamily="34" charset="0"/>
              </a:rPr>
              <a:t>Не менее двух эвакуационных выходов должны иметь этажи зданий с численностью 50 и более человек на этаже.</a:t>
            </a:r>
          </a:p>
          <a:p>
            <a:pPr algn="just"/>
            <a:endParaRPr lang="ru-RU" sz="1400" dirty="0" smtClean="0">
              <a:solidFill>
                <a:srgbClr val="002060"/>
              </a:solidFill>
              <a:latin typeface="Calibri" pitchFamily="34" charset="0"/>
            </a:endParaRPr>
          </a:p>
          <a:p>
            <a:pPr algn="just"/>
            <a:r>
              <a:rPr lang="ru-RU" sz="1400" dirty="0" smtClean="0">
                <a:solidFill>
                  <a:srgbClr val="002060"/>
                </a:solidFill>
                <a:latin typeface="Calibri" pitchFamily="34" charset="0"/>
              </a:rPr>
              <a:t>Не менее двух эвакуационных выходов должны иметь подвальные, а также цокольные этажи, заглубленные более чем на 0,5 м, при площади более 300 м2 или предназначенные для одновременного пребывания более 15 человек. Подвальные и цокольные этажи (заглубленные более чем на 0,5 м), за исключением технических этажей, предназначенных только для прокладки инженерных сетей без размещения инженерного оборудования, а также за исключением зданий класса Ф5, следует разделять на секции противопожарными преградами (перегородки не ниже 1-го типа, перекрытия не ниже 3-го типа). Площадь такой секции не должна превышать 700 м2 . </a:t>
            </a:r>
            <a:endParaRPr lang="ru-RU" sz="1400" dirty="0">
              <a:solidFill>
                <a:srgbClr val="002060"/>
              </a:solidFill>
              <a:latin typeface="Calibri" pitchFamily="34" charset="0"/>
            </a:endParaRPr>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12727" r="12020"/>
          <a:stretch/>
        </p:blipFill>
        <p:spPr>
          <a:xfrm>
            <a:off x="215516" y="1859071"/>
            <a:ext cx="3132348" cy="3121838"/>
          </a:xfrm>
          <a:prstGeom prst="rect">
            <a:avLst/>
          </a:prstGeom>
        </p:spPr>
      </p:pic>
      <p:pic>
        <p:nvPicPr>
          <p:cNvPr id="5" name="Рисунок 4"/>
          <p:cNvPicPr>
            <a:picLocks noChangeAspect="1"/>
          </p:cNvPicPr>
          <p:nvPr/>
        </p:nvPicPr>
        <p:blipFill rotWithShape="1">
          <a:blip r:embed="rId3" cstate="print">
            <a:extLst>
              <a:ext uri="{28A0092B-C50C-407E-A947-70E740481C1C}">
                <a14:useLocalDpi xmlns:a14="http://schemas.microsoft.com/office/drawing/2010/main" val="0"/>
              </a:ext>
            </a:extLst>
          </a:blip>
          <a:srcRect l="5536" t="5948" r="7308" b="23094"/>
          <a:stretch/>
        </p:blipFill>
        <p:spPr>
          <a:xfrm>
            <a:off x="3995936" y="1900608"/>
            <a:ext cx="4996872" cy="3038763"/>
          </a:xfrm>
          <a:prstGeom prst="rect">
            <a:avLst/>
          </a:prstGeom>
        </p:spPr>
      </p:pic>
    </p:spTree>
    <p:extLst>
      <p:ext uri="{BB962C8B-B14F-4D97-AF65-F5344CB8AC3E}">
        <p14:creationId xmlns:p14="http://schemas.microsoft.com/office/powerpoint/2010/main" val="13430382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p:cNvSpPr txBox="1">
            <a:spLocks/>
          </p:cNvSpPr>
          <p:nvPr/>
        </p:nvSpPr>
        <p:spPr>
          <a:xfrm>
            <a:off x="1907704" y="0"/>
            <a:ext cx="5820792" cy="548640"/>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a:r>
              <a:rPr lang="ru-RU" sz="2000" b="1" dirty="0" smtClean="0">
                <a:solidFill>
                  <a:srgbClr val="002060"/>
                </a:solidFill>
                <a:latin typeface="Calibri" pitchFamily="34" charset="0"/>
              </a:rPr>
              <a:t>ЗНАКИ Пожарной безопасности</a:t>
            </a:r>
            <a:endParaRPr lang="ru-RU" sz="2000" b="1" dirty="0">
              <a:solidFill>
                <a:srgbClr val="002060"/>
              </a:solidFill>
              <a:latin typeface="Calibri" pitchFamily="34" charset="0"/>
            </a:endParaRPr>
          </a:p>
        </p:txBody>
      </p:sp>
      <p:sp>
        <p:nvSpPr>
          <p:cNvPr id="8" name="Прямоугольник 7"/>
          <p:cNvSpPr/>
          <p:nvPr/>
        </p:nvSpPr>
        <p:spPr>
          <a:xfrm>
            <a:off x="744611" y="476672"/>
            <a:ext cx="8455720" cy="646331"/>
          </a:xfrm>
          <a:prstGeom prst="rect">
            <a:avLst/>
          </a:prstGeom>
        </p:spPr>
        <p:txBody>
          <a:bodyPr wrap="square">
            <a:spAutoFit/>
          </a:bodyPr>
          <a:lstStyle/>
          <a:p>
            <a:pPr algn="just"/>
            <a:r>
              <a:rPr lang="ru-RU" sz="1200" b="1" dirty="0" smtClean="0">
                <a:solidFill>
                  <a:srgbClr val="002060"/>
                </a:solidFill>
                <a:latin typeface="Calibri" pitchFamily="34" charset="0"/>
                <a:cs typeface="Times New Roman" pitchFamily="18" charset="0"/>
              </a:rPr>
              <a:t>Выход здесь</a:t>
            </a:r>
          </a:p>
          <a:p>
            <a:pPr algn="just"/>
            <a:r>
              <a:rPr lang="ru-RU" sz="1200" dirty="0" smtClean="0">
                <a:solidFill>
                  <a:srgbClr val="002060"/>
                </a:solidFill>
                <a:latin typeface="Calibri" pitchFamily="34" charset="0"/>
                <a:cs typeface="Times New Roman" pitchFamily="18" charset="0"/>
              </a:rPr>
              <a:t>Устанавливают такой знак над дверями (или на дверях) эвакуационных выходов. Он может быть расположен и на стенах помещений вместе с направляющей стрелкой для указания направления движения к эвакуационному выходу.</a:t>
            </a:r>
          </a:p>
        </p:txBody>
      </p:sp>
      <p:sp>
        <p:nvSpPr>
          <p:cNvPr id="10" name="Прямоугольник 9"/>
          <p:cNvSpPr/>
          <p:nvPr/>
        </p:nvSpPr>
        <p:spPr>
          <a:xfrm>
            <a:off x="797820" y="1344311"/>
            <a:ext cx="8100392" cy="461665"/>
          </a:xfrm>
          <a:prstGeom prst="rect">
            <a:avLst/>
          </a:prstGeom>
        </p:spPr>
        <p:txBody>
          <a:bodyPr wrap="square">
            <a:spAutoFit/>
          </a:bodyPr>
          <a:lstStyle/>
          <a:p>
            <a:pPr algn="just"/>
            <a:r>
              <a:rPr lang="ru-RU" sz="1200" b="1" dirty="0" smtClean="0">
                <a:solidFill>
                  <a:srgbClr val="002060"/>
                </a:solidFill>
                <a:latin typeface="Calibri" pitchFamily="34" charset="0"/>
                <a:cs typeface="Times New Roman" pitchFamily="18" charset="0"/>
              </a:rPr>
              <a:t>Направление к эвакуационному выходу по лестнице</a:t>
            </a:r>
          </a:p>
          <a:p>
            <a:pPr algn="just"/>
            <a:r>
              <a:rPr lang="ru-RU" sz="1200" dirty="0" smtClean="0">
                <a:solidFill>
                  <a:srgbClr val="002060"/>
                </a:solidFill>
                <a:latin typeface="Calibri" pitchFamily="34" charset="0"/>
                <a:cs typeface="Times New Roman" pitchFamily="18" charset="0"/>
              </a:rPr>
              <a:t>Знак устанавливается на лестничных площадках или стенах, прилегающих к лестничному маршу.</a:t>
            </a:r>
          </a:p>
        </p:txBody>
      </p:sp>
      <p:sp>
        <p:nvSpPr>
          <p:cNvPr id="12" name="Прямоугольник 11"/>
          <p:cNvSpPr/>
          <p:nvPr/>
        </p:nvSpPr>
        <p:spPr>
          <a:xfrm>
            <a:off x="1130458" y="3036745"/>
            <a:ext cx="8113688" cy="461665"/>
          </a:xfrm>
          <a:prstGeom prst="rect">
            <a:avLst/>
          </a:prstGeom>
        </p:spPr>
        <p:txBody>
          <a:bodyPr wrap="square">
            <a:spAutoFit/>
          </a:bodyPr>
          <a:lstStyle/>
          <a:p>
            <a:pPr algn="just"/>
            <a:r>
              <a:rPr lang="ru-RU" sz="1200" b="1" dirty="0" smtClean="0">
                <a:solidFill>
                  <a:srgbClr val="002060"/>
                </a:solidFill>
                <a:latin typeface="Calibri" pitchFamily="34" charset="0"/>
                <a:cs typeface="Times New Roman" pitchFamily="18" charset="0"/>
              </a:rPr>
              <a:t>Указатель выхода</a:t>
            </a:r>
          </a:p>
          <a:p>
            <a:pPr algn="just"/>
            <a:r>
              <a:rPr lang="ru-RU" sz="1200" dirty="0" smtClean="0">
                <a:solidFill>
                  <a:srgbClr val="002060"/>
                </a:solidFill>
                <a:latin typeface="Calibri" pitchFamily="34" charset="0"/>
                <a:cs typeface="Times New Roman" pitchFamily="18" charset="0"/>
              </a:rPr>
              <a:t>Устанавливают знак над дверями эвакуационного выхода.</a:t>
            </a:r>
          </a:p>
        </p:txBody>
      </p:sp>
      <p:pic>
        <p:nvPicPr>
          <p:cNvPr id="14" name="Picture 2" descr="F:\4650ef3ab15b0d19df2edd2f966c04f6_znaki-vihoda_6.jpg"/>
          <p:cNvPicPr>
            <a:picLocks noGrp="1" noChangeAspect="1" noChangeArrowheads="1"/>
          </p:cNvPicPr>
          <p:nvPr>
            <p:ph idx="1"/>
          </p:nvPr>
        </p:nvPicPr>
        <p:blipFill>
          <a:blip r:embed="rId2"/>
          <a:stretch>
            <a:fillRect/>
          </a:stretch>
        </p:blipFill>
        <p:spPr>
          <a:xfrm>
            <a:off x="0" y="404664"/>
            <a:ext cx="751777" cy="745205"/>
          </a:xfrm>
          <a:effectLst>
            <a:outerShdw blurRad="292100" dist="139700" dir="2700000" algn="tl" rotWithShape="0">
              <a:srgbClr val="333333">
                <a:alpha val="65000"/>
              </a:srgbClr>
            </a:outerShdw>
          </a:effectLst>
        </p:spPr>
      </p:pic>
      <p:pic>
        <p:nvPicPr>
          <p:cNvPr id="15" name="Picture 2" descr="F:\08.jpg"/>
          <p:cNvPicPr>
            <a:picLocks noChangeAspect="1" noChangeArrowheads="1"/>
          </p:cNvPicPr>
          <p:nvPr/>
        </p:nvPicPr>
        <p:blipFill>
          <a:blip r:embed="rId3"/>
          <a:stretch>
            <a:fillRect/>
          </a:stretch>
        </p:blipFill>
        <p:spPr>
          <a:xfrm>
            <a:off x="24175" y="1212338"/>
            <a:ext cx="725613" cy="725613"/>
          </a:xfrm>
          <a:prstGeom prst="rect">
            <a:avLst/>
          </a:prstGeom>
          <a:effectLst>
            <a:outerShdw blurRad="292100" dist="139700" dir="2700000" algn="tl" rotWithShape="0">
              <a:srgbClr val="333333">
                <a:alpha val="65000"/>
              </a:srgbClr>
            </a:outerShdw>
          </a:effectLst>
        </p:spPr>
      </p:pic>
      <p:pic>
        <p:nvPicPr>
          <p:cNvPr id="16" name="Picture 2" descr="F:\dbaf7d38475324914bb400cc8f977004.jpg"/>
          <p:cNvPicPr>
            <a:picLocks noChangeAspect="1" noChangeArrowheads="1"/>
          </p:cNvPicPr>
          <p:nvPr/>
        </p:nvPicPr>
        <p:blipFill>
          <a:blip r:embed="rId4"/>
          <a:stretch>
            <a:fillRect/>
          </a:stretch>
        </p:blipFill>
        <p:spPr>
          <a:xfrm>
            <a:off x="44913" y="3000215"/>
            <a:ext cx="1017414" cy="534726"/>
          </a:xfrm>
          <a:prstGeom prst="rect">
            <a:avLst/>
          </a:prstGeom>
          <a:effectLst>
            <a:outerShdw blurRad="292100" dist="139700" dir="2700000" algn="tl" rotWithShape="0">
              <a:srgbClr val="333333">
                <a:alpha val="65000"/>
              </a:srgbClr>
            </a:outerShdw>
          </a:effectLst>
        </p:spPr>
      </p:pic>
      <p:pic>
        <p:nvPicPr>
          <p:cNvPr id="18" name="Picture 2" descr="F:\_4d9a44a363f87.jpg"/>
          <p:cNvPicPr>
            <a:picLocks noChangeAspect="1" noChangeArrowheads="1"/>
          </p:cNvPicPr>
          <p:nvPr/>
        </p:nvPicPr>
        <p:blipFill>
          <a:blip r:embed="rId5"/>
          <a:srcRect/>
          <a:stretch>
            <a:fillRect/>
          </a:stretch>
        </p:blipFill>
        <p:spPr bwMode="auto">
          <a:xfrm>
            <a:off x="32724" y="3789040"/>
            <a:ext cx="1029603" cy="524335"/>
          </a:xfrm>
          <a:prstGeom prst="rect">
            <a:avLst/>
          </a:prstGeom>
          <a:ln>
            <a:noFill/>
          </a:ln>
          <a:effectLst>
            <a:outerShdw blurRad="292100" dist="139700" dir="2700000" algn="tl" rotWithShape="0">
              <a:srgbClr val="333333">
                <a:alpha val="65000"/>
              </a:srgbClr>
            </a:outerShdw>
          </a:effectLst>
        </p:spPr>
      </p:pic>
      <p:sp>
        <p:nvSpPr>
          <p:cNvPr id="7" name="Прямоугольник 6"/>
          <p:cNvSpPr/>
          <p:nvPr/>
        </p:nvSpPr>
        <p:spPr>
          <a:xfrm>
            <a:off x="1101502" y="3730345"/>
            <a:ext cx="8098829" cy="646331"/>
          </a:xfrm>
          <a:prstGeom prst="rect">
            <a:avLst/>
          </a:prstGeom>
        </p:spPr>
        <p:txBody>
          <a:bodyPr wrap="square">
            <a:spAutoFit/>
          </a:bodyPr>
          <a:lstStyle/>
          <a:p>
            <a:pPr algn="just"/>
            <a:r>
              <a:rPr lang="ru-RU" sz="1200" b="1" dirty="0" smtClean="0">
                <a:solidFill>
                  <a:srgbClr val="002060"/>
                </a:solidFill>
                <a:latin typeface="Calibri" pitchFamily="34" charset="0"/>
                <a:cs typeface="Times New Roman" pitchFamily="18" charset="0"/>
              </a:rPr>
              <a:t>Указатель запасного выхода</a:t>
            </a:r>
            <a:endParaRPr lang="ru-RU" sz="1200" dirty="0" smtClean="0">
              <a:solidFill>
                <a:srgbClr val="002060"/>
              </a:solidFill>
              <a:latin typeface="Calibri" pitchFamily="34" charset="0"/>
            </a:endParaRPr>
          </a:p>
          <a:p>
            <a:pPr algn="just"/>
            <a:r>
              <a:rPr lang="ru-RU" sz="1200" dirty="0" smtClean="0">
                <a:solidFill>
                  <a:srgbClr val="002060"/>
                </a:solidFill>
                <a:latin typeface="Calibri" pitchFamily="34" charset="0"/>
                <a:cs typeface="Times New Roman" pitchFamily="18" charset="0"/>
              </a:rPr>
              <a:t>Этот знак отличается от знака «Указатель выхода» тем, что на нём напечатаны слова «Запасной выход» и, соответственно, размещается этот знак над дверями запасного выхода.</a:t>
            </a:r>
          </a:p>
        </p:txBody>
      </p:sp>
      <p:sp>
        <p:nvSpPr>
          <p:cNvPr id="17" name="Прямоугольник 16"/>
          <p:cNvSpPr/>
          <p:nvPr/>
        </p:nvSpPr>
        <p:spPr>
          <a:xfrm>
            <a:off x="4067944" y="5517232"/>
            <a:ext cx="4572000" cy="707886"/>
          </a:xfrm>
          <a:prstGeom prst="rect">
            <a:avLst/>
          </a:prstGeom>
        </p:spPr>
        <p:txBody>
          <a:bodyPr>
            <a:spAutoFit/>
          </a:bodyPr>
          <a:lstStyle/>
          <a:p>
            <a:pPr algn="ctr"/>
            <a:r>
              <a:rPr lang="ru-RU" sz="2000" b="1" dirty="0" smtClean="0">
                <a:solidFill>
                  <a:srgbClr val="002060"/>
                </a:solidFill>
                <a:latin typeface="Calibri" pitchFamily="34" charset="0"/>
              </a:rPr>
              <a:t>ТЕМА 3.2. ПУТИ ЭВАКУАЦИИ ЛЮДЕЙ ПРИ ПОЖАРЕ</a:t>
            </a:r>
            <a:endParaRPr lang="ru-RU" sz="2000" b="1" dirty="0">
              <a:solidFill>
                <a:srgbClr val="002060"/>
              </a:solidFill>
              <a:latin typeface="Calibri" pitchFamily="34" charset="0"/>
            </a:endParaRPr>
          </a:p>
        </p:txBody>
      </p:sp>
      <p:pic>
        <p:nvPicPr>
          <p:cNvPr id="3" name="Рисунок 2"/>
          <p:cNvPicPr>
            <a:picLocks noChangeAspect="1"/>
          </p:cNvPicPr>
          <p:nvPr/>
        </p:nvPicPr>
        <p:blipFill rotWithShape="1">
          <a:blip r:embed="rId6" cstate="print">
            <a:extLst>
              <a:ext uri="{28A0092B-C50C-407E-A947-70E740481C1C}">
                <a14:useLocalDpi xmlns:a14="http://schemas.microsoft.com/office/drawing/2010/main" val="0"/>
              </a:ext>
            </a:extLst>
          </a:blip>
          <a:srcRect l="5848" t="8936" r="6566" b="11384"/>
          <a:stretch/>
        </p:blipFill>
        <p:spPr>
          <a:xfrm>
            <a:off x="58759" y="4437112"/>
            <a:ext cx="1003568" cy="497646"/>
          </a:xfrm>
          <a:prstGeom prst="rect">
            <a:avLst/>
          </a:prstGeom>
        </p:spPr>
      </p:pic>
      <p:sp>
        <p:nvSpPr>
          <p:cNvPr id="9" name="Прямоугольник 8"/>
          <p:cNvSpPr/>
          <p:nvPr/>
        </p:nvSpPr>
        <p:spPr>
          <a:xfrm>
            <a:off x="1130458" y="4547435"/>
            <a:ext cx="4572000" cy="276999"/>
          </a:xfrm>
          <a:prstGeom prst="rect">
            <a:avLst/>
          </a:prstGeom>
        </p:spPr>
        <p:txBody>
          <a:bodyPr>
            <a:spAutoFit/>
          </a:bodyPr>
          <a:lstStyle/>
          <a:p>
            <a:r>
              <a:rPr lang="ru-RU" sz="1200" b="1" dirty="0">
                <a:solidFill>
                  <a:srgbClr val="002060"/>
                </a:solidFill>
                <a:latin typeface="Calibri" pitchFamily="34" charset="0"/>
              </a:rPr>
              <a:t>Направление к эвакуационному </a:t>
            </a:r>
            <a:r>
              <a:rPr lang="ru-RU" sz="1200" b="1" dirty="0" smtClean="0">
                <a:solidFill>
                  <a:srgbClr val="002060"/>
                </a:solidFill>
                <a:latin typeface="Calibri" pitchFamily="34" charset="0"/>
              </a:rPr>
              <a:t>выходу</a:t>
            </a:r>
            <a:endParaRPr lang="ru-RU" sz="1200" b="1" dirty="0">
              <a:solidFill>
                <a:srgbClr val="002060"/>
              </a:solidFill>
              <a:latin typeface="Calibri" pitchFamily="34" charset="0"/>
            </a:endParaRPr>
          </a:p>
        </p:txBody>
      </p:sp>
      <p:pic>
        <p:nvPicPr>
          <p:cNvPr id="11" name="Рисунок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000" y="2056551"/>
            <a:ext cx="671961" cy="671961"/>
          </a:xfrm>
          <a:prstGeom prst="rect">
            <a:avLst/>
          </a:prstGeom>
        </p:spPr>
      </p:pic>
      <p:sp>
        <p:nvSpPr>
          <p:cNvPr id="13" name="Прямоугольник 12"/>
          <p:cNvSpPr/>
          <p:nvPr/>
        </p:nvSpPr>
        <p:spPr>
          <a:xfrm>
            <a:off x="888378" y="2207865"/>
            <a:ext cx="1508170" cy="276999"/>
          </a:xfrm>
          <a:prstGeom prst="rect">
            <a:avLst/>
          </a:prstGeom>
        </p:spPr>
        <p:txBody>
          <a:bodyPr wrap="none">
            <a:spAutoFit/>
          </a:bodyPr>
          <a:lstStyle/>
          <a:p>
            <a:r>
              <a:rPr lang="ru-RU" sz="1200" b="1" dirty="0">
                <a:solidFill>
                  <a:srgbClr val="002060"/>
                </a:solidFill>
                <a:latin typeface="Calibri" pitchFamily="34" charset="0"/>
              </a:rPr>
              <a:t>Пункт (место) сбора</a:t>
            </a:r>
          </a:p>
        </p:txBody>
      </p:sp>
    </p:spTree>
    <p:extLst>
      <p:ext uri="{BB962C8B-B14F-4D97-AF65-F5344CB8AC3E}">
        <p14:creationId xmlns:p14="http://schemas.microsoft.com/office/powerpoint/2010/main" val="25560315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02472" y="5373216"/>
            <a:ext cx="4572000" cy="1323439"/>
          </a:xfrm>
          <a:prstGeom prst="rect">
            <a:avLst/>
          </a:prstGeom>
        </p:spPr>
        <p:txBody>
          <a:bodyPr>
            <a:spAutoFit/>
          </a:bodyPr>
          <a:lstStyle/>
          <a:p>
            <a:pPr algn="ctr"/>
            <a:r>
              <a:rPr lang="ru-RU" sz="2000" b="1" dirty="0" smtClean="0">
                <a:solidFill>
                  <a:srgbClr val="002060"/>
                </a:solidFill>
                <a:latin typeface="Calibri" pitchFamily="34" charset="0"/>
              </a:rPr>
              <a:t>ТЕМА 3.3. СИСТЕМЫ ОБНАРУЖЕНИЯ ПОЖАРА, ОПОВЕЩЕНИЯ И УПРАВЛЕНИЯ ЭВАКУАЦИЕЙ ЛЮДЕЙ ПРИ ПОЖАРЕ</a:t>
            </a:r>
            <a:endParaRPr lang="ru-RU" sz="2000" b="1" dirty="0">
              <a:solidFill>
                <a:srgbClr val="002060"/>
              </a:solidFill>
              <a:latin typeface="Calibri" pitchFamily="34" charset="0"/>
            </a:endParaRPr>
          </a:p>
        </p:txBody>
      </p:sp>
      <p:sp>
        <p:nvSpPr>
          <p:cNvPr id="6" name="Прямоугольник 5"/>
          <p:cNvSpPr/>
          <p:nvPr/>
        </p:nvSpPr>
        <p:spPr>
          <a:xfrm>
            <a:off x="0" y="0"/>
            <a:ext cx="9144000" cy="276999"/>
          </a:xfrm>
          <a:prstGeom prst="rect">
            <a:avLst/>
          </a:prstGeom>
        </p:spPr>
        <p:txBody>
          <a:bodyPr wrap="square">
            <a:spAutoFit/>
          </a:bodyPr>
          <a:lstStyle/>
          <a:p>
            <a:pPr algn="ctr"/>
            <a:r>
              <a:rPr lang="ru-RU" sz="1200" b="1" dirty="0" smtClean="0">
                <a:solidFill>
                  <a:srgbClr val="002060"/>
                </a:solidFill>
                <a:latin typeface="Calibri" pitchFamily="34" charset="0"/>
              </a:rPr>
              <a:t>КРИТЕРИИ ОСНАЩЕНИЯ ЗДАНИЙ СИСТЕМОЙ ПОЖАРНОЙ СИГНАЛИЗАЦИИ И АВТОМАТИЧЕСКИМИ УСТАНОВКАМИ ПОЖАРОТУШЕНИЯ</a:t>
            </a:r>
            <a:endParaRPr lang="ru-RU" sz="1200" dirty="0">
              <a:solidFill>
                <a:srgbClr val="002060"/>
              </a:solidFill>
              <a:latin typeface="Calibri" pitchFamily="34" charset="0"/>
            </a:endParaRPr>
          </a:p>
        </p:txBody>
      </p:sp>
      <p:graphicFrame>
        <p:nvGraphicFramePr>
          <p:cNvPr id="7" name="Таблица 6"/>
          <p:cNvGraphicFramePr>
            <a:graphicFrameLocks noGrp="1"/>
          </p:cNvGraphicFramePr>
          <p:nvPr>
            <p:extLst>
              <p:ext uri="{D42A27DB-BD31-4B8C-83A1-F6EECF244321}">
                <p14:modId xmlns:p14="http://schemas.microsoft.com/office/powerpoint/2010/main" val="2854894520"/>
              </p:ext>
            </p:extLst>
          </p:nvPr>
        </p:nvGraphicFramePr>
        <p:xfrm>
          <a:off x="-1" y="276999"/>
          <a:ext cx="9144001" cy="4970400"/>
        </p:xfrm>
        <a:graphic>
          <a:graphicData uri="http://schemas.openxmlformats.org/drawingml/2006/table">
            <a:tbl>
              <a:tblPr>
                <a:tableStyleId>{69C7853C-536D-4A76-A0AE-DD22124D55A5}</a:tableStyleId>
              </a:tblPr>
              <a:tblGrid>
                <a:gridCol w="4409606"/>
                <a:gridCol w="2530102"/>
                <a:gridCol w="2204293"/>
              </a:tblGrid>
              <a:tr h="156646">
                <a:tc rowSpan="2">
                  <a:txBody>
                    <a:bodyPr/>
                    <a:lstStyle/>
                    <a:p>
                      <a:pPr algn="ctr" fontAlgn="base"/>
                      <a:endParaRPr lang="ru-RU" sz="1050" b="1" dirty="0" smtClean="0">
                        <a:solidFill>
                          <a:srgbClr val="002060"/>
                        </a:solidFill>
                        <a:effectLst/>
                        <a:latin typeface="Calibri" pitchFamily="34" charset="0"/>
                      </a:endParaRPr>
                    </a:p>
                    <a:p>
                      <a:pPr algn="ctr" fontAlgn="base"/>
                      <a:r>
                        <a:rPr lang="ru-RU" sz="1050" b="1" dirty="0" smtClean="0">
                          <a:solidFill>
                            <a:srgbClr val="002060"/>
                          </a:solidFill>
                          <a:effectLst/>
                          <a:latin typeface="Calibri" pitchFamily="34" charset="0"/>
                        </a:rPr>
                        <a:t>Объект </a:t>
                      </a:r>
                      <a:r>
                        <a:rPr lang="ru-RU" sz="1050" b="1" dirty="0">
                          <a:solidFill>
                            <a:srgbClr val="002060"/>
                          </a:solidFill>
                          <a:effectLst/>
                          <a:latin typeface="Calibri" pitchFamily="34" charset="0"/>
                        </a:rPr>
                        <a:t>защиты</a:t>
                      </a:r>
                    </a:p>
                  </a:txBody>
                  <a:tcPr marL="14149" marR="14149" marT="7075" marB="7075"/>
                </a:tc>
                <a:tc gridSpan="2">
                  <a:txBody>
                    <a:bodyPr/>
                    <a:lstStyle/>
                    <a:p>
                      <a:pPr algn="ctr" fontAlgn="base"/>
                      <a:r>
                        <a:rPr lang="ru-RU" sz="1050" b="1" dirty="0">
                          <a:solidFill>
                            <a:srgbClr val="002060"/>
                          </a:solidFill>
                          <a:effectLst/>
                          <a:latin typeface="Calibri" pitchFamily="34" charset="0"/>
                        </a:rPr>
                        <a:t>Нормативный показатель</a:t>
                      </a:r>
                    </a:p>
                  </a:txBody>
                  <a:tcPr marL="14149" marR="14149" marT="7075" marB="7075"/>
                </a:tc>
                <a:tc hMerge="1">
                  <a:txBody>
                    <a:bodyPr/>
                    <a:lstStyle/>
                    <a:p>
                      <a:endParaRPr lang="ru-RU"/>
                    </a:p>
                  </a:txBody>
                  <a:tcPr/>
                </a:tc>
              </a:tr>
              <a:tr h="300566">
                <a:tc vMerge="1">
                  <a:txBody>
                    <a:bodyPr/>
                    <a:lstStyle/>
                    <a:p>
                      <a:pPr fontAlgn="base"/>
                      <a:endParaRPr lang="ru-RU" sz="1050" dirty="0">
                        <a:solidFill>
                          <a:srgbClr val="002060"/>
                        </a:solidFill>
                        <a:effectLst/>
                        <a:latin typeface="Calibri" pitchFamily="34" charset="0"/>
                      </a:endParaRPr>
                    </a:p>
                  </a:txBody>
                  <a:tcPr marL="14149" marR="14149" marT="7075" marB="7075"/>
                </a:tc>
                <a:tc>
                  <a:txBody>
                    <a:bodyPr/>
                    <a:lstStyle/>
                    <a:p>
                      <a:pPr algn="ctr" fontAlgn="base"/>
                      <a:r>
                        <a:rPr lang="ru-RU" sz="1050" b="1" dirty="0">
                          <a:solidFill>
                            <a:srgbClr val="002060"/>
                          </a:solidFill>
                          <a:effectLst/>
                          <a:latin typeface="Calibri" pitchFamily="34" charset="0"/>
                        </a:rPr>
                        <a:t>автоматические</a:t>
                      </a:r>
                      <a:br>
                        <a:rPr lang="ru-RU" sz="1050" b="1" dirty="0">
                          <a:solidFill>
                            <a:srgbClr val="002060"/>
                          </a:solidFill>
                          <a:effectLst/>
                          <a:latin typeface="Calibri" pitchFamily="34" charset="0"/>
                        </a:rPr>
                      </a:br>
                      <a:r>
                        <a:rPr lang="ru-RU" sz="1050" b="1" dirty="0">
                          <a:solidFill>
                            <a:srgbClr val="002060"/>
                          </a:solidFill>
                          <a:effectLst/>
                          <a:latin typeface="Calibri" pitchFamily="34" charset="0"/>
                        </a:rPr>
                        <a:t>установки пожаротушения</a:t>
                      </a:r>
                    </a:p>
                  </a:txBody>
                  <a:tcPr marL="14149" marR="14149" marT="7075" marB="7075"/>
                </a:tc>
                <a:tc>
                  <a:txBody>
                    <a:bodyPr/>
                    <a:lstStyle/>
                    <a:p>
                      <a:pPr algn="ctr" fontAlgn="base"/>
                      <a:r>
                        <a:rPr lang="ru-RU" sz="1050" b="1" dirty="0">
                          <a:solidFill>
                            <a:srgbClr val="002060"/>
                          </a:solidFill>
                          <a:effectLst/>
                          <a:latin typeface="Calibri" pitchFamily="34" charset="0"/>
                        </a:rPr>
                        <a:t>система пожарной</a:t>
                      </a:r>
                      <a:br>
                        <a:rPr lang="ru-RU" sz="1050" b="1" dirty="0">
                          <a:solidFill>
                            <a:srgbClr val="002060"/>
                          </a:solidFill>
                          <a:effectLst/>
                          <a:latin typeface="Calibri" pitchFamily="34" charset="0"/>
                        </a:rPr>
                      </a:br>
                      <a:r>
                        <a:rPr lang="ru-RU" sz="1050" b="1" dirty="0">
                          <a:solidFill>
                            <a:srgbClr val="002060"/>
                          </a:solidFill>
                          <a:effectLst/>
                          <a:latin typeface="Calibri" pitchFamily="34" charset="0"/>
                        </a:rPr>
                        <a:t>сигнализации</a:t>
                      </a:r>
                    </a:p>
                  </a:txBody>
                  <a:tcPr marL="14149" marR="14149" marT="7075" marB="7075"/>
                </a:tc>
              </a:tr>
              <a:tr h="444485">
                <a:tc>
                  <a:txBody>
                    <a:bodyPr/>
                    <a:lstStyle/>
                    <a:p>
                      <a:pPr fontAlgn="base"/>
                      <a:r>
                        <a:rPr lang="ru-RU" sz="1050">
                          <a:solidFill>
                            <a:srgbClr val="002060"/>
                          </a:solidFill>
                          <a:effectLst/>
                          <a:latin typeface="Calibri" pitchFamily="34" charset="0"/>
                        </a:rPr>
                        <a:t>1. Здания складов категории В по пожарной опасности с хранением на стеллажах с высотой складирования свыше 5,5 метра</a:t>
                      </a:r>
                      <a:br>
                        <a:rPr lang="ru-RU" sz="1050">
                          <a:solidFill>
                            <a:srgbClr val="002060"/>
                          </a:solidFill>
                          <a:effectLst/>
                          <a:latin typeface="Calibri" pitchFamily="34" charset="0"/>
                        </a:rPr>
                      </a:br>
                      <a:endParaRPr lang="ru-RU" sz="1050">
                        <a:solidFill>
                          <a:srgbClr val="002060"/>
                        </a:solidFill>
                        <a:effectLst/>
                        <a:latin typeface="Calibri" pitchFamily="34" charset="0"/>
                      </a:endParaRPr>
                    </a:p>
                  </a:txBody>
                  <a:tcPr marL="14149" marR="14149" marT="7075" marB="7075"/>
                </a:tc>
                <a:tc>
                  <a:txBody>
                    <a:bodyPr/>
                    <a:lstStyle/>
                    <a:p>
                      <a:pPr algn="ctr" fontAlgn="base"/>
                      <a:r>
                        <a:rPr lang="ru-RU" sz="1050">
                          <a:solidFill>
                            <a:srgbClr val="002060"/>
                          </a:solidFill>
                          <a:effectLst/>
                          <a:latin typeface="Calibri" pitchFamily="34" charset="0"/>
                        </a:rPr>
                        <a:t>независимо от площади и этажности здания</a:t>
                      </a:r>
                      <a:br>
                        <a:rPr lang="ru-RU" sz="1050">
                          <a:solidFill>
                            <a:srgbClr val="002060"/>
                          </a:solidFill>
                          <a:effectLst/>
                          <a:latin typeface="Calibri" pitchFamily="34" charset="0"/>
                        </a:rPr>
                      </a:br>
                      <a:endParaRPr lang="ru-RU" sz="1050">
                        <a:solidFill>
                          <a:srgbClr val="002060"/>
                        </a:solidFill>
                        <a:effectLst/>
                        <a:latin typeface="Calibri" pitchFamily="34" charset="0"/>
                      </a:endParaRPr>
                    </a:p>
                  </a:txBody>
                  <a:tcPr marL="14149" marR="14149" marT="7075" marB="7075"/>
                </a:tc>
                <a:tc>
                  <a:txBody>
                    <a:bodyPr/>
                    <a:lstStyle/>
                    <a:p>
                      <a:pPr algn="ctr" fontAlgn="base"/>
                      <a:r>
                        <a:rPr lang="ru-RU" sz="1050">
                          <a:solidFill>
                            <a:srgbClr val="002060"/>
                          </a:solidFill>
                          <a:effectLst/>
                          <a:latin typeface="Calibri" pitchFamily="34" charset="0"/>
                        </a:rPr>
                        <a:t>-</a:t>
                      </a:r>
                      <a:br>
                        <a:rPr lang="ru-RU" sz="1050">
                          <a:solidFill>
                            <a:srgbClr val="002060"/>
                          </a:solidFill>
                          <a:effectLst/>
                          <a:latin typeface="Calibri" pitchFamily="34" charset="0"/>
                        </a:rPr>
                      </a:br>
                      <a:endParaRPr lang="ru-RU" sz="1050">
                        <a:solidFill>
                          <a:srgbClr val="002060"/>
                        </a:solidFill>
                        <a:effectLst/>
                        <a:latin typeface="Calibri" pitchFamily="34" charset="0"/>
                      </a:endParaRPr>
                    </a:p>
                  </a:txBody>
                  <a:tcPr marL="14149" marR="14149" marT="7075" marB="7075"/>
                </a:tc>
              </a:tr>
              <a:tr h="444485">
                <a:tc>
                  <a:txBody>
                    <a:bodyPr/>
                    <a:lstStyle/>
                    <a:p>
                      <a:pPr fontAlgn="base"/>
                      <a:r>
                        <a:rPr lang="ru-RU" sz="1050">
                          <a:solidFill>
                            <a:srgbClr val="002060"/>
                          </a:solidFill>
                          <a:effectLst/>
                          <a:latin typeface="Calibri" pitchFamily="34" charset="0"/>
                        </a:rPr>
                        <a:t>2. Здания складов категории В по пожарной опасности высотой 2 этажа и более (кроме указанных в пункте 1 настоящего документа)</a:t>
                      </a:r>
                      <a:br>
                        <a:rPr lang="ru-RU" sz="1050">
                          <a:solidFill>
                            <a:srgbClr val="002060"/>
                          </a:solidFill>
                          <a:effectLst/>
                          <a:latin typeface="Calibri" pitchFamily="34" charset="0"/>
                        </a:rPr>
                      </a:br>
                      <a:endParaRPr lang="ru-RU" sz="1050">
                        <a:solidFill>
                          <a:srgbClr val="002060"/>
                        </a:solidFill>
                        <a:effectLst/>
                        <a:latin typeface="Calibri" pitchFamily="34" charset="0"/>
                      </a:endParaRPr>
                    </a:p>
                  </a:txBody>
                  <a:tcPr marL="14149" marR="14149" marT="7075" marB="7075"/>
                </a:tc>
                <a:tc>
                  <a:txBody>
                    <a:bodyPr/>
                    <a:lstStyle/>
                    <a:p>
                      <a:pPr algn="ctr" fontAlgn="base"/>
                      <a:r>
                        <a:rPr lang="ru-RU" sz="1050">
                          <a:solidFill>
                            <a:srgbClr val="002060"/>
                          </a:solidFill>
                          <a:effectLst/>
                          <a:latin typeface="Calibri" pitchFamily="34" charset="0"/>
                        </a:rPr>
                        <a:t>независимо от площади здания</a:t>
                      </a:r>
                      <a:br>
                        <a:rPr lang="ru-RU" sz="1050">
                          <a:solidFill>
                            <a:srgbClr val="002060"/>
                          </a:solidFill>
                          <a:effectLst/>
                          <a:latin typeface="Calibri" pitchFamily="34" charset="0"/>
                        </a:rPr>
                      </a:br>
                      <a:endParaRPr lang="ru-RU" sz="1050">
                        <a:solidFill>
                          <a:srgbClr val="002060"/>
                        </a:solidFill>
                        <a:effectLst/>
                        <a:latin typeface="Calibri" pitchFamily="34" charset="0"/>
                      </a:endParaRPr>
                    </a:p>
                  </a:txBody>
                  <a:tcPr marL="14149" marR="14149" marT="7075" marB="7075"/>
                </a:tc>
                <a:tc>
                  <a:txBody>
                    <a:bodyPr/>
                    <a:lstStyle/>
                    <a:p>
                      <a:pPr algn="ctr" fontAlgn="base"/>
                      <a:r>
                        <a:rPr lang="ru-RU" sz="1050">
                          <a:solidFill>
                            <a:srgbClr val="002060"/>
                          </a:solidFill>
                          <a:effectLst/>
                          <a:latin typeface="Calibri" pitchFamily="34" charset="0"/>
                        </a:rPr>
                        <a:t>-</a:t>
                      </a:r>
                      <a:br>
                        <a:rPr lang="ru-RU" sz="1050">
                          <a:solidFill>
                            <a:srgbClr val="002060"/>
                          </a:solidFill>
                          <a:effectLst/>
                          <a:latin typeface="Calibri" pitchFamily="34" charset="0"/>
                        </a:rPr>
                      </a:br>
                      <a:endParaRPr lang="ru-RU" sz="1050">
                        <a:solidFill>
                          <a:srgbClr val="002060"/>
                        </a:solidFill>
                        <a:effectLst/>
                        <a:latin typeface="Calibri" pitchFamily="34" charset="0"/>
                      </a:endParaRPr>
                    </a:p>
                  </a:txBody>
                  <a:tcPr marL="14149" marR="14149" marT="7075" marB="7075"/>
                </a:tc>
              </a:tr>
              <a:tr h="444485">
                <a:tc>
                  <a:txBody>
                    <a:bodyPr/>
                    <a:lstStyle/>
                    <a:p>
                      <a:pPr fontAlgn="base"/>
                      <a:r>
                        <a:rPr lang="ru-RU" sz="1050">
                          <a:solidFill>
                            <a:srgbClr val="002060"/>
                          </a:solidFill>
                          <a:effectLst/>
                          <a:latin typeface="Calibri" pitchFamily="34" charset="0"/>
                        </a:rPr>
                        <a:t>3. Здания архивов, уникальных изданий, отчетов, рукописей и другой документации особой ценности</a:t>
                      </a:r>
                      <a:br>
                        <a:rPr lang="ru-RU" sz="1050">
                          <a:solidFill>
                            <a:srgbClr val="002060"/>
                          </a:solidFill>
                          <a:effectLst/>
                          <a:latin typeface="Calibri" pitchFamily="34" charset="0"/>
                        </a:rPr>
                      </a:br>
                      <a:endParaRPr lang="ru-RU" sz="1050">
                        <a:solidFill>
                          <a:srgbClr val="002060"/>
                        </a:solidFill>
                        <a:effectLst/>
                        <a:latin typeface="Calibri" pitchFamily="34" charset="0"/>
                      </a:endParaRPr>
                    </a:p>
                  </a:txBody>
                  <a:tcPr marL="14149" marR="14149" marT="7075" marB="7075"/>
                </a:tc>
                <a:tc>
                  <a:txBody>
                    <a:bodyPr/>
                    <a:lstStyle/>
                    <a:p>
                      <a:pPr algn="ctr" fontAlgn="base"/>
                      <a:r>
                        <a:rPr lang="ru-RU" sz="1050">
                          <a:solidFill>
                            <a:srgbClr val="002060"/>
                          </a:solidFill>
                          <a:effectLst/>
                          <a:latin typeface="Calibri" pitchFamily="34" charset="0"/>
                        </a:rPr>
                        <a:t>независимо от площади здания</a:t>
                      </a:r>
                      <a:br>
                        <a:rPr lang="ru-RU" sz="1050">
                          <a:solidFill>
                            <a:srgbClr val="002060"/>
                          </a:solidFill>
                          <a:effectLst/>
                          <a:latin typeface="Calibri" pitchFamily="34" charset="0"/>
                        </a:rPr>
                      </a:br>
                      <a:endParaRPr lang="ru-RU" sz="1050">
                        <a:solidFill>
                          <a:srgbClr val="002060"/>
                        </a:solidFill>
                        <a:effectLst/>
                        <a:latin typeface="Calibri" pitchFamily="34" charset="0"/>
                      </a:endParaRPr>
                    </a:p>
                  </a:txBody>
                  <a:tcPr marL="14149" marR="14149" marT="7075" marB="7075"/>
                </a:tc>
                <a:tc>
                  <a:txBody>
                    <a:bodyPr/>
                    <a:lstStyle/>
                    <a:p>
                      <a:pPr algn="ctr" fontAlgn="base"/>
                      <a:r>
                        <a:rPr lang="ru-RU" sz="1050">
                          <a:solidFill>
                            <a:srgbClr val="002060"/>
                          </a:solidFill>
                          <a:effectLst/>
                          <a:latin typeface="Calibri" pitchFamily="34" charset="0"/>
                        </a:rPr>
                        <a:t>-</a:t>
                      </a:r>
                      <a:br>
                        <a:rPr lang="ru-RU" sz="1050">
                          <a:solidFill>
                            <a:srgbClr val="002060"/>
                          </a:solidFill>
                          <a:effectLst/>
                          <a:latin typeface="Calibri" pitchFamily="34" charset="0"/>
                        </a:rPr>
                      </a:br>
                      <a:endParaRPr lang="ru-RU" sz="1050">
                        <a:solidFill>
                          <a:srgbClr val="002060"/>
                        </a:solidFill>
                        <a:effectLst/>
                        <a:latin typeface="Calibri" pitchFamily="34" charset="0"/>
                      </a:endParaRPr>
                    </a:p>
                  </a:txBody>
                  <a:tcPr marL="14149" marR="14149" marT="7075" marB="7075"/>
                </a:tc>
              </a:tr>
              <a:tr h="300566">
                <a:tc>
                  <a:txBody>
                    <a:bodyPr/>
                    <a:lstStyle/>
                    <a:p>
                      <a:pPr fontAlgn="base"/>
                      <a:r>
                        <a:rPr lang="ru-RU" sz="1050">
                          <a:solidFill>
                            <a:srgbClr val="002060"/>
                          </a:solidFill>
                          <a:effectLst/>
                          <a:latin typeface="Calibri" pitchFamily="34" charset="0"/>
                        </a:rPr>
                        <a:t>4. Здания и сооружения для автомобилей:</a:t>
                      </a:r>
                      <a:br>
                        <a:rPr lang="ru-RU" sz="1050">
                          <a:solidFill>
                            <a:srgbClr val="002060"/>
                          </a:solidFill>
                          <a:effectLst/>
                          <a:latin typeface="Calibri" pitchFamily="34" charset="0"/>
                        </a:rPr>
                      </a:br>
                      <a:endParaRPr lang="ru-RU" sz="1050">
                        <a:solidFill>
                          <a:srgbClr val="002060"/>
                        </a:solidFill>
                        <a:effectLst/>
                        <a:latin typeface="Calibri" pitchFamily="34" charset="0"/>
                      </a:endParaRPr>
                    </a:p>
                  </a:txBody>
                  <a:tcPr marL="14149" marR="14149" marT="7075" marB="7075"/>
                </a:tc>
                <a:tc>
                  <a:txBody>
                    <a:bodyPr/>
                    <a:lstStyle/>
                    <a:p>
                      <a:pPr fontAlgn="base"/>
                      <a:endParaRPr lang="ru-RU" sz="1050">
                        <a:solidFill>
                          <a:srgbClr val="002060"/>
                        </a:solidFill>
                        <a:effectLst/>
                        <a:latin typeface="Calibri" pitchFamily="34" charset="0"/>
                      </a:endParaRPr>
                    </a:p>
                  </a:txBody>
                  <a:tcPr marL="14149" marR="14149" marT="7075" marB="7075"/>
                </a:tc>
                <a:tc>
                  <a:txBody>
                    <a:bodyPr/>
                    <a:lstStyle/>
                    <a:p>
                      <a:pPr fontAlgn="base"/>
                      <a:endParaRPr lang="ru-RU" sz="1050">
                        <a:solidFill>
                          <a:srgbClr val="002060"/>
                        </a:solidFill>
                        <a:effectLst/>
                        <a:latin typeface="Calibri" pitchFamily="34" charset="0"/>
                      </a:endParaRPr>
                    </a:p>
                  </a:txBody>
                  <a:tcPr marL="14149" marR="14149" marT="7075" marB="7075"/>
                </a:tc>
              </a:tr>
              <a:tr h="300566">
                <a:tc>
                  <a:txBody>
                    <a:bodyPr/>
                    <a:lstStyle/>
                    <a:p>
                      <a:pPr fontAlgn="base"/>
                      <a:r>
                        <a:rPr lang="ru-RU" sz="1050">
                          <a:solidFill>
                            <a:srgbClr val="002060"/>
                          </a:solidFill>
                          <a:effectLst/>
                          <a:latin typeface="Calibri" pitchFamily="34" charset="0"/>
                        </a:rPr>
                        <a:t>4.1. автостоянки закрытого типа:</a:t>
                      </a:r>
                      <a:br>
                        <a:rPr lang="ru-RU" sz="1050">
                          <a:solidFill>
                            <a:srgbClr val="002060"/>
                          </a:solidFill>
                          <a:effectLst/>
                          <a:latin typeface="Calibri" pitchFamily="34" charset="0"/>
                        </a:rPr>
                      </a:br>
                      <a:endParaRPr lang="ru-RU" sz="1050">
                        <a:solidFill>
                          <a:srgbClr val="002060"/>
                        </a:solidFill>
                        <a:effectLst/>
                        <a:latin typeface="Calibri" pitchFamily="34" charset="0"/>
                      </a:endParaRPr>
                    </a:p>
                  </a:txBody>
                  <a:tcPr marL="14149" marR="14149" marT="7075" marB="7075"/>
                </a:tc>
                <a:tc>
                  <a:txBody>
                    <a:bodyPr/>
                    <a:lstStyle/>
                    <a:p>
                      <a:pPr fontAlgn="base"/>
                      <a:endParaRPr lang="ru-RU" sz="1050">
                        <a:solidFill>
                          <a:srgbClr val="002060"/>
                        </a:solidFill>
                        <a:effectLst/>
                        <a:latin typeface="Calibri" pitchFamily="34" charset="0"/>
                      </a:endParaRPr>
                    </a:p>
                  </a:txBody>
                  <a:tcPr marL="14149" marR="14149" marT="7075" marB="7075"/>
                </a:tc>
                <a:tc>
                  <a:txBody>
                    <a:bodyPr/>
                    <a:lstStyle/>
                    <a:p>
                      <a:pPr fontAlgn="base"/>
                      <a:endParaRPr lang="ru-RU" sz="1050">
                        <a:solidFill>
                          <a:srgbClr val="002060"/>
                        </a:solidFill>
                        <a:effectLst/>
                        <a:latin typeface="Calibri" pitchFamily="34" charset="0"/>
                      </a:endParaRPr>
                    </a:p>
                  </a:txBody>
                  <a:tcPr marL="14149" marR="14149" marT="7075" marB="7075"/>
                </a:tc>
              </a:tr>
              <a:tr h="444485">
                <a:tc>
                  <a:txBody>
                    <a:bodyPr/>
                    <a:lstStyle/>
                    <a:p>
                      <a:pPr fontAlgn="base"/>
                      <a:r>
                        <a:rPr lang="ru-RU" sz="1050">
                          <a:solidFill>
                            <a:srgbClr val="002060"/>
                          </a:solidFill>
                          <a:effectLst/>
                          <a:latin typeface="Calibri" pitchFamily="34" charset="0"/>
                        </a:rPr>
                        <a:t>4.1.1. подземные, надземные высотой 2 этажа и более</a:t>
                      </a:r>
                      <a:br>
                        <a:rPr lang="ru-RU" sz="1050">
                          <a:solidFill>
                            <a:srgbClr val="002060"/>
                          </a:solidFill>
                          <a:effectLst/>
                          <a:latin typeface="Calibri" pitchFamily="34" charset="0"/>
                        </a:rPr>
                      </a:br>
                      <a:endParaRPr lang="ru-RU" sz="1050">
                        <a:solidFill>
                          <a:srgbClr val="002060"/>
                        </a:solidFill>
                        <a:effectLst/>
                        <a:latin typeface="Calibri" pitchFamily="34" charset="0"/>
                      </a:endParaRPr>
                    </a:p>
                  </a:txBody>
                  <a:tcPr marL="14149" marR="14149" marT="7075" marB="7075"/>
                </a:tc>
                <a:tc>
                  <a:txBody>
                    <a:bodyPr/>
                    <a:lstStyle/>
                    <a:p>
                      <a:pPr algn="ctr" fontAlgn="base"/>
                      <a:r>
                        <a:rPr lang="ru-RU" sz="1050">
                          <a:solidFill>
                            <a:srgbClr val="002060"/>
                          </a:solidFill>
                          <a:effectLst/>
                          <a:latin typeface="Calibri" pitchFamily="34" charset="0"/>
                        </a:rPr>
                        <a:t>независимо от площади здания (сооружения)</a:t>
                      </a:r>
                      <a:br>
                        <a:rPr lang="ru-RU" sz="1050">
                          <a:solidFill>
                            <a:srgbClr val="002060"/>
                          </a:solidFill>
                          <a:effectLst/>
                          <a:latin typeface="Calibri" pitchFamily="34" charset="0"/>
                        </a:rPr>
                      </a:br>
                      <a:endParaRPr lang="ru-RU" sz="1050">
                        <a:solidFill>
                          <a:srgbClr val="002060"/>
                        </a:solidFill>
                        <a:effectLst/>
                        <a:latin typeface="Calibri" pitchFamily="34" charset="0"/>
                      </a:endParaRPr>
                    </a:p>
                  </a:txBody>
                  <a:tcPr marL="14149" marR="14149" marT="7075" marB="7075"/>
                </a:tc>
                <a:tc>
                  <a:txBody>
                    <a:bodyPr/>
                    <a:lstStyle/>
                    <a:p>
                      <a:pPr algn="ctr" fontAlgn="base"/>
                      <a:r>
                        <a:rPr lang="ru-RU" sz="1050">
                          <a:solidFill>
                            <a:srgbClr val="002060"/>
                          </a:solidFill>
                          <a:effectLst/>
                          <a:latin typeface="Calibri" pitchFamily="34" charset="0"/>
                        </a:rPr>
                        <a:t>-</a:t>
                      </a:r>
                      <a:br>
                        <a:rPr lang="ru-RU" sz="1050">
                          <a:solidFill>
                            <a:srgbClr val="002060"/>
                          </a:solidFill>
                          <a:effectLst/>
                          <a:latin typeface="Calibri" pitchFamily="34" charset="0"/>
                        </a:rPr>
                      </a:br>
                      <a:endParaRPr lang="ru-RU" sz="1050">
                        <a:solidFill>
                          <a:srgbClr val="002060"/>
                        </a:solidFill>
                        <a:effectLst/>
                        <a:latin typeface="Calibri" pitchFamily="34" charset="0"/>
                      </a:endParaRPr>
                    </a:p>
                  </a:txBody>
                  <a:tcPr marL="14149" marR="14149" marT="7075" marB="7075"/>
                </a:tc>
              </a:tr>
              <a:tr h="300566">
                <a:tc>
                  <a:txBody>
                    <a:bodyPr/>
                    <a:lstStyle/>
                    <a:p>
                      <a:pPr fontAlgn="base"/>
                      <a:r>
                        <a:rPr lang="ru-RU" sz="1050">
                          <a:solidFill>
                            <a:srgbClr val="002060"/>
                          </a:solidFill>
                          <a:effectLst/>
                          <a:latin typeface="Calibri" pitchFamily="34" charset="0"/>
                        </a:rPr>
                        <a:t>4.1.2. надземные одноэтажные:</a:t>
                      </a:r>
                      <a:br>
                        <a:rPr lang="ru-RU" sz="1050">
                          <a:solidFill>
                            <a:srgbClr val="002060"/>
                          </a:solidFill>
                          <a:effectLst/>
                          <a:latin typeface="Calibri" pitchFamily="34" charset="0"/>
                        </a:rPr>
                      </a:br>
                      <a:endParaRPr lang="ru-RU" sz="1050">
                        <a:solidFill>
                          <a:srgbClr val="002060"/>
                        </a:solidFill>
                        <a:effectLst/>
                        <a:latin typeface="Calibri" pitchFamily="34" charset="0"/>
                      </a:endParaRPr>
                    </a:p>
                  </a:txBody>
                  <a:tcPr marL="14149" marR="14149" marT="7075" marB="7075"/>
                </a:tc>
                <a:tc>
                  <a:txBody>
                    <a:bodyPr/>
                    <a:lstStyle/>
                    <a:p>
                      <a:pPr fontAlgn="base"/>
                      <a:endParaRPr lang="ru-RU" sz="1050">
                        <a:solidFill>
                          <a:srgbClr val="002060"/>
                        </a:solidFill>
                        <a:effectLst/>
                        <a:latin typeface="Calibri" pitchFamily="34" charset="0"/>
                      </a:endParaRPr>
                    </a:p>
                  </a:txBody>
                  <a:tcPr marL="14149" marR="14149" marT="7075" marB="7075"/>
                </a:tc>
                <a:tc>
                  <a:txBody>
                    <a:bodyPr/>
                    <a:lstStyle/>
                    <a:p>
                      <a:pPr fontAlgn="base"/>
                      <a:endParaRPr lang="ru-RU" sz="1050">
                        <a:solidFill>
                          <a:srgbClr val="002060"/>
                        </a:solidFill>
                        <a:effectLst/>
                        <a:latin typeface="Calibri" pitchFamily="34" charset="0"/>
                      </a:endParaRPr>
                    </a:p>
                  </a:txBody>
                  <a:tcPr marL="14149" marR="14149" marT="7075" marB="7075"/>
                </a:tc>
              </a:tr>
              <a:tr h="444485">
                <a:tc>
                  <a:txBody>
                    <a:bodyPr/>
                    <a:lstStyle/>
                    <a:p>
                      <a:pPr fontAlgn="base"/>
                      <a:r>
                        <a:rPr lang="ru-RU" sz="1050" dirty="0">
                          <a:solidFill>
                            <a:srgbClr val="002060"/>
                          </a:solidFill>
                          <a:effectLst/>
                          <a:latin typeface="Calibri" pitchFamily="34" charset="0"/>
                        </a:rPr>
                        <a:t>4.1.2.1. здания I, II и III степени огнестойкости</a:t>
                      </a:r>
                      <a:br>
                        <a:rPr lang="ru-RU" sz="1050" dirty="0">
                          <a:solidFill>
                            <a:srgbClr val="002060"/>
                          </a:solidFill>
                          <a:effectLst/>
                          <a:latin typeface="Calibri" pitchFamily="34" charset="0"/>
                        </a:rPr>
                      </a:br>
                      <a:endParaRPr lang="ru-RU" sz="1050" dirty="0">
                        <a:solidFill>
                          <a:srgbClr val="002060"/>
                        </a:solidFill>
                        <a:effectLst/>
                        <a:latin typeface="Calibri" pitchFamily="34" charset="0"/>
                      </a:endParaRPr>
                    </a:p>
                  </a:txBody>
                  <a:tcPr marL="14149" marR="14149" marT="7075" marB="7075"/>
                </a:tc>
                <a:tc>
                  <a:txBody>
                    <a:bodyPr/>
                    <a:lstStyle/>
                    <a:p>
                      <a:pPr algn="ctr" fontAlgn="base"/>
                      <a:r>
                        <a:rPr lang="ru-RU" sz="1050">
                          <a:solidFill>
                            <a:srgbClr val="002060"/>
                          </a:solidFill>
                          <a:effectLst/>
                          <a:latin typeface="Calibri" pitchFamily="34" charset="0"/>
                        </a:rPr>
                        <a:t>при площади здания (сооружения) 7000 кв. метров и более</a:t>
                      </a:r>
                      <a:br>
                        <a:rPr lang="ru-RU" sz="1050">
                          <a:solidFill>
                            <a:srgbClr val="002060"/>
                          </a:solidFill>
                          <a:effectLst/>
                          <a:latin typeface="Calibri" pitchFamily="34" charset="0"/>
                        </a:rPr>
                      </a:br>
                      <a:endParaRPr lang="ru-RU" sz="1050">
                        <a:solidFill>
                          <a:srgbClr val="002060"/>
                        </a:solidFill>
                        <a:effectLst/>
                        <a:latin typeface="Calibri" pitchFamily="34" charset="0"/>
                      </a:endParaRPr>
                    </a:p>
                  </a:txBody>
                  <a:tcPr marL="14149" marR="14149" marT="7075" marB="7075"/>
                </a:tc>
                <a:tc>
                  <a:txBody>
                    <a:bodyPr/>
                    <a:lstStyle/>
                    <a:p>
                      <a:pPr algn="ctr" fontAlgn="base"/>
                      <a:r>
                        <a:rPr lang="ru-RU" sz="1050">
                          <a:solidFill>
                            <a:srgbClr val="002060"/>
                          </a:solidFill>
                          <a:effectLst/>
                          <a:latin typeface="Calibri" pitchFamily="34" charset="0"/>
                        </a:rPr>
                        <a:t>при площади здания (сооружения) менее 7000 кв. метров</a:t>
                      </a:r>
                      <a:br>
                        <a:rPr lang="ru-RU" sz="1050">
                          <a:solidFill>
                            <a:srgbClr val="002060"/>
                          </a:solidFill>
                          <a:effectLst/>
                          <a:latin typeface="Calibri" pitchFamily="34" charset="0"/>
                        </a:rPr>
                      </a:br>
                      <a:endParaRPr lang="ru-RU" sz="1050">
                        <a:solidFill>
                          <a:srgbClr val="002060"/>
                        </a:solidFill>
                        <a:effectLst/>
                        <a:latin typeface="Calibri" pitchFamily="34" charset="0"/>
                      </a:endParaRPr>
                    </a:p>
                  </a:txBody>
                  <a:tcPr marL="14149" marR="14149" marT="7075" marB="7075"/>
                </a:tc>
              </a:tr>
              <a:tr h="444485">
                <a:tc>
                  <a:txBody>
                    <a:bodyPr/>
                    <a:lstStyle/>
                    <a:p>
                      <a:pPr fontAlgn="base"/>
                      <a:r>
                        <a:rPr lang="ru-RU" sz="1050" dirty="0">
                          <a:solidFill>
                            <a:srgbClr val="002060"/>
                          </a:solidFill>
                          <a:effectLst/>
                          <a:latin typeface="Calibri" pitchFamily="34" charset="0"/>
                        </a:rPr>
                        <a:t>4.1.2.2. здания IV степени огнестойкости класса конструктивной пожарной опасности С0</a:t>
                      </a:r>
                      <a:br>
                        <a:rPr lang="ru-RU" sz="1050" dirty="0">
                          <a:solidFill>
                            <a:srgbClr val="002060"/>
                          </a:solidFill>
                          <a:effectLst/>
                          <a:latin typeface="Calibri" pitchFamily="34" charset="0"/>
                        </a:rPr>
                      </a:br>
                      <a:endParaRPr lang="ru-RU" sz="1050" dirty="0">
                        <a:solidFill>
                          <a:srgbClr val="002060"/>
                        </a:solidFill>
                        <a:effectLst/>
                        <a:latin typeface="Calibri" pitchFamily="34" charset="0"/>
                      </a:endParaRPr>
                    </a:p>
                  </a:txBody>
                  <a:tcPr marL="14149" marR="14149" marT="7075" marB="7075"/>
                </a:tc>
                <a:tc>
                  <a:txBody>
                    <a:bodyPr/>
                    <a:lstStyle/>
                    <a:p>
                      <a:pPr algn="ctr" fontAlgn="base"/>
                      <a:r>
                        <a:rPr lang="ru-RU" sz="1050" dirty="0">
                          <a:solidFill>
                            <a:srgbClr val="002060"/>
                          </a:solidFill>
                          <a:effectLst/>
                          <a:latin typeface="Calibri" pitchFamily="34" charset="0"/>
                        </a:rPr>
                        <a:t>при площади здания (сооружения) 3600 кв. метров и более</a:t>
                      </a:r>
                      <a:br>
                        <a:rPr lang="ru-RU" sz="1050" dirty="0">
                          <a:solidFill>
                            <a:srgbClr val="002060"/>
                          </a:solidFill>
                          <a:effectLst/>
                          <a:latin typeface="Calibri" pitchFamily="34" charset="0"/>
                        </a:rPr>
                      </a:br>
                      <a:endParaRPr lang="ru-RU" sz="1050" dirty="0">
                        <a:solidFill>
                          <a:srgbClr val="002060"/>
                        </a:solidFill>
                        <a:effectLst/>
                        <a:latin typeface="Calibri" pitchFamily="34" charset="0"/>
                      </a:endParaRPr>
                    </a:p>
                  </a:txBody>
                  <a:tcPr marL="14149" marR="14149" marT="7075" marB="7075"/>
                </a:tc>
                <a:tc>
                  <a:txBody>
                    <a:bodyPr/>
                    <a:lstStyle/>
                    <a:p>
                      <a:pPr algn="ctr" fontAlgn="base"/>
                      <a:r>
                        <a:rPr lang="ru-RU" sz="1050">
                          <a:solidFill>
                            <a:srgbClr val="002060"/>
                          </a:solidFill>
                          <a:effectLst/>
                          <a:latin typeface="Calibri" pitchFamily="34" charset="0"/>
                        </a:rPr>
                        <a:t>при площади здания (сооружения) менее 3600 кв. метров</a:t>
                      </a:r>
                      <a:br>
                        <a:rPr lang="ru-RU" sz="1050">
                          <a:solidFill>
                            <a:srgbClr val="002060"/>
                          </a:solidFill>
                          <a:effectLst/>
                          <a:latin typeface="Calibri" pitchFamily="34" charset="0"/>
                        </a:rPr>
                      </a:br>
                      <a:endParaRPr lang="ru-RU" sz="1050">
                        <a:solidFill>
                          <a:srgbClr val="002060"/>
                        </a:solidFill>
                        <a:effectLst/>
                        <a:latin typeface="Calibri" pitchFamily="34" charset="0"/>
                      </a:endParaRPr>
                    </a:p>
                  </a:txBody>
                  <a:tcPr marL="14149" marR="14149" marT="7075" marB="7075"/>
                </a:tc>
              </a:tr>
              <a:tr h="444485">
                <a:tc>
                  <a:txBody>
                    <a:bodyPr/>
                    <a:lstStyle/>
                    <a:p>
                      <a:pPr fontAlgn="base"/>
                      <a:r>
                        <a:rPr lang="ru-RU" sz="1050" dirty="0">
                          <a:solidFill>
                            <a:srgbClr val="002060"/>
                          </a:solidFill>
                          <a:effectLst/>
                          <a:latin typeface="Calibri" pitchFamily="34" charset="0"/>
                        </a:rPr>
                        <a:t>4.1.2.3. здания IV степени огнестойкости класса конструктивной пожарной опасности С1</a:t>
                      </a:r>
                      <a:br>
                        <a:rPr lang="ru-RU" sz="1050" dirty="0">
                          <a:solidFill>
                            <a:srgbClr val="002060"/>
                          </a:solidFill>
                          <a:effectLst/>
                          <a:latin typeface="Calibri" pitchFamily="34" charset="0"/>
                        </a:rPr>
                      </a:br>
                      <a:endParaRPr lang="ru-RU" sz="1050" dirty="0">
                        <a:solidFill>
                          <a:srgbClr val="002060"/>
                        </a:solidFill>
                        <a:effectLst/>
                        <a:latin typeface="Calibri" pitchFamily="34" charset="0"/>
                      </a:endParaRPr>
                    </a:p>
                  </a:txBody>
                  <a:tcPr marL="14149" marR="14149" marT="7075" marB="7075"/>
                </a:tc>
                <a:tc>
                  <a:txBody>
                    <a:bodyPr/>
                    <a:lstStyle/>
                    <a:p>
                      <a:pPr algn="ctr" fontAlgn="base"/>
                      <a:r>
                        <a:rPr lang="ru-RU" sz="1050" dirty="0">
                          <a:solidFill>
                            <a:srgbClr val="002060"/>
                          </a:solidFill>
                          <a:effectLst/>
                          <a:latin typeface="Calibri" pitchFamily="34" charset="0"/>
                        </a:rPr>
                        <a:t>при площади здания 2000 кв. метров и более</a:t>
                      </a:r>
                      <a:br>
                        <a:rPr lang="ru-RU" sz="1050" dirty="0">
                          <a:solidFill>
                            <a:srgbClr val="002060"/>
                          </a:solidFill>
                          <a:effectLst/>
                          <a:latin typeface="Calibri" pitchFamily="34" charset="0"/>
                        </a:rPr>
                      </a:br>
                      <a:endParaRPr lang="ru-RU" sz="1050" dirty="0">
                        <a:solidFill>
                          <a:srgbClr val="002060"/>
                        </a:solidFill>
                        <a:effectLst/>
                        <a:latin typeface="Calibri" pitchFamily="34" charset="0"/>
                      </a:endParaRPr>
                    </a:p>
                  </a:txBody>
                  <a:tcPr marL="14149" marR="14149" marT="7075" marB="7075"/>
                </a:tc>
                <a:tc>
                  <a:txBody>
                    <a:bodyPr/>
                    <a:lstStyle/>
                    <a:p>
                      <a:pPr algn="ctr" fontAlgn="base"/>
                      <a:r>
                        <a:rPr lang="ru-RU" sz="1050" dirty="0">
                          <a:solidFill>
                            <a:srgbClr val="002060"/>
                          </a:solidFill>
                          <a:effectLst/>
                          <a:latin typeface="Calibri" pitchFamily="34" charset="0"/>
                        </a:rPr>
                        <a:t>при площади здания менее 2000 кв. метров</a:t>
                      </a:r>
                      <a:br>
                        <a:rPr lang="ru-RU" sz="1050" dirty="0">
                          <a:solidFill>
                            <a:srgbClr val="002060"/>
                          </a:solidFill>
                          <a:effectLst/>
                          <a:latin typeface="Calibri" pitchFamily="34" charset="0"/>
                        </a:rPr>
                      </a:br>
                      <a:endParaRPr lang="ru-RU" sz="1050" dirty="0">
                        <a:solidFill>
                          <a:srgbClr val="002060"/>
                        </a:solidFill>
                        <a:effectLst/>
                        <a:latin typeface="Calibri" pitchFamily="34" charset="0"/>
                      </a:endParaRPr>
                    </a:p>
                  </a:txBody>
                  <a:tcPr marL="14149" marR="14149" marT="7075" marB="7075"/>
                </a:tc>
              </a:tr>
            </a:tbl>
          </a:graphicData>
        </a:graphic>
      </p:graphicFrame>
    </p:spTree>
    <p:extLst>
      <p:ext uri="{BB962C8B-B14F-4D97-AF65-F5344CB8AC3E}">
        <p14:creationId xmlns:p14="http://schemas.microsoft.com/office/powerpoint/2010/main" val="10420619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276999"/>
          </a:xfrm>
          <a:prstGeom prst="rect">
            <a:avLst/>
          </a:prstGeom>
        </p:spPr>
        <p:txBody>
          <a:bodyPr wrap="square">
            <a:spAutoFit/>
          </a:bodyPr>
          <a:lstStyle/>
          <a:p>
            <a:pPr algn="ctr"/>
            <a:r>
              <a:rPr lang="ru-RU" sz="1200" b="1" dirty="0" smtClean="0">
                <a:solidFill>
                  <a:srgbClr val="002060"/>
                </a:solidFill>
                <a:latin typeface="Calibri" pitchFamily="34" charset="0"/>
              </a:rPr>
              <a:t>КРИТЕРИИ ОСНАЩЕНИЯ ЗДАНИЙ СИСТЕМОЙ ПОЖАРНОЙ СИГНАЛИЗАЦИИ И АВТОМАТИЧЕСКИМИ УСТАНОВКАМИ ПОЖАРОТУШЕНИЯ</a:t>
            </a:r>
            <a:endParaRPr lang="ru-RU" sz="1200" dirty="0">
              <a:solidFill>
                <a:srgbClr val="002060"/>
              </a:solidFill>
              <a:latin typeface="Calibri"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306820721"/>
              </p:ext>
            </p:extLst>
          </p:nvPr>
        </p:nvGraphicFramePr>
        <p:xfrm>
          <a:off x="0" y="764704"/>
          <a:ext cx="9144000" cy="4059476"/>
        </p:xfrm>
        <a:graphic>
          <a:graphicData uri="http://schemas.openxmlformats.org/drawingml/2006/table">
            <a:tbl>
              <a:tblPr>
                <a:tableStyleId>{69C7853C-536D-4A76-A0AE-DD22124D55A5}</a:tableStyleId>
              </a:tblPr>
              <a:tblGrid>
                <a:gridCol w="4355976"/>
                <a:gridCol w="3024336"/>
                <a:gridCol w="1763688"/>
              </a:tblGrid>
              <a:tr h="335056">
                <a:tc>
                  <a:txBody>
                    <a:bodyPr/>
                    <a:lstStyle/>
                    <a:p>
                      <a:pPr fontAlgn="base"/>
                      <a:r>
                        <a:rPr lang="ru-RU" sz="1000" dirty="0">
                          <a:solidFill>
                            <a:srgbClr val="002060"/>
                          </a:solidFill>
                          <a:effectLst/>
                          <a:latin typeface="Calibri" pitchFamily="34" charset="0"/>
                        </a:rPr>
                        <a:t>4.1.2.4. здания IV степени огнестойкости класса конструктивной пожарной опасности С2 и С3</a:t>
                      </a:r>
                      <a:br>
                        <a:rPr lang="ru-RU" sz="1000" dirty="0">
                          <a:solidFill>
                            <a:srgbClr val="002060"/>
                          </a:solidFill>
                          <a:effectLst/>
                          <a:latin typeface="Calibri" pitchFamily="34" charset="0"/>
                        </a:rPr>
                      </a:br>
                      <a:endParaRPr lang="ru-RU" sz="1000" dirty="0">
                        <a:solidFill>
                          <a:srgbClr val="002060"/>
                        </a:solidFill>
                        <a:effectLst/>
                        <a:latin typeface="Calibri" pitchFamily="34" charset="0"/>
                      </a:endParaRPr>
                    </a:p>
                  </a:txBody>
                  <a:tcPr marL="17635" marR="17635" marT="8817" marB="8817"/>
                </a:tc>
                <a:tc>
                  <a:txBody>
                    <a:bodyPr/>
                    <a:lstStyle/>
                    <a:p>
                      <a:pPr algn="ctr" fontAlgn="base"/>
                      <a:r>
                        <a:rPr lang="ru-RU" sz="1000">
                          <a:solidFill>
                            <a:srgbClr val="002060"/>
                          </a:solidFill>
                          <a:effectLst/>
                          <a:latin typeface="Calibri" pitchFamily="34" charset="0"/>
                        </a:rPr>
                        <a:t>при площади здания 1000 кв. метров и более</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7635" marR="17635" marT="8817" marB="8817"/>
                </a:tc>
                <a:tc>
                  <a:txBody>
                    <a:bodyPr/>
                    <a:lstStyle/>
                    <a:p>
                      <a:pPr algn="ctr" fontAlgn="base"/>
                      <a:r>
                        <a:rPr lang="ru-RU" sz="1000">
                          <a:solidFill>
                            <a:srgbClr val="002060"/>
                          </a:solidFill>
                          <a:effectLst/>
                          <a:latin typeface="Calibri" pitchFamily="34" charset="0"/>
                        </a:rPr>
                        <a:t>при площади здания менее 1000 кв. метров</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7635" marR="17635" marT="8817" marB="8817"/>
                </a:tc>
              </a:tr>
              <a:tr h="229249">
                <a:tc>
                  <a:txBody>
                    <a:bodyPr/>
                    <a:lstStyle/>
                    <a:p>
                      <a:pPr fontAlgn="base"/>
                      <a:r>
                        <a:rPr lang="ru-RU" sz="1000" dirty="0">
                          <a:solidFill>
                            <a:srgbClr val="002060"/>
                          </a:solidFill>
                          <a:effectLst/>
                          <a:latin typeface="Calibri" pitchFamily="34" charset="0"/>
                        </a:rPr>
                        <a:t>4.1.3. здания механизированных автостоянок</a:t>
                      </a:r>
                      <a:br>
                        <a:rPr lang="ru-RU" sz="1000" dirty="0">
                          <a:solidFill>
                            <a:srgbClr val="002060"/>
                          </a:solidFill>
                          <a:effectLst/>
                          <a:latin typeface="Calibri" pitchFamily="34" charset="0"/>
                        </a:rPr>
                      </a:br>
                      <a:endParaRPr lang="ru-RU" sz="1000" dirty="0">
                        <a:solidFill>
                          <a:srgbClr val="002060"/>
                        </a:solidFill>
                        <a:effectLst/>
                        <a:latin typeface="Calibri" pitchFamily="34" charset="0"/>
                      </a:endParaRPr>
                    </a:p>
                  </a:txBody>
                  <a:tcPr marL="17635" marR="17635" marT="8817" marB="8817"/>
                </a:tc>
                <a:tc>
                  <a:txBody>
                    <a:bodyPr/>
                    <a:lstStyle/>
                    <a:p>
                      <a:pPr algn="ctr" fontAlgn="base"/>
                      <a:r>
                        <a:rPr lang="ru-RU" sz="1000" dirty="0">
                          <a:solidFill>
                            <a:srgbClr val="002060"/>
                          </a:solidFill>
                          <a:effectLst/>
                          <a:latin typeface="Calibri" pitchFamily="34" charset="0"/>
                        </a:rPr>
                        <a:t>независимо от площади и этажности здания</a:t>
                      </a:r>
                      <a:br>
                        <a:rPr lang="ru-RU" sz="1000" dirty="0">
                          <a:solidFill>
                            <a:srgbClr val="002060"/>
                          </a:solidFill>
                          <a:effectLst/>
                          <a:latin typeface="Calibri" pitchFamily="34" charset="0"/>
                        </a:rPr>
                      </a:br>
                      <a:endParaRPr lang="ru-RU" sz="1000" dirty="0">
                        <a:solidFill>
                          <a:srgbClr val="002060"/>
                        </a:solidFill>
                        <a:effectLst/>
                        <a:latin typeface="Calibri" pitchFamily="34" charset="0"/>
                      </a:endParaRPr>
                    </a:p>
                  </a:txBody>
                  <a:tcPr marL="17635" marR="17635" marT="8817" marB="8817"/>
                </a:tc>
                <a:tc>
                  <a:txBody>
                    <a:bodyPr/>
                    <a:lstStyle/>
                    <a:p>
                      <a:pPr algn="ctr" fontAlgn="base"/>
                      <a:r>
                        <a:rPr lang="ru-RU" sz="1000">
                          <a:solidFill>
                            <a:srgbClr val="002060"/>
                          </a:solidFill>
                          <a:effectLst/>
                          <a:latin typeface="Calibri" pitchFamily="34" charset="0"/>
                        </a:rPr>
                        <a:t>-</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7635" marR="17635" marT="8817" marB="8817"/>
                </a:tc>
              </a:tr>
              <a:tr h="493767">
                <a:tc>
                  <a:txBody>
                    <a:bodyPr/>
                    <a:lstStyle/>
                    <a:p>
                      <a:pPr fontAlgn="base"/>
                      <a:r>
                        <a:rPr lang="ru-RU" sz="1000" dirty="0">
                          <a:solidFill>
                            <a:srgbClr val="002060"/>
                          </a:solidFill>
                          <a:effectLst/>
                          <a:latin typeface="Calibri" pitchFamily="34" charset="0"/>
                        </a:rPr>
                        <a:t>5. Здания высотой более 30 метров (за исключением жилых зданий и производственных зданий категорий Г и Д по пожарной опасности)</a:t>
                      </a:r>
                      <a:br>
                        <a:rPr lang="ru-RU" sz="1000" dirty="0">
                          <a:solidFill>
                            <a:srgbClr val="002060"/>
                          </a:solidFill>
                          <a:effectLst/>
                          <a:latin typeface="Calibri" pitchFamily="34" charset="0"/>
                        </a:rPr>
                      </a:br>
                      <a:endParaRPr lang="ru-RU" sz="1000" dirty="0">
                        <a:solidFill>
                          <a:srgbClr val="002060"/>
                        </a:solidFill>
                        <a:effectLst/>
                        <a:latin typeface="Calibri" pitchFamily="34" charset="0"/>
                      </a:endParaRPr>
                    </a:p>
                  </a:txBody>
                  <a:tcPr marL="17635" marR="17635" marT="8817" marB="8817"/>
                </a:tc>
                <a:tc>
                  <a:txBody>
                    <a:bodyPr/>
                    <a:lstStyle/>
                    <a:p>
                      <a:pPr algn="ctr" fontAlgn="base"/>
                      <a:r>
                        <a:rPr lang="ru-RU" sz="1000">
                          <a:solidFill>
                            <a:srgbClr val="002060"/>
                          </a:solidFill>
                          <a:effectLst/>
                          <a:latin typeface="Calibri" pitchFamily="34" charset="0"/>
                        </a:rPr>
                        <a:t>независимо от площади здания</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7635" marR="17635" marT="8817" marB="8817"/>
                </a:tc>
                <a:tc>
                  <a:txBody>
                    <a:bodyPr/>
                    <a:lstStyle/>
                    <a:p>
                      <a:pPr algn="ctr" fontAlgn="base"/>
                      <a:r>
                        <a:rPr lang="ru-RU" sz="1000" dirty="0">
                          <a:solidFill>
                            <a:srgbClr val="002060"/>
                          </a:solidFill>
                          <a:effectLst/>
                          <a:latin typeface="Calibri" pitchFamily="34" charset="0"/>
                        </a:rPr>
                        <a:t>-</a:t>
                      </a:r>
                      <a:br>
                        <a:rPr lang="ru-RU" sz="1000" dirty="0">
                          <a:solidFill>
                            <a:srgbClr val="002060"/>
                          </a:solidFill>
                          <a:effectLst/>
                          <a:latin typeface="Calibri" pitchFamily="34" charset="0"/>
                        </a:rPr>
                      </a:br>
                      <a:endParaRPr lang="ru-RU" sz="1000" dirty="0">
                        <a:solidFill>
                          <a:srgbClr val="002060"/>
                        </a:solidFill>
                        <a:effectLst/>
                        <a:latin typeface="Calibri" pitchFamily="34" charset="0"/>
                      </a:endParaRPr>
                    </a:p>
                  </a:txBody>
                  <a:tcPr marL="17635" marR="17635" marT="8817" marB="8817"/>
                </a:tc>
              </a:tr>
              <a:tr h="229249">
                <a:tc>
                  <a:txBody>
                    <a:bodyPr/>
                    <a:lstStyle/>
                    <a:p>
                      <a:pPr fontAlgn="base"/>
                      <a:r>
                        <a:rPr lang="ru-RU" sz="1000">
                          <a:solidFill>
                            <a:srgbClr val="002060"/>
                          </a:solidFill>
                          <a:effectLst/>
                          <a:latin typeface="Calibri" pitchFamily="34" charset="0"/>
                        </a:rPr>
                        <a:t>6. Жилые здания высотой более 28 метров</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7635" marR="17635" marT="8817" marB="8817"/>
                </a:tc>
                <a:tc>
                  <a:txBody>
                    <a:bodyPr/>
                    <a:lstStyle/>
                    <a:p>
                      <a:pPr algn="ctr" fontAlgn="base"/>
                      <a:r>
                        <a:rPr lang="ru-RU" sz="1000" dirty="0">
                          <a:solidFill>
                            <a:srgbClr val="002060"/>
                          </a:solidFill>
                          <a:effectLst/>
                          <a:latin typeface="Calibri" pitchFamily="34" charset="0"/>
                        </a:rPr>
                        <a:t>-</a:t>
                      </a:r>
                      <a:br>
                        <a:rPr lang="ru-RU" sz="1000" dirty="0">
                          <a:solidFill>
                            <a:srgbClr val="002060"/>
                          </a:solidFill>
                          <a:effectLst/>
                          <a:latin typeface="Calibri" pitchFamily="34" charset="0"/>
                        </a:rPr>
                      </a:br>
                      <a:endParaRPr lang="ru-RU" sz="1000" dirty="0">
                        <a:solidFill>
                          <a:srgbClr val="002060"/>
                        </a:solidFill>
                        <a:effectLst/>
                        <a:latin typeface="Calibri" pitchFamily="34" charset="0"/>
                      </a:endParaRPr>
                    </a:p>
                  </a:txBody>
                  <a:tcPr marL="17635" marR="17635" marT="8817" marB="8817"/>
                </a:tc>
                <a:tc>
                  <a:txBody>
                    <a:bodyPr/>
                    <a:lstStyle/>
                    <a:p>
                      <a:pPr algn="ctr" fontAlgn="base"/>
                      <a:r>
                        <a:rPr lang="ru-RU" sz="1000">
                          <a:solidFill>
                            <a:srgbClr val="002060"/>
                          </a:solidFill>
                          <a:effectLst/>
                          <a:latin typeface="Calibri" pitchFamily="34" charset="0"/>
                        </a:rPr>
                        <a:t>независимо от площади здания</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7635" marR="17635" marT="8817" marB="8817"/>
                </a:tc>
              </a:tr>
              <a:tr h="387960">
                <a:tc>
                  <a:txBody>
                    <a:bodyPr/>
                    <a:lstStyle/>
                    <a:p>
                      <a:pPr fontAlgn="base"/>
                      <a:r>
                        <a:rPr lang="ru-RU" sz="1000">
                          <a:solidFill>
                            <a:srgbClr val="002060"/>
                          </a:solidFill>
                          <a:effectLst/>
                          <a:latin typeface="Calibri" pitchFamily="34" charset="0"/>
                        </a:rPr>
                        <a:t>7. Специализированные дома, дома-интернаты для престарелых и инвалидов, детей-инвалидов</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7635" marR="17635" marT="8817" marB="8817"/>
                </a:tc>
                <a:tc>
                  <a:txBody>
                    <a:bodyPr/>
                    <a:lstStyle/>
                    <a:p>
                      <a:pPr algn="ctr" fontAlgn="base"/>
                      <a:r>
                        <a:rPr lang="ru-RU" sz="1000" dirty="0">
                          <a:solidFill>
                            <a:srgbClr val="002060"/>
                          </a:solidFill>
                          <a:effectLst/>
                          <a:latin typeface="Calibri" pitchFamily="34" charset="0"/>
                        </a:rPr>
                        <a:t>-</a:t>
                      </a:r>
                      <a:br>
                        <a:rPr lang="ru-RU" sz="1000" dirty="0">
                          <a:solidFill>
                            <a:srgbClr val="002060"/>
                          </a:solidFill>
                          <a:effectLst/>
                          <a:latin typeface="Calibri" pitchFamily="34" charset="0"/>
                        </a:rPr>
                      </a:br>
                      <a:endParaRPr lang="ru-RU" sz="1000" dirty="0">
                        <a:solidFill>
                          <a:srgbClr val="002060"/>
                        </a:solidFill>
                        <a:effectLst/>
                        <a:latin typeface="Calibri" pitchFamily="34" charset="0"/>
                      </a:endParaRPr>
                    </a:p>
                  </a:txBody>
                  <a:tcPr marL="17635" marR="17635" marT="8817" marB="8817"/>
                </a:tc>
                <a:tc>
                  <a:txBody>
                    <a:bodyPr/>
                    <a:lstStyle/>
                    <a:p>
                      <a:pPr algn="ctr" fontAlgn="base"/>
                      <a:r>
                        <a:rPr lang="ru-RU" sz="1000">
                          <a:solidFill>
                            <a:srgbClr val="002060"/>
                          </a:solidFill>
                          <a:effectLst/>
                          <a:latin typeface="Calibri" pitchFamily="34" charset="0"/>
                        </a:rPr>
                        <a:t>независимо от площади здания</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7635" marR="17635" marT="8817" marB="8817"/>
                </a:tc>
              </a:tr>
              <a:tr h="335056">
                <a:tc>
                  <a:txBody>
                    <a:bodyPr/>
                    <a:lstStyle/>
                    <a:p>
                      <a:pPr fontAlgn="base"/>
                      <a:r>
                        <a:rPr lang="ru-RU" sz="1000">
                          <a:solidFill>
                            <a:srgbClr val="002060"/>
                          </a:solidFill>
                          <a:effectLst/>
                          <a:latin typeface="Calibri" pitchFamily="34" charset="0"/>
                        </a:rPr>
                        <a:t>8. Общежития, специализированные жилые дома для престарелых и инвалидов</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7635" marR="17635" marT="8817" marB="8817"/>
                </a:tc>
                <a:tc>
                  <a:txBody>
                    <a:bodyPr/>
                    <a:lstStyle/>
                    <a:p>
                      <a:pPr algn="ctr" fontAlgn="base"/>
                      <a:r>
                        <a:rPr lang="ru-RU" sz="1000">
                          <a:solidFill>
                            <a:srgbClr val="002060"/>
                          </a:solidFill>
                          <a:effectLst/>
                          <a:latin typeface="Calibri" pitchFamily="34" charset="0"/>
                        </a:rPr>
                        <a:t>-</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7635" marR="17635" marT="8817" marB="8817"/>
                </a:tc>
                <a:tc>
                  <a:txBody>
                    <a:bodyPr/>
                    <a:lstStyle/>
                    <a:p>
                      <a:pPr algn="ctr" fontAlgn="base"/>
                      <a:r>
                        <a:rPr lang="ru-RU" sz="1000">
                          <a:solidFill>
                            <a:srgbClr val="002060"/>
                          </a:solidFill>
                          <a:effectLst/>
                          <a:latin typeface="Calibri" pitchFamily="34" charset="0"/>
                        </a:rPr>
                        <a:t>независимо от площади здания</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7635" marR="17635" marT="8817" marB="8817"/>
                </a:tc>
              </a:tr>
              <a:tr h="546671">
                <a:tc>
                  <a:txBody>
                    <a:bodyPr/>
                    <a:lstStyle/>
                    <a:p>
                      <a:pPr fontAlgn="base"/>
                      <a:r>
                        <a:rPr lang="ru-RU" sz="1000">
                          <a:solidFill>
                            <a:srgbClr val="002060"/>
                          </a:solidFill>
                          <a:effectLst/>
                          <a:latin typeface="Calibri" pitchFamily="34" charset="0"/>
                        </a:rPr>
                        <a:t>9. Здания общественного и административно-бытового назначения (IV и V степени огнестойкости) класса конструктивной пожарной опасности С2 и С3:</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7635" marR="17635" marT="8817" marB="8817"/>
                </a:tc>
                <a:tc>
                  <a:txBody>
                    <a:bodyPr/>
                    <a:lstStyle/>
                    <a:p>
                      <a:pPr fontAlgn="base"/>
                      <a:endParaRPr lang="ru-RU" sz="1000">
                        <a:solidFill>
                          <a:srgbClr val="002060"/>
                        </a:solidFill>
                        <a:effectLst/>
                        <a:latin typeface="Calibri" pitchFamily="34" charset="0"/>
                      </a:endParaRPr>
                    </a:p>
                  </a:txBody>
                  <a:tcPr marL="17635" marR="17635" marT="8817" marB="8817"/>
                </a:tc>
                <a:tc>
                  <a:txBody>
                    <a:bodyPr/>
                    <a:lstStyle/>
                    <a:p>
                      <a:pPr fontAlgn="base"/>
                      <a:endParaRPr lang="ru-RU" sz="1000">
                        <a:solidFill>
                          <a:srgbClr val="002060"/>
                        </a:solidFill>
                        <a:effectLst/>
                        <a:latin typeface="Calibri" pitchFamily="34" charset="0"/>
                      </a:endParaRPr>
                    </a:p>
                  </a:txBody>
                  <a:tcPr marL="17635" marR="17635" marT="8817" marB="8817"/>
                </a:tc>
              </a:tr>
              <a:tr h="229249">
                <a:tc>
                  <a:txBody>
                    <a:bodyPr/>
                    <a:lstStyle/>
                    <a:p>
                      <a:pPr fontAlgn="base"/>
                      <a:r>
                        <a:rPr lang="ru-RU" sz="1000">
                          <a:solidFill>
                            <a:srgbClr val="002060"/>
                          </a:solidFill>
                          <a:effectLst/>
                          <a:latin typeface="Calibri" pitchFamily="34" charset="0"/>
                        </a:rPr>
                        <a:t>9.1. общественного назначения</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7635" marR="17635" marT="8817" marB="8817"/>
                </a:tc>
                <a:tc>
                  <a:txBody>
                    <a:bodyPr/>
                    <a:lstStyle/>
                    <a:p>
                      <a:pPr algn="ctr" fontAlgn="base"/>
                      <a:r>
                        <a:rPr lang="ru-RU" sz="1000">
                          <a:solidFill>
                            <a:srgbClr val="002060"/>
                          </a:solidFill>
                          <a:effectLst/>
                          <a:latin typeface="Calibri" pitchFamily="34" charset="0"/>
                        </a:rPr>
                        <a:t>при площади здания 800 кв. метров и более</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7635" marR="17635" marT="8817" marB="8817"/>
                </a:tc>
                <a:tc>
                  <a:txBody>
                    <a:bodyPr/>
                    <a:lstStyle/>
                    <a:p>
                      <a:pPr algn="ctr" fontAlgn="base"/>
                      <a:r>
                        <a:rPr lang="ru-RU" sz="1000">
                          <a:solidFill>
                            <a:srgbClr val="002060"/>
                          </a:solidFill>
                          <a:effectLst/>
                          <a:latin typeface="Calibri" pitchFamily="34" charset="0"/>
                        </a:rPr>
                        <a:t>при площади здания менее 800 кв. метров</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7635" marR="17635" marT="8817" marB="8817"/>
                </a:tc>
              </a:tr>
              <a:tr h="229249">
                <a:tc>
                  <a:txBody>
                    <a:bodyPr/>
                    <a:lstStyle/>
                    <a:p>
                      <a:pPr fontAlgn="base"/>
                      <a:r>
                        <a:rPr lang="ru-RU" sz="1000">
                          <a:solidFill>
                            <a:srgbClr val="002060"/>
                          </a:solidFill>
                          <a:effectLst/>
                          <a:latin typeface="Calibri" pitchFamily="34" charset="0"/>
                        </a:rPr>
                        <a:t>9.2. административно-бытового назначения</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7635" marR="17635" marT="8817" marB="8817"/>
                </a:tc>
                <a:tc>
                  <a:txBody>
                    <a:bodyPr/>
                    <a:lstStyle/>
                    <a:p>
                      <a:pPr algn="ctr" fontAlgn="base"/>
                      <a:r>
                        <a:rPr lang="ru-RU" sz="1000">
                          <a:solidFill>
                            <a:srgbClr val="002060"/>
                          </a:solidFill>
                          <a:effectLst/>
                          <a:latin typeface="Calibri" pitchFamily="34" charset="0"/>
                        </a:rPr>
                        <a:t>при общей площади здания 1200 кв. метров и более</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7635" marR="17635" marT="8817" marB="8817"/>
                </a:tc>
                <a:tc>
                  <a:txBody>
                    <a:bodyPr/>
                    <a:lstStyle/>
                    <a:p>
                      <a:pPr algn="ctr" fontAlgn="base"/>
                      <a:r>
                        <a:rPr lang="ru-RU" sz="1000" dirty="0">
                          <a:solidFill>
                            <a:srgbClr val="002060"/>
                          </a:solidFill>
                          <a:effectLst/>
                          <a:latin typeface="Calibri" pitchFamily="34" charset="0"/>
                        </a:rPr>
                        <a:t>при площади здания менее 1200 кв. метров</a:t>
                      </a:r>
                      <a:br>
                        <a:rPr lang="ru-RU" sz="1000" dirty="0">
                          <a:solidFill>
                            <a:srgbClr val="002060"/>
                          </a:solidFill>
                          <a:effectLst/>
                          <a:latin typeface="Calibri" pitchFamily="34" charset="0"/>
                        </a:rPr>
                      </a:br>
                      <a:endParaRPr lang="ru-RU" sz="1000" dirty="0">
                        <a:solidFill>
                          <a:srgbClr val="002060"/>
                        </a:solidFill>
                        <a:effectLst/>
                        <a:latin typeface="Calibri" pitchFamily="34" charset="0"/>
                      </a:endParaRPr>
                    </a:p>
                  </a:txBody>
                  <a:tcPr marL="17635" marR="17635" marT="8817" marB="8817"/>
                </a:tc>
              </a:tr>
            </a:tbl>
          </a:graphicData>
        </a:graphic>
      </p:graphicFrame>
      <p:sp>
        <p:nvSpPr>
          <p:cNvPr id="6" name="Прямоугольник 5"/>
          <p:cNvSpPr/>
          <p:nvPr/>
        </p:nvSpPr>
        <p:spPr>
          <a:xfrm>
            <a:off x="4102472" y="5373216"/>
            <a:ext cx="4572000" cy="1323439"/>
          </a:xfrm>
          <a:prstGeom prst="rect">
            <a:avLst/>
          </a:prstGeom>
        </p:spPr>
        <p:txBody>
          <a:bodyPr>
            <a:spAutoFit/>
          </a:bodyPr>
          <a:lstStyle/>
          <a:p>
            <a:pPr algn="ctr"/>
            <a:r>
              <a:rPr lang="ru-RU" sz="2000" b="1" dirty="0" smtClean="0">
                <a:solidFill>
                  <a:srgbClr val="002060"/>
                </a:solidFill>
                <a:latin typeface="Calibri" pitchFamily="34" charset="0"/>
              </a:rPr>
              <a:t>ТЕМА 3.3. СИСТЕМЫ ОБНАРУЖЕНИЯ ПОЖАРА, ОПОВЕЩЕНИЯ И УПРАВЛЕНИЯ ЭВАКУАЦИЕЙ ЛЮДЕЙ ПРИ ПОЖАРЕ</a:t>
            </a:r>
            <a:endParaRPr lang="ru-RU" sz="2000" b="1" dirty="0">
              <a:solidFill>
                <a:srgbClr val="002060"/>
              </a:solidFill>
              <a:latin typeface="Calibri" pitchFamily="34" charset="0"/>
            </a:endParaRPr>
          </a:p>
        </p:txBody>
      </p:sp>
      <p:graphicFrame>
        <p:nvGraphicFramePr>
          <p:cNvPr id="7" name="Таблица 6"/>
          <p:cNvGraphicFramePr>
            <a:graphicFrameLocks noGrp="1"/>
          </p:cNvGraphicFramePr>
          <p:nvPr>
            <p:extLst>
              <p:ext uri="{D42A27DB-BD31-4B8C-83A1-F6EECF244321}">
                <p14:modId xmlns:p14="http://schemas.microsoft.com/office/powerpoint/2010/main" val="1761837016"/>
              </p:ext>
            </p:extLst>
          </p:nvPr>
        </p:nvGraphicFramePr>
        <p:xfrm>
          <a:off x="0" y="261726"/>
          <a:ext cx="9144001" cy="508360"/>
        </p:xfrm>
        <a:graphic>
          <a:graphicData uri="http://schemas.openxmlformats.org/drawingml/2006/table">
            <a:tbl>
              <a:tblPr>
                <a:tableStyleId>{69C7853C-536D-4A76-A0AE-DD22124D55A5}</a:tableStyleId>
              </a:tblPr>
              <a:tblGrid>
                <a:gridCol w="4355976"/>
                <a:gridCol w="3024336"/>
                <a:gridCol w="1763689"/>
              </a:tblGrid>
              <a:tr h="156646">
                <a:tc rowSpan="2">
                  <a:txBody>
                    <a:bodyPr/>
                    <a:lstStyle/>
                    <a:p>
                      <a:pPr algn="ctr" fontAlgn="base"/>
                      <a:endParaRPr lang="ru-RU" sz="1050" b="1" dirty="0" smtClean="0">
                        <a:solidFill>
                          <a:srgbClr val="002060"/>
                        </a:solidFill>
                        <a:effectLst/>
                        <a:latin typeface="Calibri" pitchFamily="34" charset="0"/>
                      </a:endParaRPr>
                    </a:p>
                    <a:p>
                      <a:pPr algn="ctr" fontAlgn="base"/>
                      <a:r>
                        <a:rPr lang="ru-RU" sz="1050" b="1" dirty="0" smtClean="0">
                          <a:solidFill>
                            <a:srgbClr val="002060"/>
                          </a:solidFill>
                          <a:effectLst/>
                          <a:latin typeface="Calibri" pitchFamily="34" charset="0"/>
                        </a:rPr>
                        <a:t>Объект </a:t>
                      </a:r>
                      <a:r>
                        <a:rPr lang="ru-RU" sz="1050" b="1" dirty="0">
                          <a:solidFill>
                            <a:srgbClr val="002060"/>
                          </a:solidFill>
                          <a:effectLst/>
                          <a:latin typeface="Calibri" pitchFamily="34" charset="0"/>
                        </a:rPr>
                        <a:t>защиты</a:t>
                      </a:r>
                    </a:p>
                  </a:txBody>
                  <a:tcPr marL="14149" marR="14149" marT="7075" marB="7075"/>
                </a:tc>
                <a:tc gridSpan="2">
                  <a:txBody>
                    <a:bodyPr/>
                    <a:lstStyle/>
                    <a:p>
                      <a:pPr algn="ctr" fontAlgn="base"/>
                      <a:r>
                        <a:rPr lang="ru-RU" sz="1050" b="1" dirty="0">
                          <a:solidFill>
                            <a:srgbClr val="002060"/>
                          </a:solidFill>
                          <a:effectLst/>
                          <a:latin typeface="Calibri" pitchFamily="34" charset="0"/>
                        </a:rPr>
                        <a:t>Нормативный показатель</a:t>
                      </a:r>
                    </a:p>
                  </a:txBody>
                  <a:tcPr marL="14149" marR="14149" marT="7075" marB="7075"/>
                </a:tc>
                <a:tc hMerge="1">
                  <a:txBody>
                    <a:bodyPr/>
                    <a:lstStyle/>
                    <a:p>
                      <a:endParaRPr lang="ru-RU"/>
                    </a:p>
                  </a:txBody>
                  <a:tcPr/>
                </a:tc>
              </a:tr>
              <a:tr h="249494">
                <a:tc vMerge="1">
                  <a:txBody>
                    <a:bodyPr/>
                    <a:lstStyle/>
                    <a:p>
                      <a:pPr fontAlgn="base"/>
                      <a:endParaRPr lang="ru-RU" sz="1050" dirty="0">
                        <a:solidFill>
                          <a:srgbClr val="002060"/>
                        </a:solidFill>
                        <a:effectLst/>
                        <a:latin typeface="Calibri" pitchFamily="34" charset="0"/>
                      </a:endParaRPr>
                    </a:p>
                  </a:txBody>
                  <a:tcPr marL="14149" marR="14149" marT="7075" marB="7075"/>
                </a:tc>
                <a:tc>
                  <a:txBody>
                    <a:bodyPr/>
                    <a:lstStyle/>
                    <a:p>
                      <a:pPr algn="ctr" fontAlgn="base"/>
                      <a:r>
                        <a:rPr lang="ru-RU" sz="1050" b="1" dirty="0">
                          <a:solidFill>
                            <a:srgbClr val="002060"/>
                          </a:solidFill>
                          <a:effectLst/>
                          <a:latin typeface="Calibri" pitchFamily="34" charset="0"/>
                        </a:rPr>
                        <a:t>автоматические</a:t>
                      </a:r>
                      <a:br>
                        <a:rPr lang="ru-RU" sz="1050" b="1" dirty="0">
                          <a:solidFill>
                            <a:srgbClr val="002060"/>
                          </a:solidFill>
                          <a:effectLst/>
                          <a:latin typeface="Calibri" pitchFamily="34" charset="0"/>
                        </a:rPr>
                      </a:br>
                      <a:r>
                        <a:rPr lang="ru-RU" sz="1050" b="1" dirty="0">
                          <a:solidFill>
                            <a:srgbClr val="002060"/>
                          </a:solidFill>
                          <a:effectLst/>
                          <a:latin typeface="Calibri" pitchFamily="34" charset="0"/>
                        </a:rPr>
                        <a:t>установки пожаротушения</a:t>
                      </a:r>
                    </a:p>
                  </a:txBody>
                  <a:tcPr marL="14149" marR="14149" marT="7075" marB="7075"/>
                </a:tc>
                <a:tc>
                  <a:txBody>
                    <a:bodyPr/>
                    <a:lstStyle/>
                    <a:p>
                      <a:pPr algn="ctr" fontAlgn="base"/>
                      <a:r>
                        <a:rPr lang="ru-RU" sz="1050" b="1" dirty="0">
                          <a:solidFill>
                            <a:srgbClr val="002060"/>
                          </a:solidFill>
                          <a:effectLst/>
                          <a:latin typeface="Calibri" pitchFamily="34" charset="0"/>
                        </a:rPr>
                        <a:t>система пожарной</a:t>
                      </a:r>
                      <a:br>
                        <a:rPr lang="ru-RU" sz="1050" b="1" dirty="0">
                          <a:solidFill>
                            <a:srgbClr val="002060"/>
                          </a:solidFill>
                          <a:effectLst/>
                          <a:latin typeface="Calibri" pitchFamily="34" charset="0"/>
                        </a:rPr>
                      </a:br>
                      <a:r>
                        <a:rPr lang="ru-RU" sz="1050" b="1" dirty="0">
                          <a:solidFill>
                            <a:srgbClr val="002060"/>
                          </a:solidFill>
                          <a:effectLst/>
                          <a:latin typeface="Calibri" pitchFamily="34" charset="0"/>
                        </a:rPr>
                        <a:t>сигнализации</a:t>
                      </a:r>
                    </a:p>
                  </a:txBody>
                  <a:tcPr marL="14149" marR="14149" marT="7075" marB="7075"/>
                </a:tc>
              </a:tr>
            </a:tbl>
          </a:graphicData>
        </a:graphic>
      </p:graphicFrame>
    </p:spTree>
    <p:extLst>
      <p:ext uri="{BB962C8B-B14F-4D97-AF65-F5344CB8AC3E}">
        <p14:creationId xmlns:p14="http://schemas.microsoft.com/office/powerpoint/2010/main" val="1516652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276999"/>
          </a:xfrm>
          <a:prstGeom prst="rect">
            <a:avLst/>
          </a:prstGeom>
        </p:spPr>
        <p:txBody>
          <a:bodyPr wrap="square">
            <a:spAutoFit/>
          </a:bodyPr>
          <a:lstStyle/>
          <a:p>
            <a:pPr algn="ctr"/>
            <a:r>
              <a:rPr lang="ru-RU" sz="1200" b="1" dirty="0" smtClean="0">
                <a:solidFill>
                  <a:srgbClr val="002060"/>
                </a:solidFill>
                <a:latin typeface="Calibri" pitchFamily="34" charset="0"/>
              </a:rPr>
              <a:t>КРИТЕРИИ ОСНАЩЕНИЯ ЗДАНИЙ СИСТЕМОЙ ПОЖАРНОЙ СИГНАЛИЗАЦИИ И АВТОМАТИЧЕСКИМИ УСТАНОВКАМИ ПОЖАРОТУШЕНИЯ</a:t>
            </a:r>
            <a:endParaRPr lang="ru-RU" sz="1200" dirty="0">
              <a:solidFill>
                <a:srgbClr val="002060"/>
              </a:solidFill>
              <a:latin typeface="Calibri" pitchFamily="34"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2770273285"/>
              </p:ext>
            </p:extLst>
          </p:nvPr>
        </p:nvGraphicFramePr>
        <p:xfrm>
          <a:off x="0" y="276999"/>
          <a:ext cx="9144001" cy="508360"/>
        </p:xfrm>
        <a:graphic>
          <a:graphicData uri="http://schemas.openxmlformats.org/drawingml/2006/table">
            <a:tbl>
              <a:tblPr>
                <a:tableStyleId>{69C7853C-536D-4A76-A0AE-DD22124D55A5}</a:tableStyleId>
              </a:tblPr>
              <a:tblGrid>
                <a:gridCol w="4427984"/>
                <a:gridCol w="2511724"/>
                <a:gridCol w="2204293"/>
              </a:tblGrid>
              <a:tr h="156646">
                <a:tc rowSpan="2">
                  <a:txBody>
                    <a:bodyPr/>
                    <a:lstStyle/>
                    <a:p>
                      <a:pPr algn="ctr" fontAlgn="base"/>
                      <a:endParaRPr lang="ru-RU" sz="1050" b="1" dirty="0" smtClean="0">
                        <a:solidFill>
                          <a:srgbClr val="002060"/>
                        </a:solidFill>
                        <a:effectLst/>
                        <a:latin typeface="Calibri" pitchFamily="34" charset="0"/>
                      </a:endParaRPr>
                    </a:p>
                    <a:p>
                      <a:pPr algn="ctr" fontAlgn="base"/>
                      <a:r>
                        <a:rPr lang="ru-RU" sz="1050" b="1" dirty="0" smtClean="0">
                          <a:solidFill>
                            <a:srgbClr val="002060"/>
                          </a:solidFill>
                          <a:effectLst/>
                          <a:latin typeface="Calibri" pitchFamily="34" charset="0"/>
                        </a:rPr>
                        <a:t>Объект </a:t>
                      </a:r>
                      <a:r>
                        <a:rPr lang="ru-RU" sz="1050" b="1" dirty="0">
                          <a:solidFill>
                            <a:srgbClr val="002060"/>
                          </a:solidFill>
                          <a:effectLst/>
                          <a:latin typeface="Calibri" pitchFamily="34" charset="0"/>
                        </a:rPr>
                        <a:t>защиты</a:t>
                      </a:r>
                    </a:p>
                  </a:txBody>
                  <a:tcPr marL="14149" marR="14149" marT="7075" marB="7075"/>
                </a:tc>
                <a:tc gridSpan="2">
                  <a:txBody>
                    <a:bodyPr/>
                    <a:lstStyle/>
                    <a:p>
                      <a:pPr algn="ctr" fontAlgn="base"/>
                      <a:r>
                        <a:rPr lang="ru-RU" sz="1050" b="1" dirty="0">
                          <a:solidFill>
                            <a:srgbClr val="002060"/>
                          </a:solidFill>
                          <a:effectLst/>
                          <a:latin typeface="Calibri" pitchFamily="34" charset="0"/>
                        </a:rPr>
                        <a:t>Нормативный показатель</a:t>
                      </a:r>
                    </a:p>
                  </a:txBody>
                  <a:tcPr marL="14149" marR="14149" marT="7075" marB="7075"/>
                </a:tc>
                <a:tc hMerge="1">
                  <a:txBody>
                    <a:bodyPr/>
                    <a:lstStyle/>
                    <a:p>
                      <a:endParaRPr lang="ru-RU"/>
                    </a:p>
                  </a:txBody>
                  <a:tcPr/>
                </a:tc>
              </a:tr>
              <a:tr h="300566">
                <a:tc vMerge="1">
                  <a:txBody>
                    <a:bodyPr/>
                    <a:lstStyle/>
                    <a:p>
                      <a:pPr fontAlgn="base"/>
                      <a:endParaRPr lang="ru-RU" sz="1050" dirty="0">
                        <a:solidFill>
                          <a:srgbClr val="002060"/>
                        </a:solidFill>
                        <a:effectLst/>
                        <a:latin typeface="Calibri" pitchFamily="34" charset="0"/>
                      </a:endParaRPr>
                    </a:p>
                  </a:txBody>
                  <a:tcPr marL="14149" marR="14149" marT="7075" marB="7075"/>
                </a:tc>
                <a:tc>
                  <a:txBody>
                    <a:bodyPr/>
                    <a:lstStyle/>
                    <a:p>
                      <a:pPr algn="ctr" fontAlgn="base"/>
                      <a:r>
                        <a:rPr lang="ru-RU" sz="1050" b="1" dirty="0">
                          <a:solidFill>
                            <a:srgbClr val="002060"/>
                          </a:solidFill>
                          <a:effectLst/>
                          <a:latin typeface="Calibri" pitchFamily="34" charset="0"/>
                        </a:rPr>
                        <a:t>автоматические</a:t>
                      </a:r>
                      <a:br>
                        <a:rPr lang="ru-RU" sz="1050" b="1" dirty="0">
                          <a:solidFill>
                            <a:srgbClr val="002060"/>
                          </a:solidFill>
                          <a:effectLst/>
                          <a:latin typeface="Calibri" pitchFamily="34" charset="0"/>
                        </a:rPr>
                      </a:br>
                      <a:r>
                        <a:rPr lang="ru-RU" sz="1050" b="1" dirty="0">
                          <a:solidFill>
                            <a:srgbClr val="002060"/>
                          </a:solidFill>
                          <a:effectLst/>
                          <a:latin typeface="Calibri" pitchFamily="34" charset="0"/>
                        </a:rPr>
                        <a:t>установки пожаротушения</a:t>
                      </a:r>
                    </a:p>
                  </a:txBody>
                  <a:tcPr marL="14149" marR="14149" marT="7075" marB="7075"/>
                </a:tc>
                <a:tc>
                  <a:txBody>
                    <a:bodyPr/>
                    <a:lstStyle/>
                    <a:p>
                      <a:pPr algn="ctr" fontAlgn="base"/>
                      <a:r>
                        <a:rPr lang="ru-RU" sz="1050" b="1" dirty="0">
                          <a:solidFill>
                            <a:srgbClr val="002060"/>
                          </a:solidFill>
                          <a:effectLst/>
                          <a:latin typeface="Calibri" pitchFamily="34" charset="0"/>
                        </a:rPr>
                        <a:t>система пожарной</a:t>
                      </a:r>
                      <a:br>
                        <a:rPr lang="ru-RU" sz="1050" b="1" dirty="0">
                          <a:solidFill>
                            <a:srgbClr val="002060"/>
                          </a:solidFill>
                          <a:effectLst/>
                          <a:latin typeface="Calibri" pitchFamily="34" charset="0"/>
                        </a:rPr>
                      </a:br>
                      <a:r>
                        <a:rPr lang="ru-RU" sz="1050" b="1" dirty="0">
                          <a:solidFill>
                            <a:srgbClr val="002060"/>
                          </a:solidFill>
                          <a:effectLst/>
                          <a:latin typeface="Calibri" pitchFamily="34" charset="0"/>
                        </a:rPr>
                        <a:t>сигнализации</a:t>
                      </a:r>
                    </a:p>
                  </a:txBody>
                  <a:tcPr marL="14149" marR="14149" marT="7075" marB="7075"/>
                </a:tc>
              </a:tr>
            </a:tbl>
          </a:graphicData>
        </a:graphic>
      </p:graphicFrame>
      <p:graphicFrame>
        <p:nvGraphicFramePr>
          <p:cNvPr id="4" name="Таблица 3"/>
          <p:cNvGraphicFramePr>
            <a:graphicFrameLocks noGrp="1"/>
          </p:cNvGraphicFramePr>
          <p:nvPr>
            <p:extLst>
              <p:ext uri="{D42A27DB-BD31-4B8C-83A1-F6EECF244321}">
                <p14:modId xmlns:p14="http://schemas.microsoft.com/office/powerpoint/2010/main" val="4225450372"/>
              </p:ext>
            </p:extLst>
          </p:nvPr>
        </p:nvGraphicFramePr>
        <p:xfrm>
          <a:off x="0" y="764704"/>
          <a:ext cx="9144000" cy="4215168"/>
        </p:xfrm>
        <a:graphic>
          <a:graphicData uri="http://schemas.openxmlformats.org/drawingml/2006/table">
            <a:tbl>
              <a:tblPr>
                <a:tableStyleId>{69C7853C-536D-4A76-A0AE-DD22124D55A5}</a:tableStyleId>
              </a:tblPr>
              <a:tblGrid>
                <a:gridCol w="4427984"/>
                <a:gridCol w="2520280"/>
                <a:gridCol w="2195736"/>
              </a:tblGrid>
              <a:tr h="178433">
                <a:tc>
                  <a:txBody>
                    <a:bodyPr/>
                    <a:lstStyle/>
                    <a:p>
                      <a:pPr fontAlgn="base"/>
                      <a:r>
                        <a:rPr lang="ru-RU" sz="1000" dirty="0">
                          <a:solidFill>
                            <a:srgbClr val="002060"/>
                          </a:solidFill>
                          <a:effectLst/>
                        </a:rPr>
                        <a:t>10. Здания и сооружения по переработке и хранению зерна</a:t>
                      </a:r>
                      <a:br>
                        <a:rPr lang="ru-RU" sz="1000" dirty="0">
                          <a:solidFill>
                            <a:srgbClr val="002060"/>
                          </a:solidFill>
                          <a:effectLst/>
                        </a:rPr>
                      </a:br>
                      <a:endParaRPr lang="ru-RU" sz="1000" dirty="0">
                        <a:solidFill>
                          <a:srgbClr val="002060"/>
                        </a:solidFill>
                        <a:effectLst/>
                        <a:latin typeface="Calibri" pitchFamily="34" charset="0"/>
                      </a:endParaRPr>
                    </a:p>
                  </a:txBody>
                  <a:tcPr marL="11152" marR="11152" marT="5576" marB="5576"/>
                </a:tc>
                <a:tc>
                  <a:txBody>
                    <a:bodyPr/>
                    <a:lstStyle/>
                    <a:p>
                      <a:pPr algn="ctr" fontAlgn="base"/>
                      <a:r>
                        <a:rPr lang="ru-RU" sz="1000">
                          <a:solidFill>
                            <a:srgbClr val="002060"/>
                          </a:solidFill>
                          <a:effectLst/>
                        </a:rPr>
                        <a:t>-</a:t>
                      </a:r>
                      <a:br>
                        <a:rPr lang="ru-RU" sz="1000">
                          <a:solidFill>
                            <a:srgbClr val="002060"/>
                          </a:solidFill>
                          <a:effectLst/>
                        </a:rPr>
                      </a:br>
                      <a:endParaRPr lang="ru-RU" sz="1000">
                        <a:solidFill>
                          <a:srgbClr val="002060"/>
                        </a:solidFill>
                        <a:effectLst/>
                        <a:latin typeface="Calibri" pitchFamily="34" charset="0"/>
                      </a:endParaRPr>
                    </a:p>
                  </a:txBody>
                  <a:tcPr marL="11152" marR="11152" marT="5576" marB="5576"/>
                </a:tc>
                <a:tc>
                  <a:txBody>
                    <a:bodyPr/>
                    <a:lstStyle/>
                    <a:p>
                      <a:pPr algn="ctr" fontAlgn="base"/>
                      <a:r>
                        <a:rPr lang="ru-RU" sz="1000">
                          <a:solidFill>
                            <a:srgbClr val="002060"/>
                          </a:solidFill>
                          <a:effectLst/>
                        </a:rPr>
                        <a:t>независимо от площади и этажности здания</a:t>
                      </a:r>
                      <a:br>
                        <a:rPr lang="ru-RU" sz="1000">
                          <a:solidFill>
                            <a:srgbClr val="002060"/>
                          </a:solidFill>
                          <a:effectLst/>
                        </a:rPr>
                      </a:br>
                      <a:endParaRPr lang="ru-RU" sz="1000">
                        <a:solidFill>
                          <a:srgbClr val="002060"/>
                        </a:solidFill>
                        <a:effectLst/>
                        <a:latin typeface="Calibri" pitchFamily="34" charset="0"/>
                      </a:endParaRPr>
                    </a:p>
                  </a:txBody>
                  <a:tcPr marL="11152" marR="11152" marT="5576" marB="5576"/>
                </a:tc>
              </a:tr>
              <a:tr h="178433">
                <a:tc>
                  <a:txBody>
                    <a:bodyPr/>
                    <a:lstStyle/>
                    <a:p>
                      <a:pPr fontAlgn="base"/>
                      <a:r>
                        <a:rPr lang="ru-RU" sz="1000">
                          <a:solidFill>
                            <a:srgbClr val="002060"/>
                          </a:solidFill>
                          <a:effectLst/>
                        </a:rPr>
                        <a:t>11. Здания общественного и административно-бытового назначения</a:t>
                      </a:r>
                      <a:br>
                        <a:rPr lang="ru-RU" sz="1000">
                          <a:solidFill>
                            <a:srgbClr val="002060"/>
                          </a:solidFill>
                          <a:effectLst/>
                        </a:rPr>
                      </a:br>
                      <a:endParaRPr lang="ru-RU" sz="1000">
                        <a:solidFill>
                          <a:srgbClr val="002060"/>
                        </a:solidFill>
                        <a:effectLst/>
                        <a:latin typeface="Calibri" pitchFamily="34" charset="0"/>
                      </a:endParaRPr>
                    </a:p>
                  </a:txBody>
                  <a:tcPr marL="11152" marR="11152" marT="5576" marB="5576"/>
                </a:tc>
                <a:tc>
                  <a:txBody>
                    <a:bodyPr/>
                    <a:lstStyle/>
                    <a:p>
                      <a:pPr algn="ctr" fontAlgn="base"/>
                      <a:r>
                        <a:rPr lang="ru-RU" sz="1000">
                          <a:solidFill>
                            <a:srgbClr val="002060"/>
                          </a:solidFill>
                          <a:effectLst/>
                        </a:rPr>
                        <a:t>-</a:t>
                      </a:r>
                      <a:br>
                        <a:rPr lang="ru-RU" sz="1000">
                          <a:solidFill>
                            <a:srgbClr val="002060"/>
                          </a:solidFill>
                          <a:effectLst/>
                        </a:rPr>
                      </a:br>
                      <a:endParaRPr lang="ru-RU" sz="1000">
                        <a:solidFill>
                          <a:srgbClr val="002060"/>
                        </a:solidFill>
                        <a:effectLst/>
                        <a:latin typeface="Calibri" pitchFamily="34" charset="0"/>
                      </a:endParaRPr>
                    </a:p>
                  </a:txBody>
                  <a:tcPr marL="11152" marR="11152" marT="5576" marB="5576"/>
                </a:tc>
                <a:tc>
                  <a:txBody>
                    <a:bodyPr/>
                    <a:lstStyle/>
                    <a:p>
                      <a:pPr algn="ctr" fontAlgn="base"/>
                      <a:r>
                        <a:rPr lang="ru-RU" sz="1000">
                          <a:solidFill>
                            <a:srgbClr val="002060"/>
                          </a:solidFill>
                          <a:effectLst/>
                        </a:rPr>
                        <a:t>независимо от площади и этажности здания</a:t>
                      </a:r>
                      <a:br>
                        <a:rPr lang="ru-RU" sz="1000">
                          <a:solidFill>
                            <a:srgbClr val="002060"/>
                          </a:solidFill>
                          <a:effectLst/>
                        </a:rPr>
                      </a:br>
                      <a:endParaRPr lang="ru-RU" sz="1000">
                        <a:solidFill>
                          <a:srgbClr val="002060"/>
                        </a:solidFill>
                        <a:effectLst/>
                        <a:latin typeface="Calibri" pitchFamily="34" charset="0"/>
                      </a:endParaRPr>
                    </a:p>
                  </a:txBody>
                  <a:tcPr marL="11152" marR="11152" marT="5576" marB="5576"/>
                </a:tc>
              </a:tr>
              <a:tr h="579907">
                <a:tc>
                  <a:txBody>
                    <a:bodyPr/>
                    <a:lstStyle/>
                    <a:p>
                      <a:pPr fontAlgn="base"/>
                      <a:r>
                        <a:rPr lang="ru-RU" sz="1000" dirty="0">
                          <a:solidFill>
                            <a:srgbClr val="002060"/>
                          </a:solidFill>
                          <a:effectLst/>
                        </a:rPr>
                        <a:t>12. Здания предприятий торговли (кроме зданий по продаже и подготовке к продаже автомобилей), за исключением помещений хранения и подготовки к продаже мяса, рыбы, фруктов и овощей (в негорючей упаковке), металлической посуды, негорючих строительных материалов:</a:t>
                      </a:r>
                      <a:br>
                        <a:rPr lang="ru-RU" sz="1000" dirty="0">
                          <a:solidFill>
                            <a:srgbClr val="002060"/>
                          </a:solidFill>
                          <a:effectLst/>
                        </a:rPr>
                      </a:br>
                      <a:endParaRPr lang="ru-RU" sz="1000" dirty="0">
                        <a:solidFill>
                          <a:srgbClr val="002060"/>
                        </a:solidFill>
                        <a:effectLst/>
                        <a:latin typeface="Calibri" pitchFamily="34" charset="0"/>
                      </a:endParaRPr>
                    </a:p>
                  </a:txBody>
                  <a:tcPr marL="11152" marR="11152" marT="5576" marB="5576"/>
                </a:tc>
                <a:tc>
                  <a:txBody>
                    <a:bodyPr/>
                    <a:lstStyle/>
                    <a:p>
                      <a:pPr fontAlgn="base"/>
                      <a:endParaRPr lang="ru-RU" sz="1000">
                        <a:solidFill>
                          <a:srgbClr val="002060"/>
                        </a:solidFill>
                        <a:effectLst/>
                        <a:latin typeface="Calibri" pitchFamily="34" charset="0"/>
                      </a:endParaRPr>
                    </a:p>
                  </a:txBody>
                  <a:tcPr marL="11152" marR="11152" marT="5576" marB="5576"/>
                </a:tc>
                <a:tc>
                  <a:txBody>
                    <a:bodyPr/>
                    <a:lstStyle/>
                    <a:p>
                      <a:pPr fontAlgn="base"/>
                      <a:endParaRPr lang="ru-RU" sz="1000">
                        <a:solidFill>
                          <a:srgbClr val="002060"/>
                        </a:solidFill>
                        <a:effectLst/>
                        <a:latin typeface="Calibri" pitchFamily="34" charset="0"/>
                      </a:endParaRPr>
                    </a:p>
                  </a:txBody>
                  <a:tcPr marL="11152" marR="11152" marT="5576" marB="5576"/>
                </a:tc>
              </a:tr>
              <a:tr h="111521">
                <a:tc>
                  <a:txBody>
                    <a:bodyPr/>
                    <a:lstStyle/>
                    <a:p>
                      <a:pPr fontAlgn="base"/>
                      <a:r>
                        <a:rPr lang="ru-RU" sz="1000">
                          <a:solidFill>
                            <a:srgbClr val="002060"/>
                          </a:solidFill>
                          <a:effectLst/>
                        </a:rPr>
                        <a:t>12.1. одноэтажные здания:</a:t>
                      </a:r>
                      <a:br>
                        <a:rPr lang="ru-RU" sz="1000">
                          <a:solidFill>
                            <a:srgbClr val="002060"/>
                          </a:solidFill>
                          <a:effectLst/>
                        </a:rPr>
                      </a:br>
                      <a:endParaRPr lang="ru-RU" sz="1000">
                        <a:solidFill>
                          <a:srgbClr val="002060"/>
                        </a:solidFill>
                        <a:effectLst/>
                        <a:latin typeface="Calibri" pitchFamily="34" charset="0"/>
                      </a:endParaRPr>
                    </a:p>
                  </a:txBody>
                  <a:tcPr marL="11152" marR="11152" marT="5576" marB="5576"/>
                </a:tc>
                <a:tc>
                  <a:txBody>
                    <a:bodyPr/>
                    <a:lstStyle/>
                    <a:p>
                      <a:pPr fontAlgn="base"/>
                      <a:endParaRPr lang="ru-RU" sz="1000">
                        <a:solidFill>
                          <a:srgbClr val="002060"/>
                        </a:solidFill>
                        <a:effectLst/>
                        <a:latin typeface="Calibri" pitchFamily="34" charset="0"/>
                      </a:endParaRPr>
                    </a:p>
                  </a:txBody>
                  <a:tcPr marL="11152" marR="11152" marT="5576" marB="5576"/>
                </a:tc>
                <a:tc>
                  <a:txBody>
                    <a:bodyPr/>
                    <a:lstStyle/>
                    <a:p>
                      <a:pPr fontAlgn="base"/>
                      <a:endParaRPr lang="ru-RU" sz="1000">
                        <a:solidFill>
                          <a:srgbClr val="002060"/>
                        </a:solidFill>
                        <a:effectLst/>
                        <a:latin typeface="Calibri" pitchFamily="34" charset="0"/>
                      </a:endParaRPr>
                    </a:p>
                  </a:txBody>
                  <a:tcPr marL="11152" marR="11152" marT="5576" marB="5576"/>
                </a:tc>
              </a:tr>
              <a:tr h="245345">
                <a:tc>
                  <a:txBody>
                    <a:bodyPr/>
                    <a:lstStyle/>
                    <a:p>
                      <a:pPr fontAlgn="base"/>
                      <a:r>
                        <a:rPr lang="ru-RU" sz="1000">
                          <a:solidFill>
                            <a:srgbClr val="002060"/>
                          </a:solidFill>
                          <a:effectLst/>
                        </a:rPr>
                        <a:t>12.1.1. при размещении торгового зала в цокольном, заглубленном более чем на 0,5 метра, или подвальном этажах</a:t>
                      </a:r>
                      <a:br>
                        <a:rPr lang="ru-RU" sz="1000">
                          <a:solidFill>
                            <a:srgbClr val="002060"/>
                          </a:solidFill>
                          <a:effectLst/>
                        </a:rPr>
                      </a:br>
                      <a:endParaRPr lang="ru-RU" sz="1000">
                        <a:solidFill>
                          <a:srgbClr val="002060"/>
                        </a:solidFill>
                        <a:effectLst/>
                        <a:latin typeface="Calibri" pitchFamily="34" charset="0"/>
                      </a:endParaRPr>
                    </a:p>
                  </a:txBody>
                  <a:tcPr marL="11152" marR="11152" marT="5576" marB="5576"/>
                </a:tc>
                <a:tc>
                  <a:txBody>
                    <a:bodyPr/>
                    <a:lstStyle/>
                    <a:p>
                      <a:pPr algn="ctr" fontAlgn="base"/>
                      <a:r>
                        <a:rPr lang="ru-RU" sz="1000">
                          <a:solidFill>
                            <a:srgbClr val="002060"/>
                          </a:solidFill>
                          <a:effectLst/>
                        </a:rPr>
                        <a:t>при площади здания 200 кв. метров и более</a:t>
                      </a:r>
                      <a:br>
                        <a:rPr lang="ru-RU" sz="1000">
                          <a:solidFill>
                            <a:srgbClr val="002060"/>
                          </a:solidFill>
                          <a:effectLst/>
                        </a:rPr>
                      </a:br>
                      <a:endParaRPr lang="ru-RU" sz="1000">
                        <a:solidFill>
                          <a:srgbClr val="002060"/>
                        </a:solidFill>
                        <a:effectLst/>
                        <a:latin typeface="Calibri" pitchFamily="34" charset="0"/>
                      </a:endParaRPr>
                    </a:p>
                  </a:txBody>
                  <a:tcPr marL="11152" marR="11152" marT="5576" marB="5576"/>
                </a:tc>
                <a:tc>
                  <a:txBody>
                    <a:bodyPr/>
                    <a:lstStyle/>
                    <a:p>
                      <a:pPr algn="ctr" fontAlgn="base"/>
                      <a:r>
                        <a:rPr lang="ru-RU" sz="1000">
                          <a:solidFill>
                            <a:srgbClr val="002060"/>
                          </a:solidFill>
                          <a:effectLst/>
                        </a:rPr>
                        <a:t>при площади здания менее 200 кв. метров</a:t>
                      </a:r>
                      <a:br>
                        <a:rPr lang="ru-RU" sz="1000">
                          <a:solidFill>
                            <a:srgbClr val="002060"/>
                          </a:solidFill>
                          <a:effectLst/>
                        </a:rPr>
                      </a:br>
                      <a:endParaRPr lang="ru-RU" sz="1000">
                        <a:solidFill>
                          <a:srgbClr val="002060"/>
                        </a:solidFill>
                        <a:effectLst/>
                        <a:latin typeface="Calibri" pitchFamily="34" charset="0"/>
                      </a:endParaRPr>
                    </a:p>
                  </a:txBody>
                  <a:tcPr marL="11152" marR="11152" marT="5576" marB="5576"/>
                </a:tc>
              </a:tr>
              <a:tr h="178433">
                <a:tc>
                  <a:txBody>
                    <a:bodyPr/>
                    <a:lstStyle/>
                    <a:p>
                      <a:pPr fontAlgn="base"/>
                      <a:r>
                        <a:rPr lang="ru-RU" sz="1000">
                          <a:solidFill>
                            <a:srgbClr val="002060"/>
                          </a:solidFill>
                          <a:effectLst/>
                        </a:rPr>
                        <a:t>12.1.2. при размещении торгового зала в наземной части здания</a:t>
                      </a:r>
                      <a:br>
                        <a:rPr lang="ru-RU" sz="1000">
                          <a:solidFill>
                            <a:srgbClr val="002060"/>
                          </a:solidFill>
                          <a:effectLst/>
                        </a:rPr>
                      </a:br>
                      <a:endParaRPr lang="ru-RU" sz="1000">
                        <a:solidFill>
                          <a:srgbClr val="002060"/>
                        </a:solidFill>
                        <a:effectLst/>
                        <a:latin typeface="Calibri" pitchFamily="34" charset="0"/>
                      </a:endParaRPr>
                    </a:p>
                  </a:txBody>
                  <a:tcPr marL="11152" marR="11152" marT="5576" marB="5576"/>
                </a:tc>
                <a:tc>
                  <a:txBody>
                    <a:bodyPr/>
                    <a:lstStyle/>
                    <a:p>
                      <a:pPr algn="ctr" fontAlgn="base"/>
                      <a:r>
                        <a:rPr lang="ru-RU" sz="1000">
                          <a:solidFill>
                            <a:srgbClr val="002060"/>
                          </a:solidFill>
                          <a:effectLst/>
                        </a:rPr>
                        <a:t>при площади здания 3500 кв. метров и более</a:t>
                      </a:r>
                      <a:br>
                        <a:rPr lang="ru-RU" sz="1000">
                          <a:solidFill>
                            <a:srgbClr val="002060"/>
                          </a:solidFill>
                          <a:effectLst/>
                        </a:rPr>
                      </a:br>
                      <a:endParaRPr lang="ru-RU" sz="1000">
                        <a:solidFill>
                          <a:srgbClr val="002060"/>
                        </a:solidFill>
                        <a:effectLst/>
                        <a:latin typeface="Calibri" pitchFamily="34" charset="0"/>
                      </a:endParaRPr>
                    </a:p>
                  </a:txBody>
                  <a:tcPr marL="11152" marR="11152" marT="5576" marB="5576"/>
                </a:tc>
                <a:tc>
                  <a:txBody>
                    <a:bodyPr/>
                    <a:lstStyle/>
                    <a:p>
                      <a:pPr algn="ctr" fontAlgn="base"/>
                      <a:r>
                        <a:rPr lang="ru-RU" sz="1000">
                          <a:solidFill>
                            <a:srgbClr val="002060"/>
                          </a:solidFill>
                          <a:effectLst/>
                        </a:rPr>
                        <a:t>при площади здания менее 3500 кв. метров</a:t>
                      </a:r>
                      <a:br>
                        <a:rPr lang="ru-RU" sz="1000">
                          <a:solidFill>
                            <a:srgbClr val="002060"/>
                          </a:solidFill>
                          <a:effectLst/>
                        </a:rPr>
                      </a:br>
                      <a:endParaRPr lang="ru-RU" sz="1000">
                        <a:solidFill>
                          <a:srgbClr val="002060"/>
                        </a:solidFill>
                        <a:effectLst/>
                        <a:latin typeface="Calibri" pitchFamily="34" charset="0"/>
                      </a:endParaRPr>
                    </a:p>
                  </a:txBody>
                  <a:tcPr marL="11152" marR="11152" marT="5576" marB="5576"/>
                </a:tc>
              </a:tr>
              <a:tr h="111521">
                <a:tc>
                  <a:txBody>
                    <a:bodyPr/>
                    <a:lstStyle/>
                    <a:p>
                      <a:pPr fontAlgn="base"/>
                      <a:r>
                        <a:rPr lang="ru-RU" sz="1000">
                          <a:solidFill>
                            <a:srgbClr val="002060"/>
                          </a:solidFill>
                          <a:effectLst/>
                        </a:rPr>
                        <a:t>12.2. двухэтажные здания:</a:t>
                      </a:r>
                      <a:br>
                        <a:rPr lang="ru-RU" sz="1000">
                          <a:solidFill>
                            <a:srgbClr val="002060"/>
                          </a:solidFill>
                          <a:effectLst/>
                        </a:rPr>
                      </a:br>
                      <a:endParaRPr lang="ru-RU" sz="1000">
                        <a:solidFill>
                          <a:srgbClr val="002060"/>
                        </a:solidFill>
                        <a:effectLst/>
                        <a:latin typeface="Calibri" pitchFamily="34" charset="0"/>
                      </a:endParaRPr>
                    </a:p>
                  </a:txBody>
                  <a:tcPr marL="11152" marR="11152" marT="5576" marB="5576"/>
                </a:tc>
                <a:tc>
                  <a:txBody>
                    <a:bodyPr/>
                    <a:lstStyle/>
                    <a:p>
                      <a:pPr fontAlgn="base"/>
                      <a:endParaRPr lang="ru-RU" sz="1000">
                        <a:solidFill>
                          <a:srgbClr val="002060"/>
                        </a:solidFill>
                        <a:effectLst/>
                        <a:latin typeface="Calibri" pitchFamily="34" charset="0"/>
                      </a:endParaRPr>
                    </a:p>
                  </a:txBody>
                  <a:tcPr marL="11152" marR="11152" marT="5576" marB="5576"/>
                </a:tc>
                <a:tc>
                  <a:txBody>
                    <a:bodyPr/>
                    <a:lstStyle/>
                    <a:p>
                      <a:pPr fontAlgn="base"/>
                      <a:endParaRPr lang="ru-RU" sz="1000">
                        <a:solidFill>
                          <a:srgbClr val="002060"/>
                        </a:solidFill>
                        <a:effectLst/>
                        <a:latin typeface="Calibri" pitchFamily="34" charset="0"/>
                      </a:endParaRPr>
                    </a:p>
                  </a:txBody>
                  <a:tcPr marL="11152" marR="11152" marT="5576" marB="5576"/>
                </a:tc>
              </a:tr>
              <a:tr h="245345">
                <a:tc>
                  <a:txBody>
                    <a:bodyPr/>
                    <a:lstStyle/>
                    <a:p>
                      <a:pPr fontAlgn="base"/>
                      <a:r>
                        <a:rPr lang="ru-RU" sz="1000">
                          <a:solidFill>
                            <a:srgbClr val="002060"/>
                          </a:solidFill>
                          <a:effectLst/>
                        </a:rPr>
                        <a:t>12.2.1. при размещении торгового зала в цокольном, заглубленном более чем на 0,5 метра, или подвальном этажах</a:t>
                      </a:r>
                      <a:br>
                        <a:rPr lang="ru-RU" sz="1000">
                          <a:solidFill>
                            <a:srgbClr val="002060"/>
                          </a:solidFill>
                          <a:effectLst/>
                        </a:rPr>
                      </a:br>
                      <a:endParaRPr lang="ru-RU" sz="1000">
                        <a:solidFill>
                          <a:srgbClr val="002060"/>
                        </a:solidFill>
                        <a:effectLst/>
                        <a:latin typeface="Calibri" pitchFamily="34" charset="0"/>
                      </a:endParaRPr>
                    </a:p>
                  </a:txBody>
                  <a:tcPr marL="11152" marR="11152" marT="5576" marB="5576"/>
                </a:tc>
                <a:tc>
                  <a:txBody>
                    <a:bodyPr/>
                    <a:lstStyle/>
                    <a:p>
                      <a:pPr algn="ctr" fontAlgn="base"/>
                      <a:r>
                        <a:rPr lang="ru-RU" sz="1000">
                          <a:solidFill>
                            <a:srgbClr val="002060"/>
                          </a:solidFill>
                          <a:effectLst/>
                        </a:rPr>
                        <a:t>независимо от площади здания</a:t>
                      </a:r>
                      <a:br>
                        <a:rPr lang="ru-RU" sz="1000">
                          <a:solidFill>
                            <a:srgbClr val="002060"/>
                          </a:solidFill>
                          <a:effectLst/>
                        </a:rPr>
                      </a:br>
                      <a:endParaRPr lang="ru-RU" sz="1000">
                        <a:solidFill>
                          <a:srgbClr val="002060"/>
                        </a:solidFill>
                        <a:effectLst/>
                        <a:latin typeface="Calibri" pitchFamily="34" charset="0"/>
                      </a:endParaRPr>
                    </a:p>
                  </a:txBody>
                  <a:tcPr marL="11152" marR="11152" marT="5576" marB="5576"/>
                </a:tc>
                <a:tc>
                  <a:txBody>
                    <a:bodyPr/>
                    <a:lstStyle/>
                    <a:p>
                      <a:pPr algn="ctr" fontAlgn="base"/>
                      <a:r>
                        <a:rPr lang="ru-RU" sz="1000">
                          <a:solidFill>
                            <a:srgbClr val="002060"/>
                          </a:solidFill>
                          <a:effectLst/>
                        </a:rPr>
                        <a:t>-</a:t>
                      </a:r>
                      <a:br>
                        <a:rPr lang="ru-RU" sz="1000">
                          <a:solidFill>
                            <a:srgbClr val="002060"/>
                          </a:solidFill>
                          <a:effectLst/>
                        </a:rPr>
                      </a:br>
                      <a:endParaRPr lang="ru-RU" sz="1000">
                        <a:solidFill>
                          <a:srgbClr val="002060"/>
                        </a:solidFill>
                        <a:effectLst/>
                        <a:latin typeface="Calibri" pitchFamily="34" charset="0"/>
                      </a:endParaRPr>
                    </a:p>
                  </a:txBody>
                  <a:tcPr marL="11152" marR="11152" marT="5576" marB="5576"/>
                </a:tc>
              </a:tr>
              <a:tr h="178433">
                <a:tc>
                  <a:txBody>
                    <a:bodyPr/>
                    <a:lstStyle/>
                    <a:p>
                      <a:pPr fontAlgn="base"/>
                      <a:r>
                        <a:rPr lang="ru-RU" sz="1000">
                          <a:solidFill>
                            <a:srgbClr val="002060"/>
                          </a:solidFill>
                          <a:effectLst/>
                        </a:rPr>
                        <a:t>12.2.2. при размещении торгового зала в наземной части здания</a:t>
                      </a:r>
                      <a:br>
                        <a:rPr lang="ru-RU" sz="1000">
                          <a:solidFill>
                            <a:srgbClr val="002060"/>
                          </a:solidFill>
                          <a:effectLst/>
                        </a:rPr>
                      </a:br>
                      <a:endParaRPr lang="ru-RU" sz="1000">
                        <a:solidFill>
                          <a:srgbClr val="002060"/>
                        </a:solidFill>
                        <a:effectLst/>
                        <a:latin typeface="Calibri" pitchFamily="34" charset="0"/>
                      </a:endParaRPr>
                    </a:p>
                  </a:txBody>
                  <a:tcPr marL="11152" marR="11152" marT="5576" marB="5576"/>
                </a:tc>
                <a:tc>
                  <a:txBody>
                    <a:bodyPr/>
                    <a:lstStyle/>
                    <a:p>
                      <a:pPr algn="ctr" fontAlgn="base"/>
                      <a:r>
                        <a:rPr lang="ru-RU" sz="1000">
                          <a:solidFill>
                            <a:srgbClr val="002060"/>
                          </a:solidFill>
                          <a:effectLst/>
                        </a:rPr>
                        <a:t>при площади здания 3500 кв. метров и более</a:t>
                      </a:r>
                      <a:br>
                        <a:rPr lang="ru-RU" sz="1000">
                          <a:solidFill>
                            <a:srgbClr val="002060"/>
                          </a:solidFill>
                          <a:effectLst/>
                        </a:rPr>
                      </a:br>
                      <a:endParaRPr lang="ru-RU" sz="1000">
                        <a:solidFill>
                          <a:srgbClr val="002060"/>
                        </a:solidFill>
                        <a:effectLst/>
                        <a:latin typeface="Calibri" pitchFamily="34" charset="0"/>
                      </a:endParaRPr>
                    </a:p>
                  </a:txBody>
                  <a:tcPr marL="11152" marR="11152" marT="5576" marB="5576"/>
                </a:tc>
                <a:tc>
                  <a:txBody>
                    <a:bodyPr/>
                    <a:lstStyle/>
                    <a:p>
                      <a:pPr algn="ctr" fontAlgn="base"/>
                      <a:r>
                        <a:rPr lang="ru-RU" sz="1000" dirty="0">
                          <a:solidFill>
                            <a:srgbClr val="002060"/>
                          </a:solidFill>
                          <a:effectLst/>
                        </a:rPr>
                        <a:t>при площади здания 3500 кв. метров и более</a:t>
                      </a:r>
                      <a:br>
                        <a:rPr lang="ru-RU" sz="1000" dirty="0">
                          <a:solidFill>
                            <a:srgbClr val="002060"/>
                          </a:solidFill>
                          <a:effectLst/>
                        </a:rPr>
                      </a:br>
                      <a:endParaRPr lang="ru-RU" sz="1000" dirty="0">
                        <a:solidFill>
                          <a:srgbClr val="002060"/>
                        </a:solidFill>
                        <a:effectLst/>
                        <a:latin typeface="Calibri" pitchFamily="34" charset="0"/>
                      </a:endParaRPr>
                    </a:p>
                  </a:txBody>
                  <a:tcPr marL="11152" marR="11152" marT="5576" marB="5576"/>
                </a:tc>
              </a:tr>
            </a:tbl>
          </a:graphicData>
        </a:graphic>
      </p:graphicFrame>
      <p:sp>
        <p:nvSpPr>
          <p:cNvPr id="5" name="Прямоугольник 4"/>
          <p:cNvSpPr/>
          <p:nvPr/>
        </p:nvSpPr>
        <p:spPr>
          <a:xfrm>
            <a:off x="4102472" y="5373216"/>
            <a:ext cx="4572000" cy="1323439"/>
          </a:xfrm>
          <a:prstGeom prst="rect">
            <a:avLst/>
          </a:prstGeom>
        </p:spPr>
        <p:txBody>
          <a:bodyPr>
            <a:spAutoFit/>
          </a:bodyPr>
          <a:lstStyle/>
          <a:p>
            <a:pPr algn="ctr"/>
            <a:r>
              <a:rPr lang="ru-RU" sz="2000" b="1" dirty="0" smtClean="0">
                <a:solidFill>
                  <a:srgbClr val="002060"/>
                </a:solidFill>
                <a:latin typeface="Calibri" pitchFamily="34" charset="0"/>
              </a:rPr>
              <a:t>ТЕМА 3.3. СИСТЕМЫ ОБНАРУЖЕНИЯ ПОЖАРА, ОПОВЕЩЕНИЯ И УПРАВЛЕНИЯ ЭВАКУАЦИЕЙ ЛЮДЕЙ ПРИ ПОЖАРЕ</a:t>
            </a:r>
            <a:endParaRPr lang="ru-RU" sz="2000" b="1" dirty="0">
              <a:solidFill>
                <a:srgbClr val="002060"/>
              </a:solidFill>
              <a:latin typeface="Calibri" pitchFamily="34" charset="0"/>
            </a:endParaRPr>
          </a:p>
        </p:txBody>
      </p:sp>
    </p:spTree>
    <p:extLst>
      <p:ext uri="{BB962C8B-B14F-4D97-AF65-F5344CB8AC3E}">
        <p14:creationId xmlns:p14="http://schemas.microsoft.com/office/powerpoint/2010/main" val="37226452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276999"/>
          </a:xfrm>
          <a:prstGeom prst="rect">
            <a:avLst/>
          </a:prstGeom>
        </p:spPr>
        <p:txBody>
          <a:bodyPr wrap="square">
            <a:spAutoFit/>
          </a:bodyPr>
          <a:lstStyle/>
          <a:p>
            <a:pPr algn="ctr"/>
            <a:r>
              <a:rPr lang="ru-RU" sz="1200" b="1" dirty="0" smtClean="0">
                <a:solidFill>
                  <a:srgbClr val="002060"/>
                </a:solidFill>
                <a:latin typeface="Calibri" pitchFamily="34" charset="0"/>
              </a:rPr>
              <a:t>КРИТЕРИИ ОСНАЩЕНИЯ ЗДАНИЙ СИСТЕМОЙ ПОЖАРНОЙ СИГНАЛИЗАЦИИ И АВТОМАТИЧЕСКИМИ УСТАНОВКАМИ ПОЖАРОТУШЕНИЯ</a:t>
            </a:r>
            <a:endParaRPr lang="ru-RU" sz="1200" dirty="0">
              <a:solidFill>
                <a:srgbClr val="002060"/>
              </a:solidFill>
              <a:latin typeface="Calibri" pitchFamily="34"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4000729545"/>
              </p:ext>
            </p:extLst>
          </p:nvPr>
        </p:nvGraphicFramePr>
        <p:xfrm>
          <a:off x="0" y="276999"/>
          <a:ext cx="9144001" cy="508360"/>
        </p:xfrm>
        <a:graphic>
          <a:graphicData uri="http://schemas.openxmlformats.org/drawingml/2006/table">
            <a:tbl>
              <a:tblPr>
                <a:tableStyleId>{69C7853C-536D-4A76-A0AE-DD22124D55A5}</a:tableStyleId>
              </a:tblPr>
              <a:tblGrid>
                <a:gridCol w="4427984"/>
                <a:gridCol w="2511724"/>
                <a:gridCol w="2204293"/>
              </a:tblGrid>
              <a:tr h="156646">
                <a:tc rowSpan="2">
                  <a:txBody>
                    <a:bodyPr/>
                    <a:lstStyle/>
                    <a:p>
                      <a:pPr algn="ctr" fontAlgn="base"/>
                      <a:endParaRPr lang="ru-RU" sz="1050" b="1" dirty="0" smtClean="0">
                        <a:solidFill>
                          <a:srgbClr val="002060"/>
                        </a:solidFill>
                        <a:effectLst/>
                        <a:latin typeface="Calibri" pitchFamily="34" charset="0"/>
                      </a:endParaRPr>
                    </a:p>
                    <a:p>
                      <a:pPr algn="ctr" fontAlgn="base"/>
                      <a:r>
                        <a:rPr lang="ru-RU" sz="1050" b="1" dirty="0" smtClean="0">
                          <a:solidFill>
                            <a:srgbClr val="002060"/>
                          </a:solidFill>
                          <a:effectLst/>
                          <a:latin typeface="Calibri" pitchFamily="34" charset="0"/>
                        </a:rPr>
                        <a:t>Объект </a:t>
                      </a:r>
                      <a:r>
                        <a:rPr lang="ru-RU" sz="1050" b="1" dirty="0">
                          <a:solidFill>
                            <a:srgbClr val="002060"/>
                          </a:solidFill>
                          <a:effectLst/>
                          <a:latin typeface="Calibri" pitchFamily="34" charset="0"/>
                        </a:rPr>
                        <a:t>защиты</a:t>
                      </a:r>
                    </a:p>
                  </a:txBody>
                  <a:tcPr marL="14149" marR="14149" marT="7075" marB="7075"/>
                </a:tc>
                <a:tc gridSpan="2">
                  <a:txBody>
                    <a:bodyPr/>
                    <a:lstStyle/>
                    <a:p>
                      <a:pPr algn="ctr" fontAlgn="base"/>
                      <a:r>
                        <a:rPr lang="ru-RU" sz="1050" b="1" dirty="0">
                          <a:solidFill>
                            <a:srgbClr val="002060"/>
                          </a:solidFill>
                          <a:effectLst/>
                          <a:latin typeface="Calibri" pitchFamily="34" charset="0"/>
                        </a:rPr>
                        <a:t>Нормативный показатель</a:t>
                      </a:r>
                    </a:p>
                  </a:txBody>
                  <a:tcPr marL="14149" marR="14149" marT="7075" marB="7075"/>
                </a:tc>
                <a:tc hMerge="1">
                  <a:txBody>
                    <a:bodyPr/>
                    <a:lstStyle/>
                    <a:p>
                      <a:endParaRPr lang="ru-RU"/>
                    </a:p>
                  </a:txBody>
                  <a:tcPr/>
                </a:tc>
              </a:tr>
              <a:tr h="300566">
                <a:tc vMerge="1">
                  <a:txBody>
                    <a:bodyPr/>
                    <a:lstStyle/>
                    <a:p>
                      <a:pPr fontAlgn="base"/>
                      <a:endParaRPr lang="ru-RU" sz="1050" dirty="0">
                        <a:solidFill>
                          <a:srgbClr val="002060"/>
                        </a:solidFill>
                        <a:effectLst/>
                        <a:latin typeface="Calibri" pitchFamily="34" charset="0"/>
                      </a:endParaRPr>
                    </a:p>
                  </a:txBody>
                  <a:tcPr marL="14149" marR="14149" marT="7075" marB="7075"/>
                </a:tc>
                <a:tc>
                  <a:txBody>
                    <a:bodyPr/>
                    <a:lstStyle/>
                    <a:p>
                      <a:pPr algn="ctr" fontAlgn="base"/>
                      <a:r>
                        <a:rPr lang="ru-RU" sz="1050" b="1" dirty="0">
                          <a:solidFill>
                            <a:srgbClr val="002060"/>
                          </a:solidFill>
                          <a:effectLst/>
                          <a:latin typeface="Calibri" pitchFamily="34" charset="0"/>
                        </a:rPr>
                        <a:t>автоматические</a:t>
                      </a:r>
                      <a:br>
                        <a:rPr lang="ru-RU" sz="1050" b="1" dirty="0">
                          <a:solidFill>
                            <a:srgbClr val="002060"/>
                          </a:solidFill>
                          <a:effectLst/>
                          <a:latin typeface="Calibri" pitchFamily="34" charset="0"/>
                        </a:rPr>
                      </a:br>
                      <a:r>
                        <a:rPr lang="ru-RU" sz="1050" b="1" dirty="0">
                          <a:solidFill>
                            <a:srgbClr val="002060"/>
                          </a:solidFill>
                          <a:effectLst/>
                          <a:latin typeface="Calibri" pitchFamily="34" charset="0"/>
                        </a:rPr>
                        <a:t>установки пожаротушения</a:t>
                      </a:r>
                    </a:p>
                  </a:txBody>
                  <a:tcPr marL="14149" marR="14149" marT="7075" marB="7075"/>
                </a:tc>
                <a:tc>
                  <a:txBody>
                    <a:bodyPr/>
                    <a:lstStyle/>
                    <a:p>
                      <a:pPr algn="ctr" fontAlgn="base"/>
                      <a:r>
                        <a:rPr lang="ru-RU" sz="1050" b="1" dirty="0">
                          <a:solidFill>
                            <a:srgbClr val="002060"/>
                          </a:solidFill>
                          <a:effectLst/>
                          <a:latin typeface="Calibri" pitchFamily="34" charset="0"/>
                        </a:rPr>
                        <a:t>система пожарной</a:t>
                      </a:r>
                      <a:br>
                        <a:rPr lang="ru-RU" sz="1050" b="1" dirty="0">
                          <a:solidFill>
                            <a:srgbClr val="002060"/>
                          </a:solidFill>
                          <a:effectLst/>
                          <a:latin typeface="Calibri" pitchFamily="34" charset="0"/>
                        </a:rPr>
                      </a:br>
                      <a:r>
                        <a:rPr lang="ru-RU" sz="1050" b="1" dirty="0">
                          <a:solidFill>
                            <a:srgbClr val="002060"/>
                          </a:solidFill>
                          <a:effectLst/>
                          <a:latin typeface="Calibri" pitchFamily="34" charset="0"/>
                        </a:rPr>
                        <a:t>сигнализации</a:t>
                      </a:r>
                    </a:p>
                  </a:txBody>
                  <a:tcPr marL="14149" marR="14149" marT="7075" marB="7075"/>
                </a:tc>
              </a:tr>
            </a:tbl>
          </a:graphicData>
        </a:graphic>
      </p:graphicFrame>
      <p:sp>
        <p:nvSpPr>
          <p:cNvPr id="4" name="Прямоугольник 3"/>
          <p:cNvSpPr/>
          <p:nvPr/>
        </p:nvSpPr>
        <p:spPr>
          <a:xfrm>
            <a:off x="4102472" y="5373216"/>
            <a:ext cx="4572000" cy="1323439"/>
          </a:xfrm>
          <a:prstGeom prst="rect">
            <a:avLst/>
          </a:prstGeom>
        </p:spPr>
        <p:txBody>
          <a:bodyPr>
            <a:spAutoFit/>
          </a:bodyPr>
          <a:lstStyle/>
          <a:p>
            <a:pPr algn="ctr"/>
            <a:r>
              <a:rPr lang="ru-RU" sz="2000" b="1" dirty="0" smtClean="0">
                <a:solidFill>
                  <a:srgbClr val="002060"/>
                </a:solidFill>
                <a:latin typeface="Calibri" pitchFamily="34" charset="0"/>
              </a:rPr>
              <a:t>ТЕМА 3.3. СИСТЕМЫ ОБНАРУЖЕНИЯ ПОЖАРА, ОПОВЕЩЕНИЯ И УПРАВЛЕНИЯ ЭВАКУАЦИЕЙ ЛЮДЕЙ ПРИ ПОЖАРЕ</a:t>
            </a:r>
            <a:endParaRPr lang="ru-RU" sz="2000" b="1" dirty="0">
              <a:solidFill>
                <a:srgbClr val="002060"/>
              </a:solidFill>
              <a:latin typeface="Calibri"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499194102"/>
              </p:ext>
            </p:extLst>
          </p:nvPr>
        </p:nvGraphicFramePr>
        <p:xfrm>
          <a:off x="0" y="764704"/>
          <a:ext cx="9144000" cy="3808848"/>
        </p:xfrm>
        <a:graphic>
          <a:graphicData uri="http://schemas.openxmlformats.org/drawingml/2006/table">
            <a:tbl>
              <a:tblPr>
                <a:tableStyleId>{69C7853C-536D-4A76-A0AE-DD22124D55A5}</a:tableStyleId>
              </a:tblPr>
              <a:tblGrid>
                <a:gridCol w="4427984"/>
                <a:gridCol w="2520280"/>
                <a:gridCol w="2195736"/>
              </a:tblGrid>
              <a:tr h="253887">
                <a:tc>
                  <a:txBody>
                    <a:bodyPr/>
                    <a:lstStyle/>
                    <a:p>
                      <a:pPr fontAlgn="base"/>
                      <a:r>
                        <a:rPr lang="ru-RU" sz="1000" dirty="0">
                          <a:solidFill>
                            <a:srgbClr val="002060"/>
                          </a:solidFill>
                          <a:effectLst/>
                          <a:latin typeface="Calibri" pitchFamily="34" charset="0"/>
                        </a:rPr>
                        <a:t>12.3. здания высотой 3 этажа и более</a:t>
                      </a:r>
                      <a:br>
                        <a:rPr lang="ru-RU" sz="1000" dirty="0">
                          <a:solidFill>
                            <a:srgbClr val="002060"/>
                          </a:solidFill>
                          <a:effectLst/>
                          <a:latin typeface="Calibri" pitchFamily="34" charset="0"/>
                        </a:rPr>
                      </a:br>
                      <a:endParaRPr lang="ru-RU" sz="1000" dirty="0">
                        <a:solidFill>
                          <a:srgbClr val="002060"/>
                        </a:solidFill>
                        <a:effectLst/>
                        <a:latin typeface="Calibri" pitchFamily="34" charset="0"/>
                      </a:endParaRPr>
                    </a:p>
                  </a:txBody>
                  <a:tcPr marL="25389" marR="25389" marT="12694" marB="12694"/>
                </a:tc>
                <a:tc>
                  <a:txBody>
                    <a:bodyPr/>
                    <a:lstStyle/>
                    <a:p>
                      <a:pPr algn="ctr" fontAlgn="base"/>
                      <a:r>
                        <a:rPr lang="ru-RU" sz="1000">
                          <a:solidFill>
                            <a:srgbClr val="002060"/>
                          </a:solidFill>
                          <a:effectLst/>
                          <a:latin typeface="Calibri" pitchFamily="34" charset="0"/>
                        </a:rPr>
                        <a:t>независимо от площади здания</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25389" marR="25389" marT="12694" marB="12694"/>
                </a:tc>
                <a:tc>
                  <a:txBody>
                    <a:bodyPr/>
                    <a:lstStyle/>
                    <a:p>
                      <a:pPr algn="ctr" fontAlgn="base"/>
                      <a:r>
                        <a:rPr lang="ru-RU" sz="1000">
                          <a:solidFill>
                            <a:srgbClr val="002060"/>
                          </a:solidFill>
                          <a:effectLst/>
                          <a:latin typeface="Calibri" pitchFamily="34" charset="0"/>
                        </a:rPr>
                        <a:t>-</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25389" marR="25389" marT="12694" marB="12694"/>
                </a:tc>
              </a:tr>
              <a:tr h="1015549">
                <a:tc>
                  <a:txBody>
                    <a:bodyPr/>
                    <a:lstStyle/>
                    <a:p>
                      <a:pPr fontAlgn="base"/>
                      <a:r>
                        <a:rPr lang="ru-RU" sz="1000">
                          <a:solidFill>
                            <a:srgbClr val="002060"/>
                          </a:solidFill>
                          <a:effectLst/>
                          <a:latin typeface="Calibri" pitchFamily="34" charset="0"/>
                        </a:rPr>
                        <a:t>12.4. здания специализированных предприятий торговли по продаже легковоспламеняющихся и горючих жидкостей (за исключением расфасованного товара в таре емкостью не более 20 литров)</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25389" marR="25389" marT="12694" marB="12694"/>
                </a:tc>
                <a:tc>
                  <a:txBody>
                    <a:bodyPr/>
                    <a:lstStyle/>
                    <a:p>
                      <a:pPr algn="ctr" fontAlgn="base"/>
                      <a:r>
                        <a:rPr lang="ru-RU" sz="1000" dirty="0">
                          <a:solidFill>
                            <a:srgbClr val="002060"/>
                          </a:solidFill>
                          <a:effectLst/>
                          <a:latin typeface="Calibri" pitchFamily="34" charset="0"/>
                        </a:rPr>
                        <a:t>независимо от площади здания</a:t>
                      </a:r>
                      <a:br>
                        <a:rPr lang="ru-RU" sz="1000" dirty="0">
                          <a:solidFill>
                            <a:srgbClr val="002060"/>
                          </a:solidFill>
                          <a:effectLst/>
                          <a:latin typeface="Calibri" pitchFamily="34" charset="0"/>
                        </a:rPr>
                      </a:br>
                      <a:endParaRPr lang="ru-RU" sz="1000" dirty="0">
                        <a:solidFill>
                          <a:srgbClr val="002060"/>
                        </a:solidFill>
                        <a:effectLst/>
                        <a:latin typeface="Calibri" pitchFamily="34" charset="0"/>
                      </a:endParaRPr>
                    </a:p>
                  </a:txBody>
                  <a:tcPr marL="25389" marR="25389" marT="12694" marB="12694"/>
                </a:tc>
                <a:tc>
                  <a:txBody>
                    <a:bodyPr/>
                    <a:lstStyle/>
                    <a:p>
                      <a:pPr algn="ctr" fontAlgn="base"/>
                      <a:r>
                        <a:rPr lang="ru-RU" sz="1000">
                          <a:solidFill>
                            <a:srgbClr val="002060"/>
                          </a:solidFill>
                          <a:effectLst/>
                          <a:latin typeface="Calibri" pitchFamily="34" charset="0"/>
                        </a:rPr>
                        <a:t>-</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25389" marR="25389" marT="12694" marB="12694"/>
                </a:tc>
              </a:tr>
              <a:tr h="1472547">
                <a:tc>
                  <a:txBody>
                    <a:bodyPr/>
                    <a:lstStyle/>
                    <a:p>
                      <a:pPr fontAlgn="base"/>
                      <a:r>
                        <a:rPr lang="ru-RU" sz="1000">
                          <a:solidFill>
                            <a:srgbClr val="002060"/>
                          </a:solidFill>
                          <a:effectLst/>
                          <a:latin typeface="Calibri" pitchFamily="34" charset="0"/>
                        </a:rPr>
                        <a:t>13. Объекты и комплексы религиозного назначения (кроме отдельно стоящих объектов, состоящих из единственного помещения). Производственные, складские и жилые здания комплексов религиозного назначения оборудуются в соответствии с требованиями соответствующих пунктов</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25389" marR="25389" marT="12694" marB="12694"/>
                </a:tc>
                <a:tc>
                  <a:txBody>
                    <a:bodyPr/>
                    <a:lstStyle/>
                    <a:p>
                      <a:pPr algn="ctr" fontAlgn="base"/>
                      <a:r>
                        <a:rPr lang="ru-RU" sz="1000">
                          <a:solidFill>
                            <a:srgbClr val="002060"/>
                          </a:solidFill>
                          <a:effectLst/>
                          <a:latin typeface="Calibri" pitchFamily="34" charset="0"/>
                        </a:rPr>
                        <a:t>-</a:t>
                      </a:r>
                    </a:p>
                  </a:txBody>
                  <a:tcPr marL="25389" marR="25389" marT="12694" marB="12694"/>
                </a:tc>
                <a:tc>
                  <a:txBody>
                    <a:bodyPr/>
                    <a:lstStyle/>
                    <a:p>
                      <a:pPr algn="ctr" fontAlgn="base"/>
                      <a:r>
                        <a:rPr lang="ru-RU" sz="1000" dirty="0">
                          <a:solidFill>
                            <a:srgbClr val="002060"/>
                          </a:solidFill>
                          <a:effectLst/>
                          <a:latin typeface="Calibri" pitchFamily="34" charset="0"/>
                        </a:rPr>
                        <a:t>независимо от площади и этажности здания</a:t>
                      </a:r>
                      <a:br>
                        <a:rPr lang="ru-RU" sz="1000" dirty="0">
                          <a:solidFill>
                            <a:srgbClr val="002060"/>
                          </a:solidFill>
                          <a:effectLst/>
                          <a:latin typeface="Calibri" pitchFamily="34" charset="0"/>
                        </a:rPr>
                      </a:br>
                      <a:endParaRPr lang="ru-RU" sz="1000" dirty="0">
                        <a:solidFill>
                          <a:srgbClr val="002060"/>
                        </a:solidFill>
                        <a:effectLst/>
                        <a:latin typeface="Calibri" pitchFamily="34" charset="0"/>
                      </a:endParaRPr>
                    </a:p>
                  </a:txBody>
                  <a:tcPr marL="25389" marR="25389" marT="12694" marB="12694"/>
                </a:tc>
              </a:tr>
              <a:tr h="330054">
                <a:tc>
                  <a:txBody>
                    <a:bodyPr/>
                    <a:lstStyle/>
                    <a:p>
                      <a:pPr fontAlgn="base"/>
                      <a:r>
                        <a:rPr lang="ru-RU" sz="1000">
                          <a:solidFill>
                            <a:srgbClr val="002060"/>
                          </a:solidFill>
                          <a:effectLst/>
                          <a:latin typeface="Calibri" pitchFamily="34" charset="0"/>
                        </a:rPr>
                        <a:t>14. Здания выставочных павильонов:</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25389" marR="25389" marT="12694" marB="12694"/>
                </a:tc>
                <a:tc>
                  <a:txBody>
                    <a:bodyPr/>
                    <a:lstStyle/>
                    <a:p>
                      <a:pPr fontAlgn="base"/>
                      <a:endParaRPr lang="ru-RU" sz="1000">
                        <a:solidFill>
                          <a:srgbClr val="002060"/>
                        </a:solidFill>
                        <a:effectLst/>
                        <a:latin typeface="Calibri" pitchFamily="34" charset="0"/>
                      </a:endParaRPr>
                    </a:p>
                  </a:txBody>
                  <a:tcPr marL="25389" marR="25389" marT="12694" marB="12694"/>
                </a:tc>
                <a:tc>
                  <a:txBody>
                    <a:bodyPr/>
                    <a:lstStyle/>
                    <a:p>
                      <a:pPr fontAlgn="base"/>
                      <a:endParaRPr lang="ru-RU" sz="1000">
                        <a:solidFill>
                          <a:srgbClr val="002060"/>
                        </a:solidFill>
                        <a:effectLst/>
                        <a:latin typeface="Calibri" pitchFamily="34" charset="0"/>
                      </a:endParaRPr>
                    </a:p>
                  </a:txBody>
                  <a:tcPr marL="25389" marR="25389" marT="12694" marB="12694"/>
                </a:tc>
              </a:tr>
              <a:tr h="330054">
                <a:tc>
                  <a:txBody>
                    <a:bodyPr/>
                    <a:lstStyle/>
                    <a:p>
                      <a:pPr fontAlgn="base"/>
                      <a:r>
                        <a:rPr lang="ru-RU" sz="1000">
                          <a:solidFill>
                            <a:srgbClr val="002060"/>
                          </a:solidFill>
                          <a:effectLst/>
                          <a:latin typeface="Calibri" pitchFamily="34" charset="0"/>
                        </a:rPr>
                        <a:t>14.1. одноэтажные здания</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25389" marR="25389" marT="12694" marB="12694"/>
                </a:tc>
                <a:tc>
                  <a:txBody>
                    <a:bodyPr/>
                    <a:lstStyle/>
                    <a:p>
                      <a:pPr algn="ctr" fontAlgn="base"/>
                      <a:r>
                        <a:rPr lang="ru-RU" sz="1000">
                          <a:solidFill>
                            <a:srgbClr val="002060"/>
                          </a:solidFill>
                          <a:effectLst/>
                          <a:latin typeface="Calibri" pitchFamily="34" charset="0"/>
                        </a:rPr>
                        <a:t>при площади здания 1000 кв. метров и более</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25389" marR="25389" marT="12694" marB="12694"/>
                </a:tc>
                <a:tc>
                  <a:txBody>
                    <a:bodyPr/>
                    <a:lstStyle/>
                    <a:p>
                      <a:pPr algn="ctr" fontAlgn="base"/>
                      <a:r>
                        <a:rPr lang="ru-RU" sz="1000">
                          <a:solidFill>
                            <a:srgbClr val="002060"/>
                          </a:solidFill>
                          <a:effectLst/>
                          <a:latin typeface="Calibri" pitchFamily="34" charset="0"/>
                        </a:rPr>
                        <a:t>при площади здания менее 1000 кв. метров</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25389" marR="25389" marT="12694" marB="12694"/>
                </a:tc>
              </a:tr>
              <a:tr h="177721">
                <a:tc>
                  <a:txBody>
                    <a:bodyPr/>
                    <a:lstStyle/>
                    <a:p>
                      <a:pPr fontAlgn="base"/>
                      <a:r>
                        <a:rPr lang="ru-RU" sz="1000" dirty="0">
                          <a:solidFill>
                            <a:srgbClr val="002060"/>
                          </a:solidFill>
                          <a:effectLst/>
                          <a:latin typeface="Calibri" pitchFamily="34" charset="0"/>
                        </a:rPr>
                        <a:t>14.2. здания высотой 2 этажа и более</a:t>
                      </a:r>
                    </a:p>
                  </a:txBody>
                  <a:tcPr marL="25389" marR="25389" marT="12694" marB="12694"/>
                </a:tc>
                <a:tc>
                  <a:txBody>
                    <a:bodyPr/>
                    <a:lstStyle/>
                    <a:p>
                      <a:pPr algn="ctr" fontAlgn="base"/>
                      <a:r>
                        <a:rPr lang="ru-RU" sz="1000">
                          <a:solidFill>
                            <a:srgbClr val="002060"/>
                          </a:solidFill>
                          <a:effectLst/>
                          <a:latin typeface="Calibri" pitchFamily="34" charset="0"/>
                        </a:rPr>
                        <a:t>независимо от площади здания</a:t>
                      </a:r>
                    </a:p>
                  </a:txBody>
                  <a:tcPr marL="25389" marR="25389" marT="12694" marB="12694"/>
                </a:tc>
                <a:tc>
                  <a:txBody>
                    <a:bodyPr/>
                    <a:lstStyle/>
                    <a:p>
                      <a:pPr algn="ctr" fontAlgn="base"/>
                      <a:r>
                        <a:rPr lang="ru-RU" sz="1000" dirty="0">
                          <a:solidFill>
                            <a:srgbClr val="002060"/>
                          </a:solidFill>
                          <a:effectLst/>
                          <a:latin typeface="Calibri" pitchFamily="34" charset="0"/>
                        </a:rPr>
                        <a:t>-</a:t>
                      </a:r>
                    </a:p>
                  </a:txBody>
                  <a:tcPr marL="25389" marR="25389" marT="12694" marB="12694"/>
                </a:tc>
              </a:tr>
            </a:tbl>
          </a:graphicData>
        </a:graphic>
      </p:graphicFrame>
    </p:spTree>
    <p:extLst>
      <p:ext uri="{BB962C8B-B14F-4D97-AF65-F5344CB8AC3E}">
        <p14:creationId xmlns:p14="http://schemas.microsoft.com/office/powerpoint/2010/main" val="3873189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67944" y="5517232"/>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3.1. СПОСОБЫ ЗАЩИТЫ ЛЮДЕЙ И ИМУЩЕСТВА ОТ ВОЗДЕЙСТВИЯ ОПАСНЫХ ФАКТОРОВ ПОЖАРА</a:t>
            </a:r>
            <a:endParaRPr lang="ru-RU" sz="2000" b="1" dirty="0">
              <a:solidFill>
                <a:srgbClr val="002060"/>
              </a:solidFill>
              <a:latin typeface="Calibri" pitchFamily="34" charset="0"/>
            </a:endParaRPr>
          </a:p>
        </p:txBody>
      </p:sp>
      <p:sp>
        <p:nvSpPr>
          <p:cNvPr id="3" name="Прямоугольник 2"/>
          <p:cNvSpPr/>
          <p:nvPr/>
        </p:nvSpPr>
        <p:spPr>
          <a:xfrm>
            <a:off x="0" y="0"/>
            <a:ext cx="9144000" cy="2677656"/>
          </a:xfrm>
          <a:prstGeom prst="rect">
            <a:avLst/>
          </a:prstGeom>
        </p:spPr>
        <p:txBody>
          <a:bodyPr wrap="square">
            <a:spAutoFit/>
          </a:bodyPr>
          <a:lstStyle/>
          <a:p>
            <a:pPr algn="just"/>
            <a:r>
              <a:rPr lang="ru-RU" sz="1400" b="1" dirty="0">
                <a:solidFill>
                  <a:srgbClr val="002060"/>
                </a:solidFill>
                <a:latin typeface="Calibri" pitchFamily="34" charset="0"/>
              </a:rPr>
              <a:t>Целью создания систем противопожарной защиты является </a:t>
            </a:r>
            <a:r>
              <a:rPr lang="ru-RU" sz="1400" dirty="0">
                <a:solidFill>
                  <a:srgbClr val="002060"/>
                </a:solidFill>
                <a:latin typeface="Calibri" pitchFamily="34" charset="0"/>
              </a:rPr>
              <a:t>защита людей и имущества от воздействия опасных факторов пожара и (или) ограничение его последствий</a:t>
            </a:r>
            <a:r>
              <a:rPr lang="ru-RU" sz="1400" dirty="0" smtClean="0">
                <a:solidFill>
                  <a:srgbClr val="002060"/>
                </a:solidFill>
                <a:latin typeface="Calibri" pitchFamily="34" charset="0"/>
              </a:rPr>
              <a:t>.</a:t>
            </a:r>
          </a:p>
          <a:p>
            <a:pPr algn="just"/>
            <a:endParaRPr lang="ru-RU" sz="1400" dirty="0">
              <a:solidFill>
                <a:srgbClr val="002060"/>
              </a:solidFill>
              <a:latin typeface="Calibri" pitchFamily="34" charset="0"/>
            </a:endParaRPr>
          </a:p>
          <a:p>
            <a:pPr algn="just"/>
            <a:r>
              <a:rPr lang="ru-RU" sz="1400" b="1" dirty="0" smtClean="0">
                <a:solidFill>
                  <a:srgbClr val="002060"/>
                </a:solidFill>
                <a:latin typeface="Calibri" pitchFamily="34" charset="0"/>
              </a:rPr>
              <a:t>Защита людей и имущества от воздействия опасных факторов пожара и (или) ограничение его последствий обеспечиваются</a:t>
            </a:r>
            <a:r>
              <a:rPr lang="ru-RU" sz="1400" dirty="0" smtClean="0">
                <a:solidFill>
                  <a:srgbClr val="002060"/>
                </a:solidFill>
                <a:latin typeface="Calibri" pitchFamily="34" charset="0"/>
              </a:rPr>
              <a:t> снижением динамики нарастания опасных факторов пожара, эвакуацией людей и имущества в безопасную зону и (или) тушением пожара.</a:t>
            </a:r>
          </a:p>
          <a:p>
            <a:pPr algn="just"/>
            <a:endParaRPr lang="ru-RU" sz="1400" dirty="0" smtClean="0">
              <a:solidFill>
                <a:srgbClr val="002060"/>
              </a:solidFill>
              <a:latin typeface="Calibri" pitchFamily="34" charset="0"/>
            </a:endParaRPr>
          </a:p>
          <a:p>
            <a:pPr algn="just"/>
            <a:r>
              <a:rPr lang="ru-RU" sz="1400" b="1" dirty="0" smtClean="0">
                <a:solidFill>
                  <a:srgbClr val="002060"/>
                </a:solidFill>
                <a:latin typeface="Calibri" pitchFamily="34" charset="0"/>
              </a:rPr>
              <a:t>Системы противопожарной защиты должны обладать </a:t>
            </a:r>
            <a:r>
              <a:rPr lang="ru-RU" sz="1400" dirty="0" smtClean="0">
                <a:solidFill>
                  <a:srgbClr val="002060"/>
                </a:solidFill>
                <a:latin typeface="Calibri" pitchFamily="34" charset="0"/>
              </a:rPr>
              <a:t>надежностью и устойчивостью к воздействию опасных факторов пожара в течение времени, необходимого для достижения целей обеспечения пожарной безопасности.</a:t>
            </a:r>
          </a:p>
          <a:p>
            <a:pPr algn="just"/>
            <a:endParaRPr lang="ru-RU" sz="1400" dirty="0" smtClean="0">
              <a:solidFill>
                <a:srgbClr val="002060"/>
              </a:solidFill>
              <a:latin typeface="Calibri" pitchFamily="34" charset="0"/>
            </a:endParaRPr>
          </a:p>
          <a:p>
            <a:pPr algn="just"/>
            <a:r>
              <a:rPr lang="ru-RU" sz="1400" b="1" dirty="0" smtClean="0">
                <a:solidFill>
                  <a:srgbClr val="002060"/>
                </a:solidFill>
                <a:latin typeface="Calibri" pitchFamily="34" charset="0"/>
              </a:rPr>
              <a:t>Состав и функциональные характеристики систем противопожарной защиты объектов устанавливаются </a:t>
            </a:r>
            <a:r>
              <a:rPr lang="ru-RU" sz="1400" dirty="0" smtClean="0">
                <a:solidFill>
                  <a:srgbClr val="002060"/>
                </a:solidFill>
                <a:latin typeface="Calibri" pitchFamily="34" charset="0"/>
              </a:rPr>
              <a:t>нормативными документами по пожарной безопасности.</a:t>
            </a:r>
            <a:endParaRPr lang="ru-RU" sz="1400" dirty="0">
              <a:solidFill>
                <a:srgbClr val="002060"/>
              </a:solidFill>
              <a:latin typeface="Calibri" pitchFamily="34" charset="0"/>
            </a:endParaRPr>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12324" r="11413"/>
          <a:stretch/>
        </p:blipFill>
        <p:spPr>
          <a:xfrm>
            <a:off x="107504" y="2679097"/>
            <a:ext cx="2653076" cy="2319245"/>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3928" y="2612241"/>
            <a:ext cx="5087276" cy="2384660"/>
          </a:xfrm>
          <a:prstGeom prst="rect">
            <a:avLst/>
          </a:prstGeom>
        </p:spPr>
      </p:pic>
      <p:pic>
        <p:nvPicPr>
          <p:cNvPr id="7" name="Рисунок 6"/>
          <p:cNvPicPr>
            <a:picLocks noChangeAspect="1"/>
          </p:cNvPicPr>
          <p:nvPr/>
        </p:nvPicPr>
        <p:blipFill rotWithShape="1">
          <a:blip r:embed="rId4" cstate="print">
            <a:extLst>
              <a:ext uri="{28A0092B-C50C-407E-A947-70E740481C1C}">
                <a14:useLocalDpi xmlns:a14="http://schemas.microsoft.com/office/drawing/2010/main" val="0"/>
              </a:ext>
            </a:extLst>
          </a:blip>
          <a:srcRect l="45556" t="32592" r="20505" b="19551"/>
          <a:stretch/>
        </p:blipFill>
        <p:spPr>
          <a:xfrm>
            <a:off x="2861592" y="3570398"/>
            <a:ext cx="885160" cy="936104"/>
          </a:xfrm>
          <a:prstGeom prst="rect">
            <a:avLst/>
          </a:prstGeom>
        </p:spPr>
      </p:pic>
    </p:spTree>
    <p:extLst>
      <p:ext uri="{BB962C8B-B14F-4D97-AF65-F5344CB8AC3E}">
        <p14:creationId xmlns:p14="http://schemas.microsoft.com/office/powerpoint/2010/main" val="31815768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461665"/>
          </a:xfrm>
          <a:prstGeom prst="rect">
            <a:avLst/>
          </a:prstGeom>
        </p:spPr>
        <p:txBody>
          <a:bodyPr wrap="square">
            <a:spAutoFit/>
          </a:bodyPr>
          <a:lstStyle/>
          <a:p>
            <a:pPr algn="ctr"/>
            <a:r>
              <a:rPr lang="ru-RU" sz="1200" b="1" dirty="0" smtClean="0">
                <a:solidFill>
                  <a:srgbClr val="002060"/>
                </a:solidFill>
                <a:latin typeface="Calibri" pitchFamily="34" charset="0"/>
              </a:rPr>
              <a:t>КРИТЕРИИ ОСНАЩЕНИЯ СООРУЖЕНИЙ СИСТЕМОЙ ПОЖАРНОЙ СИГНАЛИЗАЦИИ И АВТОМАТИЧЕСКИМИ УСТАНОВКАМИ ПОЖАРОТУШЕНИЯ</a:t>
            </a:r>
            <a:endParaRPr lang="ru-RU" sz="1200" dirty="0">
              <a:solidFill>
                <a:srgbClr val="002060"/>
              </a:solidFill>
              <a:latin typeface="Calibri" pitchFamily="34"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247663740"/>
              </p:ext>
            </p:extLst>
          </p:nvPr>
        </p:nvGraphicFramePr>
        <p:xfrm>
          <a:off x="-12646" y="461665"/>
          <a:ext cx="9156645" cy="4532446"/>
        </p:xfrm>
        <a:graphic>
          <a:graphicData uri="http://schemas.openxmlformats.org/drawingml/2006/table">
            <a:tbl>
              <a:tblPr>
                <a:tableStyleId>{69C7853C-536D-4A76-A0AE-DD22124D55A5}</a:tableStyleId>
              </a:tblPr>
              <a:tblGrid>
                <a:gridCol w="3052215"/>
                <a:gridCol w="3052215"/>
                <a:gridCol w="3052215"/>
              </a:tblGrid>
              <a:tr h="79551">
                <a:tc rowSpan="2">
                  <a:txBody>
                    <a:bodyPr/>
                    <a:lstStyle/>
                    <a:p>
                      <a:pPr algn="ctr" fontAlgn="base"/>
                      <a:r>
                        <a:rPr lang="ru-RU" sz="1000" b="1" dirty="0">
                          <a:solidFill>
                            <a:srgbClr val="002060"/>
                          </a:solidFill>
                          <a:effectLst/>
                          <a:latin typeface="Calibri" pitchFamily="34" charset="0"/>
                        </a:rPr>
                        <a:t>Объект защиты</a:t>
                      </a:r>
                    </a:p>
                  </a:txBody>
                  <a:tcPr marL="19888" marR="19888" marT="9944" marB="9944"/>
                </a:tc>
                <a:tc gridSpan="2">
                  <a:txBody>
                    <a:bodyPr/>
                    <a:lstStyle/>
                    <a:p>
                      <a:pPr algn="ctr" fontAlgn="base"/>
                      <a:r>
                        <a:rPr lang="ru-RU" sz="1000" b="1" dirty="0">
                          <a:solidFill>
                            <a:srgbClr val="002060"/>
                          </a:solidFill>
                          <a:effectLst/>
                          <a:latin typeface="Calibri" pitchFamily="34" charset="0"/>
                        </a:rPr>
                        <a:t>Нормативный показатель</a:t>
                      </a:r>
                    </a:p>
                  </a:txBody>
                  <a:tcPr marL="19888" marR="19888" marT="9944" marB="9944"/>
                </a:tc>
                <a:tc hMerge="1">
                  <a:txBody>
                    <a:bodyPr/>
                    <a:lstStyle/>
                    <a:p>
                      <a:endParaRPr lang="ru-RU"/>
                    </a:p>
                  </a:txBody>
                  <a:tcPr/>
                </a:tc>
              </a:tr>
              <a:tr h="198878">
                <a:tc vMerge="1">
                  <a:txBody>
                    <a:bodyPr/>
                    <a:lstStyle/>
                    <a:p>
                      <a:pPr fontAlgn="base"/>
                      <a:endParaRPr lang="ru-RU" sz="1000" b="1" dirty="0">
                        <a:solidFill>
                          <a:srgbClr val="002060"/>
                        </a:solidFill>
                        <a:effectLst/>
                        <a:latin typeface="Calibri" pitchFamily="34" charset="0"/>
                      </a:endParaRPr>
                    </a:p>
                  </a:txBody>
                  <a:tcPr marL="19888" marR="19888" marT="9944" marB="9944"/>
                </a:tc>
                <a:tc>
                  <a:txBody>
                    <a:bodyPr/>
                    <a:lstStyle/>
                    <a:p>
                      <a:pPr algn="ctr" fontAlgn="base"/>
                      <a:r>
                        <a:rPr lang="ru-RU" sz="1000" b="1" dirty="0">
                          <a:solidFill>
                            <a:srgbClr val="002060"/>
                          </a:solidFill>
                          <a:effectLst/>
                          <a:latin typeface="Calibri" pitchFamily="34" charset="0"/>
                        </a:rPr>
                        <a:t>автоматические установки пожаротушения</a:t>
                      </a:r>
                    </a:p>
                  </a:txBody>
                  <a:tcPr marL="19888" marR="19888" marT="9944" marB="9944"/>
                </a:tc>
                <a:tc>
                  <a:txBody>
                    <a:bodyPr/>
                    <a:lstStyle/>
                    <a:p>
                      <a:pPr algn="ctr" fontAlgn="base"/>
                      <a:r>
                        <a:rPr lang="ru-RU" sz="1000" b="1" dirty="0">
                          <a:solidFill>
                            <a:srgbClr val="002060"/>
                          </a:solidFill>
                          <a:effectLst/>
                          <a:latin typeface="Calibri" pitchFamily="34" charset="0"/>
                        </a:rPr>
                        <a:t>система пожарной сигнализации</a:t>
                      </a:r>
                    </a:p>
                  </a:txBody>
                  <a:tcPr marL="19888" marR="19888" marT="9944" marB="9944"/>
                </a:tc>
              </a:tr>
              <a:tr h="616523">
                <a:tc>
                  <a:txBody>
                    <a:bodyPr/>
                    <a:lstStyle/>
                    <a:p>
                      <a:pPr fontAlgn="base"/>
                      <a:r>
                        <a:rPr lang="ru-RU" sz="1000">
                          <a:solidFill>
                            <a:srgbClr val="002060"/>
                          </a:solidFill>
                          <a:effectLst/>
                          <a:latin typeface="Calibri" pitchFamily="34" charset="0"/>
                        </a:rPr>
                        <a:t>1. Кабельные сооружения электростанций (за исключением частично закрытых кабельных галерей, прокладываемых снаружи зданий и сооружений)</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9888" marR="19888" marT="9944" marB="9944"/>
                </a:tc>
                <a:tc>
                  <a:txBody>
                    <a:bodyPr/>
                    <a:lstStyle/>
                    <a:p>
                      <a:pPr algn="ctr" fontAlgn="base"/>
                      <a:r>
                        <a:rPr lang="ru-RU" sz="1000">
                          <a:solidFill>
                            <a:srgbClr val="002060"/>
                          </a:solidFill>
                          <a:effectLst/>
                          <a:latin typeface="Calibri" pitchFamily="34" charset="0"/>
                        </a:rPr>
                        <a:t>независимо от площади сооружения</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9888" marR="19888" marT="9944" marB="9944"/>
                </a:tc>
                <a:tc>
                  <a:txBody>
                    <a:bodyPr/>
                    <a:lstStyle/>
                    <a:p>
                      <a:pPr algn="ctr" fontAlgn="base"/>
                      <a:r>
                        <a:rPr lang="ru-RU" sz="1000" dirty="0">
                          <a:solidFill>
                            <a:srgbClr val="002060"/>
                          </a:solidFill>
                          <a:effectLst/>
                          <a:latin typeface="Calibri" pitchFamily="34" charset="0"/>
                        </a:rPr>
                        <a:t>-</a:t>
                      </a:r>
                      <a:br>
                        <a:rPr lang="ru-RU" sz="1000" dirty="0">
                          <a:solidFill>
                            <a:srgbClr val="002060"/>
                          </a:solidFill>
                          <a:effectLst/>
                          <a:latin typeface="Calibri" pitchFamily="34" charset="0"/>
                        </a:rPr>
                      </a:br>
                      <a:endParaRPr lang="ru-RU" sz="1000" dirty="0">
                        <a:solidFill>
                          <a:srgbClr val="002060"/>
                        </a:solidFill>
                        <a:effectLst/>
                        <a:latin typeface="Calibri" pitchFamily="34" charset="0"/>
                      </a:endParaRPr>
                    </a:p>
                  </a:txBody>
                  <a:tcPr marL="19888" marR="19888" marT="9944" marB="9944"/>
                </a:tc>
              </a:tr>
              <a:tr h="258542">
                <a:tc>
                  <a:txBody>
                    <a:bodyPr/>
                    <a:lstStyle/>
                    <a:p>
                      <a:pPr fontAlgn="base"/>
                      <a:r>
                        <a:rPr lang="ru-RU" sz="1000">
                          <a:solidFill>
                            <a:srgbClr val="002060"/>
                          </a:solidFill>
                          <a:effectLst/>
                          <a:latin typeface="Calibri" pitchFamily="34" charset="0"/>
                        </a:rPr>
                        <a:t>2. Кабельные сооружения подстанций:</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9888" marR="19888" marT="9944" marB="9944"/>
                </a:tc>
                <a:tc>
                  <a:txBody>
                    <a:bodyPr/>
                    <a:lstStyle/>
                    <a:p>
                      <a:pPr fontAlgn="base"/>
                      <a:endParaRPr lang="ru-RU" sz="1000">
                        <a:solidFill>
                          <a:srgbClr val="002060"/>
                        </a:solidFill>
                        <a:effectLst/>
                        <a:latin typeface="Calibri" pitchFamily="34" charset="0"/>
                      </a:endParaRPr>
                    </a:p>
                  </a:txBody>
                  <a:tcPr marL="19888" marR="19888" marT="9944" marB="9944"/>
                </a:tc>
                <a:tc>
                  <a:txBody>
                    <a:bodyPr/>
                    <a:lstStyle/>
                    <a:p>
                      <a:pPr fontAlgn="base"/>
                      <a:endParaRPr lang="ru-RU" sz="1000">
                        <a:solidFill>
                          <a:srgbClr val="002060"/>
                        </a:solidFill>
                        <a:effectLst/>
                        <a:latin typeface="Calibri" pitchFamily="34" charset="0"/>
                      </a:endParaRPr>
                    </a:p>
                  </a:txBody>
                  <a:tcPr marL="19888" marR="19888" marT="9944" marB="9944"/>
                </a:tc>
              </a:tr>
              <a:tr h="198878">
                <a:tc>
                  <a:txBody>
                    <a:bodyPr/>
                    <a:lstStyle/>
                    <a:p>
                      <a:pPr fontAlgn="base"/>
                      <a:r>
                        <a:rPr lang="ru-RU" sz="1000">
                          <a:solidFill>
                            <a:srgbClr val="002060"/>
                          </a:solidFill>
                          <a:effectLst/>
                          <a:latin typeface="Calibri" pitchFamily="34" charset="0"/>
                        </a:rPr>
                        <a:t>2.1. напряжением 500 киловольт и выше</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9888" marR="19888" marT="9944" marB="9944"/>
                </a:tc>
                <a:tc>
                  <a:txBody>
                    <a:bodyPr/>
                    <a:lstStyle/>
                    <a:p>
                      <a:pPr algn="ctr" fontAlgn="base"/>
                      <a:r>
                        <a:rPr lang="ru-RU" sz="1000" dirty="0">
                          <a:solidFill>
                            <a:srgbClr val="002060"/>
                          </a:solidFill>
                          <a:effectLst/>
                          <a:latin typeface="Calibri" pitchFamily="34" charset="0"/>
                        </a:rPr>
                        <a:t>независимо от площади сооружения</a:t>
                      </a:r>
                      <a:br>
                        <a:rPr lang="ru-RU" sz="1000" dirty="0">
                          <a:solidFill>
                            <a:srgbClr val="002060"/>
                          </a:solidFill>
                          <a:effectLst/>
                          <a:latin typeface="Calibri" pitchFamily="34" charset="0"/>
                        </a:rPr>
                      </a:br>
                      <a:endParaRPr lang="ru-RU" sz="1000" dirty="0">
                        <a:solidFill>
                          <a:srgbClr val="002060"/>
                        </a:solidFill>
                        <a:effectLst/>
                        <a:latin typeface="Calibri" pitchFamily="34" charset="0"/>
                      </a:endParaRPr>
                    </a:p>
                  </a:txBody>
                  <a:tcPr marL="19888" marR="19888" marT="9944" marB="9944"/>
                </a:tc>
                <a:tc>
                  <a:txBody>
                    <a:bodyPr/>
                    <a:lstStyle/>
                    <a:p>
                      <a:pPr algn="ctr" fontAlgn="base"/>
                      <a:r>
                        <a:rPr lang="ru-RU" sz="1000">
                          <a:solidFill>
                            <a:srgbClr val="002060"/>
                          </a:solidFill>
                          <a:effectLst/>
                          <a:latin typeface="Calibri" pitchFamily="34" charset="0"/>
                        </a:rPr>
                        <a:t>-</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9888" marR="19888" marT="9944" marB="9944"/>
                </a:tc>
              </a:tr>
              <a:tr h="198878">
                <a:tc>
                  <a:txBody>
                    <a:bodyPr/>
                    <a:lstStyle/>
                    <a:p>
                      <a:pPr fontAlgn="base"/>
                      <a:r>
                        <a:rPr lang="ru-RU" sz="1000">
                          <a:solidFill>
                            <a:srgbClr val="002060"/>
                          </a:solidFill>
                          <a:effectLst/>
                          <a:latin typeface="Calibri" pitchFamily="34" charset="0"/>
                        </a:rPr>
                        <a:t>2.2. напряжением менее 500 киловольт</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9888" marR="19888" marT="9944" marB="9944"/>
                </a:tc>
                <a:tc>
                  <a:txBody>
                    <a:bodyPr/>
                    <a:lstStyle/>
                    <a:p>
                      <a:pPr algn="ctr" fontAlgn="base"/>
                      <a:r>
                        <a:rPr lang="ru-RU" sz="1000">
                          <a:solidFill>
                            <a:srgbClr val="002060"/>
                          </a:solidFill>
                          <a:effectLst/>
                          <a:latin typeface="Calibri" pitchFamily="34" charset="0"/>
                        </a:rPr>
                        <a:t>-</a:t>
                      </a:r>
                    </a:p>
                  </a:txBody>
                  <a:tcPr marL="19888" marR="19888" marT="9944" marB="9944"/>
                </a:tc>
                <a:tc>
                  <a:txBody>
                    <a:bodyPr/>
                    <a:lstStyle/>
                    <a:p>
                      <a:pPr algn="ctr" fontAlgn="base"/>
                      <a:r>
                        <a:rPr lang="ru-RU" sz="1000">
                          <a:solidFill>
                            <a:srgbClr val="002060"/>
                          </a:solidFill>
                          <a:effectLst/>
                          <a:latin typeface="Calibri" pitchFamily="34" charset="0"/>
                        </a:rPr>
                        <a:t>независимо от площади сооружения</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9888" marR="19888" marT="9944" marB="9944"/>
                </a:tc>
              </a:tr>
              <a:tr h="437533">
                <a:tc>
                  <a:txBody>
                    <a:bodyPr/>
                    <a:lstStyle/>
                    <a:p>
                      <a:pPr fontAlgn="base"/>
                      <a:r>
                        <a:rPr lang="ru-RU" sz="1000">
                          <a:solidFill>
                            <a:srgbClr val="002060"/>
                          </a:solidFill>
                          <a:effectLst/>
                          <a:latin typeface="Calibri" pitchFamily="34" charset="0"/>
                        </a:rPr>
                        <a:t>3. Кабельные сооружения подстанций глубокого ввода напряжением 110-220 киловольт с трансформаторами:</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9888" marR="19888" marT="9944" marB="9944"/>
                </a:tc>
                <a:tc>
                  <a:txBody>
                    <a:bodyPr/>
                    <a:lstStyle/>
                    <a:p>
                      <a:pPr fontAlgn="base"/>
                      <a:endParaRPr lang="ru-RU" sz="1000">
                        <a:solidFill>
                          <a:srgbClr val="002060"/>
                        </a:solidFill>
                        <a:effectLst/>
                        <a:latin typeface="Calibri" pitchFamily="34" charset="0"/>
                      </a:endParaRPr>
                    </a:p>
                  </a:txBody>
                  <a:tcPr marL="19888" marR="19888" marT="9944" marB="9944"/>
                </a:tc>
                <a:tc>
                  <a:txBody>
                    <a:bodyPr/>
                    <a:lstStyle/>
                    <a:p>
                      <a:pPr fontAlgn="base"/>
                      <a:endParaRPr lang="ru-RU" sz="1000">
                        <a:solidFill>
                          <a:srgbClr val="002060"/>
                        </a:solidFill>
                        <a:effectLst/>
                        <a:latin typeface="Calibri" pitchFamily="34" charset="0"/>
                      </a:endParaRPr>
                    </a:p>
                  </a:txBody>
                  <a:tcPr marL="19888" marR="19888" marT="9944" marB="9944"/>
                </a:tc>
              </a:tr>
              <a:tr h="258542">
                <a:tc>
                  <a:txBody>
                    <a:bodyPr/>
                    <a:lstStyle/>
                    <a:p>
                      <a:pPr fontAlgn="base"/>
                      <a:r>
                        <a:rPr lang="ru-RU" sz="1000">
                          <a:solidFill>
                            <a:srgbClr val="002060"/>
                          </a:solidFill>
                          <a:effectLst/>
                          <a:latin typeface="Calibri" pitchFamily="34" charset="0"/>
                        </a:rPr>
                        <a:t>3.1. мощностью 63 мегавольт-ампер и выше</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9888" marR="19888" marT="9944" marB="9944"/>
                </a:tc>
                <a:tc>
                  <a:txBody>
                    <a:bodyPr/>
                    <a:lstStyle/>
                    <a:p>
                      <a:pPr algn="ctr" fontAlgn="base"/>
                      <a:r>
                        <a:rPr lang="ru-RU" sz="1000">
                          <a:solidFill>
                            <a:srgbClr val="002060"/>
                          </a:solidFill>
                          <a:effectLst/>
                          <a:latin typeface="Calibri" pitchFamily="34" charset="0"/>
                        </a:rPr>
                        <a:t>независимо от площади сооружения</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9888" marR="19888" marT="9944" marB="9944"/>
                </a:tc>
                <a:tc>
                  <a:txBody>
                    <a:bodyPr/>
                    <a:lstStyle/>
                    <a:p>
                      <a:pPr algn="ctr" fontAlgn="base"/>
                      <a:r>
                        <a:rPr lang="ru-RU" sz="1000">
                          <a:solidFill>
                            <a:srgbClr val="002060"/>
                          </a:solidFill>
                          <a:effectLst/>
                          <a:latin typeface="Calibri" pitchFamily="34" charset="0"/>
                        </a:rPr>
                        <a:t>-</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9888" marR="19888" marT="9944" marB="9944"/>
                </a:tc>
              </a:tr>
              <a:tr h="198878">
                <a:tc>
                  <a:txBody>
                    <a:bodyPr/>
                    <a:lstStyle/>
                    <a:p>
                      <a:pPr fontAlgn="base"/>
                      <a:r>
                        <a:rPr lang="ru-RU" sz="1000">
                          <a:solidFill>
                            <a:srgbClr val="002060"/>
                          </a:solidFill>
                          <a:effectLst/>
                          <a:latin typeface="Calibri" pitchFamily="34" charset="0"/>
                        </a:rPr>
                        <a:t>3.2. мощностью менее 63 мегавольт-ампер</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9888" marR="19888" marT="9944" marB="9944"/>
                </a:tc>
                <a:tc>
                  <a:txBody>
                    <a:bodyPr/>
                    <a:lstStyle/>
                    <a:p>
                      <a:pPr algn="ctr" fontAlgn="base"/>
                      <a:r>
                        <a:rPr lang="ru-RU" sz="1000">
                          <a:solidFill>
                            <a:srgbClr val="002060"/>
                          </a:solidFill>
                          <a:effectLst/>
                          <a:latin typeface="Calibri" pitchFamily="34" charset="0"/>
                        </a:rPr>
                        <a:t>-</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9888" marR="19888" marT="9944" marB="9944"/>
                </a:tc>
                <a:tc>
                  <a:txBody>
                    <a:bodyPr/>
                    <a:lstStyle/>
                    <a:p>
                      <a:pPr algn="ctr" fontAlgn="base"/>
                      <a:r>
                        <a:rPr lang="ru-RU" sz="1000">
                          <a:solidFill>
                            <a:srgbClr val="002060"/>
                          </a:solidFill>
                          <a:effectLst/>
                          <a:latin typeface="Calibri" pitchFamily="34" charset="0"/>
                        </a:rPr>
                        <a:t>независимо от площади сооружения</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9888" marR="19888" marT="9944" marB="9944"/>
                </a:tc>
              </a:tr>
              <a:tr h="318205">
                <a:tc>
                  <a:txBody>
                    <a:bodyPr/>
                    <a:lstStyle/>
                    <a:p>
                      <a:pPr fontAlgn="base"/>
                      <a:r>
                        <a:rPr lang="ru-RU" sz="1000">
                          <a:solidFill>
                            <a:srgbClr val="002060"/>
                          </a:solidFill>
                          <a:effectLst/>
                          <a:latin typeface="Calibri" pitchFamily="34" charset="0"/>
                        </a:rPr>
                        <a:t>4. Кабельные сооружения промышленных и общественных зданий</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9888" marR="19888" marT="9944" marB="9944"/>
                </a:tc>
                <a:tc>
                  <a:txBody>
                    <a:bodyPr/>
                    <a:lstStyle/>
                    <a:p>
                      <a:pPr algn="ctr" fontAlgn="base"/>
                      <a:r>
                        <a:rPr lang="ru-RU" sz="1000">
                          <a:solidFill>
                            <a:srgbClr val="002060"/>
                          </a:solidFill>
                          <a:effectLst/>
                          <a:latin typeface="Calibri" pitchFamily="34" charset="0"/>
                        </a:rPr>
                        <a:t>объемом сооружения более 100 куб. метров</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9888" marR="19888" marT="9944" marB="9944"/>
                </a:tc>
                <a:tc>
                  <a:txBody>
                    <a:bodyPr/>
                    <a:lstStyle/>
                    <a:p>
                      <a:pPr algn="ctr" fontAlgn="base"/>
                      <a:r>
                        <a:rPr lang="ru-RU" sz="1000">
                          <a:solidFill>
                            <a:srgbClr val="002060"/>
                          </a:solidFill>
                          <a:effectLst/>
                          <a:latin typeface="Calibri" pitchFamily="34" charset="0"/>
                        </a:rPr>
                        <a:t>объемом сооружения менее 100 куб. метров</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9888" marR="19888" marT="9944" marB="9944"/>
                </a:tc>
              </a:tr>
              <a:tr h="556860">
                <a:tc>
                  <a:txBody>
                    <a:bodyPr/>
                    <a:lstStyle/>
                    <a:p>
                      <a:pPr fontAlgn="base"/>
                      <a:r>
                        <a:rPr lang="ru-RU" sz="1000">
                          <a:solidFill>
                            <a:srgbClr val="002060"/>
                          </a:solidFill>
                          <a:effectLst/>
                          <a:latin typeface="Calibri" pitchFamily="34" charset="0"/>
                        </a:rPr>
                        <a:t>5. Комбинированные тоннели производственных и общественных зданий при прокладке в них кабелей и проводов напряжением 220 вольт и выше:</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9888" marR="19888" marT="9944" marB="9944"/>
                </a:tc>
                <a:tc>
                  <a:txBody>
                    <a:bodyPr/>
                    <a:lstStyle/>
                    <a:p>
                      <a:pPr fontAlgn="base"/>
                      <a:endParaRPr lang="ru-RU" sz="1000" dirty="0">
                        <a:solidFill>
                          <a:srgbClr val="002060"/>
                        </a:solidFill>
                        <a:effectLst/>
                        <a:latin typeface="Calibri" pitchFamily="34" charset="0"/>
                      </a:endParaRPr>
                    </a:p>
                  </a:txBody>
                  <a:tcPr marL="19888" marR="19888" marT="9944" marB="9944"/>
                </a:tc>
                <a:tc>
                  <a:txBody>
                    <a:bodyPr/>
                    <a:lstStyle/>
                    <a:p>
                      <a:pPr fontAlgn="base"/>
                      <a:endParaRPr lang="ru-RU" sz="1000">
                        <a:solidFill>
                          <a:srgbClr val="002060"/>
                        </a:solidFill>
                        <a:effectLst/>
                        <a:latin typeface="Calibri" pitchFamily="34" charset="0"/>
                      </a:endParaRPr>
                    </a:p>
                  </a:txBody>
                  <a:tcPr marL="19888" marR="19888" marT="9944" marB="9944"/>
                </a:tc>
              </a:tr>
              <a:tr h="258542">
                <a:tc>
                  <a:txBody>
                    <a:bodyPr/>
                    <a:lstStyle/>
                    <a:p>
                      <a:pPr fontAlgn="base"/>
                      <a:r>
                        <a:rPr lang="ru-RU" sz="1000">
                          <a:solidFill>
                            <a:srgbClr val="002060"/>
                          </a:solidFill>
                          <a:effectLst/>
                          <a:latin typeface="Calibri" pitchFamily="34" charset="0"/>
                        </a:rPr>
                        <a:t>5.1. объемом сооружения более 100 куб. метров</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9888" marR="19888" marT="9944" marB="9944"/>
                </a:tc>
                <a:tc>
                  <a:txBody>
                    <a:bodyPr/>
                    <a:lstStyle/>
                    <a:p>
                      <a:pPr algn="ctr" fontAlgn="base"/>
                      <a:r>
                        <a:rPr lang="ru-RU" sz="1000">
                          <a:solidFill>
                            <a:srgbClr val="002060"/>
                          </a:solidFill>
                          <a:effectLst/>
                          <a:latin typeface="Calibri" pitchFamily="34" charset="0"/>
                        </a:rPr>
                        <a:t>12 и более кабелей</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9888" marR="19888" marT="9944" marB="9944"/>
                </a:tc>
                <a:tc>
                  <a:txBody>
                    <a:bodyPr/>
                    <a:lstStyle/>
                    <a:p>
                      <a:pPr algn="ctr" fontAlgn="base"/>
                      <a:r>
                        <a:rPr lang="ru-RU" sz="1000" dirty="0">
                          <a:solidFill>
                            <a:srgbClr val="002060"/>
                          </a:solidFill>
                          <a:effectLst/>
                          <a:latin typeface="Calibri" pitchFamily="34" charset="0"/>
                        </a:rPr>
                        <a:t>от 5 до 12 кабелей</a:t>
                      </a:r>
                    </a:p>
                  </a:txBody>
                  <a:tcPr marL="19888" marR="19888" marT="9944" marB="9944"/>
                </a:tc>
              </a:tr>
            </a:tbl>
          </a:graphicData>
        </a:graphic>
      </p:graphicFrame>
      <p:sp>
        <p:nvSpPr>
          <p:cNvPr id="4" name="Прямоугольник 3"/>
          <p:cNvSpPr/>
          <p:nvPr/>
        </p:nvSpPr>
        <p:spPr>
          <a:xfrm>
            <a:off x="4102472" y="5373216"/>
            <a:ext cx="4572000" cy="1323439"/>
          </a:xfrm>
          <a:prstGeom prst="rect">
            <a:avLst/>
          </a:prstGeom>
        </p:spPr>
        <p:txBody>
          <a:bodyPr>
            <a:spAutoFit/>
          </a:bodyPr>
          <a:lstStyle/>
          <a:p>
            <a:pPr algn="ctr"/>
            <a:r>
              <a:rPr lang="ru-RU" sz="2000" b="1" dirty="0" smtClean="0">
                <a:solidFill>
                  <a:srgbClr val="002060"/>
                </a:solidFill>
                <a:latin typeface="Calibri" pitchFamily="34" charset="0"/>
              </a:rPr>
              <a:t>ТЕМА 3.3. СИСТЕМЫ ОБНАРУЖЕНИЯ ПОЖАРА, ОПОВЕЩЕНИЯ И УПРАВЛЕНИЯ ЭВАКУАЦИЕЙ ЛЮДЕЙ ПРИ ПОЖАРЕ</a:t>
            </a:r>
            <a:endParaRPr lang="ru-RU" sz="2000" b="1" dirty="0">
              <a:solidFill>
                <a:srgbClr val="002060"/>
              </a:solidFill>
              <a:latin typeface="Calibri" pitchFamily="34" charset="0"/>
            </a:endParaRPr>
          </a:p>
        </p:txBody>
      </p:sp>
    </p:spTree>
    <p:extLst>
      <p:ext uri="{BB962C8B-B14F-4D97-AF65-F5344CB8AC3E}">
        <p14:creationId xmlns:p14="http://schemas.microsoft.com/office/powerpoint/2010/main" val="9718779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126800732"/>
              </p:ext>
            </p:extLst>
          </p:nvPr>
        </p:nvGraphicFramePr>
        <p:xfrm>
          <a:off x="-6323" y="404664"/>
          <a:ext cx="9156645" cy="496976"/>
        </p:xfrm>
        <a:graphic>
          <a:graphicData uri="http://schemas.openxmlformats.org/drawingml/2006/table">
            <a:tbl>
              <a:tblPr>
                <a:tableStyleId>{69C7853C-536D-4A76-A0AE-DD22124D55A5}</a:tableStyleId>
              </a:tblPr>
              <a:tblGrid>
                <a:gridCol w="4434307"/>
                <a:gridCol w="1670123"/>
                <a:gridCol w="3052215"/>
              </a:tblGrid>
              <a:tr h="79551">
                <a:tc rowSpan="2">
                  <a:txBody>
                    <a:bodyPr/>
                    <a:lstStyle/>
                    <a:p>
                      <a:pPr algn="ctr" fontAlgn="base"/>
                      <a:r>
                        <a:rPr lang="ru-RU" sz="1000" b="1" dirty="0">
                          <a:solidFill>
                            <a:srgbClr val="002060"/>
                          </a:solidFill>
                          <a:effectLst/>
                          <a:latin typeface="Calibri" pitchFamily="34" charset="0"/>
                        </a:rPr>
                        <a:t>Объект защиты</a:t>
                      </a:r>
                    </a:p>
                  </a:txBody>
                  <a:tcPr marL="19888" marR="19888" marT="9944" marB="9944"/>
                </a:tc>
                <a:tc gridSpan="2">
                  <a:txBody>
                    <a:bodyPr/>
                    <a:lstStyle/>
                    <a:p>
                      <a:pPr algn="ctr" fontAlgn="base"/>
                      <a:r>
                        <a:rPr lang="ru-RU" sz="1000" b="1" dirty="0">
                          <a:solidFill>
                            <a:srgbClr val="002060"/>
                          </a:solidFill>
                          <a:effectLst/>
                          <a:latin typeface="Calibri" pitchFamily="34" charset="0"/>
                        </a:rPr>
                        <a:t>Нормативный показатель</a:t>
                      </a:r>
                    </a:p>
                  </a:txBody>
                  <a:tcPr marL="19888" marR="19888" marT="9944" marB="9944"/>
                </a:tc>
                <a:tc hMerge="1">
                  <a:txBody>
                    <a:bodyPr/>
                    <a:lstStyle/>
                    <a:p>
                      <a:endParaRPr lang="ru-RU"/>
                    </a:p>
                  </a:txBody>
                  <a:tcPr/>
                </a:tc>
              </a:tr>
              <a:tr h="198878">
                <a:tc vMerge="1">
                  <a:txBody>
                    <a:bodyPr/>
                    <a:lstStyle/>
                    <a:p>
                      <a:pPr fontAlgn="base"/>
                      <a:endParaRPr lang="ru-RU" sz="1000" b="1" dirty="0">
                        <a:solidFill>
                          <a:srgbClr val="002060"/>
                        </a:solidFill>
                        <a:effectLst/>
                        <a:latin typeface="Calibri" pitchFamily="34" charset="0"/>
                      </a:endParaRPr>
                    </a:p>
                  </a:txBody>
                  <a:tcPr marL="19888" marR="19888" marT="9944" marB="9944"/>
                </a:tc>
                <a:tc>
                  <a:txBody>
                    <a:bodyPr/>
                    <a:lstStyle/>
                    <a:p>
                      <a:pPr algn="ctr" fontAlgn="base"/>
                      <a:r>
                        <a:rPr lang="ru-RU" sz="1000" b="1" dirty="0">
                          <a:solidFill>
                            <a:srgbClr val="002060"/>
                          </a:solidFill>
                          <a:effectLst/>
                          <a:latin typeface="Calibri" pitchFamily="34" charset="0"/>
                        </a:rPr>
                        <a:t>автоматические установки пожаротушения</a:t>
                      </a:r>
                    </a:p>
                  </a:txBody>
                  <a:tcPr marL="19888" marR="19888" marT="9944" marB="9944"/>
                </a:tc>
                <a:tc>
                  <a:txBody>
                    <a:bodyPr/>
                    <a:lstStyle/>
                    <a:p>
                      <a:pPr algn="ctr" fontAlgn="base"/>
                      <a:r>
                        <a:rPr lang="ru-RU" sz="1000" b="1" dirty="0">
                          <a:solidFill>
                            <a:srgbClr val="002060"/>
                          </a:solidFill>
                          <a:effectLst/>
                          <a:latin typeface="Calibri" pitchFamily="34" charset="0"/>
                        </a:rPr>
                        <a:t>система пожарной сигнализации</a:t>
                      </a:r>
                    </a:p>
                  </a:txBody>
                  <a:tcPr marL="19888" marR="19888" marT="9944" marB="9944"/>
                </a:tc>
              </a:tr>
            </a:tbl>
          </a:graphicData>
        </a:graphic>
      </p:graphicFrame>
      <p:sp>
        <p:nvSpPr>
          <p:cNvPr id="3" name="Прямоугольник 2"/>
          <p:cNvSpPr/>
          <p:nvPr/>
        </p:nvSpPr>
        <p:spPr>
          <a:xfrm>
            <a:off x="0" y="0"/>
            <a:ext cx="9144000" cy="461665"/>
          </a:xfrm>
          <a:prstGeom prst="rect">
            <a:avLst/>
          </a:prstGeom>
        </p:spPr>
        <p:txBody>
          <a:bodyPr wrap="square">
            <a:spAutoFit/>
          </a:bodyPr>
          <a:lstStyle/>
          <a:p>
            <a:pPr algn="ctr"/>
            <a:r>
              <a:rPr lang="ru-RU" sz="1200" b="1" dirty="0" smtClean="0">
                <a:solidFill>
                  <a:srgbClr val="002060"/>
                </a:solidFill>
                <a:latin typeface="Calibri" pitchFamily="34" charset="0"/>
              </a:rPr>
              <a:t>КРИТЕРИИ ОСНАЩЕНИЯ СООРУЖЕНИЙ СИСТЕМОЙ ПОЖАРНОЙ СИГНАЛИЗАЦИИ И АВТОМАТИЧЕСКИМИ УСТАНОВКАМИ ПОЖАРОТУШЕНИЯ</a:t>
            </a:r>
            <a:endParaRPr lang="ru-RU" sz="1200" dirty="0">
              <a:solidFill>
                <a:srgbClr val="002060"/>
              </a:solidFill>
              <a:latin typeface="Calibri" pitchFamily="34"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2394789666"/>
              </p:ext>
            </p:extLst>
          </p:nvPr>
        </p:nvGraphicFramePr>
        <p:xfrm>
          <a:off x="-6641" y="764704"/>
          <a:ext cx="9144000" cy="4156968"/>
        </p:xfrm>
        <a:graphic>
          <a:graphicData uri="http://schemas.openxmlformats.org/drawingml/2006/table">
            <a:tbl>
              <a:tblPr>
                <a:tableStyleId>{69C7853C-536D-4A76-A0AE-DD22124D55A5}</a:tableStyleId>
              </a:tblPr>
              <a:tblGrid>
                <a:gridCol w="4434625"/>
                <a:gridCol w="1656184"/>
                <a:gridCol w="3053191"/>
              </a:tblGrid>
              <a:tr h="193906">
                <a:tc>
                  <a:txBody>
                    <a:bodyPr/>
                    <a:lstStyle/>
                    <a:p>
                      <a:pPr fontAlgn="base"/>
                      <a:r>
                        <a:rPr lang="ru-RU" sz="1000" dirty="0">
                          <a:solidFill>
                            <a:srgbClr val="002060"/>
                          </a:solidFill>
                          <a:effectLst/>
                        </a:rPr>
                        <a:t>5.2. объемом сооружения менее 100 куб. метров</a:t>
                      </a:r>
                      <a:br>
                        <a:rPr lang="ru-RU" sz="1000" dirty="0">
                          <a:solidFill>
                            <a:srgbClr val="002060"/>
                          </a:solidFill>
                          <a:effectLst/>
                        </a:rPr>
                      </a:br>
                      <a:endParaRPr lang="ru-RU" sz="1000" dirty="0">
                        <a:solidFill>
                          <a:srgbClr val="002060"/>
                        </a:solidFill>
                        <a:effectLst/>
                        <a:latin typeface="Calibri" pitchFamily="34" charset="0"/>
                      </a:endParaRPr>
                    </a:p>
                  </a:txBody>
                  <a:tcPr marL="14916" marR="14916" marT="7458" marB="7458"/>
                </a:tc>
                <a:tc>
                  <a:txBody>
                    <a:bodyPr/>
                    <a:lstStyle/>
                    <a:p>
                      <a:pPr algn="ctr" fontAlgn="base"/>
                      <a:r>
                        <a:rPr lang="ru-RU" sz="1000" dirty="0">
                          <a:solidFill>
                            <a:srgbClr val="002060"/>
                          </a:solidFill>
                          <a:effectLst/>
                        </a:rPr>
                        <a:t>-</a:t>
                      </a:r>
                      <a:br>
                        <a:rPr lang="ru-RU" sz="1000" dirty="0">
                          <a:solidFill>
                            <a:srgbClr val="002060"/>
                          </a:solidFill>
                          <a:effectLst/>
                        </a:rPr>
                      </a:br>
                      <a:endParaRPr lang="ru-RU" sz="1000" dirty="0">
                        <a:solidFill>
                          <a:srgbClr val="002060"/>
                        </a:solidFill>
                        <a:effectLst/>
                        <a:latin typeface="Calibri" pitchFamily="34" charset="0"/>
                      </a:endParaRPr>
                    </a:p>
                  </a:txBody>
                  <a:tcPr marL="14916" marR="14916" marT="7458" marB="7458"/>
                </a:tc>
                <a:tc>
                  <a:txBody>
                    <a:bodyPr/>
                    <a:lstStyle/>
                    <a:p>
                      <a:pPr algn="ctr" fontAlgn="base"/>
                      <a:r>
                        <a:rPr lang="ru-RU" sz="1000">
                          <a:solidFill>
                            <a:srgbClr val="002060"/>
                          </a:solidFill>
                          <a:effectLst/>
                        </a:rPr>
                        <a:t>5 и более кабелей</a:t>
                      </a:r>
                      <a:br>
                        <a:rPr lang="ru-RU" sz="1000">
                          <a:solidFill>
                            <a:srgbClr val="002060"/>
                          </a:solidFill>
                          <a:effectLst/>
                        </a:rPr>
                      </a:br>
                      <a:endParaRPr lang="ru-RU" sz="1000">
                        <a:solidFill>
                          <a:srgbClr val="002060"/>
                        </a:solidFill>
                        <a:effectLst/>
                        <a:latin typeface="Calibri" pitchFamily="34" charset="0"/>
                      </a:endParaRPr>
                    </a:p>
                  </a:txBody>
                  <a:tcPr marL="14916" marR="14916" marT="7458" marB="7458"/>
                </a:tc>
              </a:tr>
              <a:tr h="417645">
                <a:tc>
                  <a:txBody>
                    <a:bodyPr/>
                    <a:lstStyle/>
                    <a:p>
                      <a:pPr fontAlgn="base"/>
                      <a:r>
                        <a:rPr lang="ru-RU" sz="1000">
                          <a:solidFill>
                            <a:srgbClr val="002060"/>
                          </a:solidFill>
                          <a:effectLst/>
                        </a:rPr>
                        <a:t>6. Кабельные тоннели и полностью закрытые галереи (в том числе комбинированные), прокладываемые между промышленными зданиями</a:t>
                      </a:r>
                      <a:br>
                        <a:rPr lang="ru-RU" sz="1000">
                          <a:solidFill>
                            <a:srgbClr val="002060"/>
                          </a:solidFill>
                          <a:effectLst/>
                        </a:rPr>
                      </a:br>
                      <a:endParaRPr lang="ru-RU" sz="1000">
                        <a:solidFill>
                          <a:srgbClr val="002060"/>
                        </a:solidFill>
                        <a:effectLst/>
                        <a:latin typeface="Calibri" pitchFamily="34" charset="0"/>
                      </a:endParaRPr>
                    </a:p>
                  </a:txBody>
                  <a:tcPr marL="14916" marR="14916" marT="7458" marB="7458"/>
                </a:tc>
                <a:tc>
                  <a:txBody>
                    <a:bodyPr/>
                    <a:lstStyle/>
                    <a:p>
                      <a:pPr algn="ctr" fontAlgn="base"/>
                      <a:r>
                        <a:rPr lang="ru-RU" sz="1000" dirty="0">
                          <a:solidFill>
                            <a:srgbClr val="002060"/>
                          </a:solidFill>
                          <a:effectLst/>
                        </a:rPr>
                        <a:t>-</a:t>
                      </a:r>
                      <a:br>
                        <a:rPr lang="ru-RU" sz="1000" dirty="0">
                          <a:solidFill>
                            <a:srgbClr val="002060"/>
                          </a:solidFill>
                          <a:effectLst/>
                        </a:rPr>
                      </a:br>
                      <a:endParaRPr lang="ru-RU" sz="1000" dirty="0">
                        <a:solidFill>
                          <a:srgbClr val="002060"/>
                        </a:solidFill>
                        <a:effectLst/>
                        <a:latin typeface="Calibri" pitchFamily="34" charset="0"/>
                      </a:endParaRPr>
                    </a:p>
                  </a:txBody>
                  <a:tcPr marL="14916" marR="14916" marT="7458" marB="7458"/>
                </a:tc>
                <a:tc>
                  <a:txBody>
                    <a:bodyPr/>
                    <a:lstStyle/>
                    <a:p>
                      <a:pPr algn="ctr" fontAlgn="base"/>
                      <a:r>
                        <a:rPr lang="ru-RU" sz="1000" dirty="0">
                          <a:solidFill>
                            <a:srgbClr val="002060"/>
                          </a:solidFill>
                          <a:effectLst/>
                        </a:rPr>
                        <a:t>объем сооружения 50 куб. метров и более</a:t>
                      </a:r>
                      <a:br>
                        <a:rPr lang="ru-RU" sz="1000" dirty="0">
                          <a:solidFill>
                            <a:srgbClr val="002060"/>
                          </a:solidFill>
                          <a:effectLst/>
                        </a:rPr>
                      </a:br>
                      <a:endParaRPr lang="ru-RU" sz="1000" dirty="0">
                        <a:solidFill>
                          <a:srgbClr val="002060"/>
                        </a:solidFill>
                        <a:effectLst/>
                        <a:latin typeface="Calibri" pitchFamily="34" charset="0"/>
                      </a:endParaRPr>
                    </a:p>
                  </a:txBody>
                  <a:tcPr marL="14916" marR="14916" marT="7458" marB="7458"/>
                </a:tc>
              </a:tr>
              <a:tr h="238654">
                <a:tc>
                  <a:txBody>
                    <a:bodyPr/>
                    <a:lstStyle/>
                    <a:p>
                      <a:pPr fontAlgn="base"/>
                      <a:r>
                        <a:rPr lang="ru-RU" sz="1000">
                          <a:solidFill>
                            <a:srgbClr val="002060"/>
                          </a:solidFill>
                          <a:effectLst/>
                        </a:rPr>
                        <a:t>7. Городские кабельные коллекторы и тоннели (в том числе комбинированные)</a:t>
                      </a:r>
                      <a:br>
                        <a:rPr lang="ru-RU" sz="1000">
                          <a:solidFill>
                            <a:srgbClr val="002060"/>
                          </a:solidFill>
                          <a:effectLst/>
                        </a:rPr>
                      </a:br>
                      <a:endParaRPr lang="ru-RU" sz="1000">
                        <a:solidFill>
                          <a:srgbClr val="002060"/>
                        </a:solidFill>
                        <a:effectLst/>
                        <a:latin typeface="Calibri" pitchFamily="34" charset="0"/>
                      </a:endParaRPr>
                    </a:p>
                  </a:txBody>
                  <a:tcPr marL="14916" marR="14916" marT="7458" marB="7458"/>
                </a:tc>
                <a:tc>
                  <a:txBody>
                    <a:bodyPr/>
                    <a:lstStyle/>
                    <a:p>
                      <a:pPr algn="ctr" fontAlgn="base"/>
                      <a:r>
                        <a:rPr lang="ru-RU" sz="1000">
                          <a:solidFill>
                            <a:srgbClr val="002060"/>
                          </a:solidFill>
                          <a:effectLst/>
                        </a:rPr>
                        <a:t>-</a:t>
                      </a:r>
                      <a:br>
                        <a:rPr lang="ru-RU" sz="1000">
                          <a:solidFill>
                            <a:srgbClr val="002060"/>
                          </a:solidFill>
                          <a:effectLst/>
                        </a:rPr>
                      </a:br>
                      <a:endParaRPr lang="ru-RU" sz="1000">
                        <a:solidFill>
                          <a:srgbClr val="002060"/>
                        </a:solidFill>
                        <a:effectLst/>
                        <a:latin typeface="Calibri" pitchFamily="34" charset="0"/>
                      </a:endParaRPr>
                    </a:p>
                  </a:txBody>
                  <a:tcPr marL="14916" marR="14916" marT="7458" marB="7458"/>
                </a:tc>
                <a:tc>
                  <a:txBody>
                    <a:bodyPr/>
                    <a:lstStyle/>
                    <a:p>
                      <a:pPr algn="ctr" fontAlgn="base"/>
                      <a:r>
                        <a:rPr lang="ru-RU" sz="1000">
                          <a:solidFill>
                            <a:srgbClr val="002060"/>
                          </a:solidFill>
                          <a:effectLst/>
                        </a:rPr>
                        <a:t>независимо от площади и объема сооружения</a:t>
                      </a:r>
                      <a:br>
                        <a:rPr lang="ru-RU" sz="1000">
                          <a:solidFill>
                            <a:srgbClr val="002060"/>
                          </a:solidFill>
                          <a:effectLst/>
                        </a:rPr>
                      </a:br>
                      <a:endParaRPr lang="ru-RU" sz="1000">
                        <a:solidFill>
                          <a:srgbClr val="002060"/>
                        </a:solidFill>
                        <a:effectLst/>
                        <a:latin typeface="Calibri" pitchFamily="34" charset="0"/>
                      </a:endParaRPr>
                    </a:p>
                  </a:txBody>
                  <a:tcPr marL="14916" marR="14916" marT="7458" marB="7458"/>
                </a:tc>
              </a:tr>
              <a:tr h="283402">
                <a:tc>
                  <a:txBody>
                    <a:bodyPr/>
                    <a:lstStyle/>
                    <a:p>
                      <a:pPr fontAlgn="base"/>
                      <a:r>
                        <a:rPr lang="ru-RU" sz="1000">
                          <a:solidFill>
                            <a:srgbClr val="002060"/>
                          </a:solidFill>
                          <a:effectLst/>
                        </a:rPr>
                        <a:t>8. Кабельные сооружения при прокладке в них маслонаполненных кабелей</a:t>
                      </a:r>
                      <a:br>
                        <a:rPr lang="ru-RU" sz="1000">
                          <a:solidFill>
                            <a:srgbClr val="002060"/>
                          </a:solidFill>
                          <a:effectLst/>
                        </a:rPr>
                      </a:br>
                      <a:endParaRPr lang="ru-RU" sz="1000">
                        <a:solidFill>
                          <a:srgbClr val="002060"/>
                        </a:solidFill>
                        <a:effectLst/>
                        <a:latin typeface="Calibri" pitchFamily="34" charset="0"/>
                      </a:endParaRPr>
                    </a:p>
                  </a:txBody>
                  <a:tcPr marL="14916" marR="14916" marT="7458" marB="7458"/>
                </a:tc>
                <a:tc>
                  <a:txBody>
                    <a:bodyPr/>
                    <a:lstStyle/>
                    <a:p>
                      <a:pPr algn="ctr" fontAlgn="base"/>
                      <a:r>
                        <a:rPr lang="ru-RU" sz="1000">
                          <a:solidFill>
                            <a:srgbClr val="002060"/>
                          </a:solidFill>
                          <a:effectLst/>
                        </a:rPr>
                        <a:t>-</a:t>
                      </a:r>
                      <a:br>
                        <a:rPr lang="ru-RU" sz="1000">
                          <a:solidFill>
                            <a:srgbClr val="002060"/>
                          </a:solidFill>
                          <a:effectLst/>
                        </a:rPr>
                      </a:br>
                      <a:endParaRPr lang="ru-RU" sz="1000">
                        <a:solidFill>
                          <a:srgbClr val="002060"/>
                        </a:solidFill>
                        <a:effectLst/>
                        <a:latin typeface="Calibri" pitchFamily="34" charset="0"/>
                      </a:endParaRPr>
                    </a:p>
                  </a:txBody>
                  <a:tcPr marL="14916" marR="14916" marT="7458" marB="7458"/>
                </a:tc>
                <a:tc>
                  <a:txBody>
                    <a:bodyPr/>
                    <a:lstStyle/>
                    <a:p>
                      <a:pPr algn="ctr" fontAlgn="base"/>
                      <a:r>
                        <a:rPr lang="ru-RU" sz="1000">
                          <a:solidFill>
                            <a:srgbClr val="002060"/>
                          </a:solidFill>
                          <a:effectLst/>
                        </a:rPr>
                        <a:t>независимо от площади сооружения</a:t>
                      </a:r>
                      <a:br>
                        <a:rPr lang="ru-RU" sz="1000">
                          <a:solidFill>
                            <a:srgbClr val="002060"/>
                          </a:solidFill>
                          <a:effectLst/>
                        </a:rPr>
                      </a:br>
                      <a:endParaRPr lang="ru-RU" sz="1000">
                        <a:solidFill>
                          <a:srgbClr val="002060"/>
                        </a:solidFill>
                        <a:effectLst/>
                        <a:latin typeface="Calibri" pitchFamily="34" charset="0"/>
                      </a:endParaRPr>
                    </a:p>
                  </a:txBody>
                  <a:tcPr marL="14916" marR="14916" marT="7458" marB="7458"/>
                </a:tc>
              </a:tr>
              <a:tr h="238654">
                <a:tc>
                  <a:txBody>
                    <a:bodyPr/>
                    <a:lstStyle/>
                    <a:p>
                      <a:pPr fontAlgn="base"/>
                      <a:r>
                        <a:rPr lang="ru-RU" sz="1000">
                          <a:solidFill>
                            <a:srgbClr val="002060"/>
                          </a:solidFill>
                          <a:effectLst/>
                        </a:rPr>
                        <a:t>9. Закрытые галереи, эстакады для транспортирования лесоматериалов</a:t>
                      </a:r>
                      <a:br>
                        <a:rPr lang="ru-RU" sz="1000">
                          <a:solidFill>
                            <a:srgbClr val="002060"/>
                          </a:solidFill>
                          <a:effectLst/>
                        </a:rPr>
                      </a:br>
                      <a:endParaRPr lang="ru-RU" sz="1000">
                        <a:solidFill>
                          <a:srgbClr val="002060"/>
                        </a:solidFill>
                        <a:effectLst/>
                        <a:latin typeface="Calibri" pitchFamily="34" charset="0"/>
                      </a:endParaRPr>
                    </a:p>
                  </a:txBody>
                  <a:tcPr marL="14916" marR="14916" marT="7458" marB="7458"/>
                </a:tc>
                <a:tc>
                  <a:txBody>
                    <a:bodyPr/>
                    <a:lstStyle/>
                    <a:p>
                      <a:pPr algn="ctr" fontAlgn="base"/>
                      <a:r>
                        <a:rPr lang="ru-RU" sz="1000">
                          <a:solidFill>
                            <a:srgbClr val="002060"/>
                          </a:solidFill>
                          <a:effectLst/>
                        </a:rPr>
                        <a:t>-</a:t>
                      </a:r>
                      <a:br>
                        <a:rPr lang="ru-RU" sz="1000">
                          <a:solidFill>
                            <a:srgbClr val="002060"/>
                          </a:solidFill>
                          <a:effectLst/>
                        </a:rPr>
                      </a:br>
                      <a:endParaRPr lang="ru-RU" sz="1000">
                        <a:solidFill>
                          <a:srgbClr val="002060"/>
                        </a:solidFill>
                        <a:effectLst/>
                        <a:latin typeface="Calibri" pitchFamily="34" charset="0"/>
                      </a:endParaRPr>
                    </a:p>
                  </a:txBody>
                  <a:tcPr marL="14916" marR="14916" marT="7458" marB="7458"/>
                </a:tc>
                <a:tc>
                  <a:txBody>
                    <a:bodyPr/>
                    <a:lstStyle/>
                    <a:p>
                      <a:pPr algn="ctr" fontAlgn="base"/>
                      <a:r>
                        <a:rPr lang="ru-RU" sz="1000">
                          <a:solidFill>
                            <a:srgbClr val="002060"/>
                          </a:solidFill>
                          <a:effectLst/>
                        </a:rPr>
                        <a:t>независимо от длины сооружения</a:t>
                      </a:r>
                      <a:br>
                        <a:rPr lang="ru-RU" sz="1000">
                          <a:solidFill>
                            <a:srgbClr val="002060"/>
                          </a:solidFill>
                          <a:effectLst/>
                        </a:rPr>
                      </a:br>
                      <a:endParaRPr lang="ru-RU" sz="1000">
                        <a:solidFill>
                          <a:srgbClr val="002060"/>
                        </a:solidFill>
                        <a:effectLst/>
                        <a:latin typeface="Calibri" pitchFamily="34" charset="0"/>
                      </a:endParaRPr>
                    </a:p>
                  </a:txBody>
                  <a:tcPr marL="14916" marR="14916" marT="7458" marB="7458"/>
                </a:tc>
              </a:tr>
              <a:tr h="1133607">
                <a:tc>
                  <a:txBody>
                    <a:bodyPr/>
                    <a:lstStyle/>
                    <a:p>
                      <a:pPr fontAlgn="base"/>
                      <a:r>
                        <a:rPr lang="ru-RU" sz="1000">
                          <a:solidFill>
                            <a:srgbClr val="002060"/>
                          </a:solidFill>
                          <a:effectLst/>
                        </a:rPr>
                        <a:t>10. Пространства за подвесными потолками при прокладке в них воздуховодов, трубопроводов с изоляцией, выполненной из материалов группы горючести Г2-Г4, а также кабелей (проводов), не распространяющих горение, и с показателями пожарной опасности по пределу распространения горения кабельного изделия при групповой прокладке П1а, П1б, П2, П3 и П4, в том числе при их совместной прокладке:</a:t>
                      </a:r>
                      <a:br>
                        <a:rPr lang="ru-RU" sz="1000">
                          <a:solidFill>
                            <a:srgbClr val="002060"/>
                          </a:solidFill>
                          <a:effectLst/>
                        </a:rPr>
                      </a:br>
                      <a:endParaRPr lang="ru-RU" sz="1000">
                        <a:solidFill>
                          <a:srgbClr val="002060"/>
                        </a:solidFill>
                        <a:effectLst/>
                        <a:latin typeface="Calibri" pitchFamily="34" charset="0"/>
                      </a:endParaRPr>
                    </a:p>
                  </a:txBody>
                  <a:tcPr marL="14916" marR="14916" marT="7458" marB="7458"/>
                </a:tc>
                <a:tc>
                  <a:txBody>
                    <a:bodyPr/>
                    <a:lstStyle/>
                    <a:p>
                      <a:pPr fontAlgn="base"/>
                      <a:endParaRPr lang="ru-RU" sz="1000">
                        <a:solidFill>
                          <a:srgbClr val="002060"/>
                        </a:solidFill>
                        <a:effectLst/>
                        <a:latin typeface="Calibri" pitchFamily="34" charset="0"/>
                      </a:endParaRPr>
                    </a:p>
                  </a:txBody>
                  <a:tcPr marL="14916" marR="14916" marT="7458" marB="7458"/>
                </a:tc>
                <a:tc>
                  <a:txBody>
                    <a:bodyPr/>
                    <a:lstStyle/>
                    <a:p>
                      <a:pPr fontAlgn="base"/>
                      <a:endParaRPr lang="ru-RU" sz="1000">
                        <a:solidFill>
                          <a:srgbClr val="002060"/>
                        </a:solidFill>
                        <a:effectLst/>
                        <a:latin typeface="Calibri" pitchFamily="34" charset="0"/>
                      </a:endParaRPr>
                    </a:p>
                  </a:txBody>
                  <a:tcPr marL="14916" marR="14916" marT="7458" marB="7458"/>
                </a:tc>
              </a:tr>
              <a:tr h="417645">
                <a:tc>
                  <a:txBody>
                    <a:bodyPr/>
                    <a:lstStyle/>
                    <a:p>
                      <a:pPr fontAlgn="base"/>
                      <a:r>
                        <a:rPr lang="ru-RU" sz="1000">
                          <a:solidFill>
                            <a:srgbClr val="002060"/>
                          </a:solidFill>
                          <a:effectLst/>
                        </a:rPr>
                        <a:t>10.1. воздуховодов, трубопроводов или кабелей (проводов), в том числе при их совместной прокладке, с объемом горючей массы кабелей (проводов)</a:t>
                      </a:r>
                      <a:br>
                        <a:rPr lang="ru-RU" sz="1000">
                          <a:solidFill>
                            <a:srgbClr val="002060"/>
                          </a:solidFill>
                          <a:effectLst/>
                        </a:rPr>
                      </a:br>
                      <a:endParaRPr lang="ru-RU" sz="1000">
                        <a:solidFill>
                          <a:srgbClr val="002060"/>
                        </a:solidFill>
                        <a:effectLst/>
                        <a:latin typeface="Calibri" pitchFamily="34" charset="0"/>
                      </a:endParaRPr>
                    </a:p>
                  </a:txBody>
                  <a:tcPr marL="14916" marR="14916" marT="7458" marB="7458"/>
                </a:tc>
                <a:tc>
                  <a:txBody>
                    <a:bodyPr/>
                    <a:lstStyle/>
                    <a:p>
                      <a:pPr algn="ctr" fontAlgn="base"/>
                      <a:r>
                        <a:rPr lang="ru-RU" sz="1000">
                          <a:solidFill>
                            <a:srgbClr val="002060"/>
                          </a:solidFill>
                          <a:effectLst/>
                        </a:rPr>
                        <a:t>7 и более литров на 1 метр кабельной линии</a:t>
                      </a:r>
                      <a:br>
                        <a:rPr lang="ru-RU" sz="1000">
                          <a:solidFill>
                            <a:srgbClr val="002060"/>
                          </a:solidFill>
                          <a:effectLst/>
                        </a:rPr>
                      </a:br>
                      <a:endParaRPr lang="ru-RU" sz="1000">
                        <a:solidFill>
                          <a:srgbClr val="002060"/>
                        </a:solidFill>
                        <a:effectLst/>
                        <a:latin typeface="Calibri" pitchFamily="34" charset="0"/>
                      </a:endParaRPr>
                    </a:p>
                  </a:txBody>
                  <a:tcPr marL="14916" marR="14916" marT="7458" marB="7458"/>
                </a:tc>
                <a:tc>
                  <a:txBody>
                    <a:bodyPr/>
                    <a:lstStyle/>
                    <a:p>
                      <a:pPr algn="ctr" fontAlgn="base"/>
                      <a:r>
                        <a:rPr lang="ru-RU" sz="1000">
                          <a:solidFill>
                            <a:srgbClr val="002060"/>
                          </a:solidFill>
                          <a:effectLst/>
                        </a:rPr>
                        <a:t>-</a:t>
                      </a:r>
                      <a:br>
                        <a:rPr lang="ru-RU" sz="1000">
                          <a:solidFill>
                            <a:srgbClr val="002060"/>
                          </a:solidFill>
                          <a:effectLst/>
                        </a:rPr>
                      </a:br>
                      <a:endParaRPr lang="ru-RU" sz="1000">
                        <a:solidFill>
                          <a:srgbClr val="002060"/>
                        </a:solidFill>
                        <a:effectLst/>
                        <a:latin typeface="Calibri" pitchFamily="34" charset="0"/>
                      </a:endParaRPr>
                    </a:p>
                  </a:txBody>
                  <a:tcPr marL="14916" marR="14916" marT="7458" marB="7458"/>
                </a:tc>
              </a:tr>
              <a:tr h="328149">
                <a:tc>
                  <a:txBody>
                    <a:bodyPr/>
                    <a:lstStyle/>
                    <a:p>
                      <a:pPr fontAlgn="base"/>
                      <a:r>
                        <a:rPr lang="ru-RU" sz="1000">
                          <a:solidFill>
                            <a:srgbClr val="002060"/>
                          </a:solidFill>
                          <a:effectLst/>
                        </a:rPr>
                        <a:t>10.2. кабелей (проводов), не распространяющих горение, с общим объемом горючей массы</a:t>
                      </a:r>
                      <a:br>
                        <a:rPr lang="ru-RU" sz="1000">
                          <a:solidFill>
                            <a:srgbClr val="002060"/>
                          </a:solidFill>
                          <a:effectLst/>
                        </a:rPr>
                      </a:br>
                      <a:endParaRPr lang="ru-RU" sz="1000">
                        <a:solidFill>
                          <a:srgbClr val="002060"/>
                        </a:solidFill>
                        <a:effectLst/>
                        <a:latin typeface="Calibri" pitchFamily="34" charset="0"/>
                      </a:endParaRPr>
                    </a:p>
                  </a:txBody>
                  <a:tcPr marL="14916" marR="14916" marT="7458" marB="7458"/>
                </a:tc>
                <a:tc>
                  <a:txBody>
                    <a:bodyPr/>
                    <a:lstStyle/>
                    <a:p>
                      <a:pPr algn="ctr" fontAlgn="base"/>
                      <a:r>
                        <a:rPr lang="ru-RU" sz="1000">
                          <a:solidFill>
                            <a:srgbClr val="002060"/>
                          </a:solidFill>
                          <a:effectLst/>
                        </a:rPr>
                        <a:t>-</a:t>
                      </a:r>
                      <a:br>
                        <a:rPr lang="ru-RU" sz="1000">
                          <a:solidFill>
                            <a:srgbClr val="002060"/>
                          </a:solidFill>
                          <a:effectLst/>
                        </a:rPr>
                      </a:br>
                      <a:endParaRPr lang="ru-RU" sz="1000">
                        <a:solidFill>
                          <a:srgbClr val="002060"/>
                        </a:solidFill>
                        <a:effectLst/>
                        <a:latin typeface="Calibri" pitchFamily="34" charset="0"/>
                      </a:endParaRPr>
                    </a:p>
                  </a:txBody>
                  <a:tcPr marL="14916" marR="14916" marT="7458" marB="7458"/>
                </a:tc>
                <a:tc>
                  <a:txBody>
                    <a:bodyPr/>
                    <a:lstStyle/>
                    <a:p>
                      <a:pPr algn="ctr" fontAlgn="base"/>
                      <a:r>
                        <a:rPr lang="ru-RU" sz="1000">
                          <a:solidFill>
                            <a:srgbClr val="002060"/>
                          </a:solidFill>
                          <a:effectLst/>
                        </a:rPr>
                        <a:t>от 1,5 литра до 7 литров на 1 метр кабельной линии</a:t>
                      </a:r>
                      <a:br>
                        <a:rPr lang="ru-RU" sz="1000">
                          <a:solidFill>
                            <a:srgbClr val="002060"/>
                          </a:solidFill>
                          <a:effectLst/>
                        </a:rPr>
                      </a:br>
                      <a:endParaRPr lang="ru-RU" sz="1000">
                        <a:solidFill>
                          <a:srgbClr val="002060"/>
                        </a:solidFill>
                        <a:effectLst/>
                        <a:latin typeface="Calibri" pitchFamily="34" charset="0"/>
                      </a:endParaRPr>
                    </a:p>
                  </a:txBody>
                  <a:tcPr marL="14916" marR="14916" marT="7458" marB="7458"/>
                </a:tc>
              </a:tr>
              <a:tr h="328149">
                <a:tc>
                  <a:txBody>
                    <a:bodyPr/>
                    <a:lstStyle/>
                    <a:p>
                      <a:pPr fontAlgn="base"/>
                      <a:r>
                        <a:rPr lang="ru-RU" sz="1000">
                          <a:solidFill>
                            <a:srgbClr val="002060"/>
                          </a:solidFill>
                          <a:effectLst/>
                        </a:rPr>
                        <a:t>11. Емкостные сооружения (резервуары) для наземного хранения легковоспламеняющихся и горючих жидкостей</a:t>
                      </a:r>
                      <a:endParaRPr lang="ru-RU" sz="1000">
                        <a:solidFill>
                          <a:srgbClr val="002060"/>
                        </a:solidFill>
                        <a:effectLst/>
                        <a:latin typeface="Calibri" pitchFamily="34" charset="0"/>
                      </a:endParaRPr>
                    </a:p>
                  </a:txBody>
                  <a:tcPr marL="14916" marR="14916" marT="7458" marB="7458"/>
                </a:tc>
                <a:tc>
                  <a:txBody>
                    <a:bodyPr/>
                    <a:lstStyle/>
                    <a:p>
                      <a:pPr algn="ctr" fontAlgn="base"/>
                      <a:r>
                        <a:rPr lang="ru-RU" sz="1000" dirty="0">
                          <a:solidFill>
                            <a:srgbClr val="002060"/>
                          </a:solidFill>
                          <a:effectLst/>
                        </a:rPr>
                        <a:t>объемом 5000 куб. метров и более</a:t>
                      </a:r>
                      <a:endParaRPr lang="ru-RU" sz="1000" dirty="0">
                        <a:solidFill>
                          <a:srgbClr val="002060"/>
                        </a:solidFill>
                        <a:effectLst/>
                        <a:latin typeface="Calibri" pitchFamily="34" charset="0"/>
                      </a:endParaRPr>
                    </a:p>
                  </a:txBody>
                  <a:tcPr marL="14916" marR="14916" marT="7458" marB="7458"/>
                </a:tc>
                <a:tc>
                  <a:txBody>
                    <a:bodyPr/>
                    <a:lstStyle/>
                    <a:p>
                      <a:pPr algn="ctr" fontAlgn="base"/>
                      <a:r>
                        <a:rPr lang="ru-RU" sz="1000" dirty="0">
                          <a:solidFill>
                            <a:srgbClr val="002060"/>
                          </a:solidFill>
                          <a:effectLst/>
                        </a:rPr>
                        <a:t>-</a:t>
                      </a:r>
                      <a:endParaRPr lang="ru-RU" sz="1000" dirty="0">
                        <a:solidFill>
                          <a:srgbClr val="002060"/>
                        </a:solidFill>
                        <a:effectLst/>
                        <a:latin typeface="Calibri" pitchFamily="34" charset="0"/>
                      </a:endParaRPr>
                    </a:p>
                  </a:txBody>
                  <a:tcPr marL="14916" marR="14916" marT="7458" marB="7458"/>
                </a:tc>
              </a:tr>
            </a:tbl>
          </a:graphicData>
        </a:graphic>
      </p:graphicFrame>
      <p:sp>
        <p:nvSpPr>
          <p:cNvPr id="5" name="Прямоугольник 4"/>
          <p:cNvSpPr/>
          <p:nvPr/>
        </p:nvSpPr>
        <p:spPr>
          <a:xfrm>
            <a:off x="4102472" y="5373216"/>
            <a:ext cx="4572000" cy="1323439"/>
          </a:xfrm>
          <a:prstGeom prst="rect">
            <a:avLst/>
          </a:prstGeom>
        </p:spPr>
        <p:txBody>
          <a:bodyPr>
            <a:spAutoFit/>
          </a:bodyPr>
          <a:lstStyle/>
          <a:p>
            <a:pPr algn="ctr"/>
            <a:r>
              <a:rPr lang="ru-RU" sz="2000" b="1" dirty="0" smtClean="0">
                <a:solidFill>
                  <a:srgbClr val="002060"/>
                </a:solidFill>
                <a:latin typeface="Calibri" pitchFamily="34" charset="0"/>
              </a:rPr>
              <a:t>ТЕМА 3.3. СИСТЕМЫ ОБНАРУЖЕНИЯ ПОЖАРА, ОПОВЕЩЕНИЯ И УПРАВЛЕНИЯ ЭВАКУАЦИЕЙ ЛЮДЕЙ ПРИ ПОЖАРЕ</a:t>
            </a:r>
            <a:endParaRPr lang="ru-RU" sz="2000" b="1" dirty="0">
              <a:solidFill>
                <a:srgbClr val="002060"/>
              </a:solidFill>
              <a:latin typeface="Calibri" pitchFamily="34" charset="0"/>
            </a:endParaRPr>
          </a:p>
        </p:txBody>
      </p:sp>
    </p:spTree>
    <p:extLst>
      <p:ext uri="{BB962C8B-B14F-4D97-AF65-F5344CB8AC3E}">
        <p14:creationId xmlns:p14="http://schemas.microsoft.com/office/powerpoint/2010/main" val="42361736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461665"/>
          </a:xfrm>
          <a:prstGeom prst="rect">
            <a:avLst/>
          </a:prstGeom>
        </p:spPr>
        <p:txBody>
          <a:bodyPr wrap="square">
            <a:spAutoFit/>
          </a:bodyPr>
          <a:lstStyle/>
          <a:p>
            <a:pPr algn="ctr"/>
            <a:r>
              <a:rPr lang="ru-RU" sz="1200" b="1" dirty="0" smtClean="0">
                <a:solidFill>
                  <a:srgbClr val="002060"/>
                </a:solidFill>
                <a:latin typeface="Calibri" pitchFamily="34" charset="0"/>
              </a:rPr>
              <a:t>КРИТЕРИИ ОСНАЩЕНИЯ ПОМЕЩЕНИЙ СИСТЕМОЙ ПОЖАРНОЙ СИГНАЛИЗАЦИИ И АВТОМАТИЧЕСКИМИ УСТАНОВКАМИ ПОЖАРОТУШЕНИЯ</a:t>
            </a:r>
            <a:endParaRPr lang="ru-RU" sz="1200" dirty="0">
              <a:solidFill>
                <a:srgbClr val="002060"/>
              </a:solidFill>
              <a:latin typeface="Calibri" pitchFamily="34"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570747455"/>
              </p:ext>
            </p:extLst>
          </p:nvPr>
        </p:nvGraphicFramePr>
        <p:xfrm>
          <a:off x="0" y="404665"/>
          <a:ext cx="9144000" cy="4593380"/>
        </p:xfrm>
        <a:graphic>
          <a:graphicData uri="http://schemas.openxmlformats.org/drawingml/2006/table">
            <a:tbl>
              <a:tblPr>
                <a:tableStyleId>{69C7853C-536D-4A76-A0AE-DD22124D55A5}</a:tableStyleId>
              </a:tblPr>
              <a:tblGrid>
                <a:gridCol w="4015501"/>
                <a:gridCol w="3084576"/>
                <a:gridCol w="2043923"/>
              </a:tblGrid>
              <a:tr h="157007">
                <a:tc rowSpan="2">
                  <a:txBody>
                    <a:bodyPr/>
                    <a:lstStyle/>
                    <a:p>
                      <a:pPr algn="ctr" fontAlgn="base"/>
                      <a:r>
                        <a:rPr lang="ru-RU" sz="1000" b="1" dirty="0">
                          <a:solidFill>
                            <a:srgbClr val="002060"/>
                          </a:solidFill>
                          <a:effectLst/>
                          <a:latin typeface="Calibri" pitchFamily="34" charset="0"/>
                        </a:rPr>
                        <a:t>Объект защиты</a:t>
                      </a:r>
                    </a:p>
                  </a:txBody>
                  <a:tcPr marL="17378" marR="17378" marT="8689" marB="8689"/>
                </a:tc>
                <a:tc gridSpan="2">
                  <a:txBody>
                    <a:bodyPr/>
                    <a:lstStyle/>
                    <a:p>
                      <a:pPr algn="ctr" fontAlgn="base"/>
                      <a:r>
                        <a:rPr lang="ru-RU" sz="1000" b="1" dirty="0">
                          <a:solidFill>
                            <a:srgbClr val="002060"/>
                          </a:solidFill>
                          <a:effectLst/>
                          <a:latin typeface="Calibri" pitchFamily="34" charset="0"/>
                        </a:rPr>
                        <a:t>Нормативный показатель</a:t>
                      </a:r>
                    </a:p>
                  </a:txBody>
                  <a:tcPr marL="17378" marR="17378" marT="8689" marB="8689"/>
                </a:tc>
                <a:tc hMerge="1">
                  <a:txBody>
                    <a:bodyPr/>
                    <a:lstStyle/>
                    <a:p>
                      <a:endParaRPr lang="ru-RU"/>
                    </a:p>
                  </a:txBody>
                  <a:tcPr/>
                </a:tc>
              </a:tr>
              <a:tr h="160705">
                <a:tc vMerge="1">
                  <a:txBody>
                    <a:bodyPr/>
                    <a:lstStyle/>
                    <a:p>
                      <a:pPr fontAlgn="base"/>
                      <a:endParaRPr lang="ru-RU" sz="1000" dirty="0">
                        <a:solidFill>
                          <a:srgbClr val="002060"/>
                        </a:solidFill>
                        <a:effectLst/>
                        <a:latin typeface="Calibri" pitchFamily="34" charset="0"/>
                      </a:endParaRPr>
                    </a:p>
                  </a:txBody>
                  <a:tcPr marL="17378" marR="17378" marT="8689" marB="8689"/>
                </a:tc>
                <a:tc>
                  <a:txBody>
                    <a:bodyPr/>
                    <a:lstStyle/>
                    <a:p>
                      <a:pPr algn="ctr" fontAlgn="base"/>
                      <a:r>
                        <a:rPr lang="ru-RU" sz="1000" b="1" dirty="0">
                          <a:solidFill>
                            <a:srgbClr val="002060"/>
                          </a:solidFill>
                          <a:effectLst/>
                          <a:latin typeface="Calibri" pitchFamily="34" charset="0"/>
                        </a:rPr>
                        <a:t>автоматические установки пожаротушения</a:t>
                      </a:r>
                    </a:p>
                  </a:txBody>
                  <a:tcPr marL="17378" marR="17378" marT="8689" marB="8689"/>
                </a:tc>
                <a:tc>
                  <a:txBody>
                    <a:bodyPr/>
                    <a:lstStyle/>
                    <a:p>
                      <a:pPr algn="ctr" fontAlgn="base"/>
                      <a:r>
                        <a:rPr lang="ru-RU" sz="1000" b="1" dirty="0">
                          <a:solidFill>
                            <a:srgbClr val="002060"/>
                          </a:solidFill>
                          <a:effectLst/>
                          <a:latin typeface="Calibri" pitchFamily="34" charset="0"/>
                        </a:rPr>
                        <a:t>система пожарной сигнализации</a:t>
                      </a:r>
                    </a:p>
                  </a:txBody>
                  <a:tcPr marL="17378" marR="17378" marT="8689" marB="8689"/>
                </a:tc>
              </a:tr>
              <a:tr h="164499">
                <a:tc gridSpan="3">
                  <a:txBody>
                    <a:bodyPr/>
                    <a:lstStyle/>
                    <a:p>
                      <a:pPr algn="ctr" fontAlgn="base"/>
                      <a:r>
                        <a:rPr lang="ru-RU" sz="1000" b="1" dirty="0">
                          <a:solidFill>
                            <a:srgbClr val="002060"/>
                          </a:solidFill>
                          <a:effectLst/>
                          <a:latin typeface="Calibri" pitchFamily="34" charset="0"/>
                        </a:rPr>
                        <a:t>Помещения складского </a:t>
                      </a:r>
                      <a:r>
                        <a:rPr lang="ru-RU" sz="1000" b="1" dirty="0" smtClean="0">
                          <a:solidFill>
                            <a:srgbClr val="002060"/>
                          </a:solidFill>
                          <a:effectLst/>
                          <a:latin typeface="Calibri" pitchFamily="34" charset="0"/>
                        </a:rPr>
                        <a:t>назначения</a:t>
                      </a:r>
                      <a:endParaRPr lang="ru-RU" sz="1000" b="1" dirty="0">
                        <a:solidFill>
                          <a:srgbClr val="002060"/>
                        </a:solidFill>
                        <a:effectLst/>
                        <a:latin typeface="Calibri" pitchFamily="34" charset="0"/>
                      </a:endParaRPr>
                    </a:p>
                  </a:txBody>
                  <a:tcPr marL="17378" marR="17378" marT="8689" marB="8689"/>
                </a:tc>
                <a:tc hMerge="1">
                  <a:txBody>
                    <a:bodyPr/>
                    <a:lstStyle/>
                    <a:p>
                      <a:endParaRPr lang="ru-RU"/>
                    </a:p>
                  </a:txBody>
                  <a:tcPr/>
                </a:tc>
                <a:tc hMerge="1">
                  <a:txBody>
                    <a:bodyPr/>
                    <a:lstStyle/>
                    <a:p>
                      <a:endParaRPr lang="ru-RU"/>
                    </a:p>
                  </a:txBody>
                  <a:tcPr/>
                </a:tc>
              </a:tr>
              <a:tr h="579815">
                <a:tc>
                  <a:txBody>
                    <a:bodyPr/>
                    <a:lstStyle/>
                    <a:p>
                      <a:pPr fontAlgn="base"/>
                      <a:r>
                        <a:rPr lang="ru-RU" sz="1000" dirty="0">
                          <a:solidFill>
                            <a:srgbClr val="002060"/>
                          </a:solidFill>
                          <a:effectLst/>
                          <a:latin typeface="Calibri" pitchFamily="34" charset="0"/>
                        </a:rPr>
                        <a:t>1. Категории А и Б по взрывопожарной опасности (кроме помещений, расположенных в зданиях и сооружениях по переработке и хранению зерна)</a:t>
                      </a:r>
                      <a:br>
                        <a:rPr lang="ru-RU" sz="1000" dirty="0">
                          <a:solidFill>
                            <a:srgbClr val="002060"/>
                          </a:solidFill>
                          <a:effectLst/>
                          <a:latin typeface="Calibri" pitchFamily="34" charset="0"/>
                        </a:rPr>
                      </a:br>
                      <a:endParaRPr lang="ru-RU" sz="1000" dirty="0">
                        <a:solidFill>
                          <a:srgbClr val="002060"/>
                        </a:solidFill>
                        <a:effectLst/>
                        <a:latin typeface="Calibri" pitchFamily="34" charset="0"/>
                      </a:endParaRPr>
                    </a:p>
                  </a:txBody>
                  <a:tcPr marL="17378" marR="17378" marT="8689" marB="8689"/>
                </a:tc>
                <a:tc>
                  <a:txBody>
                    <a:bodyPr/>
                    <a:lstStyle/>
                    <a:p>
                      <a:pPr algn="ctr" fontAlgn="base"/>
                      <a:r>
                        <a:rPr lang="ru-RU" sz="1000" dirty="0">
                          <a:solidFill>
                            <a:srgbClr val="002060"/>
                          </a:solidFill>
                          <a:effectLst/>
                          <a:latin typeface="Calibri" pitchFamily="34" charset="0"/>
                        </a:rPr>
                        <a:t>при площади помещения 300 кв. метров и более</a:t>
                      </a:r>
                      <a:br>
                        <a:rPr lang="ru-RU" sz="1000" dirty="0">
                          <a:solidFill>
                            <a:srgbClr val="002060"/>
                          </a:solidFill>
                          <a:effectLst/>
                          <a:latin typeface="Calibri" pitchFamily="34" charset="0"/>
                        </a:rPr>
                      </a:br>
                      <a:endParaRPr lang="ru-RU" sz="1000" dirty="0">
                        <a:solidFill>
                          <a:srgbClr val="002060"/>
                        </a:solidFill>
                        <a:effectLst/>
                        <a:latin typeface="Calibri" pitchFamily="34" charset="0"/>
                      </a:endParaRPr>
                    </a:p>
                  </a:txBody>
                  <a:tcPr marL="17378" marR="17378" marT="8689" marB="8689"/>
                </a:tc>
                <a:tc>
                  <a:txBody>
                    <a:bodyPr/>
                    <a:lstStyle/>
                    <a:p>
                      <a:pPr algn="ctr" fontAlgn="base"/>
                      <a:r>
                        <a:rPr lang="ru-RU" sz="1000" dirty="0">
                          <a:solidFill>
                            <a:srgbClr val="002060"/>
                          </a:solidFill>
                          <a:effectLst/>
                          <a:latin typeface="Calibri" pitchFamily="34" charset="0"/>
                        </a:rPr>
                        <a:t>при площади помещения менее 300 кв. метров</a:t>
                      </a:r>
                      <a:br>
                        <a:rPr lang="ru-RU" sz="1000" dirty="0">
                          <a:solidFill>
                            <a:srgbClr val="002060"/>
                          </a:solidFill>
                          <a:effectLst/>
                          <a:latin typeface="Calibri" pitchFamily="34" charset="0"/>
                        </a:rPr>
                      </a:br>
                      <a:endParaRPr lang="ru-RU" sz="1000" dirty="0">
                        <a:solidFill>
                          <a:srgbClr val="002060"/>
                        </a:solidFill>
                        <a:effectLst/>
                        <a:latin typeface="Calibri" pitchFamily="34" charset="0"/>
                      </a:endParaRPr>
                    </a:p>
                  </a:txBody>
                  <a:tcPr marL="17378" marR="17378" marT="8689" marB="8689"/>
                </a:tc>
              </a:tr>
              <a:tr h="438879">
                <a:tc>
                  <a:txBody>
                    <a:bodyPr/>
                    <a:lstStyle/>
                    <a:p>
                      <a:pPr fontAlgn="base"/>
                      <a:r>
                        <a:rPr lang="ru-RU" sz="1000">
                          <a:solidFill>
                            <a:srgbClr val="002060"/>
                          </a:solidFill>
                          <a:effectLst/>
                          <a:latin typeface="Calibri" pitchFamily="34" charset="0"/>
                        </a:rPr>
                        <a:t>2. Для хранения каучука, целлулоида и изделий из него, спичек, щелочных металлов, пиротехнических изделий</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7378" marR="17378" marT="8689" marB="8689"/>
                </a:tc>
                <a:tc>
                  <a:txBody>
                    <a:bodyPr/>
                    <a:lstStyle/>
                    <a:p>
                      <a:pPr algn="ctr" fontAlgn="base"/>
                      <a:r>
                        <a:rPr lang="ru-RU" sz="1000" dirty="0">
                          <a:solidFill>
                            <a:srgbClr val="002060"/>
                          </a:solidFill>
                          <a:effectLst/>
                          <a:latin typeface="Calibri" pitchFamily="34" charset="0"/>
                        </a:rPr>
                        <a:t>независимо от площади помещения</a:t>
                      </a:r>
                      <a:br>
                        <a:rPr lang="ru-RU" sz="1000" dirty="0">
                          <a:solidFill>
                            <a:srgbClr val="002060"/>
                          </a:solidFill>
                          <a:effectLst/>
                          <a:latin typeface="Calibri" pitchFamily="34" charset="0"/>
                        </a:rPr>
                      </a:br>
                      <a:endParaRPr lang="ru-RU" sz="1000" dirty="0">
                        <a:solidFill>
                          <a:srgbClr val="002060"/>
                        </a:solidFill>
                        <a:effectLst/>
                        <a:latin typeface="Calibri" pitchFamily="34" charset="0"/>
                      </a:endParaRPr>
                    </a:p>
                  </a:txBody>
                  <a:tcPr marL="17378" marR="17378" marT="8689" marB="8689"/>
                </a:tc>
                <a:tc>
                  <a:txBody>
                    <a:bodyPr/>
                    <a:lstStyle/>
                    <a:p>
                      <a:pPr algn="ctr" fontAlgn="base"/>
                      <a:r>
                        <a:rPr lang="ru-RU" sz="1000">
                          <a:solidFill>
                            <a:srgbClr val="002060"/>
                          </a:solidFill>
                          <a:effectLst/>
                          <a:latin typeface="Calibri" pitchFamily="34" charset="0"/>
                        </a:rPr>
                        <a:t>-</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7378" marR="17378" marT="8689" marB="8689"/>
                </a:tc>
              </a:tr>
              <a:tr h="438879">
                <a:tc>
                  <a:txBody>
                    <a:bodyPr/>
                    <a:lstStyle/>
                    <a:p>
                      <a:pPr fontAlgn="base"/>
                      <a:r>
                        <a:rPr lang="ru-RU" sz="1000">
                          <a:solidFill>
                            <a:srgbClr val="002060"/>
                          </a:solidFill>
                          <a:effectLst/>
                          <a:latin typeface="Calibri" pitchFamily="34" charset="0"/>
                        </a:rPr>
                        <a:t>3. Для хранения шерсти, меха и изделий из них, фото-, кино-, аудиопленки на горючей основе</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7378" marR="17378" marT="8689" marB="8689"/>
                </a:tc>
                <a:tc>
                  <a:txBody>
                    <a:bodyPr/>
                    <a:lstStyle/>
                    <a:p>
                      <a:pPr algn="ctr" fontAlgn="base"/>
                      <a:r>
                        <a:rPr lang="ru-RU" sz="1000">
                          <a:solidFill>
                            <a:srgbClr val="002060"/>
                          </a:solidFill>
                          <a:effectLst/>
                          <a:latin typeface="Calibri" pitchFamily="34" charset="0"/>
                        </a:rPr>
                        <a:t>независимо от площади помещения</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7378" marR="17378" marT="8689" marB="8689"/>
                </a:tc>
                <a:tc>
                  <a:txBody>
                    <a:bodyPr/>
                    <a:lstStyle/>
                    <a:p>
                      <a:pPr algn="ctr" fontAlgn="base"/>
                      <a:r>
                        <a:rPr lang="ru-RU" sz="1000">
                          <a:solidFill>
                            <a:srgbClr val="002060"/>
                          </a:solidFill>
                          <a:effectLst/>
                          <a:latin typeface="Calibri" pitchFamily="34" charset="0"/>
                        </a:rPr>
                        <a:t>-</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7378" marR="17378" marT="8689" marB="8689"/>
                </a:tc>
              </a:tr>
              <a:tr h="720751">
                <a:tc>
                  <a:txBody>
                    <a:bodyPr/>
                    <a:lstStyle/>
                    <a:p>
                      <a:pPr fontAlgn="base"/>
                      <a:r>
                        <a:rPr lang="ru-RU" sz="1000">
                          <a:solidFill>
                            <a:srgbClr val="002060"/>
                          </a:solidFill>
                          <a:effectLst/>
                          <a:latin typeface="Calibri" pitchFamily="34" charset="0"/>
                        </a:rPr>
                        <a:t>4. Категории В1 по пожарной опасности (кроме помещений, указанных в пунктах 2 и 3 настоящего документа, и помещений, расположенных в зданиях и сооружениях по переработке и хранению зерна) при их размещении:</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7378" marR="17378" marT="8689" marB="8689"/>
                </a:tc>
                <a:tc>
                  <a:txBody>
                    <a:bodyPr/>
                    <a:lstStyle/>
                    <a:p>
                      <a:endParaRPr lang="ru-RU" dirty="0">
                        <a:solidFill>
                          <a:srgbClr val="002060"/>
                        </a:solidFill>
                        <a:latin typeface="Calibri" pitchFamily="34" charset="0"/>
                      </a:endParaRPr>
                    </a:p>
                  </a:txBody>
                  <a:tcPr marL="17378" marR="17378" marT="8689" marB="8689"/>
                </a:tc>
                <a:tc>
                  <a:txBody>
                    <a:bodyPr/>
                    <a:lstStyle/>
                    <a:p>
                      <a:endParaRPr lang="ru-RU">
                        <a:solidFill>
                          <a:srgbClr val="002060"/>
                        </a:solidFill>
                        <a:latin typeface="Calibri" pitchFamily="34" charset="0"/>
                      </a:endParaRPr>
                    </a:p>
                  </a:txBody>
                  <a:tcPr marL="17378" marR="17378" marT="8689" marB="8689"/>
                </a:tc>
              </a:tr>
              <a:tr h="438879">
                <a:tc>
                  <a:txBody>
                    <a:bodyPr/>
                    <a:lstStyle/>
                    <a:p>
                      <a:pPr fontAlgn="base"/>
                      <a:r>
                        <a:rPr lang="ru-RU" sz="1000">
                          <a:solidFill>
                            <a:srgbClr val="002060"/>
                          </a:solidFill>
                          <a:effectLst/>
                          <a:latin typeface="Calibri" pitchFamily="34" charset="0"/>
                        </a:rPr>
                        <a:t>4.1. в цокольном, заглубленном более чем на 0,5 метра, и подвальном этажах</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7378" marR="17378" marT="8689" marB="8689"/>
                </a:tc>
                <a:tc>
                  <a:txBody>
                    <a:bodyPr/>
                    <a:lstStyle/>
                    <a:p>
                      <a:pPr algn="ctr" fontAlgn="base"/>
                      <a:r>
                        <a:rPr lang="ru-RU" sz="1000">
                          <a:solidFill>
                            <a:srgbClr val="002060"/>
                          </a:solidFill>
                          <a:effectLst/>
                          <a:latin typeface="Calibri" pitchFamily="34" charset="0"/>
                        </a:rPr>
                        <a:t>независимо от площади помещения</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7378" marR="17378" marT="8689" marB="8689"/>
                </a:tc>
                <a:tc>
                  <a:txBody>
                    <a:bodyPr/>
                    <a:lstStyle/>
                    <a:p>
                      <a:pPr algn="ctr" fontAlgn="base"/>
                      <a:r>
                        <a:rPr lang="ru-RU" sz="1000">
                          <a:solidFill>
                            <a:srgbClr val="002060"/>
                          </a:solidFill>
                          <a:effectLst/>
                          <a:latin typeface="Calibri" pitchFamily="34" charset="0"/>
                        </a:rPr>
                        <a:t>-</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7378" marR="17378" marT="8689" marB="8689"/>
                </a:tc>
              </a:tr>
              <a:tr h="438879">
                <a:tc>
                  <a:txBody>
                    <a:bodyPr/>
                    <a:lstStyle/>
                    <a:p>
                      <a:pPr fontAlgn="base"/>
                      <a:r>
                        <a:rPr lang="ru-RU" sz="1000">
                          <a:solidFill>
                            <a:srgbClr val="002060"/>
                          </a:solidFill>
                          <a:effectLst/>
                          <a:latin typeface="Calibri" pitchFamily="34" charset="0"/>
                        </a:rPr>
                        <a:t>4.2. в надземных этажах</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7378" marR="17378" marT="8689" marB="8689"/>
                </a:tc>
                <a:tc>
                  <a:txBody>
                    <a:bodyPr/>
                    <a:lstStyle/>
                    <a:p>
                      <a:pPr algn="ctr" fontAlgn="base"/>
                      <a:r>
                        <a:rPr lang="ru-RU" sz="1000">
                          <a:solidFill>
                            <a:srgbClr val="002060"/>
                          </a:solidFill>
                          <a:effectLst/>
                          <a:latin typeface="Calibri" pitchFamily="34" charset="0"/>
                        </a:rPr>
                        <a:t>при площади помещения 300 кв. метров и более</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7378" marR="17378" marT="8689" marB="8689"/>
                </a:tc>
                <a:tc>
                  <a:txBody>
                    <a:bodyPr/>
                    <a:lstStyle/>
                    <a:p>
                      <a:pPr algn="ctr" fontAlgn="base"/>
                      <a:r>
                        <a:rPr lang="ru-RU" sz="1000">
                          <a:solidFill>
                            <a:srgbClr val="002060"/>
                          </a:solidFill>
                          <a:effectLst/>
                          <a:latin typeface="Calibri" pitchFamily="34" charset="0"/>
                        </a:rPr>
                        <a:t>при площади помещения менее 300 кв. метров</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7378" marR="17378" marT="8689" marB="8689"/>
                </a:tc>
              </a:tr>
              <a:tr h="720751">
                <a:tc>
                  <a:txBody>
                    <a:bodyPr/>
                    <a:lstStyle/>
                    <a:p>
                      <a:pPr fontAlgn="base"/>
                      <a:r>
                        <a:rPr lang="ru-RU" sz="1000">
                          <a:solidFill>
                            <a:srgbClr val="002060"/>
                          </a:solidFill>
                          <a:effectLst/>
                          <a:latin typeface="Calibri" pitchFamily="34" charset="0"/>
                        </a:rPr>
                        <a:t>5. Категорий В2-В3 по пожарной опасности (кроме помещений, указанных в пунктах 2 и 3 настоящего документа, и помещений, расположенных в зданиях и сооружениях по переработке и хранению зерна) при их размещении:</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7378" marR="17378" marT="8689" marB="8689"/>
                </a:tc>
                <a:tc>
                  <a:txBody>
                    <a:bodyPr/>
                    <a:lstStyle/>
                    <a:p>
                      <a:endParaRPr lang="ru-RU">
                        <a:solidFill>
                          <a:srgbClr val="002060"/>
                        </a:solidFill>
                        <a:latin typeface="Calibri" pitchFamily="34" charset="0"/>
                      </a:endParaRPr>
                    </a:p>
                  </a:txBody>
                  <a:tcPr marL="17378" marR="17378" marT="8689" marB="8689"/>
                </a:tc>
                <a:tc>
                  <a:txBody>
                    <a:bodyPr/>
                    <a:lstStyle/>
                    <a:p>
                      <a:endParaRPr lang="ru-RU" dirty="0">
                        <a:solidFill>
                          <a:srgbClr val="002060"/>
                        </a:solidFill>
                        <a:latin typeface="Calibri" pitchFamily="34" charset="0"/>
                      </a:endParaRPr>
                    </a:p>
                  </a:txBody>
                  <a:tcPr marL="17378" marR="17378" marT="8689" marB="8689"/>
                </a:tc>
              </a:tr>
            </a:tbl>
          </a:graphicData>
        </a:graphic>
      </p:graphicFrame>
      <p:sp>
        <p:nvSpPr>
          <p:cNvPr id="4" name="Rectangle 1"/>
          <p:cNvSpPr>
            <a:spLocks noChangeArrowheads="1"/>
          </p:cNvSpPr>
          <p:nvPr/>
        </p:nvSpPr>
        <p:spPr bwMode="auto">
          <a:xfrm>
            <a:off x="3868738" y="11001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Прямоугольник 4"/>
          <p:cNvSpPr/>
          <p:nvPr/>
        </p:nvSpPr>
        <p:spPr>
          <a:xfrm>
            <a:off x="4102472" y="5373216"/>
            <a:ext cx="4572000" cy="1323439"/>
          </a:xfrm>
          <a:prstGeom prst="rect">
            <a:avLst/>
          </a:prstGeom>
        </p:spPr>
        <p:txBody>
          <a:bodyPr>
            <a:spAutoFit/>
          </a:bodyPr>
          <a:lstStyle/>
          <a:p>
            <a:pPr algn="ctr"/>
            <a:r>
              <a:rPr lang="ru-RU" sz="2000" b="1" dirty="0" smtClean="0">
                <a:solidFill>
                  <a:srgbClr val="002060"/>
                </a:solidFill>
                <a:latin typeface="Calibri" pitchFamily="34" charset="0"/>
              </a:rPr>
              <a:t>ТЕМА 3.3. СИСТЕМЫ ОБНАРУЖЕНИЯ ПОЖАРА, ОПОВЕЩЕНИЯ И УПРАВЛЕНИЯ ЭВАКУАЦИЕЙ ЛЮДЕЙ ПРИ ПОЖАРЕ</a:t>
            </a:r>
            <a:endParaRPr lang="ru-RU" sz="2000" b="1" dirty="0">
              <a:solidFill>
                <a:srgbClr val="002060"/>
              </a:solidFill>
              <a:latin typeface="Calibri" pitchFamily="34" charset="0"/>
            </a:endParaRPr>
          </a:p>
        </p:txBody>
      </p:sp>
    </p:spTree>
    <p:extLst>
      <p:ext uri="{BB962C8B-B14F-4D97-AF65-F5344CB8AC3E}">
        <p14:creationId xmlns:p14="http://schemas.microsoft.com/office/powerpoint/2010/main" val="5061612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268106627"/>
              </p:ext>
            </p:extLst>
          </p:nvPr>
        </p:nvGraphicFramePr>
        <p:xfrm>
          <a:off x="0" y="0"/>
          <a:ext cx="9144000" cy="783654"/>
        </p:xfrm>
        <a:graphic>
          <a:graphicData uri="http://schemas.openxmlformats.org/drawingml/2006/table">
            <a:tbl>
              <a:tblPr>
                <a:tableStyleId>{69C7853C-536D-4A76-A0AE-DD22124D55A5}</a:tableStyleId>
              </a:tblPr>
              <a:tblGrid>
                <a:gridCol w="4015501"/>
                <a:gridCol w="3084576"/>
                <a:gridCol w="2043923"/>
              </a:tblGrid>
              <a:tr h="157007">
                <a:tc rowSpan="2">
                  <a:txBody>
                    <a:bodyPr/>
                    <a:lstStyle/>
                    <a:p>
                      <a:pPr algn="ctr" fontAlgn="base"/>
                      <a:r>
                        <a:rPr lang="ru-RU" sz="1000" b="1" dirty="0">
                          <a:solidFill>
                            <a:srgbClr val="002060"/>
                          </a:solidFill>
                          <a:effectLst/>
                          <a:latin typeface="Calibri" pitchFamily="34" charset="0"/>
                        </a:rPr>
                        <a:t>Объект защиты</a:t>
                      </a:r>
                    </a:p>
                  </a:txBody>
                  <a:tcPr marL="17378" marR="17378" marT="8689" marB="8689"/>
                </a:tc>
                <a:tc gridSpan="2">
                  <a:txBody>
                    <a:bodyPr/>
                    <a:lstStyle/>
                    <a:p>
                      <a:pPr algn="ctr" fontAlgn="base"/>
                      <a:r>
                        <a:rPr lang="ru-RU" sz="1000" b="1" dirty="0">
                          <a:solidFill>
                            <a:srgbClr val="002060"/>
                          </a:solidFill>
                          <a:effectLst/>
                          <a:latin typeface="Calibri" pitchFamily="34" charset="0"/>
                        </a:rPr>
                        <a:t>Нормативный показатель</a:t>
                      </a:r>
                    </a:p>
                  </a:txBody>
                  <a:tcPr marL="17378" marR="17378" marT="8689" marB="8689"/>
                </a:tc>
                <a:tc hMerge="1">
                  <a:txBody>
                    <a:bodyPr/>
                    <a:lstStyle/>
                    <a:p>
                      <a:endParaRPr lang="ru-RU"/>
                    </a:p>
                  </a:txBody>
                  <a:tcPr/>
                </a:tc>
              </a:tr>
              <a:tr h="160705">
                <a:tc vMerge="1">
                  <a:txBody>
                    <a:bodyPr/>
                    <a:lstStyle/>
                    <a:p>
                      <a:pPr fontAlgn="base"/>
                      <a:endParaRPr lang="ru-RU" sz="1000" dirty="0">
                        <a:solidFill>
                          <a:srgbClr val="002060"/>
                        </a:solidFill>
                        <a:effectLst/>
                        <a:latin typeface="Calibri" pitchFamily="34" charset="0"/>
                      </a:endParaRPr>
                    </a:p>
                  </a:txBody>
                  <a:tcPr marL="17378" marR="17378" marT="8689" marB="8689"/>
                </a:tc>
                <a:tc>
                  <a:txBody>
                    <a:bodyPr/>
                    <a:lstStyle/>
                    <a:p>
                      <a:pPr algn="ctr" fontAlgn="base"/>
                      <a:r>
                        <a:rPr lang="ru-RU" sz="1000" b="1" dirty="0">
                          <a:solidFill>
                            <a:srgbClr val="002060"/>
                          </a:solidFill>
                          <a:effectLst/>
                          <a:latin typeface="Calibri" pitchFamily="34" charset="0"/>
                        </a:rPr>
                        <a:t>автоматические установки пожаротушения</a:t>
                      </a:r>
                    </a:p>
                  </a:txBody>
                  <a:tcPr marL="17378" marR="17378" marT="8689" marB="8689"/>
                </a:tc>
                <a:tc>
                  <a:txBody>
                    <a:bodyPr/>
                    <a:lstStyle/>
                    <a:p>
                      <a:pPr algn="ctr"/>
                      <a:r>
                        <a:rPr lang="ru-RU" sz="1000" b="1" dirty="0" smtClean="0">
                          <a:solidFill>
                            <a:srgbClr val="002060"/>
                          </a:solidFill>
                          <a:latin typeface="Calibri" pitchFamily="34" charset="0"/>
                        </a:rPr>
                        <a:t>система пожарной сигнализации</a:t>
                      </a:r>
                    </a:p>
                    <a:p>
                      <a:endParaRPr lang="ru-RU" dirty="0"/>
                    </a:p>
                  </a:txBody>
                  <a:tcPr marL="17378" marR="17378" marT="8689" marB="8689"/>
                </a:tc>
              </a:tr>
              <a:tr h="164499">
                <a:tc gridSpan="3">
                  <a:txBody>
                    <a:bodyPr/>
                    <a:lstStyle/>
                    <a:p>
                      <a:pPr algn="ctr" fontAlgn="base"/>
                      <a:r>
                        <a:rPr lang="ru-RU" sz="1000" b="1" dirty="0">
                          <a:solidFill>
                            <a:srgbClr val="002060"/>
                          </a:solidFill>
                          <a:effectLst/>
                          <a:latin typeface="Calibri" pitchFamily="34" charset="0"/>
                        </a:rPr>
                        <a:t>Помещения складского </a:t>
                      </a:r>
                      <a:r>
                        <a:rPr lang="ru-RU" sz="1000" b="1" dirty="0" smtClean="0">
                          <a:solidFill>
                            <a:srgbClr val="002060"/>
                          </a:solidFill>
                          <a:effectLst/>
                          <a:latin typeface="Calibri" pitchFamily="34" charset="0"/>
                        </a:rPr>
                        <a:t>назначения</a:t>
                      </a:r>
                      <a:endParaRPr lang="ru-RU" sz="1000" b="1" dirty="0">
                        <a:solidFill>
                          <a:srgbClr val="002060"/>
                        </a:solidFill>
                        <a:effectLst/>
                        <a:latin typeface="Calibri" pitchFamily="34" charset="0"/>
                      </a:endParaRPr>
                    </a:p>
                  </a:txBody>
                  <a:tcPr marL="17378" marR="17378" marT="8689" marB="8689"/>
                </a:tc>
                <a:tc hMerge="1">
                  <a:txBody>
                    <a:bodyPr/>
                    <a:lstStyle/>
                    <a:p>
                      <a:endParaRPr lang="ru-RU"/>
                    </a:p>
                  </a:txBody>
                  <a:tcPr/>
                </a:tc>
                <a:tc hMerge="1">
                  <a:txBody>
                    <a:bodyPr/>
                    <a:lstStyle/>
                    <a:p>
                      <a:endParaRPr lang="ru-RU"/>
                    </a:p>
                  </a:txBody>
                  <a:tcPr/>
                </a:tc>
              </a:tr>
            </a:tbl>
          </a:graphicData>
        </a:graphic>
      </p:graphicFrame>
      <p:graphicFrame>
        <p:nvGraphicFramePr>
          <p:cNvPr id="3" name="Таблица 2"/>
          <p:cNvGraphicFramePr>
            <a:graphicFrameLocks noGrp="1"/>
          </p:cNvGraphicFramePr>
          <p:nvPr>
            <p:extLst>
              <p:ext uri="{D42A27DB-BD31-4B8C-83A1-F6EECF244321}">
                <p14:modId xmlns:p14="http://schemas.microsoft.com/office/powerpoint/2010/main" val="3709249124"/>
              </p:ext>
            </p:extLst>
          </p:nvPr>
        </p:nvGraphicFramePr>
        <p:xfrm>
          <a:off x="0" y="764704"/>
          <a:ext cx="9144000" cy="792480"/>
        </p:xfrm>
        <a:graphic>
          <a:graphicData uri="http://schemas.openxmlformats.org/drawingml/2006/table">
            <a:tbl>
              <a:tblPr>
                <a:tableStyleId>{69C7853C-536D-4A76-A0AE-DD22124D55A5}</a:tableStyleId>
              </a:tblPr>
              <a:tblGrid>
                <a:gridCol w="3995936"/>
                <a:gridCol w="3096344"/>
                <a:gridCol w="2051720"/>
              </a:tblGrid>
              <a:tr h="238371">
                <a:tc>
                  <a:txBody>
                    <a:bodyPr/>
                    <a:lstStyle/>
                    <a:p>
                      <a:pPr fontAlgn="base"/>
                      <a:r>
                        <a:rPr lang="ru-RU" sz="1000" dirty="0">
                          <a:solidFill>
                            <a:srgbClr val="002060"/>
                          </a:solidFill>
                          <a:effectLst/>
                        </a:rPr>
                        <a:t>5.1. в цокольном, заглубленном более чем на 0,5 метра, и подвальном </a:t>
                      </a:r>
                      <a:r>
                        <a:rPr lang="ru-RU" sz="1000" dirty="0" smtClean="0">
                          <a:solidFill>
                            <a:srgbClr val="002060"/>
                          </a:solidFill>
                          <a:effectLst/>
                        </a:rPr>
                        <a:t>этажах</a:t>
                      </a:r>
                      <a:endParaRPr lang="ru-RU" sz="1000" dirty="0">
                        <a:solidFill>
                          <a:srgbClr val="002060"/>
                        </a:solidFill>
                        <a:effectLst/>
                        <a:latin typeface="Calibri" pitchFamily="34" charset="0"/>
                      </a:endParaRPr>
                    </a:p>
                  </a:txBody>
                  <a:tcPr/>
                </a:tc>
                <a:tc>
                  <a:txBody>
                    <a:bodyPr/>
                    <a:lstStyle/>
                    <a:p>
                      <a:pPr algn="ctr" fontAlgn="base"/>
                      <a:r>
                        <a:rPr lang="ru-RU" sz="1000" dirty="0">
                          <a:solidFill>
                            <a:srgbClr val="002060"/>
                          </a:solidFill>
                          <a:effectLst/>
                        </a:rPr>
                        <a:t>при площади помещения 300 кв. метров и </a:t>
                      </a:r>
                      <a:r>
                        <a:rPr lang="ru-RU" sz="1000" dirty="0" smtClean="0">
                          <a:solidFill>
                            <a:srgbClr val="002060"/>
                          </a:solidFill>
                          <a:effectLst/>
                        </a:rPr>
                        <a:t>более</a:t>
                      </a:r>
                      <a:endParaRPr lang="ru-RU" sz="1000" dirty="0">
                        <a:solidFill>
                          <a:srgbClr val="002060"/>
                        </a:solidFill>
                        <a:effectLst/>
                        <a:latin typeface="Calibri" pitchFamily="34" charset="0"/>
                      </a:endParaRPr>
                    </a:p>
                  </a:txBody>
                  <a:tcPr/>
                </a:tc>
                <a:tc>
                  <a:txBody>
                    <a:bodyPr/>
                    <a:lstStyle/>
                    <a:p>
                      <a:pPr algn="ctr" fontAlgn="base"/>
                      <a:r>
                        <a:rPr lang="ru-RU" sz="1000" dirty="0">
                          <a:solidFill>
                            <a:srgbClr val="002060"/>
                          </a:solidFill>
                          <a:effectLst/>
                        </a:rPr>
                        <a:t>при площади помещения менее 300 кв. </a:t>
                      </a:r>
                      <a:r>
                        <a:rPr lang="ru-RU" sz="1000" dirty="0" smtClean="0">
                          <a:solidFill>
                            <a:srgbClr val="002060"/>
                          </a:solidFill>
                          <a:effectLst/>
                        </a:rPr>
                        <a:t>метров</a:t>
                      </a:r>
                      <a:endParaRPr lang="ru-RU" sz="1000" dirty="0">
                        <a:solidFill>
                          <a:srgbClr val="002060"/>
                        </a:solidFill>
                        <a:effectLst/>
                        <a:latin typeface="Calibri" pitchFamily="34" charset="0"/>
                      </a:endParaRPr>
                    </a:p>
                  </a:txBody>
                  <a:tcPr/>
                </a:tc>
              </a:tr>
              <a:tr h="193677">
                <a:tc>
                  <a:txBody>
                    <a:bodyPr/>
                    <a:lstStyle/>
                    <a:p>
                      <a:pPr fontAlgn="base"/>
                      <a:r>
                        <a:rPr lang="ru-RU" sz="1000">
                          <a:solidFill>
                            <a:srgbClr val="002060"/>
                          </a:solidFill>
                          <a:effectLst/>
                        </a:rPr>
                        <a:t>5.2. в надземных этажах</a:t>
                      </a:r>
                      <a:br>
                        <a:rPr lang="ru-RU" sz="1000">
                          <a:solidFill>
                            <a:srgbClr val="002060"/>
                          </a:solidFill>
                          <a:effectLst/>
                        </a:rPr>
                      </a:br>
                      <a:endParaRPr lang="ru-RU" sz="1000">
                        <a:solidFill>
                          <a:srgbClr val="002060"/>
                        </a:solidFill>
                        <a:effectLst/>
                        <a:latin typeface="Calibri" pitchFamily="34" charset="0"/>
                      </a:endParaRPr>
                    </a:p>
                  </a:txBody>
                  <a:tcPr/>
                </a:tc>
                <a:tc>
                  <a:txBody>
                    <a:bodyPr/>
                    <a:lstStyle/>
                    <a:p>
                      <a:pPr algn="ctr" fontAlgn="base"/>
                      <a:r>
                        <a:rPr lang="ru-RU" sz="1000">
                          <a:solidFill>
                            <a:srgbClr val="002060"/>
                          </a:solidFill>
                          <a:effectLst/>
                        </a:rPr>
                        <a:t>при площади помещения 1000 кв. метров и более</a:t>
                      </a:r>
                      <a:br>
                        <a:rPr lang="ru-RU" sz="1000">
                          <a:solidFill>
                            <a:srgbClr val="002060"/>
                          </a:solidFill>
                          <a:effectLst/>
                        </a:rPr>
                      </a:br>
                      <a:endParaRPr lang="ru-RU" sz="1000">
                        <a:solidFill>
                          <a:srgbClr val="002060"/>
                        </a:solidFill>
                        <a:effectLst/>
                        <a:latin typeface="Calibri" pitchFamily="34" charset="0"/>
                      </a:endParaRPr>
                    </a:p>
                  </a:txBody>
                  <a:tcPr/>
                </a:tc>
                <a:tc>
                  <a:txBody>
                    <a:bodyPr/>
                    <a:lstStyle/>
                    <a:p>
                      <a:pPr algn="ctr" fontAlgn="base"/>
                      <a:r>
                        <a:rPr lang="ru-RU" sz="1000" dirty="0">
                          <a:solidFill>
                            <a:srgbClr val="002060"/>
                          </a:solidFill>
                          <a:effectLst/>
                        </a:rPr>
                        <a:t>при площади помещения менее 1000 кв. метров</a:t>
                      </a:r>
                      <a:endParaRPr lang="ru-RU" sz="1000" dirty="0">
                        <a:solidFill>
                          <a:srgbClr val="002060"/>
                        </a:solidFill>
                        <a:effectLst/>
                        <a:latin typeface="Calibri" pitchFamily="34" charset="0"/>
                      </a:endParaRPr>
                    </a:p>
                  </a:txBody>
                  <a:tcPr/>
                </a:tc>
              </a:tr>
            </a:tbl>
          </a:graphicData>
        </a:graphic>
      </p:graphicFrame>
      <p:graphicFrame>
        <p:nvGraphicFramePr>
          <p:cNvPr id="4" name="Таблица 3"/>
          <p:cNvGraphicFramePr>
            <a:graphicFrameLocks noGrp="1"/>
          </p:cNvGraphicFramePr>
          <p:nvPr>
            <p:extLst>
              <p:ext uri="{D42A27DB-BD31-4B8C-83A1-F6EECF244321}">
                <p14:modId xmlns:p14="http://schemas.microsoft.com/office/powerpoint/2010/main" val="2043389105"/>
              </p:ext>
            </p:extLst>
          </p:nvPr>
        </p:nvGraphicFramePr>
        <p:xfrm>
          <a:off x="0" y="1556792"/>
          <a:ext cx="9144000" cy="856574"/>
        </p:xfrm>
        <a:graphic>
          <a:graphicData uri="http://schemas.openxmlformats.org/drawingml/2006/table">
            <a:tbl>
              <a:tblPr>
                <a:tableStyleId>{69C7853C-536D-4A76-A0AE-DD22124D55A5}</a:tableStyleId>
              </a:tblPr>
              <a:tblGrid>
                <a:gridCol w="4015501"/>
                <a:gridCol w="3084576"/>
                <a:gridCol w="2043923"/>
              </a:tblGrid>
              <a:tr h="151943">
                <a:tc rowSpan="2">
                  <a:txBody>
                    <a:bodyPr/>
                    <a:lstStyle/>
                    <a:p>
                      <a:pPr algn="ctr" fontAlgn="base"/>
                      <a:r>
                        <a:rPr lang="ru-RU" sz="1000" b="1" dirty="0">
                          <a:solidFill>
                            <a:srgbClr val="002060"/>
                          </a:solidFill>
                          <a:effectLst/>
                          <a:latin typeface="Calibri" pitchFamily="34" charset="0"/>
                        </a:rPr>
                        <a:t>Объект защиты</a:t>
                      </a:r>
                    </a:p>
                  </a:txBody>
                  <a:tcPr marL="17378" marR="17378" marT="8689" marB="8689"/>
                </a:tc>
                <a:tc gridSpan="2">
                  <a:txBody>
                    <a:bodyPr/>
                    <a:lstStyle/>
                    <a:p>
                      <a:pPr algn="ctr" fontAlgn="base"/>
                      <a:r>
                        <a:rPr lang="ru-RU" sz="1000" b="1" dirty="0">
                          <a:solidFill>
                            <a:srgbClr val="002060"/>
                          </a:solidFill>
                          <a:effectLst/>
                          <a:latin typeface="Calibri" pitchFamily="34" charset="0"/>
                        </a:rPr>
                        <a:t>Нормативный показатель</a:t>
                      </a:r>
                    </a:p>
                  </a:txBody>
                  <a:tcPr marL="17378" marR="17378" marT="8689" marB="8689"/>
                </a:tc>
                <a:tc hMerge="1">
                  <a:txBody>
                    <a:bodyPr/>
                    <a:lstStyle/>
                    <a:p>
                      <a:endParaRPr lang="ru-RU"/>
                    </a:p>
                  </a:txBody>
                  <a:tcPr/>
                </a:tc>
              </a:tr>
              <a:tr h="397446">
                <a:tc vMerge="1">
                  <a:txBody>
                    <a:bodyPr/>
                    <a:lstStyle/>
                    <a:p>
                      <a:pPr fontAlgn="base"/>
                      <a:endParaRPr lang="ru-RU" sz="1000" dirty="0">
                        <a:solidFill>
                          <a:srgbClr val="002060"/>
                        </a:solidFill>
                        <a:effectLst/>
                        <a:latin typeface="Calibri" pitchFamily="34" charset="0"/>
                      </a:endParaRPr>
                    </a:p>
                  </a:txBody>
                  <a:tcPr marL="17378" marR="17378" marT="8689" marB="8689"/>
                </a:tc>
                <a:tc>
                  <a:txBody>
                    <a:bodyPr/>
                    <a:lstStyle/>
                    <a:p>
                      <a:pPr algn="ctr" fontAlgn="base"/>
                      <a:r>
                        <a:rPr lang="ru-RU" sz="1000" b="1" dirty="0">
                          <a:solidFill>
                            <a:srgbClr val="002060"/>
                          </a:solidFill>
                          <a:effectLst/>
                          <a:latin typeface="Calibri" pitchFamily="34" charset="0"/>
                        </a:rPr>
                        <a:t>автоматические установки пожаротушения</a:t>
                      </a:r>
                    </a:p>
                  </a:txBody>
                  <a:tcPr marL="17378" marR="17378" marT="8689" marB="8689"/>
                </a:tc>
                <a:tc>
                  <a:txBody>
                    <a:bodyPr/>
                    <a:lstStyle/>
                    <a:p>
                      <a:pPr algn="ctr"/>
                      <a:r>
                        <a:rPr lang="ru-RU" sz="1000" b="1" dirty="0" smtClean="0">
                          <a:solidFill>
                            <a:srgbClr val="002060"/>
                          </a:solidFill>
                          <a:latin typeface="Calibri" pitchFamily="34" charset="0"/>
                        </a:rPr>
                        <a:t>система пожарной сигнализации</a:t>
                      </a:r>
                    </a:p>
                    <a:p>
                      <a:endParaRPr lang="ru-RU" dirty="0"/>
                    </a:p>
                  </a:txBody>
                  <a:tcPr marL="17378" marR="17378" marT="8689" marB="8689"/>
                </a:tc>
              </a:tr>
              <a:tr h="242698">
                <a:tc gridSpan="3">
                  <a:txBody>
                    <a:bodyPr/>
                    <a:lstStyle/>
                    <a:p>
                      <a:pPr algn="ctr" fontAlgn="base"/>
                      <a:r>
                        <a:rPr lang="ru-RU" sz="1000" b="1" dirty="0" smtClean="0">
                          <a:solidFill>
                            <a:srgbClr val="002060"/>
                          </a:solidFill>
                          <a:effectLst/>
                          <a:latin typeface="Calibri" pitchFamily="34" charset="0"/>
                        </a:rPr>
                        <a:t>Производственные помещения</a:t>
                      </a:r>
                      <a:endParaRPr lang="ru-RU" sz="1000" b="1" dirty="0">
                        <a:solidFill>
                          <a:srgbClr val="002060"/>
                        </a:solidFill>
                        <a:effectLst/>
                        <a:latin typeface="Calibri" pitchFamily="34" charset="0"/>
                      </a:endParaRPr>
                    </a:p>
                  </a:txBody>
                  <a:tcPr marL="17378" marR="17378" marT="8689" marB="8689"/>
                </a:tc>
                <a:tc hMerge="1">
                  <a:txBody>
                    <a:bodyPr/>
                    <a:lstStyle/>
                    <a:p>
                      <a:endParaRPr lang="ru-RU"/>
                    </a:p>
                  </a:txBody>
                  <a:tcPr/>
                </a:tc>
                <a:tc hMerge="1">
                  <a:txBody>
                    <a:bodyPr/>
                    <a:lstStyle/>
                    <a:p>
                      <a:endParaRPr lang="ru-RU"/>
                    </a:p>
                  </a:txBody>
                  <a:tcPr/>
                </a:tc>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2148711369"/>
              </p:ext>
            </p:extLst>
          </p:nvPr>
        </p:nvGraphicFramePr>
        <p:xfrm>
          <a:off x="-1" y="2420889"/>
          <a:ext cx="9144000" cy="1152128"/>
        </p:xfrm>
        <a:graphic>
          <a:graphicData uri="http://schemas.openxmlformats.org/drawingml/2006/table">
            <a:tbl>
              <a:tblPr>
                <a:tableStyleId>{69C7853C-536D-4A76-A0AE-DD22124D55A5}</a:tableStyleId>
              </a:tblPr>
              <a:tblGrid>
                <a:gridCol w="3995937"/>
                <a:gridCol w="3168352"/>
                <a:gridCol w="1979711"/>
              </a:tblGrid>
              <a:tr h="1152128">
                <a:tc>
                  <a:txBody>
                    <a:bodyPr/>
                    <a:lstStyle/>
                    <a:p>
                      <a:pPr fontAlgn="base"/>
                      <a:r>
                        <a:rPr lang="ru-RU" sz="1000" dirty="0">
                          <a:solidFill>
                            <a:srgbClr val="002060"/>
                          </a:solidFill>
                          <a:effectLst/>
                          <a:latin typeface="Calibri" pitchFamily="34" charset="0"/>
                        </a:rPr>
                        <a:t>6. Категории А и Б по взрывопожарной опасности с обращением легковоспламеняющихся и горючих жидкостей, сжиженных горючих газов, горючих </a:t>
                      </a:r>
                      <a:r>
                        <a:rPr lang="ru-RU" sz="1000" dirty="0" err="1">
                          <a:solidFill>
                            <a:srgbClr val="002060"/>
                          </a:solidFill>
                          <a:effectLst/>
                          <a:latin typeface="Calibri" pitchFamily="34" charset="0"/>
                        </a:rPr>
                        <a:t>пылей</a:t>
                      </a:r>
                      <a:r>
                        <a:rPr lang="ru-RU" sz="1000" dirty="0">
                          <a:solidFill>
                            <a:srgbClr val="002060"/>
                          </a:solidFill>
                          <a:effectLst/>
                          <a:latin typeface="Calibri" pitchFamily="34" charset="0"/>
                        </a:rPr>
                        <a:t> и волокон (кроме помещений, указанных в пункте 11 настоящего документа, и помещений, расположенных в зданиях и сооружениях по переработке и хранению зерна</a:t>
                      </a:r>
                      <a:r>
                        <a:rPr lang="ru-RU" sz="1000" dirty="0" smtClean="0">
                          <a:solidFill>
                            <a:srgbClr val="002060"/>
                          </a:solidFill>
                          <a:effectLst/>
                          <a:latin typeface="Calibri" pitchFamily="34" charset="0"/>
                        </a:rPr>
                        <a:t>)</a:t>
                      </a:r>
                      <a:endParaRPr lang="ru-RU" sz="1000" dirty="0">
                        <a:solidFill>
                          <a:srgbClr val="002060"/>
                        </a:solidFill>
                        <a:effectLst/>
                        <a:latin typeface="Calibri" pitchFamily="34" charset="0"/>
                      </a:endParaRPr>
                    </a:p>
                  </a:txBody>
                  <a:tcPr marL="35798" marR="35798" marT="17899" marB="17899"/>
                </a:tc>
                <a:tc>
                  <a:txBody>
                    <a:bodyPr/>
                    <a:lstStyle/>
                    <a:p>
                      <a:pPr algn="ctr" fontAlgn="base"/>
                      <a:r>
                        <a:rPr lang="ru-RU" sz="1000">
                          <a:solidFill>
                            <a:srgbClr val="002060"/>
                          </a:solidFill>
                          <a:effectLst/>
                          <a:latin typeface="Calibri" pitchFamily="34" charset="0"/>
                        </a:rPr>
                        <a:t>при площади помещения 300 кв. метров и более</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35798" marR="35798" marT="17899" marB="17899"/>
                </a:tc>
                <a:tc>
                  <a:txBody>
                    <a:bodyPr/>
                    <a:lstStyle/>
                    <a:p>
                      <a:pPr algn="ctr" fontAlgn="base"/>
                      <a:r>
                        <a:rPr lang="ru-RU" sz="1000" dirty="0">
                          <a:solidFill>
                            <a:srgbClr val="002060"/>
                          </a:solidFill>
                          <a:effectLst/>
                          <a:latin typeface="Calibri" pitchFamily="34" charset="0"/>
                        </a:rPr>
                        <a:t>при площади помещения менее 300 кв. метров</a:t>
                      </a:r>
                      <a:br>
                        <a:rPr lang="ru-RU" sz="1000" dirty="0">
                          <a:solidFill>
                            <a:srgbClr val="002060"/>
                          </a:solidFill>
                          <a:effectLst/>
                          <a:latin typeface="Calibri" pitchFamily="34" charset="0"/>
                        </a:rPr>
                      </a:br>
                      <a:endParaRPr lang="ru-RU" sz="1000" dirty="0">
                        <a:solidFill>
                          <a:srgbClr val="002060"/>
                        </a:solidFill>
                        <a:effectLst/>
                        <a:latin typeface="Calibri" pitchFamily="34" charset="0"/>
                      </a:endParaRPr>
                    </a:p>
                  </a:txBody>
                  <a:tcPr marL="35798" marR="35798" marT="17899" marB="17899"/>
                </a:tc>
              </a:tr>
            </a:tbl>
          </a:graphicData>
        </a:graphic>
      </p:graphicFrame>
      <p:graphicFrame>
        <p:nvGraphicFramePr>
          <p:cNvPr id="6" name="Таблица 5"/>
          <p:cNvGraphicFramePr>
            <a:graphicFrameLocks noGrp="1"/>
          </p:cNvGraphicFramePr>
          <p:nvPr>
            <p:extLst>
              <p:ext uri="{D42A27DB-BD31-4B8C-83A1-F6EECF244321}">
                <p14:modId xmlns:p14="http://schemas.microsoft.com/office/powerpoint/2010/main" val="1423736284"/>
              </p:ext>
            </p:extLst>
          </p:nvPr>
        </p:nvGraphicFramePr>
        <p:xfrm>
          <a:off x="0" y="3501008"/>
          <a:ext cx="9144000" cy="1656185"/>
        </p:xfrm>
        <a:graphic>
          <a:graphicData uri="http://schemas.openxmlformats.org/drawingml/2006/table">
            <a:tbl>
              <a:tblPr>
                <a:tableStyleId>{69C7853C-536D-4A76-A0AE-DD22124D55A5}</a:tableStyleId>
              </a:tblPr>
              <a:tblGrid>
                <a:gridCol w="3995936"/>
                <a:gridCol w="3168352"/>
                <a:gridCol w="1979712"/>
              </a:tblGrid>
              <a:tr h="512592">
                <a:tc>
                  <a:txBody>
                    <a:bodyPr/>
                    <a:lstStyle/>
                    <a:p>
                      <a:pPr fontAlgn="base"/>
                      <a:r>
                        <a:rPr lang="ru-RU" sz="1000" dirty="0">
                          <a:solidFill>
                            <a:srgbClr val="002060"/>
                          </a:solidFill>
                          <a:effectLst/>
                          <a:latin typeface="Calibri" pitchFamily="34" charset="0"/>
                        </a:rPr>
                        <a:t>7. С наличием щелочных металлов при размещении</a:t>
                      </a:r>
                      <a:r>
                        <a:rPr lang="ru-RU" sz="1000" dirty="0" smtClean="0">
                          <a:solidFill>
                            <a:srgbClr val="002060"/>
                          </a:solidFill>
                          <a:effectLst/>
                          <a:latin typeface="Calibri" pitchFamily="34" charset="0"/>
                        </a:rPr>
                        <a:t>:</a:t>
                      </a:r>
                      <a:endParaRPr lang="ru-RU" sz="1000" dirty="0">
                        <a:solidFill>
                          <a:srgbClr val="002060"/>
                        </a:solidFill>
                        <a:effectLst/>
                        <a:latin typeface="Calibri" pitchFamily="34" charset="0"/>
                      </a:endParaRPr>
                    </a:p>
                  </a:txBody>
                  <a:tcPr marL="85234" marR="85234" marT="42617" marB="42617"/>
                </a:tc>
                <a:tc>
                  <a:txBody>
                    <a:bodyPr/>
                    <a:lstStyle/>
                    <a:p>
                      <a:pPr fontAlgn="base"/>
                      <a:endParaRPr lang="ru-RU" sz="1000" dirty="0">
                        <a:solidFill>
                          <a:srgbClr val="002060"/>
                        </a:solidFill>
                        <a:effectLst/>
                        <a:latin typeface="Calibri" pitchFamily="34" charset="0"/>
                      </a:endParaRPr>
                    </a:p>
                  </a:txBody>
                  <a:tcPr marL="85234" marR="85234" marT="42617" marB="42617"/>
                </a:tc>
                <a:tc>
                  <a:txBody>
                    <a:bodyPr/>
                    <a:lstStyle/>
                    <a:p>
                      <a:pPr fontAlgn="base"/>
                      <a:endParaRPr lang="ru-RU" sz="1000" dirty="0">
                        <a:solidFill>
                          <a:srgbClr val="002060"/>
                        </a:solidFill>
                        <a:effectLst/>
                        <a:latin typeface="Calibri" pitchFamily="34" charset="0"/>
                      </a:endParaRPr>
                    </a:p>
                  </a:txBody>
                  <a:tcPr marL="85234" marR="85234" marT="42617" marB="42617"/>
                </a:tc>
              </a:tr>
              <a:tr h="631001">
                <a:tc>
                  <a:txBody>
                    <a:bodyPr/>
                    <a:lstStyle/>
                    <a:p>
                      <a:pPr fontAlgn="base"/>
                      <a:r>
                        <a:rPr lang="ru-RU" sz="1000" dirty="0">
                          <a:solidFill>
                            <a:srgbClr val="002060"/>
                          </a:solidFill>
                          <a:effectLst/>
                          <a:latin typeface="Calibri" pitchFamily="34" charset="0"/>
                        </a:rPr>
                        <a:t>7.1. в цокольном этаже, заглубленном более чем на 0,5 </a:t>
                      </a:r>
                      <a:r>
                        <a:rPr lang="ru-RU" sz="1000" dirty="0" smtClean="0">
                          <a:solidFill>
                            <a:srgbClr val="002060"/>
                          </a:solidFill>
                          <a:effectLst/>
                          <a:latin typeface="Calibri" pitchFamily="34" charset="0"/>
                        </a:rPr>
                        <a:t>метра</a:t>
                      </a:r>
                      <a:endParaRPr lang="ru-RU" sz="1000" dirty="0">
                        <a:solidFill>
                          <a:srgbClr val="002060"/>
                        </a:solidFill>
                        <a:effectLst/>
                        <a:latin typeface="Calibri" pitchFamily="34" charset="0"/>
                      </a:endParaRPr>
                    </a:p>
                  </a:txBody>
                  <a:tcPr marL="85234" marR="85234" marT="42617" marB="42617"/>
                </a:tc>
                <a:tc>
                  <a:txBody>
                    <a:bodyPr/>
                    <a:lstStyle/>
                    <a:p>
                      <a:pPr algn="ctr" fontAlgn="base"/>
                      <a:r>
                        <a:rPr lang="ru-RU" sz="1000" dirty="0">
                          <a:solidFill>
                            <a:srgbClr val="002060"/>
                          </a:solidFill>
                          <a:effectLst/>
                          <a:latin typeface="Calibri" pitchFamily="34" charset="0"/>
                        </a:rPr>
                        <a:t>при площади помещения 300 кв. метров и </a:t>
                      </a:r>
                      <a:r>
                        <a:rPr lang="ru-RU" sz="1000" dirty="0" smtClean="0">
                          <a:solidFill>
                            <a:srgbClr val="002060"/>
                          </a:solidFill>
                          <a:effectLst/>
                          <a:latin typeface="Calibri" pitchFamily="34" charset="0"/>
                        </a:rPr>
                        <a:t>более</a:t>
                      </a:r>
                      <a:endParaRPr lang="ru-RU" sz="1000" dirty="0">
                        <a:solidFill>
                          <a:srgbClr val="002060"/>
                        </a:solidFill>
                        <a:effectLst/>
                        <a:latin typeface="Calibri" pitchFamily="34" charset="0"/>
                      </a:endParaRPr>
                    </a:p>
                  </a:txBody>
                  <a:tcPr marL="85234" marR="85234" marT="42617" marB="42617"/>
                </a:tc>
                <a:tc>
                  <a:txBody>
                    <a:bodyPr/>
                    <a:lstStyle/>
                    <a:p>
                      <a:pPr algn="ctr" fontAlgn="base"/>
                      <a:r>
                        <a:rPr lang="ru-RU" sz="1000" dirty="0">
                          <a:solidFill>
                            <a:srgbClr val="002060"/>
                          </a:solidFill>
                          <a:effectLst/>
                          <a:latin typeface="Calibri" pitchFamily="34" charset="0"/>
                        </a:rPr>
                        <a:t>при площади помещения менее 300 кв. </a:t>
                      </a:r>
                      <a:r>
                        <a:rPr lang="ru-RU" sz="1000" dirty="0" smtClean="0">
                          <a:solidFill>
                            <a:srgbClr val="002060"/>
                          </a:solidFill>
                          <a:effectLst/>
                          <a:latin typeface="Calibri" pitchFamily="34" charset="0"/>
                        </a:rPr>
                        <a:t>метров</a:t>
                      </a:r>
                      <a:endParaRPr lang="ru-RU" sz="1000" dirty="0">
                        <a:solidFill>
                          <a:srgbClr val="002060"/>
                        </a:solidFill>
                        <a:effectLst/>
                        <a:latin typeface="Calibri" pitchFamily="34" charset="0"/>
                      </a:endParaRPr>
                    </a:p>
                  </a:txBody>
                  <a:tcPr marL="85234" marR="85234" marT="42617" marB="42617"/>
                </a:tc>
              </a:tr>
              <a:tr h="512592">
                <a:tc>
                  <a:txBody>
                    <a:bodyPr/>
                    <a:lstStyle/>
                    <a:p>
                      <a:pPr fontAlgn="base"/>
                      <a:r>
                        <a:rPr lang="ru-RU" sz="1000" dirty="0">
                          <a:solidFill>
                            <a:srgbClr val="002060"/>
                          </a:solidFill>
                          <a:effectLst/>
                          <a:latin typeface="Calibri" pitchFamily="34" charset="0"/>
                        </a:rPr>
                        <a:t>7.2. в надземных </a:t>
                      </a:r>
                      <a:r>
                        <a:rPr lang="ru-RU" sz="1000" dirty="0" smtClean="0">
                          <a:solidFill>
                            <a:srgbClr val="002060"/>
                          </a:solidFill>
                          <a:effectLst/>
                          <a:latin typeface="Calibri" pitchFamily="34" charset="0"/>
                        </a:rPr>
                        <a:t>этажах</a:t>
                      </a:r>
                      <a:endParaRPr lang="ru-RU" sz="1000" dirty="0">
                        <a:solidFill>
                          <a:srgbClr val="002060"/>
                        </a:solidFill>
                        <a:effectLst/>
                        <a:latin typeface="Calibri" pitchFamily="34" charset="0"/>
                      </a:endParaRPr>
                    </a:p>
                  </a:txBody>
                  <a:tcPr marL="85234" marR="85234" marT="42617" marB="42617"/>
                </a:tc>
                <a:tc>
                  <a:txBody>
                    <a:bodyPr/>
                    <a:lstStyle/>
                    <a:p>
                      <a:pPr algn="ctr" fontAlgn="base"/>
                      <a:r>
                        <a:rPr lang="ru-RU" sz="1000" dirty="0">
                          <a:solidFill>
                            <a:srgbClr val="002060"/>
                          </a:solidFill>
                          <a:effectLst/>
                          <a:latin typeface="Calibri" pitchFamily="34" charset="0"/>
                        </a:rPr>
                        <a:t>при площади помещения 500 кв. метров и </a:t>
                      </a:r>
                      <a:r>
                        <a:rPr lang="ru-RU" sz="1000" dirty="0" smtClean="0">
                          <a:solidFill>
                            <a:srgbClr val="002060"/>
                          </a:solidFill>
                          <a:effectLst/>
                          <a:latin typeface="Calibri" pitchFamily="34" charset="0"/>
                        </a:rPr>
                        <a:t>более</a:t>
                      </a:r>
                      <a:br>
                        <a:rPr lang="ru-RU" sz="1000" dirty="0" smtClean="0">
                          <a:solidFill>
                            <a:srgbClr val="002060"/>
                          </a:solidFill>
                          <a:effectLst/>
                          <a:latin typeface="Calibri" pitchFamily="34" charset="0"/>
                        </a:rPr>
                      </a:br>
                      <a:endParaRPr lang="ru-RU" sz="1000" dirty="0">
                        <a:solidFill>
                          <a:srgbClr val="002060"/>
                        </a:solidFill>
                        <a:effectLst/>
                        <a:latin typeface="Calibri" pitchFamily="34" charset="0"/>
                      </a:endParaRPr>
                    </a:p>
                  </a:txBody>
                  <a:tcPr marL="85234" marR="85234" marT="42617" marB="42617"/>
                </a:tc>
                <a:tc>
                  <a:txBody>
                    <a:bodyPr/>
                    <a:lstStyle/>
                    <a:p>
                      <a:pPr algn="ctr" fontAlgn="base"/>
                      <a:r>
                        <a:rPr lang="ru-RU" sz="1000" dirty="0">
                          <a:solidFill>
                            <a:srgbClr val="002060"/>
                          </a:solidFill>
                          <a:effectLst/>
                          <a:latin typeface="Calibri" pitchFamily="34" charset="0"/>
                        </a:rPr>
                        <a:t>при площади помещения менее 500 кв. метров</a:t>
                      </a:r>
                    </a:p>
                  </a:txBody>
                  <a:tcPr marL="85234" marR="85234" marT="42617" marB="42617"/>
                </a:tc>
              </a:tr>
            </a:tbl>
          </a:graphicData>
        </a:graphic>
      </p:graphicFrame>
      <p:sp>
        <p:nvSpPr>
          <p:cNvPr id="7" name="Прямоугольник 6"/>
          <p:cNvSpPr/>
          <p:nvPr/>
        </p:nvSpPr>
        <p:spPr>
          <a:xfrm>
            <a:off x="4102472" y="5373216"/>
            <a:ext cx="4572000" cy="1323439"/>
          </a:xfrm>
          <a:prstGeom prst="rect">
            <a:avLst/>
          </a:prstGeom>
        </p:spPr>
        <p:txBody>
          <a:bodyPr>
            <a:spAutoFit/>
          </a:bodyPr>
          <a:lstStyle/>
          <a:p>
            <a:pPr algn="ctr"/>
            <a:r>
              <a:rPr lang="ru-RU" sz="2000" b="1" dirty="0" smtClean="0">
                <a:solidFill>
                  <a:srgbClr val="002060"/>
                </a:solidFill>
                <a:latin typeface="Calibri" pitchFamily="34" charset="0"/>
              </a:rPr>
              <a:t>ТЕМА 3.3. СИСТЕМЫ ОБНАРУЖЕНИЯ ПОЖАРА, ОПОВЕЩЕНИЯ И УПРАВЛЕНИЯ ЭВАКУАЦИЕЙ ЛЮДЕЙ ПРИ ПОЖАРЕ</a:t>
            </a:r>
            <a:endParaRPr lang="ru-RU" sz="2000" b="1" dirty="0">
              <a:solidFill>
                <a:srgbClr val="002060"/>
              </a:solidFill>
              <a:latin typeface="Calibri" pitchFamily="34" charset="0"/>
            </a:endParaRPr>
          </a:p>
        </p:txBody>
      </p:sp>
    </p:spTree>
    <p:extLst>
      <p:ext uri="{BB962C8B-B14F-4D97-AF65-F5344CB8AC3E}">
        <p14:creationId xmlns:p14="http://schemas.microsoft.com/office/powerpoint/2010/main" val="39416954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02472" y="5373216"/>
            <a:ext cx="4572000" cy="1323439"/>
          </a:xfrm>
          <a:prstGeom prst="rect">
            <a:avLst/>
          </a:prstGeom>
        </p:spPr>
        <p:txBody>
          <a:bodyPr>
            <a:spAutoFit/>
          </a:bodyPr>
          <a:lstStyle/>
          <a:p>
            <a:pPr algn="ctr"/>
            <a:r>
              <a:rPr lang="ru-RU" sz="2000" b="1" dirty="0" smtClean="0">
                <a:solidFill>
                  <a:srgbClr val="002060"/>
                </a:solidFill>
                <a:latin typeface="Calibri" pitchFamily="34" charset="0"/>
              </a:rPr>
              <a:t>ТЕМА 5.3. СИСТЕМЫ ОБНАРУЖЕНИЯ ПОЖАРА, ОПОВЕЩЕНИЯ И УПРАВЛЕНИЯ ЭВАКУАЦИЕЙ ЛЮДЕЙ ПРИ ПОЖАРЕ</a:t>
            </a:r>
            <a:endParaRPr lang="ru-RU" sz="2000" b="1" dirty="0">
              <a:solidFill>
                <a:srgbClr val="002060"/>
              </a:solidFill>
              <a:latin typeface="Calibri" pitchFamily="34"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537980393"/>
              </p:ext>
            </p:extLst>
          </p:nvPr>
        </p:nvGraphicFramePr>
        <p:xfrm>
          <a:off x="0" y="671851"/>
          <a:ext cx="9144000" cy="856574"/>
        </p:xfrm>
        <a:graphic>
          <a:graphicData uri="http://schemas.openxmlformats.org/drawingml/2006/table">
            <a:tbl>
              <a:tblPr>
                <a:tableStyleId>{69C7853C-536D-4A76-A0AE-DD22124D55A5}</a:tableStyleId>
              </a:tblPr>
              <a:tblGrid>
                <a:gridCol w="4015501"/>
                <a:gridCol w="3084576"/>
                <a:gridCol w="2043923"/>
              </a:tblGrid>
              <a:tr h="151943">
                <a:tc rowSpan="2">
                  <a:txBody>
                    <a:bodyPr/>
                    <a:lstStyle/>
                    <a:p>
                      <a:pPr algn="ctr" fontAlgn="base"/>
                      <a:r>
                        <a:rPr lang="ru-RU" sz="1000" b="1" dirty="0">
                          <a:solidFill>
                            <a:srgbClr val="002060"/>
                          </a:solidFill>
                          <a:effectLst/>
                          <a:latin typeface="Calibri" pitchFamily="34" charset="0"/>
                        </a:rPr>
                        <a:t>Объект защиты</a:t>
                      </a:r>
                    </a:p>
                  </a:txBody>
                  <a:tcPr marL="17378" marR="17378" marT="8689" marB="8689"/>
                </a:tc>
                <a:tc gridSpan="2">
                  <a:txBody>
                    <a:bodyPr/>
                    <a:lstStyle/>
                    <a:p>
                      <a:pPr algn="ctr" fontAlgn="base"/>
                      <a:r>
                        <a:rPr lang="ru-RU" sz="1000" b="1" dirty="0">
                          <a:solidFill>
                            <a:srgbClr val="002060"/>
                          </a:solidFill>
                          <a:effectLst/>
                          <a:latin typeface="Calibri" pitchFamily="34" charset="0"/>
                        </a:rPr>
                        <a:t>Нормативный показатель</a:t>
                      </a:r>
                    </a:p>
                  </a:txBody>
                  <a:tcPr marL="17378" marR="17378" marT="8689" marB="8689"/>
                </a:tc>
                <a:tc hMerge="1">
                  <a:txBody>
                    <a:bodyPr/>
                    <a:lstStyle/>
                    <a:p>
                      <a:endParaRPr lang="ru-RU"/>
                    </a:p>
                  </a:txBody>
                  <a:tcPr/>
                </a:tc>
              </a:tr>
              <a:tr h="397446">
                <a:tc vMerge="1">
                  <a:txBody>
                    <a:bodyPr/>
                    <a:lstStyle/>
                    <a:p>
                      <a:pPr fontAlgn="base"/>
                      <a:endParaRPr lang="ru-RU" sz="1000" dirty="0">
                        <a:solidFill>
                          <a:srgbClr val="002060"/>
                        </a:solidFill>
                        <a:effectLst/>
                        <a:latin typeface="Calibri" pitchFamily="34" charset="0"/>
                      </a:endParaRPr>
                    </a:p>
                  </a:txBody>
                  <a:tcPr marL="17378" marR="17378" marT="8689" marB="8689"/>
                </a:tc>
                <a:tc>
                  <a:txBody>
                    <a:bodyPr/>
                    <a:lstStyle/>
                    <a:p>
                      <a:pPr algn="ctr" fontAlgn="base"/>
                      <a:r>
                        <a:rPr lang="ru-RU" sz="1000" b="1" dirty="0">
                          <a:solidFill>
                            <a:srgbClr val="002060"/>
                          </a:solidFill>
                          <a:effectLst/>
                          <a:latin typeface="Calibri" pitchFamily="34" charset="0"/>
                        </a:rPr>
                        <a:t>автоматические установки пожаротушения</a:t>
                      </a:r>
                    </a:p>
                  </a:txBody>
                  <a:tcPr marL="17378" marR="17378" marT="8689" marB="8689"/>
                </a:tc>
                <a:tc>
                  <a:txBody>
                    <a:bodyPr/>
                    <a:lstStyle/>
                    <a:p>
                      <a:pPr algn="ctr"/>
                      <a:r>
                        <a:rPr lang="ru-RU" sz="1000" b="1" dirty="0" smtClean="0">
                          <a:solidFill>
                            <a:srgbClr val="002060"/>
                          </a:solidFill>
                          <a:latin typeface="Calibri" pitchFamily="34" charset="0"/>
                        </a:rPr>
                        <a:t>система пожарной сигнализации</a:t>
                      </a:r>
                    </a:p>
                    <a:p>
                      <a:endParaRPr lang="ru-RU" dirty="0"/>
                    </a:p>
                  </a:txBody>
                  <a:tcPr marL="17378" marR="17378" marT="8689" marB="8689"/>
                </a:tc>
              </a:tr>
              <a:tr h="242698">
                <a:tc gridSpan="3">
                  <a:txBody>
                    <a:bodyPr/>
                    <a:lstStyle/>
                    <a:p>
                      <a:pPr algn="ctr" fontAlgn="base"/>
                      <a:r>
                        <a:rPr lang="ru-RU" sz="1000" b="1" dirty="0" smtClean="0">
                          <a:solidFill>
                            <a:srgbClr val="002060"/>
                          </a:solidFill>
                          <a:effectLst/>
                          <a:latin typeface="Calibri" pitchFamily="34" charset="0"/>
                        </a:rPr>
                        <a:t>Производственные помещения</a:t>
                      </a:r>
                      <a:endParaRPr lang="ru-RU" sz="1000" b="1" dirty="0">
                        <a:solidFill>
                          <a:srgbClr val="002060"/>
                        </a:solidFill>
                        <a:effectLst/>
                        <a:latin typeface="Calibri" pitchFamily="34" charset="0"/>
                      </a:endParaRPr>
                    </a:p>
                  </a:txBody>
                  <a:tcPr marL="17378" marR="17378" marT="8689" marB="8689"/>
                </a:tc>
                <a:tc hMerge="1">
                  <a:txBody>
                    <a:bodyPr/>
                    <a:lstStyle/>
                    <a:p>
                      <a:endParaRPr lang="ru-RU"/>
                    </a:p>
                  </a:txBody>
                  <a:tcPr/>
                </a:tc>
                <a:tc hMerge="1">
                  <a:txBody>
                    <a:bodyPr/>
                    <a:lstStyle/>
                    <a:p>
                      <a:endParaRPr lang="ru-RU"/>
                    </a:p>
                  </a:txBody>
                  <a:tcPr/>
                </a:tc>
              </a:tr>
            </a:tbl>
          </a:graphicData>
        </a:graphic>
      </p:graphicFrame>
      <p:sp>
        <p:nvSpPr>
          <p:cNvPr id="4" name="Прямоугольник 3"/>
          <p:cNvSpPr/>
          <p:nvPr/>
        </p:nvSpPr>
        <p:spPr>
          <a:xfrm>
            <a:off x="0" y="116632"/>
            <a:ext cx="9144000" cy="461665"/>
          </a:xfrm>
          <a:prstGeom prst="rect">
            <a:avLst/>
          </a:prstGeom>
        </p:spPr>
        <p:txBody>
          <a:bodyPr wrap="square">
            <a:spAutoFit/>
          </a:bodyPr>
          <a:lstStyle/>
          <a:p>
            <a:pPr algn="ctr"/>
            <a:r>
              <a:rPr lang="ru-RU" sz="1200" b="1" dirty="0" smtClean="0">
                <a:solidFill>
                  <a:srgbClr val="002060"/>
                </a:solidFill>
                <a:latin typeface="Calibri" pitchFamily="34" charset="0"/>
              </a:rPr>
              <a:t>КРИТЕРИИ ОСНАЩЕНИЯ ПОМЕЩЕНИЙ СИСТЕМОЙ ПОЖАРНОЙ СИГНАЛИЗАЦИИ И АВТОМАТИЧЕСКИМИ УСТАНОВКАМИ ПОЖАРОТУШЕНИЯ</a:t>
            </a:r>
            <a:endParaRPr lang="ru-RU" sz="1200" dirty="0">
              <a:solidFill>
                <a:srgbClr val="002060"/>
              </a:solidFill>
              <a:latin typeface="Calibri"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1362035581"/>
              </p:ext>
            </p:extLst>
          </p:nvPr>
        </p:nvGraphicFramePr>
        <p:xfrm>
          <a:off x="-18257" y="1511190"/>
          <a:ext cx="9180513" cy="5346810"/>
        </p:xfrm>
        <a:graphic>
          <a:graphicData uri="http://schemas.openxmlformats.org/drawingml/2006/table">
            <a:tbl>
              <a:tblPr>
                <a:tableStyleId>{69C7853C-536D-4A76-A0AE-DD22124D55A5}</a:tableStyleId>
              </a:tblPr>
              <a:tblGrid>
                <a:gridCol w="3995936"/>
                <a:gridCol w="3096344"/>
                <a:gridCol w="2088233"/>
              </a:tblGrid>
              <a:tr h="308415">
                <a:tc>
                  <a:txBody>
                    <a:bodyPr/>
                    <a:lstStyle/>
                    <a:p>
                      <a:pPr fontAlgn="base"/>
                      <a:r>
                        <a:rPr lang="ru-RU" sz="1000" dirty="0">
                          <a:solidFill>
                            <a:srgbClr val="002060"/>
                          </a:solidFill>
                          <a:effectLst/>
                          <a:latin typeface="Calibri" pitchFamily="34" charset="0"/>
                        </a:rPr>
                        <a:t>8. Категории В1 по пожарной опасности (кроме помещений, расположенных в зданиях и сооружениях по переработке и хранению зерна) при размещении</a:t>
                      </a:r>
                      <a:r>
                        <a:rPr lang="ru-RU" sz="1000" dirty="0" smtClean="0">
                          <a:solidFill>
                            <a:srgbClr val="002060"/>
                          </a:solidFill>
                          <a:effectLst/>
                          <a:latin typeface="Calibri" pitchFamily="34" charset="0"/>
                        </a:rPr>
                        <a:t>:</a:t>
                      </a:r>
                      <a:endParaRPr lang="ru-RU" sz="1000" dirty="0">
                        <a:solidFill>
                          <a:srgbClr val="002060"/>
                        </a:solidFill>
                        <a:effectLst/>
                        <a:latin typeface="Calibri" pitchFamily="34" charset="0"/>
                      </a:endParaRPr>
                    </a:p>
                  </a:txBody>
                  <a:tcPr marL="11015" marR="11015" marT="5507" marB="5507"/>
                </a:tc>
                <a:tc>
                  <a:txBody>
                    <a:bodyPr/>
                    <a:lstStyle/>
                    <a:p>
                      <a:pPr fontAlgn="base"/>
                      <a:endParaRPr lang="ru-RU" sz="1000">
                        <a:solidFill>
                          <a:srgbClr val="002060"/>
                        </a:solidFill>
                        <a:effectLst/>
                        <a:latin typeface="Calibri" pitchFamily="34" charset="0"/>
                      </a:endParaRPr>
                    </a:p>
                  </a:txBody>
                  <a:tcPr marL="11015" marR="11015" marT="5507" marB="5507"/>
                </a:tc>
                <a:tc>
                  <a:txBody>
                    <a:bodyPr/>
                    <a:lstStyle/>
                    <a:p>
                      <a:pPr fontAlgn="base"/>
                      <a:endParaRPr lang="ru-RU" sz="1000">
                        <a:solidFill>
                          <a:srgbClr val="002060"/>
                        </a:solidFill>
                        <a:effectLst/>
                        <a:latin typeface="Calibri" pitchFamily="34" charset="0"/>
                      </a:endParaRPr>
                    </a:p>
                  </a:txBody>
                  <a:tcPr marL="11015" marR="11015" marT="5507" marB="5507"/>
                </a:tc>
              </a:tr>
              <a:tr h="176237">
                <a:tc>
                  <a:txBody>
                    <a:bodyPr/>
                    <a:lstStyle/>
                    <a:p>
                      <a:pPr fontAlgn="base"/>
                      <a:r>
                        <a:rPr lang="ru-RU" sz="1000" dirty="0">
                          <a:solidFill>
                            <a:srgbClr val="002060"/>
                          </a:solidFill>
                          <a:effectLst/>
                          <a:latin typeface="Calibri" pitchFamily="34" charset="0"/>
                        </a:rPr>
                        <a:t>8.1. в цокольном, заглубленном более чем на 0,5 метра, и подвальном </a:t>
                      </a:r>
                      <a:r>
                        <a:rPr lang="ru-RU" sz="1000" dirty="0" smtClean="0">
                          <a:solidFill>
                            <a:srgbClr val="002060"/>
                          </a:solidFill>
                          <a:effectLst/>
                          <a:latin typeface="Calibri" pitchFamily="34" charset="0"/>
                        </a:rPr>
                        <a:t>этажах</a:t>
                      </a:r>
                      <a:endParaRPr lang="ru-RU" sz="1000" dirty="0">
                        <a:solidFill>
                          <a:srgbClr val="002060"/>
                        </a:solidFill>
                        <a:effectLst/>
                        <a:latin typeface="Calibri" pitchFamily="34" charset="0"/>
                      </a:endParaRPr>
                    </a:p>
                  </a:txBody>
                  <a:tcPr marL="11015" marR="11015" marT="5507" marB="5507"/>
                </a:tc>
                <a:tc>
                  <a:txBody>
                    <a:bodyPr/>
                    <a:lstStyle/>
                    <a:p>
                      <a:pPr algn="ctr" fontAlgn="base"/>
                      <a:r>
                        <a:rPr lang="ru-RU" sz="1000">
                          <a:solidFill>
                            <a:srgbClr val="002060"/>
                          </a:solidFill>
                          <a:effectLst/>
                          <a:latin typeface="Calibri" pitchFamily="34" charset="0"/>
                        </a:rPr>
                        <a:t>независимо от площади помещения</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1015" marR="11015" marT="5507" marB="5507"/>
                </a:tc>
                <a:tc>
                  <a:txBody>
                    <a:bodyPr/>
                    <a:lstStyle/>
                    <a:p>
                      <a:pPr algn="ctr" fontAlgn="base"/>
                      <a:r>
                        <a:rPr lang="ru-RU" sz="1000">
                          <a:solidFill>
                            <a:srgbClr val="002060"/>
                          </a:solidFill>
                          <a:effectLst/>
                          <a:latin typeface="Calibri" pitchFamily="34" charset="0"/>
                        </a:rPr>
                        <a:t>-</a:t>
                      </a:r>
                    </a:p>
                  </a:txBody>
                  <a:tcPr marL="11015" marR="11015" marT="5507" marB="5507"/>
                </a:tc>
              </a:tr>
              <a:tr h="242326">
                <a:tc>
                  <a:txBody>
                    <a:bodyPr/>
                    <a:lstStyle/>
                    <a:p>
                      <a:pPr fontAlgn="base"/>
                      <a:r>
                        <a:rPr lang="ru-RU" sz="1000" dirty="0">
                          <a:solidFill>
                            <a:srgbClr val="002060"/>
                          </a:solidFill>
                          <a:effectLst/>
                          <a:latin typeface="Calibri" pitchFamily="34" charset="0"/>
                        </a:rPr>
                        <a:t>8.2. в надземных этажах (кроме помещений, указанных в пунктах 11-18 настоящего документа</a:t>
                      </a:r>
                      <a:r>
                        <a:rPr lang="ru-RU" sz="1000" dirty="0" smtClean="0">
                          <a:solidFill>
                            <a:srgbClr val="002060"/>
                          </a:solidFill>
                          <a:effectLst/>
                          <a:latin typeface="Calibri" pitchFamily="34" charset="0"/>
                        </a:rPr>
                        <a:t>)</a:t>
                      </a:r>
                      <a:endParaRPr lang="ru-RU" sz="1000" dirty="0">
                        <a:solidFill>
                          <a:srgbClr val="002060"/>
                        </a:solidFill>
                        <a:effectLst/>
                        <a:latin typeface="Calibri" pitchFamily="34" charset="0"/>
                      </a:endParaRPr>
                    </a:p>
                  </a:txBody>
                  <a:tcPr marL="11015" marR="11015" marT="5507" marB="5507"/>
                </a:tc>
                <a:tc>
                  <a:txBody>
                    <a:bodyPr/>
                    <a:lstStyle/>
                    <a:p>
                      <a:pPr algn="ctr" fontAlgn="base"/>
                      <a:r>
                        <a:rPr lang="ru-RU" sz="1000" dirty="0">
                          <a:solidFill>
                            <a:srgbClr val="002060"/>
                          </a:solidFill>
                          <a:effectLst/>
                          <a:latin typeface="Calibri" pitchFamily="34" charset="0"/>
                        </a:rPr>
                        <a:t>при площади помещения 300 кв. метров и </a:t>
                      </a:r>
                      <a:r>
                        <a:rPr lang="ru-RU" sz="1000" dirty="0" smtClean="0">
                          <a:solidFill>
                            <a:srgbClr val="002060"/>
                          </a:solidFill>
                          <a:effectLst/>
                          <a:latin typeface="Calibri" pitchFamily="34" charset="0"/>
                        </a:rPr>
                        <a:t>более</a:t>
                      </a:r>
                      <a:endParaRPr lang="ru-RU" sz="1000" dirty="0">
                        <a:solidFill>
                          <a:srgbClr val="002060"/>
                        </a:solidFill>
                        <a:effectLst/>
                        <a:latin typeface="Calibri" pitchFamily="34" charset="0"/>
                      </a:endParaRPr>
                    </a:p>
                  </a:txBody>
                  <a:tcPr marL="11015" marR="11015" marT="5507" marB="5507"/>
                </a:tc>
                <a:tc>
                  <a:txBody>
                    <a:bodyPr/>
                    <a:lstStyle/>
                    <a:p>
                      <a:pPr algn="ctr" fontAlgn="base"/>
                      <a:r>
                        <a:rPr lang="ru-RU" sz="1000" dirty="0">
                          <a:solidFill>
                            <a:srgbClr val="002060"/>
                          </a:solidFill>
                          <a:effectLst/>
                          <a:latin typeface="Calibri" pitchFamily="34" charset="0"/>
                        </a:rPr>
                        <a:t>при площади помещения менее 300 кв. </a:t>
                      </a:r>
                      <a:r>
                        <a:rPr lang="ru-RU" sz="1000" dirty="0" smtClean="0">
                          <a:solidFill>
                            <a:srgbClr val="002060"/>
                          </a:solidFill>
                          <a:effectLst/>
                          <a:latin typeface="Calibri" pitchFamily="34" charset="0"/>
                        </a:rPr>
                        <a:t>метров</a:t>
                      </a:r>
                      <a:endParaRPr lang="ru-RU" sz="1000" dirty="0">
                        <a:solidFill>
                          <a:srgbClr val="002060"/>
                        </a:solidFill>
                        <a:effectLst/>
                        <a:latin typeface="Calibri" pitchFamily="34" charset="0"/>
                      </a:endParaRPr>
                    </a:p>
                  </a:txBody>
                  <a:tcPr marL="11015" marR="11015" marT="5507" marB="5507"/>
                </a:tc>
              </a:tr>
              <a:tr h="473637">
                <a:tc>
                  <a:txBody>
                    <a:bodyPr/>
                    <a:lstStyle/>
                    <a:p>
                      <a:pPr fontAlgn="base"/>
                      <a:r>
                        <a:rPr lang="ru-RU" sz="1000" dirty="0">
                          <a:solidFill>
                            <a:srgbClr val="002060"/>
                          </a:solidFill>
                          <a:effectLst/>
                          <a:latin typeface="Calibri" pitchFamily="34" charset="0"/>
                        </a:rPr>
                        <a:t>9. Категории В2 и В3 по пожарной опасности (кроме помещений, указанных в пунктах 10-18 настоящего документа, и помещений, расположенных в зданиях и сооружениях по переработке и хранению зерна) при их размещении</a:t>
                      </a:r>
                      <a:r>
                        <a:rPr lang="ru-RU" sz="1000" dirty="0" smtClean="0">
                          <a:solidFill>
                            <a:srgbClr val="002060"/>
                          </a:solidFill>
                          <a:effectLst/>
                          <a:latin typeface="Calibri" pitchFamily="34" charset="0"/>
                        </a:rPr>
                        <a:t>:</a:t>
                      </a:r>
                      <a:endParaRPr lang="ru-RU" sz="1000" dirty="0">
                        <a:solidFill>
                          <a:srgbClr val="002060"/>
                        </a:solidFill>
                        <a:effectLst/>
                        <a:latin typeface="Calibri" pitchFamily="34" charset="0"/>
                      </a:endParaRPr>
                    </a:p>
                  </a:txBody>
                  <a:tcPr marL="11015" marR="11015" marT="5507" marB="5507"/>
                </a:tc>
                <a:tc>
                  <a:txBody>
                    <a:bodyPr/>
                    <a:lstStyle/>
                    <a:p>
                      <a:pPr fontAlgn="base"/>
                      <a:endParaRPr lang="ru-RU" sz="1000">
                        <a:solidFill>
                          <a:srgbClr val="002060"/>
                        </a:solidFill>
                        <a:effectLst/>
                        <a:latin typeface="Calibri" pitchFamily="34" charset="0"/>
                      </a:endParaRPr>
                    </a:p>
                  </a:txBody>
                  <a:tcPr marL="11015" marR="11015" marT="5507" marB="5507"/>
                </a:tc>
                <a:tc>
                  <a:txBody>
                    <a:bodyPr/>
                    <a:lstStyle/>
                    <a:p>
                      <a:pPr fontAlgn="base"/>
                      <a:endParaRPr lang="ru-RU" sz="1000">
                        <a:solidFill>
                          <a:srgbClr val="002060"/>
                        </a:solidFill>
                        <a:effectLst/>
                        <a:latin typeface="Calibri" pitchFamily="34" charset="0"/>
                      </a:endParaRPr>
                    </a:p>
                  </a:txBody>
                  <a:tcPr marL="11015" marR="11015" marT="5507" marB="5507"/>
                </a:tc>
              </a:tr>
              <a:tr h="176237">
                <a:tc>
                  <a:txBody>
                    <a:bodyPr/>
                    <a:lstStyle/>
                    <a:p>
                      <a:pPr fontAlgn="base"/>
                      <a:r>
                        <a:rPr lang="ru-RU" sz="1000" dirty="0">
                          <a:solidFill>
                            <a:srgbClr val="002060"/>
                          </a:solidFill>
                          <a:effectLst/>
                          <a:latin typeface="Calibri" pitchFamily="34" charset="0"/>
                        </a:rPr>
                        <a:t>9.1. в цокольном, заглубленном более чем на 0,5 метра, и подвальном этажах</a:t>
                      </a:r>
                      <a:r>
                        <a:rPr lang="ru-RU" sz="1000" dirty="0" smtClean="0">
                          <a:solidFill>
                            <a:srgbClr val="002060"/>
                          </a:solidFill>
                          <a:effectLst/>
                          <a:latin typeface="Calibri" pitchFamily="34" charset="0"/>
                        </a:rPr>
                        <a:t>:</a:t>
                      </a:r>
                      <a:endParaRPr lang="ru-RU" sz="1000" dirty="0">
                        <a:solidFill>
                          <a:srgbClr val="002060"/>
                        </a:solidFill>
                        <a:effectLst/>
                        <a:latin typeface="Calibri" pitchFamily="34" charset="0"/>
                      </a:endParaRPr>
                    </a:p>
                  </a:txBody>
                  <a:tcPr marL="11015" marR="11015" marT="5507" marB="5507"/>
                </a:tc>
                <a:tc>
                  <a:txBody>
                    <a:bodyPr/>
                    <a:lstStyle/>
                    <a:p>
                      <a:pPr fontAlgn="base"/>
                      <a:endParaRPr lang="ru-RU" sz="1000">
                        <a:solidFill>
                          <a:srgbClr val="002060"/>
                        </a:solidFill>
                        <a:effectLst/>
                        <a:latin typeface="Calibri" pitchFamily="34" charset="0"/>
                      </a:endParaRPr>
                    </a:p>
                  </a:txBody>
                  <a:tcPr marL="11015" marR="11015" marT="5507" marB="5507"/>
                </a:tc>
                <a:tc>
                  <a:txBody>
                    <a:bodyPr/>
                    <a:lstStyle/>
                    <a:p>
                      <a:pPr fontAlgn="base"/>
                      <a:endParaRPr lang="ru-RU" sz="1000">
                        <a:solidFill>
                          <a:srgbClr val="002060"/>
                        </a:solidFill>
                        <a:effectLst/>
                        <a:latin typeface="Calibri" pitchFamily="34" charset="0"/>
                      </a:endParaRPr>
                    </a:p>
                  </a:txBody>
                  <a:tcPr marL="11015" marR="11015" marT="5507" marB="5507"/>
                </a:tc>
              </a:tr>
              <a:tr h="176237">
                <a:tc>
                  <a:txBody>
                    <a:bodyPr/>
                    <a:lstStyle/>
                    <a:p>
                      <a:pPr fontAlgn="base"/>
                      <a:r>
                        <a:rPr lang="ru-RU" sz="1000" dirty="0">
                          <a:solidFill>
                            <a:srgbClr val="002060"/>
                          </a:solidFill>
                          <a:effectLst/>
                          <a:latin typeface="Calibri" pitchFamily="34" charset="0"/>
                        </a:rPr>
                        <a:t>9.1.1. не имеющие выходов непосредственно наружу</a:t>
                      </a:r>
                      <a:br>
                        <a:rPr lang="ru-RU" sz="1000" dirty="0">
                          <a:solidFill>
                            <a:srgbClr val="002060"/>
                          </a:solidFill>
                          <a:effectLst/>
                          <a:latin typeface="Calibri" pitchFamily="34" charset="0"/>
                        </a:rPr>
                      </a:br>
                      <a:endParaRPr lang="ru-RU" sz="1000" dirty="0">
                        <a:solidFill>
                          <a:srgbClr val="002060"/>
                        </a:solidFill>
                        <a:effectLst/>
                        <a:latin typeface="Calibri" pitchFamily="34" charset="0"/>
                      </a:endParaRPr>
                    </a:p>
                  </a:txBody>
                  <a:tcPr marL="11015" marR="11015" marT="5507" marB="5507"/>
                </a:tc>
                <a:tc>
                  <a:txBody>
                    <a:bodyPr/>
                    <a:lstStyle/>
                    <a:p>
                      <a:pPr algn="ctr" fontAlgn="base"/>
                      <a:r>
                        <a:rPr lang="ru-RU" sz="1000" dirty="0">
                          <a:solidFill>
                            <a:srgbClr val="002060"/>
                          </a:solidFill>
                          <a:effectLst/>
                          <a:latin typeface="Calibri" pitchFamily="34" charset="0"/>
                        </a:rPr>
                        <a:t>при площади помещения 300 кв. метров и </a:t>
                      </a:r>
                      <a:r>
                        <a:rPr lang="ru-RU" sz="1000" dirty="0" smtClean="0">
                          <a:solidFill>
                            <a:srgbClr val="002060"/>
                          </a:solidFill>
                          <a:effectLst/>
                          <a:latin typeface="Calibri" pitchFamily="34" charset="0"/>
                        </a:rPr>
                        <a:t>более</a:t>
                      </a:r>
                      <a:endParaRPr lang="ru-RU" sz="1000" dirty="0">
                        <a:solidFill>
                          <a:srgbClr val="002060"/>
                        </a:solidFill>
                        <a:effectLst/>
                        <a:latin typeface="Calibri" pitchFamily="34" charset="0"/>
                      </a:endParaRPr>
                    </a:p>
                  </a:txBody>
                  <a:tcPr marL="11015" marR="11015" marT="5507" marB="5507"/>
                </a:tc>
                <a:tc>
                  <a:txBody>
                    <a:bodyPr/>
                    <a:lstStyle/>
                    <a:p>
                      <a:pPr algn="ctr" fontAlgn="base"/>
                      <a:r>
                        <a:rPr lang="ru-RU" sz="1000" dirty="0">
                          <a:solidFill>
                            <a:srgbClr val="002060"/>
                          </a:solidFill>
                          <a:effectLst/>
                          <a:latin typeface="Calibri" pitchFamily="34" charset="0"/>
                        </a:rPr>
                        <a:t>при площади помещения менее 300 кв. </a:t>
                      </a:r>
                      <a:r>
                        <a:rPr lang="ru-RU" sz="1000" dirty="0" smtClean="0">
                          <a:solidFill>
                            <a:srgbClr val="002060"/>
                          </a:solidFill>
                          <a:effectLst/>
                          <a:latin typeface="Calibri" pitchFamily="34" charset="0"/>
                        </a:rPr>
                        <a:t>метров</a:t>
                      </a:r>
                      <a:endParaRPr lang="ru-RU" sz="1000" dirty="0">
                        <a:solidFill>
                          <a:srgbClr val="002060"/>
                        </a:solidFill>
                        <a:effectLst/>
                        <a:latin typeface="Calibri" pitchFamily="34" charset="0"/>
                      </a:endParaRPr>
                    </a:p>
                  </a:txBody>
                  <a:tcPr marL="11015" marR="11015" marT="5507" marB="5507"/>
                </a:tc>
              </a:tr>
              <a:tr h="176237">
                <a:tc>
                  <a:txBody>
                    <a:bodyPr/>
                    <a:lstStyle/>
                    <a:p>
                      <a:pPr fontAlgn="base"/>
                      <a:r>
                        <a:rPr lang="ru-RU" sz="1000">
                          <a:solidFill>
                            <a:srgbClr val="002060"/>
                          </a:solidFill>
                          <a:effectLst/>
                          <a:latin typeface="Calibri" pitchFamily="34" charset="0"/>
                        </a:rPr>
                        <a:t>9.1.2. при наличии выходов непосредственно наружу</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1015" marR="11015" marT="5507" marB="5507"/>
                </a:tc>
                <a:tc>
                  <a:txBody>
                    <a:bodyPr/>
                    <a:lstStyle/>
                    <a:p>
                      <a:pPr algn="ctr" fontAlgn="base"/>
                      <a:r>
                        <a:rPr lang="ru-RU" sz="1000">
                          <a:solidFill>
                            <a:srgbClr val="002060"/>
                          </a:solidFill>
                          <a:effectLst/>
                          <a:latin typeface="Calibri" pitchFamily="34" charset="0"/>
                        </a:rPr>
                        <a:t>при площади помещения 700 кв. метров и более</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1015" marR="11015" marT="5507" marB="5507"/>
                </a:tc>
                <a:tc>
                  <a:txBody>
                    <a:bodyPr/>
                    <a:lstStyle/>
                    <a:p>
                      <a:pPr algn="ctr" fontAlgn="base"/>
                      <a:r>
                        <a:rPr lang="ru-RU" sz="1000" dirty="0">
                          <a:solidFill>
                            <a:srgbClr val="002060"/>
                          </a:solidFill>
                          <a:effectLst/>
                          <a:latin typeface="Calibri" pitchFamily="34" charset="0"/>
                        </a:rPr>
                        <a:t>при площади помещения менее 700 кв. </a:t>
                      </a:r>
                      <a:r>
                        <a:rPr lang="ru-RU" sz="1000" dirty="0" smtClean="0">
                          <a:solidFill>
                            <a:srgbClr val="002060"/>
                          </a:solidFill>
                          <a:effectLst/>
                          <a:latin typeface="Calibri" pitchFamily="34" charset="0"/>
                        </a:rPr>
                        <a:t>метров</a:t>
                      </a:r>
                      <a:endParaRPr lang="ru-RU" sz="1000" dirty="0">
                        <a:solidFill>
                          <a:srgbClr val="002060"/>
                        </a:solidFill>
                        <a:effectLst/>
                        <a:latin typeface="Calibri" pitchFamily="34" charset="0"/>
                      </a:endParaRPr>
                    </a:p>
                  </a:txBody>
                  <a:tcPr marL="11015" marR="11015" marT="5507" marB="5507"/>
                </a:tc>
              </a:tr>
              <a:tr h="143192">
                <a:tc>
                  <a:txBody>
                    <a:bodyPr/>
                    <a:lstStyle/>
                    <a:p>
                      <a:pPr fontAlgn="base"/>
                      <a:r>
                        <a:rPr lang="ru-RU" sz="1000" dirty="0">
                          <a:solidFill>
                            <a:srgbClr val="002060"/>
                          </a:solidFill>
                          <a:effectLst/>
                          <a:latin typeface="Calibri" pitchFamily="34" charset="0"/>
                        </a:rPr>
                        <a:t>9.2. в надземных </a:t>
                      </a:r>
                      <a:r>
                        <a:rPr lang="ru-RU" sz="1000" dirty="0" smtClean="0">
                          <a:solidFill>
                            <a:srgbClr val="002060"/>
                          </a:solidFill>
                          <a:effectLst/>
                          <a:latin typeface="Calibri" pitchFamily="34" charset="0"/>
                        </a:rPr>
                        <a:t>этажах</a:t>
                      </a:r>
                      <a:endParaRPr lang="ru-RU" sz="1000" dirty="0">
                        <a:solidFill>
                          <a:srgbClr val="002060"/>
                        </a:solidFill>
                        <a:effectLst/>
                        <a:latin typeface="Calibri" pitchFamily="34" charset="0"/>
                      </a:endParaRPr>
                    </a:p>
                  </a:txBody>
                  <a:tcPr marL="11015" marR="11015" marT="5507" marB="5507"/>
                </a:tc>
                <a:tc>
                  <a:txBody>
                    <a:bodyPr/>
                    <a:lstStyle/>
                    <a:p>
                      <a:pPr algn="ctr" fontAlgn="base"/>
                      <a:r>
                        <a:rPr lang="ru-RU" sz="1000" dirty="0">
                          <a:solidFill>
                            <a:srgbClr val="002060"/>
                          </a:solidFill>
                          <a:effectLst/>
                          <a:latin typeface="Calibri" pitchFamily="34" charset="0"/>
                        </a:rPr>
                        <a:t>при площади помещения 1000 кв. метров и </a:t>
                      </a:r>
                      <a:r>
                        <a:rPr lang="ru-RU" sz="1000" dirty="0" smtClean="0">
                          <a:solidFill>
                            <a:srgbClr val="002060"/>
                          </a:solidFill>
                          <a:effectLst/>
                          <a:latin typeface="Calibri" pitchFamily="34" charset="0"/>
                        </a:rPr>
                        <a:t>более</a:t>
                      </a:r>
                      <a:endParaRPr lang="ru-RU" sz="1000" dirty="0">
                        <a:solidFill>
                          <a:srgbClr val="002060"/>
                        </a:solidFill>
                        <a:effectLst/>
                        <a:latin typeface="Calibri" pitchFamily="34" charset="0"/>
                      </a:endParaRPr>
                    </a:p>
                  </a:txBody>
                  <a:tcPr marL="11015" marR="11015" marT="5507" marB="5507"/>
                </a:tc>
                <a:tc>
                  <a:txBody>
                    <a:bodyPr/>
                    <a:lstStyle/>
                    <a:p>
                      <a:pPr algn="ctr" fontAlgn="base"/>
                      <a:r>
                        <a:rPr lang="ru-RU" sz="1000" dirty="0">
                          <a:solidFill>
                            <a:srgbClr val="002060"/>
                          </a:solidFill>
                          <a:effectLst/>
                          <a:latin typeface="Calibri" pitchFamily="34" charset="0"/>
                        </a:rPr>
                        <a:t>при площади помещения менее 1000 кв. </a:t>
                      </a:r>
                      <a:r>
                        <a:rPr lang="ru-RU" sz="1000" dirty="0" smtClean="0">
                          <a:solidFill>
                            <a:srgbClr val="002060"/>
                          </a:solidFill>
                          <a:effectLst/>
                          <a:latin typeface="Calibri" pitchFamily="34" charset="0"/>
                        </a:rPr>
                        <a:t>метров</a:t>
                      </a:r>
                      <a:endParaRPr lang="ru-RU" sz="1000" dirty="0">
                        <a:solidFill>
                          <a:srgbClr val="002060"/>
                        </a:solidFill>
                        <a:effectLst/>
                        <a:latin typeface="Calibri" pitchFamily="34" charset="0"/>
                      </a:endParaRPr>
                    </a:p>
                  </a:txBody>
                  <a:tcPr marL="11015" marR="11015" marT="5507" marB="5507"/>
                </a:tc>
              </a:tr>
              <a:tr h="110148">
                <a:tc>
                  <a:txBody>
                    <a:bodyPr/>
                    <a:lstStyle/>
                    <a:p>
                      <a:pPr fontAlgn="base"/>
                      <a:r>
                        <a:rPr lang="ru-RU" sz="1000" dirty="0">
                          <a:solidFill>
                            <a:srgbClr val="002060"/>
                          </a:solidFill>
                          <a:effectLst/>
                          <a:latin typeface="Calibri" pitchFamily="34" charset="0"/>
                        </a:rPr>
                        <a:t>10. </a:t>
                      </a:r>
                      <a:r>
                        <a:rPr lang="ru-RU" sz="1000" dirty="0" smtClean="0">
                          <a:solidFill>
                            <a:srgbClr val="002060"/>
                          </a:solidFill>
                          <a:effectLst/>
                          <a:latin typeface="Calibri" pitchFamily="34" charset="0"/>
                        </a:rPr>
                        <a:t>Маслоподвалы</a:t>
                      </a:r>
                      <a:endParaRPr lang="ru-RU" sz="1000" dirty="0">
                        <a:solidFill>
                          <a:srgbClr val="002060"/>
                        </a:solidFill>
                        <a:effectLst/>
                        <a:latin typeface="Calibri" pitchFamily="34" charset="0"/>
                      </a:endParaRPr>
                    </a:p>
                  </a:txBody>
                  <a:tcPr marL="11015" marR="11015" marT="5507" marB="5507"/>
                </a:tc>
                <a:tc>
                  <a:txBody>
                    <a:bodyPr/>
                    <a:lstStyle/>
                    <a:p>
                      <a:pPr algn="ctr" fontAlgn="base"/>
                      <a:r>
                        <a:rPr lang="ru-RU" sz="1000" dirty="0">
                          <a:solidFill>
                            <a:srgbClr val="002060"/>
                          </a:solidFill>
                          <a:effectLst/>
                          <a:latin typeface="Calibri" pitchFamily="34" charset="0"/>
                        </a:rPr>
                        <a:t>независимо от площади </a:t>
                      </a:r>
                      <a:r>
                        <a:rPr lang="ru-RU" sz="1000" dirty="0" smtClean="0">
                          <a:solidFill>
                            <a:srgbClr val="002060"/>
                          </a:solidFill>
                          <a:effectLst/>
                          <a:latin typeface="Calibri" pitchFamily="34" charset="0"/>
                        </a:rPr>
                        <a:t>помещения</a:t>
                      </a:r>
                      <a:endParaRPr lang="ru-RU" sz="1000" dirty="0">
                        <a:solidFill>
                          <a:srgbClr val="002060"/>
                        </a:solidFill>
                        <a:effectLst/>
                        <a:latin typeface="Calibri" pitchFamily="34" charset="0"/>
                      </a:endParaRPr>
                    </a:p>
                  </a:txBody>
                  <a:tcPr marL="11015" marR="11015" marT="5507" marB="5507"/>
                </a:tc>
                <a:tc>
                  <a:txBody>
                    <a:bodyPr/>
                    <a:lstStyle/>
                    <a:p>
                      <a:pPr algn="ctr" fontAlgn="base"/>
                      <a:r>
                        <a:rPr lang="ru-RU" sz="1000" dirty="0" smtClean="0">
                          <a:solidFill>
                            <a:srgbClr val="002060"/>
                          </a:solidFill>
                          <a:effectLst/>
                          <a:latin typeface="Calibri" pitchFamily="34" charset="0"/>
                        </a:rPr>
                        <a:t>-</a:t>
                      </a:r>
                      <a:endParaRPr lang="ru-RU" sz="1000" dirty="0">
                        <a:solidFill>
                          <a:srgbClr val="002060"/>
                        </a:solidFill>
                        <a:effectLst/>
                        <a:latin typeface="Calibri" pitchFamily="34" charset="0"/>
                      </a:endParaRPr>
                    </a:p>
                  </a:txBody>
                  <a:tcPr marL="11015" marR="11015" marT="5507" marB="5507"/>
                </a:tc>
              </a:tr>
              <a:tr h="110148">
                <a:tc>
                  <a:txBody>
                    <a:bodyPr/>
                    <a:lstStyle/>
                    <a:p>
                      <a:pPr fontAlgn="base"/>
                      <a:r>
                        <a:rPr lang="ru-RU" sz="1000" dirty="0">
                          <a:solidFill>
                            <a:srgbClr val="002060"/>
                          </a:solidFill>
                          <a:effectLst/>
                          <a:latin typeface="Calibri" pitchFamily="34" charset="0"/>
                        </a:rPr>
                        <a:t>11. Помещения приготовления</a:t>
                      </a:r>
                      <a:r>
                        <a:rPr lang="ru-RU" sz="1000" dirty="0" smtClean="0">
                          <a:solidFill>
                            <a:srgbClr val="002060"/>
                          </a:solidFill>
                          <a:effectLst/>
                          <a:latin typeface="Calibri" pitchFamily="34" charset="0"/>
                        </a:rPr>
                        <a:t>:</a:t>
                      </a:r>
                      <a:endParaRPr lang="ru-RU" sz="1000" dirty="0">
                        <a:solidFill>
                          <a:srgbClr val="002060"/>
                        </a:solidFill>
                        <a:effectLst/>
                        <a:latin typeface="Calibri" pitchFamily="34" charset="0"/>
                      </a:endParaRPr>
                    </a:p>
                  </a:txBody>
                  <a:tcPr marL="11015" marR="11015" marT="5507" marB="5507"/>
                </a:tc>
                <a:tc>
                  <a:txBody>
                    <a:bodyPr/>
                    <a:lstStyle/>
                    <a:p>
                      <a:pPr fontAlgn="base"/>
                      <a:endParaRPr lang="ru-RU" sz="1000" dirty="0">
                        <a:solidFill>
                          <a:srgbClr val="002060"/>
                        </a:solidFill>
                        <a:effectLst/>
                        <a:latin typeface="Calibri" pitchFamily="34" charset="0"/>
                      </a:endParaRPr>
                    </a:p>
                  </a:txBody>
                  <a:tcPr marL="11015" marR="11015" marT="5507" marB="5507"/>
                </a:tc>
                <a:tc>
                  <a:txBody>
                    <a:bodyPr/>
                    <a:lstStyle/>
                    <a:p>
                      <a:pPr algn="ctr" fontAlgn="base"/>
                      <a:r>
                        <a:rPr lang="ru-RU" sz="1000">
                          <a:solidFill>
                            <a:srgbClr val="002060"/>
                          </a:solidFill>
                          <a:effectLst/>
                          <a:latin typeface="Calibri" pitchFamily="34" charset="0"/>
                        </a:rPr>
                        <a:t>-</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1015" marR="11015" marT="5507" marB="5507"/>
                </a:tc>
              </a:tr>
              <a:tr h="143192">
                <a:tc>
                  <a:txBody>
                    <a:bodyPr/>
                    <a:lstStyle/>
                    <a:p>
                      <a:pPr fontAlgn="base"/>
                      <a:r>
                        <a:rPr lang="ru-RU" sz="1000" dirty="0">
                          <a:solidFill>
                            <a:srgbClr val="002060"/>
                          </a:solidFill>
                          <a:effectLst/>
                          <a:latin typeface="Calibri" pitchFamily="34" charset="0"/>
                        </a:rPr>
                        <a:t>11.1. суспензии из алюминиевой пудры, резиновых </a:t>
                      </a:r>
                      <a:r>
                        <a:rPr lang="ru-RU" sz="1000" dirty="0" smtClean="0">
                          <a:solidFill>
                            <a:srgbClr val="002060"/>
                          </a:solidFill>
                          <a:effectLst/>
                          <a:latin typeface="Calibri" pitchFamily="34" charset="0"/>
                        </a:rPr>
                        <a:t>клеев</a:t>
                      </a:r>
                      <a:endParaRPr lang="ru-RU" sz="1000" dirty="0">
                        <a:solidFill>
                          <a:srgbClr val="002060"/>
                        </a:solidFill>
                        <a:effectLst/>
                        <a:latin typeface="Calibri" pitchFamily="34" charset="0"/>
                      </a:endParaRPr>
                    </a:p>
                  </a:txBody>
                  <a:tcPr marL="11015" marR="11015" marT="5507" marB="5507"/>
                </a:tc>
                <a:tc>
                  <a:txBody>
                    <a:bodyPr/>
                    <a:lstStyle/>
                    <a:p>
                      <a:pPr algn="ctr" fontAlgn="base"/>
                      <a:r>
                        <a:rPr lang="ru-RU" sz="1000" dirty="0">
                          <a:solidFill>
                            <a:srgbClr val="002060"/>
                          </a:solidFill>
                          <a:effectLst/>
                          <a:latin typeface="Calibri" pitchFamily="34" charset="0"/>
                        </a:rPr>
                        <a:t>независимо от площади </a:t>
                      </a:r>
                      <a:r>
                        <a:rPr lang="ru-RU" sz="1000" dirty="0" smtClean="0">
                          <a:solidFill>
                            <a:srgbClr val="002060"/>
                          </a:solidFill>
                          <a:effectLst/>
                          <a:latin typeface="Calibri" pitchFamily="34" charset="0"/>
                        </a:rPr>
                        <a:t>помещения</a:t>
                      </a:r>
                      <a:endParaRPr lang="ru-RU" sz="1000" dirty="0">
                        <a:solidFill>
                          <a:srgbClr val="002060"/>
                        </a:solidFill>
                        <a:effectLst/>
                        <a:latin typeface="Calibri" pitchFamily="34" charset="0"/>
                      </a:endParaRPr>
                    </a:p>
                  </a:txBody>
                  <a:tcPr marL="11015" marR="11015" marT="5507" marB="5507"/>
                </a:tc>
                <a:tc>
                  <a:txBody>
                    <a:bodyPr/>
                    <a:lstStyle/>
                    <a:p>
                      <a:pPr algn="ctr" fontAlgn="base"/>
                      <a:r>
                        <a:rPr lang="ru-RU" sz="1000" dirty="0" smtClean="0">
                          <a:solidFill>
                            <a:srgbClr val="002060"/>
                          </a:solidFill>
                          <a:effectLst/>
                          <a:latin typeface="Calibri" pitchFamily="34" charset="0"/>
                        </a:rPr>
                        <a:t>-</a:t>
                      </a:r>
                      <a:r>
                        <a:rPr lang="ru-RU" sz="1000" dirty="0">
                          <a:solidFill>
                            <a:srgbClr val="002060"/>
                          </a:solidFill>
                          <a:effectLst/>
                          <a:latin typeface="Calibri" pitchFamily="34" charset="0"/>
                        </a:rPr>
                        <a:t/>
                      </a:r>
                      <a:br>
                        <a:rPr lang="ru-RU" sz="1000" dirty="0">
                          <a:solidFill>
                            <a:srgbClr val="002060"/>
                          </a:solidFill>
                          <a:effectLst/>
                          <a:latin typeface="Calibri" pitchFamily="34" charset="0"/>
                        </a:rPr>
                      </a:br>
                      <a:endParaRPr lang="ru-RU" sz="1000" dirty="0">
                        <a:solidFill>
                          <a:srgbClr val="002060"/>
                        </a:solidFill>
                        <a:effectLst/>
                        <a:latin typeface="Calibri" pitchFamily="34" charset="0"/>
                      </a:endParaRPr>
                    </a:p>
                  </a:txBody>
                  <a:tcPr marL="11015" marR="11015" marT="5507" marB="5507"/>
                </a:tc>
              </a:tr>
              <a:tr h="242326">
                <a:tc>
                  <a:txBody>
                    <a:bodyPr/>
                    <a:lstStyle/>
                    <a:p>
                      <a:pPr fontAlgn="base"/>
                      <a:r>
                        <a:rPr lang="ru-RU" sz="1000" dirty="0">
                          <a:solidFill>
                            <a:srgbClr val="002060"/>
                          </a:solidFill>
                          <a:effectLst/>
                          <a:latin typeface="Calibri" pitchFamily="34" charset="0"/>
                        </a:rPr>
                        <a:t>11.2. лаков, красок, клеев, мастик, пропиточных составов на основе горючих и легковоспламеняющихся </a:t>
                      </a:r>
                      <a:r>
                        <a:rPr lang="ru-RU" sz="1000" dirty="0" smtClean="0">
                          <a:solidFill>
                            <a:srgbClr val="002060"/>
                          </a:solidFill>
                          <a:effectLst/>
                          <a:latin typeface="Calibri" pitchFamily="34" charset="0"/>
                        </a:rPr>
                        <a:t>жидкостей</a:t>
                      </a:r>
                      <a:endParaRPr lang="ru-RU" sz="1000" dirty="0">
                        <a:solidFill>
                          <a:srgbClr val="002060"/>
                        </a:solidFill>
                        <a:effectLst/>
                        <a:latin typeface="Calibri" pitchFamily="34" charset="0"/>
                      </a:endParaRPr>
                    </a:p>
                  </a:txBody>
                  <a:tcPr marL="11015" marR="11015" marT="5507" marB="5507"/>
                </a:tc>
                <a:tc>
                  <a:txBody>
                    <a:bodyPr/>
                    <a:lstStyle/>
                    <a:p>
                      <a:pPr algn="ctr" fontAlgn="base"/>
                      <a:r>
                        <a:rPr lang="ru-RU" sz="1000" dirty="0">
                          <a:solidFill>
                            <a:srgbClr val="002060"/>
                          </a:solidFill>
                          <a:effectLst/>
                          <a:latin typeface="Calibri" pitchFamily="34" charset="0"/>
                        </a:rPr>
                        <a:t>независимо от площади </a:t>
                      </a:r>
                      <a:r>
                        <a:rPr lang="ru-RU" sz="1000" dirty="0" smtClean="0">
                          <a:solidFill>
                            <a:srgbClr val="002060"/>
                          </a:solidFill>
                          <a:effectLst/>
                          <a:latin typeface="Calibri" pitchFamily="34" charset="0"/>
                        </a:rPr>
                        <a:t>помещения</a:t>
                      </a:r>
                      <a:endParaRPr lang="ru-RU" sz="1000" dirty="0">
                        <a:solidFill>
                          <a:srgbClr val="002060"/>
                        </a:solidFill>
                        <a:effectLst/>
                        <a:latin typeface="Calibri" pitchFamily="34" charset="0"/>
                      </a:endParaRPr>
                    </a:p>
                  </a:txBody>
                  <a:tcPr marL="11015" marR="11015" marT="5507" marB="5507"/>
                </a:tc>
                <a:tc>
                  <a:txBody>
                    <a:bodyPr/>
                    <a:lstStyle/>
                    <a:p>
                      <a:pPr algn="ctr" fontAlgn="base"/>
                      <a:r>
                        <a:rPr lang="ru-RU" sz="1000" dirty="0" smtClean="0">
                          <a:solidFill>
                            <a:srgbClr val="002060"/>
                          </a:solidFill>
                          <a:effectLst/>
                          <a:latin typeface="Calibri" pitchFamily="34" charset="0"/>
                        </a:rPr>
                        <a:t>-</a:t>
                      </a:r>
                      <a:endParaRPr lang="ru-RU" sz="1000" dirty="0">
                        <a:solidFill>
                          <a:srgbClr val="002060"/>
                        </a:solidFill>
                        <a:effectLst/>
                        <a:latin typeface="Calibri" pitchFamily="34" charset="0"/>
                      </a:endParaRPr>
                    </a:p>
                  </a:txBody>
                  <a:tcPr marL="11015" marR="11015" marT="5507" marB="5507"/>
                </a:tc>
              </a:tr>
              <a:tr h="242326">
                <a:tc>
                  <a:txBody>
                    <a:bodyPr/>
                    <a:lstStyle/>
                    <a:p>
                      <a:pPr fontAlgn="base"/>
                      <a:r>
                        <a:rPr lang="ru-RU" sz="1000" dirty="0">
                          <a:solidFill>
                            <a:srgbClr val="002060"/>
                          </a:solidFill>
                          <a:effectLst/>
                          <a:latin typeface="Calibri" pitchFamily="34" charset="0"/>
                        </a:rPr>
                        <a:t>11.3. помещения окрасочных, полимеризации синтетического каучука, огневых подогревателей </a:t>
                      </a:r>
                      <a:r>
                        <a:rPr lang="ru-RU" sz="1000" dirty="0" smtClean="0">
                          <a:solidFill>
                            <a:srgbClr val="002060"/>
                          </a:solidFill>
                          <a:effectLst/>
                          <a:latin typeface="Calibri" pitchFamily="34" charset="0"/>
                        </a:rPr>
                        <a:t>нефти</a:t>
                      </a:r>
                      <a:endParaRPr lang="ru-RU" sz="1000" dirty="0">
                        <a:solidFill>
                          <a:srgbClr val="002060"/>
                        </a:solidFill>
                        <a:effectLst/>
                        <a:latin typeface="Calibri" pitchFamily="34" charset="0"/>
                      </a:endParaRPr>
                    </a:p>
                  </a:txBody>
                  <a:tcPr marL="11015" marR="11015" marT="5507" marB="5507"/>
                </a:tc>
                <a:tc>
                  <a:txBody>
                    <a:bodyPr/>
                    <a:lstStyle/>
                    <a:p>
                      <a:pPr algn="ctr" fontAlgn="base"/>
                      <a:r>
                        <a:rPr lang="ru-RU" sz="1000">
                          <a:solidFill>
                            <a:srgbClr val="002060"/>
                          </a:solidFill>
                          <a:effectLst/>
                          <a:latin typeface="Calibri" pitchFamily="34" charset="0"/>
                        </a:rPr>
                        <a:t>независимо от площади помещения</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1015" marR="11015" marT="5507" marB="5507"/>
                </a:tc>
                <a:tc>
                  <a:txBody>
                    <a:bodyPr/>
                    <a:lstStyle/>
                    <a:p>
                      <a:pPr algn="ctr" fontAlgn="base"/>
                      <a:r>
                        <a:rPr lang="ru-RU" sz="1000">
                          <a:solidFill>
                            <a:srgbClr val="002060"/>
                          </a:solidFill>
                          <a:effectLst/>
                          <a:latin typeface="Calibri" pitchFamily="34" charset="0"/>
                        </a:rPr>
                        <a:t>-</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1015" marR="11015" marT="5507" marB="5507"/>
                </a:tc>
              </a:tr>
              <a:tr h="242326">
                <a:tc>
                  <a:txBody>
                    <a:bodyPr/>
                    <a:lstStyle/>
                    <a:p>
                      <a:pPr fontAlgn="base"/>
                      <a:r>
                        <a:rPr lang="ru-RU" sz="1000" dirty="0">
                          <a:solidFill>
                            <a:srgbClr val="002060"/>
                          </a:solidFill>
                          <a:effectLst/>
                          <a:latin typeface="Calibri" pitchFamily="34" charset="0"/>
                        </a:rPr>
                        <a:t>12. Помещения высоковольтных испытательных залов, экранированные горючими </a:t>
                      </a:r>
                      <a:r>
                        <a:rPr lang="ru-RU" sz="1000" dirty="0" smtClean="0">
                          <a:solidFill>
                            <a:srgbClr val="002060"/>
                          </a:solidFill>
                          <a:effectLst/>
                          <a:latin typeface="Calibri" pitchFamily="34" charset="0"/>
                        </a:rPr>
                        <a:t>материалами</a:t>
                      </a:r>
                      <a:endParaRPr lang="ru-RU" sz="1000" dirty="0">
                        <a:solidFill>
                          <a:srgbClr val="002060"/>
                        </a:solidFill>
                        <a:effectLst/>
                        <a:latin typeface="Calibri" pitchFamily="34" charset="0"/>
                      </a:endParaRPr>
                    </a:p>
                  </a:txBody>
                  <a:tcPr marL="11015" marR="11015" marT="5507" marB="5507"/>
                </a:tc>
                <a:tc>
                  <a:txBody>
                    <a:bodyPr/>
                    <a:lstStyle/>
                    <a:p>
                      <a:pPr algn="ctr" fontAlgn="base"/>
                      <a:r>
                        <a:rPr lang="ru-RU" sz="1000">
                          <a:solidFill>
                            <a:srgbClr val="002060"/>
                          </a:solidFill>
                          <a:effectLst/>
                          <a:latin typeface="Calibri" pitchFamily="34" charset="0"/>
                        </a:rPr>
                        <a:t>независимо от площади помещения</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1015" marR="11015" marT="5507" marB="5507"/>
                </a:tc>
                <a:tc>
                  <a:txBody>
                    <a:bodyPr/>
                    <a:lstStyle/>
                    <a:p>
                      <a:pPr algn="ctr" fontAlgn="base"/>
                      <a:r>
                        <a:rPr lang="ru-RU" sz="1000">
                          <a:solidFill>
                            <a:srgbClr val="002060"/>
                          </a:solidFill>
                          <a:effectLst/>
                          <a:latin typeface="Calibri" pitchFamily="34" charset="0"/>
                        </a:rPr>
                        <a:t>-</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1015" marR="11015" marT="5507" marB="5507"/>
                </a:tc>
              </a:tr>
              <a:tr h="572770">
                <a:tc>
                  <a:txBody>
                    <a:bodyPr/>
                    <a:lstStyle/>
                    <a:p>
                      <a:pPr fontAlgn="base"/>
                      <a:r>
                        <a:rPr lang="ru-RU" sz="1000" dirty="0">
                          <a:solidFill>
                            <a:srgbClr val="002060"/>
                          </a:solidFill>
                          <a:effectLst/>
                          <a:latin typeface="Calibri" pitchFamily="34" charset="0"/>
                        </a:rPr>
                        <a:t>13. Помещения для размещения оборудования автоматических систем управления технологическими процессами, работающего в автоматических системах управления сложными технологическими процессами, нарушение которых влияет на безопасность </a:t>
                      </a:r>
                      <a:r>
                        <a:rPr lang="ru-RU" sz="1000" dirty="0" smtClean="0">
                          <a:solidFill>
                            <a:srgbClr val="002060"/>
                          </a:solidFill>
                          <a:effectLst/>
                          <a:latin typeface="Calibri" pitchFamily="34" charset="0"/>
                        </a:rPr>
                        <a:t>людей</a:t>
                      </a:r>
                      <a:endParaRPr lang="ru-RU" sz="1000" dirty="0">
                        <a:solidFill>
                          <a:srgbClr val="002060"/>
                        </a:solidFill>
                        <a:effectLst/>
                        <a:latin typeface="Calibri" pitchFamily="34" charset="0"/>
                      </a:endParaRPr>
                    </a:p>
                  </a:txBody>
                  <a:tcPr marL="11015" marR="11015" marT="5507" marB="5507"/>
                </a:tc>
                <a:tc>
                  <a:txBody>
                    <a:bodyPr/>
                    <a:lstStyle/>
                    <a:p>
                      <a:pPr algn="ctr" fontAlgn="base"/>
                      <a:r>
                        <a:rPr lang="ru-RU" sz="1000">
                          <a:solidFill>
                            <a:srgbClr val="002060"/>
                          </a:solidFill>
                          <a:effectLst/>
                          <a:latin typeface="Calibri" pitchFamily="34" charset="0"/>
                        </a:rPr>
                        <a:t>независимо от площади помещения</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11015" marR="11015" marT="5507" marB="5507"/>
                </a:tc>
                <a:tc>
                  <a:txBody>
                    <a:bodyPr/>
                    <a:lstStyle/>
                    <a:p>
                      <a:pPr fontAlgn="t"/>
                      <a:endParaRPr lang="ru-RU" sz="1000" dirty="0">
                        <a:solidFill>
                          <a:srgbClr val="002060"/>
                        </a:solidFill>
                        <a:effectLst/>
                        <a:latin typeface="Calibri" pitchFamily="34" charset="0"/>
                      </a:endParaRPr>
                    </a:p>
                  </a:txBody>
                  <a:tcPr marL="11015" marR="11015" marT="5507" marB="5507"/>
                </a:tc>
              </a:tr>
            </a:tbl>
          </a:graphicData>
        </a:graphic>
      </p:graphicFrame>
      <p:sp>
        <p:nvSpPr>
          <p:cNvPr id="6" name="Rectangle 1"/>
          <p:cNvSpPr>
            <a:spLocks noChangeArrowheads="1"/>
          </p:cNvSpPr>
          <p:nvPr/>
        </p:nvSpPr>
        <p:spPr bwMode="auto">
          <a:xfrm>
            <a:off x="4130675" y="11001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9614163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139952" y="5157192"/>
            <a:ext cx="4572000" cy="1631216"/>
          </a:xfrm>
          <a:prstGeom prst="rect">
            <a:avLst/>
          </a:prstGeom>
        </p:spPr>
        <p:txBody>
          <a:bodyPr>
            <a:spAutoFit/>
          </a:bodyPr>
          <a:lstStyle/>
          <a:p>
            <a:pPr algn="ctr"/>
            <a:r>
              <a:rPr lang="ru-RU" sz="2000" b="1" dirty="0" smtClean="0">
                <a:solidFill>
                  <a:srgbClr val="002060"/>
                </a:solidFill>
                <a:latin typeface="Calibri" pitchFamily="34" charset="0"/>
              </a:rPr>
              <a:t>ТЕМА 3.4. СИСТЕМЫ КОЛЛЕКТИВНОЙ ЗАЩИТЫ, СРЕДСТВА ИНДИВИДУАЛЬНОЙ ЗАЩИТЫ И СПАСЕНИЯ ЛЮДЕЙ ОТ ОПАСНЫХ ФАКТОРОВ ПОЖАРА</a:t>
            </a:r>
            <a:endParaRPr lang="ru-RU" sz="2000" b="1" dirty="0">
              <a:solidFill>
                <a:srgbClr val="002060"/>
              </a:solidFill>
              <a:latin typeface="Calibri" pitchFamily="34" charset="0"/>
            </a:endParaRPr>
          </a:p>
        </p:txBody>
      </p:sp>
      <p:sp>
        <p:nvSpPr>
          <p:cNvPr id="4" name="Прямоугольник 3"/>
          <p:cNvSpPr/>
          <p:nvPr/>
        </p:nvSpPr>
        <p:spPr>
          <a:xfrm>
            <a:off x="1247" y="10732"/>
            <a:ext cx="9144000" cy="830997"/>
          </a:xfrm>
          <a:prstGeom prst="rect">
            <a:avLst/>
          </a:prstGeom>
        </p:spPr>
        <p:txBody>
          <a:bodyPr wrap="square">
            <a:spAutoFit/>
          </a:bodyPr>
          <a:lstStyle/>
          <a:p>
            <a:pPr algn="just"/>
            <a:r>
              <a:rPr lang="ru-RU" sz="1200" b="1" dirty="0">
                <a:solidFill>
                  <a:srgbClr val="002060"/>
                </a:solidFill>
                <a:latin typeface="Calibri" pitchFamily="34" charset="0"/>
              </a:rPr>
              <a:t>Средства индивидуальной защиты</a:t>
            </a:r>
            <a:r>
              <a:rPr lang="ru-RU" sz="1200" dirty="0">
                <a:solidFill>
                  <a:srgbClr val="002060"/>
                </a:solidFill>
                <a:latin typeface="Calibri" pitchFamily="34" charset="0"/>
              </a:rPr>
              <a:t> людей (в том числе защиты их органов зрения и дыхания) должны обеспечивать их безопасность в течение времени, необходимого для эвакуации людей в безопасную зону, или в течение времени, необходимого для проведения специальных работ по тушению пожара.</a:t>
            </a:r>
          </a:p>
          <a:p>
            <a:pPr algn="just"/>
            <a:r>
              <a:rPr lang="ru-RU" sz="1200" dirty="0">
                <a:solidFill>
                  <a:srgbClr val="002060"/>
                </a:solidFill>
                <a:latin typeface="Calibri" pitchFamily="34" charset="0"/>
              </a:rPr>
              <a:t>СИЗ могут применяться как для защиты эвакуируемых и спасаемых людей, так и для защиты пожарных, участвующих в тушении пожара.</a:t>
            </a:r>
          </a:p>
        </p:txBody>
      </p:sp>
      <p:sp>
        <p:nvSpPr>
          <p:cNvPr id="5" name="Прямоугольник 4"/>
          <p:cNvSpPr/>
          <p:nvPr/>
        </p:nvSpPr>
        <p:spPr>
          <a:xfrm>
            <a:off x="-5216" y="841729"/>
            <a:ext cx="9150463" cy="1015663"/>
          </a:xfrm>
          <a:prstGeom prst="rect">
            <a:avLst/>
          </a:prstGeom>
        </p:spPr>
        <p:txBody>
          <a:bodyPr wrap="square">
            <a:spAutoFit/>
          </a:bodyPr>
          <a:lstStyle/>
          <a:p>
            <a:pPr algn="just"/>
            <a:r>
              <a:rPr lang="ru-RU" sz="1200" b="1" dirty="0">
                <a:solidFill>
                  <a:srgbClr val="002060"/>
                </a:solidFill>
                <a:latin typeface="Calibri" pitchFamily="34" charset="0"/>
              </a:rPr>
              <a:t>Системы коллективной защиты людей</a:t>
            </a:r>
            <a:r>
              <a:rPr lang="ru-RU" sz="1200" dirty="0">
                <a:solidFill>
                  <a:srgbClr val="002060"/>
                </a:solidFill>
                <a:latin typeface="Calibri" pitchFamily="34" charset="0"/>
              </a:rPr>
              <a:t> должны обеспечивать их безопасность в течение всего времени развития и тушения пожара или времени, необходимого для эвакуации людей в безопасную зону. Безопасность людей в этом случае должна достигаться посредством объемно-планировочных и конструктивных решений безопасных зон в зданиях и сооружениях (в том числе посредством устройства незадымляемых лестничных клеток), а также посредством использования технических средств защиты людей на путях эвакуации от воздействия опасных факторов пожара (в том числе средств </a:t>
            </a:r>
            <a:r>
              <a:rPr lang="ru-RU" sz="1200" dirty="0" err="1">
                <a:solidFill>
                  <a:srgbClr val="002060"/>
                </a:solidFill>
                <a:latin typeface="Calibri" pitchFamily="34" charset="0"/>
              </a:rPr>
              <a:t>противодымной</a:t>
            </a:r>
            <a:r>
              <a:rPr lang="ru-RU" sz="1200" dirty="0">
                <a:solidFill>
                  <a:srgbClr val="002060"/>
                </a:solidFill>
                <a:latin typeface="Calibri" pitchFamily="34" charset="0"/>
              </a:rPr>
              <a:t> защиты).</a:t>
            </a:r>
          </a:p>
        </p:txBody>
      </p:sp>
      <p:sp>
        <p:nvSpPr>
          <p:cNvPr id="6" name="Прямоугольник 5"/>
          <p:cNvSpPr/>
          <p:nvPr/>
        </p:nvSpPr>
        <p:spPr>
          <a:xfrm>
            <a:off x="1246" y="1857392"/>
            <a:ext cx="9142753" cy="307777"/>
          </a:xfrm>
          <a:prstGeom prst="rect">
            <a:avLst/>
          </a:prstGeom>
        </p:spPr>
        <p:txBody>
          <a:bodyPr wrap="square">
            <a:spAutoFit/>
          </a:bodyPr>
          <a:lstStyle/>
          <a:p>
            <a:pPr algn="ctr" fontAlgn="base"/>
            <a:r>
              <a:rPr lang="ru-RU" sz="1400" b="1" dirty="0" smtClean="0">
                <a:solidFill>
                  <a:srgbClr val="002060"/>
                </a:solidFill>
                <a:latin typeface="Calibri" pitchFamily="34" charset="0"/>
              </a:rPr>
              <a:t>КЛАССИФИКАЦИЯ СРЕДСТВ ИНДИВИДУАЛЬНОЙ ЗАЩИТЫ ЛЮДЕЙ ПРИ ПОЖАРЕ</a:t>
            </a:r>
            <a:endParaRPr lang="ru-RU" sz="1400" b="1" dirty="0">
              <a:solidFill>
                <a:srgbClr val="002060"/>
              </a:solidFill>
              <a:latin typeface="Calibri" pitchFamily="34" charset="0"/>
            </a:endParaRPr>
          </a:p>
        </p:txBody>
      </p:sp>
      <p:graphicFrame>
        <p:nvGraphicFramePr>
          <p:cNvPr id="7" name="Схема 6"/>
          <p:cNvGraphicFramePr/>
          <p:nvPr>
            <p:extLst>
              <p:ext uri="{D42A27DB-BD31-4B8C-83A1-F6EECF244321}">
                <p14:modId xmlns:p14="http://schemas.microsoft.com/office/powerpoint/2010/main" val="598197763"/>
              </p:ext>
            </p:extLst>
          </p:nvPr>
        </p:nvGraphicFramePr>
        <p:xfrm>
          <a:off x="-5216" y="2492896"/>
          <a:ext cx="9144000" cy="2536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Прямоугольник 7"/>
          <p:cNvSpPr/>
          <p:nvPr/>
        </p:nvSpPr>
        <p:spPr>
          <a:xfrm>
            <a:off x="-10152" y="2158349"/>
            <a:ext cx="9154152" cy="276999"/>
          </a:xfrm>
          <a:prstGeom prst="rect">
            <a:avLst/>
          </a:prstGeom>
        </p:spPr>
        <p:txBody>
          <a:bodyPr wrap="square">
            <a:spAutoFit/>
          </a:bodyPr>
          <a:lstStyle/>
          <a:p>
            <a:r>
              <a:rPr lang="ru-RU" sz="1200" dirty="0">
                <a:solidFill>
                  <a:srgbClr val="002060"/>
                </a:solidFill>
                <a:latin typeface="Calibri" pitchFamily="34" charset="0"/>
              </a:rPr>
              <a:t>Средства индивидуальной защиты людей при пожаре подразделяются на:</a:t>
            </a:r>
          </a:p>
        </p:txBody>
      </p:sp>
    </p:spTree>
    <p:extLst>
      <p:ext uri="{BB962C8B-B14F-4D97-AF65-F5344CB8AC3E}">
        <p14:creationId xmlns:p14="http://schemas.microsoft.com/office/powerpoint/2010/main" val="33989803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39952" y="5157192"/>
            <a:ext cx="4572000" cy="1631216"/>
          </a:xfrm>
          <a:prstGeom prst="rect">
            <a:avLst/>
          </a:prstGeom>
        </p:spPr>
        <p:txBody>
          <a:bodyPr>
            <a:spAutoFit/>
          </a:bodyPr>
          <a:lstStyle/>
          <a:p>
            <a:pPr algn="ctr"/>
            <a:r>
              <a:rPr lang="ru-RU" sz="2000" b="1" dirty="0" smtClean="0">
                <a:solidFill>
                  <a:srgbClr val="002060"/>
                </a:solidFill>
                <a:latin typeface="Calibri" pitchFamily="34" charset="0"/>
              </a:rPr>
              <a:t>ТЕМА 3.4. СИСТЕМЫ КОЛЛЕКТИВНОЙ ЗАЩИТЫ, СРЕДСТВА ИНДИВИДУАЛЬНОЙ ЗАЩИТЫ И СПАСЕНИЯ ЛЮДЕЙ ОТ ОПАСНЫХ ФАКТОРОВ ПОЖАРА</a:t>
            </a:r>
            <a:endParaRPr lang="ru-RU" sz="2000" b="1" dirty="0">
              <a:solidFill>
                <a:srgbClr val="002060"/>
              </a:solidFill>
              <a:latin typeface="Calibri" pitchFamily="34" charset="0"/>
            </a:endParaRPr>
          </a:p>
        </p:txBody>
      </p:sp>
      <p:sp>
        <p:nvSpPr>
          <p:cNvPr id="3" name="Прямоугольник 2"/>
          <p:cNvSpPr/>
          <p:nvPr/>
        </p:nvSpPr>
        <p:spPr>
          <a:xfrm>
            <a:off x="-25114" y="0"/>
            <a:ext cx="9169113" cy="738664"/>
          </a:xfrm>
          <a:prstGeom prst="rect">
            <a:avLst/>
          </a:prstGeom>
        </p:spPr>
        <p:txBody>
          <a:bodyPr wrap="square">
            <a:spAutoFit/>
          </a:bodyPr>
          <a:lstStyle/>
          <a:p>
            <a:r>
              <a:rPr lang="ru-RU" sz="1400" b="1" dirty="0">
                <a:solidFill>
                  <a:srgbClr val="002060"/>
                </a:solidFill>
                <a:latin typeface="Calibri" pitchFamily="34" charset="0"/>
              </a:rPr>
              <a:t>По принципу действия </a:t>
            </a:r>
            <a:r>
              <a:rPr lang="ru-RU" sz="1400" b="1" dirty="0" err="1">
                <a:solidFill>
                  <a:srgbClr val="002060"/>
                </a:solidFill>
                <a:latin typeface="Calibri" pitchFamily="34" charset="0"/>
              </a:rPr>
              <a:t>самоспасатели</a:t>
            </a:r>
            <a:r>
              <a:rPr lang="ru-RU" sz="1400" b="1" dirty="0">
                <a:solidFill>
                  <a:srgbClr val="002060"/>
                </a:solidFill>
                <a:latin typeface="Calibri" pitchFamily="34" charset="0"/>
              </a:rPr>
              <a:t> подразделяются на</a:t>
            </a:r>
            <a:r>
              <a:rPr lang="ru-RU" sz="1400" b="1" dirty="0" smtClean="0">
                <a:solidFill>
                  <a:srgbClr val="002060"/>
                </a:solidFill>
                <a:latin typeface="Calibri" pitchFamily="34" charset="0"/>
              </a:rPr>
              <a:t>:</a:t>
            </a:r>
          </a:p>
          <a:p>
            <a:pPr marL="171450" indent="-171450">
              <a:buFontTx/>
              <a:buChar char="-"/>
            </a:pPr>
            <a:r>
              <a:rPr lang="ru-RU" sz="1400" dirty="0" smtClean="0">
                <a:solidFill>
                  <a:srgbClr val="002060"/>
                </a:solidFill>
                <a:latin typeface="Calibri" pitchFamily="34" charset="0"/>
              </a:rPr>
              <a:t>изолирующие ;</a:t>
            </a:r>
          </a:p>
          <a:p>
            <a:pPr marL="171450" indent="-171450">
              <a:buFontTx/>
              <a:buChar char="-"/>
            </a:pPr>
            <a:r>
              <a:rPr lang="ru-RU" sz="1400" dirty="0">
                <a:solidFill>
                  <a:srgbClr val="002060"/>
                </a:solidFill>
                <a:latin typeface="Calibri" pitchFamily="34" charset="0"/>
              </a:rPr>
              <a:t>ф</a:t>
            </a:r>
            <a:r>
              <a:rPr lang="ru-RU" sz="1400" dirty="0" smtClean="0">
                <a:solidFill>
                  <a:srgbClr val="002060"/>
                </a:solidFill>
                <a:latin typeface="Calibri" pitchFamily="34" charset="0"/>
              </a:rPr>
              <a:t>ильтрующие.</a:t>
            </a:r>
          </a:p>
        </p:txBody>
      </p:sp>
      <p:sp>
        <p:nvSpPr>
          <p:cNvPr id="4" name="Прямоугольник 3"/>
          <p:cNvSpPr/>
          <p:nvPr/>
        </p:nvSpPr>
        <p:spPr>
          <a:xfrm>
            <a:off x="-25114" y="646331"/>
            <a:ext cx="9205626" cy="2031325"/>
          </a:xfrm>
          <a:prstGeom prst="rect">
            <a:avLst/>
          </a:prstGeom>
        </p:spPr>
        <p:txBody>
          <a:bodyPr wrap="square">
            <a:spAutoFit/>
          </a:bodyPr>
          <a:lstStyle/>
          <a:p>
            <a:pPr algn="just" fontAlgn="base"/>
            <a:r>
              <a:rPr lang="ru-RU" sz="1400" b="1" dirty="0">
                <a:solidFill>
                  <a:srgbClr val="002060"/>
                </a:solidFill>
                <a:latin typeface="Calibri" pitchFamily="34" charset="0"/>
              </a:rPr>
              <a:t>По назначению </a:t>
            </a:r>
            <a:r>
              <a:rPr lang="ru-RU" sz="1400" b="1" dirty="0" err="1">
                <a:solidFill>
                  <a:srgbClr val="002060"/>
                </a:solidFill>
                <a:latin typeface="Calibri" pitchFamily="34" charset="0"/>
              </a:rPr>
              <a:t>самоспасатели</a:t>
            </a:r>
            <a:r>
              <a:rPr lang="ru-RU" sz="1400" b="1" dirty="0">
                <a:solidFill>
                  <a:srgbClr val="002060"/>
                </a:solidFill>
                <a:latin typeface="Calibri" pitchFamily="34" charset="0"/>
              </a:rPr>
              <a:t> подразделяются на</a:t>
            </a:r>
            <a:r>
              <a:rPr lang="ru-RU" sz="1400" b="1" dirty="0" smtClean="0">
                <a:solidFill>
                  <a:srgbClr val="002060"/>
                </a:solidFill>
                <a:latin typeface="Calibri" pitchFamily="34" charset="0"/>
              </a:rPr>
              <a:t>:</a:t>
            </a:r>
          </a:p>
          <a:p>
            <a:pPr algn="just" fontAlgn="base"/>
            <a:endParaRPr lang="ru-RU" sz="1400" dirty="0">
              <a:solidFill>
                <a:srgbClr val="002060"/>
              </a:solidFill>
              <a:latin typeface="Calibri" pitchFamily="34" charset="0"/>
            </a:endParaRPr>
          </a:p>
          <a:p>
            <a:pPr algn="just" fontAlgn="base"/>
            <a:r>
              <a:rPr lang="ru-RU" sz="1400" dirty="0" smtClean="0">
                <a:solidFill>
                  <a:srgbClr val="002060"/>
                </a:solidFill>
                <a:latin typeface="Calibri" pitchFamily="34" charset="0"/>
              </a:rPr>
              <a:t>- изолирующие </a:t>
            </a:r>
            <a:r>
              <a:rPr lang="ru-RU" sz="1400" dirty="0" err="1">
                <a:solidFill>
                  <a:srgbClr val="002060"/>
                </a:solidFill>
                <a:latin typeface="Calibri" pitchFamily="34" charset="0"/>
              </a:rPr>
              <a:t>самоспасатели</a:t>
            </a:r>
            <a:r>
              <a:rPr lang="ru-RU" sz="1400" dirty="0">
                <a:solidFill>
                  <a:srgbClr val="002060"/>
                </a:solidFill>
                <a:latin typeface="Calibri" pitchFamily="34" charset="0"/>
              </a:rPr>
              <a:t> общего назначения и фильтрующие </a:t>
            </a:r>
            <a:r>
              <a:rPr lang="ru-RU" sz="1400" dirty="0" err="1">
                <a:solidFill>
                  <a:srgbClr val="002060"/>
                </a:solidFill>
                <a:latin typeface="Calibri" pitchFamily="34" charset="0"/>
              </a:rPr>
              <a:t>самоспасатели</a:t>
            </a:r>
            <a:r>
              <a:rPr lang="ru-RU" sz="1400" dirty="0">
                <a:solidFill>
                  <a:srgbClr val="002060"/>
                </a:solidFill>
                <a:latin typeface="Calibri" pitchFamily="34" charset="0"/>
              </a:rPr>
              <a:t> с временем защитного действия не менее 15 мин, предназначенные для применения людьми, которые самостоятельно эвакуируются из зданий и помещений во время пожара</a:t>
            </a:r>
            <a:r>
              <a:rPr lang="ru-RU" sz="1400" dirty="0" smtClean="0">
                <a:solidFill>
                  <a:srgbClr val="002060"/>
                </a:solidFill>
                <a:latin typeface="Calibri" pitchFamily="34" charset="0"/>
              </a:rPr>
              <a:t>;</a:t>
            </a:r>
          </a:p>
          <a:p>
            <a:pPr algn="just" fontAlgn="base"/>
            <a:endParaRPr lang="ru-RU" sz="1400" dirty="0">
              <a:solidFill>
                <a:srgbClr val="002060"/>
              </a:solidFill>
              <a:latin typeface="Calibri" pitchFamily="34" charset="0"/>
            </a:endParaRPr>
          </a:p>
          <a:p>
            <a:pPr algn="just" fontAlgn="base"/>
            <a:r>
              <a:rPr lang="ru-RU" sz="1400" dirty="0">
                <a:solidFill>
                  <a:srgbClr val="002060"/>
                </a:solidFill>
                <a:latin typeface="Calibri" pitchFamily="34" charset="0"/>
              </a:rPr>
              <a:t>- изолирующие </a:t>
            </a:r>
            <a:r>
              <a:rPr lang="ru-RU" sz="1400" dirty="0" err="1">
                <a:solidFill>
                  <a:srgbClr val="002060"/>
                </a:solidFill>
                <a:latin typeface="Calibri" pitchFamily="34" charset="0"/>
              </a:rPr>
              <a:t>самоспасатели</a:t>
            </a:r>
            <a:r>
              <a:rPr lang="ru-RU" sz="1400" dirty="0">
                <a:solidFill>
                  <a:srgbClr val="002060"/>
                </a:solidFill>
                <a:latin typeface="Calibri" pitchFamily="34" charset="0"/>
              </a:rPr>
              <a:t> специального назначения и фильтрующие </a:t>
            </a:r>
            <a:r>
              <a:rPr lang="ru-RU" sz="1400" dirty="0" err="1">
                <a:solidFill>
                  <a:srgbClr val="002060"/>
                </a:solidFill>
                <a:latin typeface="Calibri" pitchFamily="34" charset="0"/>
              </a:rPr>
              <a:t>самоспасатели</a:t>
            </a:r>
            <a:r>
              <a:rPr lang="ru-RU" sz="1400" dirty="0">
                <a:solidFill>
                  <a:srgbClr val="002060"/>
                </a:solidFill>
                <a:latin typeface="Calibri" pitchFamily="34" charset="0"/>
              </a:rPr>
              <a:t> с временем защитного действия не менее 25 мин, предназначенные для применения персоналом, ответственным за эвакуацию людей из зданий и помещений во время пожара.</a:t>
            </a:r>
          </a:p>
        </p:txBody>
      </p:sp>
      <p:sp>
        <p:nvSpPr>
          <p:cNvPr id="5" name="Прямоугольник 4"/>
          <p:cNvSpPr/>
          <p:nvPr/>
        </p:nvSpPr>
        <p:spPr>
          <a:xfrm>
            <a:off x="31653" y="2672375"/>
            <a:ext cx="9112346" cy="1384995"/>
          </a:xfrm>
          <a:prstGeom prst="rect">
            <a:avLst/>
          </a:prstGeom>
        </p:spPr>
        <p:txBody>
          <a:bodyPr wrap="square">
            <a:spAutoFit/>
          </a:bodyPr>
          <a:lstStyle/>
          <a:p>
            <a:pPr algn="just" fontAlgn="base"/>
            <a:r>
              <a:rPr lang="ru-RU" sz="1400" dirty="0">
                <a:solidFill>
                  <a:srgbClr val="002060"/>
                </a:solidFill>
                <a:latin typeface="Calibri" pitchFamily="34" charset="0"/>
              </a:rPr>
              <a:t>Здания и сооружения классов Ф1.1, Ф1.2, Ф2.1, Ф2.2, Ф3.1, Ф3.2, Ф3.4, Ф3.6, Ф4.1, Ф4.2, Ф4.3, Ф5.1, Ф5.2 должны быть оснащены </a:t>
            </a:r>
            <a:r>
              <a:rPr lang="ru-RU" sz="1400" dirty="0" err="1">
                <a:solidFill>
                  <a:srgbClr val="002060"/>
                </a:solidFill>
                <a:latin typeface="Calibri" pitchFamily="34" charset="0"/>
              </a:rPr>
              <a:t>самоспасателями</a:t>
            </a:r>
            <a:r>
              <a:rPr lang="ru-RU" sz="1400" dirty="0">
                <a:solidFill>
                  <a:srgbClr val="002060"/>
                </a:solidFill>
                <a:latin typeface="Calibri" pitchFamily="34" charset="0"/>
              </a:rPr>
              <a:t>, </a:t>
            </a:r>
            <a:r>
              <a:rPr lang="ru-RU" sz="1400" b="1" dirty="0">
                <a:solidFill>
                  <a:srgbClr val="002060"/>
                </a:solidFill>
                <a:latin typeface="Calibri" pitchFamily="34" charset="0"/>
              </a:rPr>
              <a:t>предназначенными для защиты людей от токсичных продуктов горения при эвакуации из задымленных помещений во время пожара, и специальными огнестойкими накидками с учетом их использования в общем комплексе способов защиты людей и имущества от воздействия опасных факторов пожара</a:t>
            </a:r>
            <a:r>
              <a:rPr lang="ru-RU" sz="1400" b="1" dirty="0" smtClean="0">
                <a:solidFill>
                  <a:srgbClr val="002060"/>
                </a:solidFill>
                <a:latin typeface="Calibri" pitchFamily="34" charset="0"/>
              </a:rPr>
              <a:t>.</a:t>
            </a:r>
          </a:p>
          <a:p>
            <a:pPr algn="just" fontAlgn="base"/>
            <a:endParaRPr lang="ru-RU" sz="1400" dirty="0">
              <a:solidFill>
                <a:srgbClr val="002060"/>
              </a:solidFill>
              <a:latin typeface="Calibri" pitchFamily="34" charset="0"/>
            </a:endParaRPr>
          </a:p>
        </p:txBody>
      </p:sp>
      <p:sp>
        <p:nvSpPr>
          <p:cNvPr id="7" name="Прямоугольник 6"/>
          <p:cNvSpPr/>
          <p:nvPr/>
        </p:nvSpPr>
        <p:spPr>
          <a:xfrm>
            <a:off x="-1" y="4021774"/>
            <a:ext cx="9143999" cy="738664"/>
          </a:xfrm>
          <a:prstGeom prst="rect">
            <a:avLst/>
          </a:prstGeom>
        </p:spPr>
        <p:txBody>
          <a:bodyPr wrap="square">
            <a:spAutoFit/>
          </a:bodyPr>
          <a:lstStyle/>
          <a:p>
            <a:pPr algn="just" fontAlgn="base"/>
            <a:r>
              <a:rPr lang="ru-RU" sz="1400" dirty="0" smtClean="0">
                <a:solidFill>
                  <a:srgbClr val="002060"/>
                </a:solidFill>
                <a:latin typeface="Calibri" pitchFamily="34" charset="0"/>
              </a:rPr>
              <a:t>Общее количество </a:t>
            </a:r>
            <a:r>
              <a:rPr lang="ru-RU" sz="1400" dirty="0" err="1" smtClean="0">
                <a:solidFill>
                  <a:srgbClr val="002060"/>
                </a:solidFill>
                <a:latin typeface="Calibri" pitchFamily="34" charset="0"/>
              </a:rPr>
              <a:t>самоспасателей</a:t>
            </a:r>
            <a:r>
              <a:rPr lang="ru-RU" sz="1400" dirty="0" smtClean="0">
                <a:solidFill>
                  <a:srgbClr val="002060"/>
                </a:solidFill>
                <a:latin typeface="Calibri" pitchFamily="34" charset="0"/>
              </a:rPr>
              <a:t> в зданиях и сооружениях, включая запас </a:t>
            </a:r>
            <a:r>
              <a:rPr lang="ru-RU" sz="1400" dirty="0" err="1" smtClean="0">
                <a:solidFill>
                  <a:srgbClr val="002060"/>
                </a:solidFill>
                <a:latin typeface="Calibri" pitchFamily="34" charset="0"/>
              </a:rPr>
              <a:t>самоспасателей</a:t>
            </a:r>
            <a:r>
              <a:rPr lang="ru-RU" sz="1400" dirty="0" smtClean="0">
                <a:solidFill>
                  <a:srgbClr val="002060"/>
                </a:solidFill>
                <a:latin typeface="Calibri" pitchFamily="34" charset="0"/>
              </a:rPr>
              <a:t>, их размещение и условия применения, должны обеспечивать безопасность людей</a:t>
            </a:r>
            <a:r>
              <a:rPr lang="ru-RU" sz="1400" b="1" dirty="0" smtClean="0">
                <a:solidFill>
                  <a:srgbClr val="002060"/>
                </a:solidFill>
                <a:latin typeface="Calibri" pitchFamily="34" charset="0"/>
              </a:rPr>
              <a:t> в течение времени, необходимого для эвакуации в безопасную зону.</a:t>
            </a:r>
            <a:endParaRPr lang="ru-RU" sz="1400" b="1" dirty="0">
              <a:solidFill>
                <a:srgbClr val="002060"/>
              </a:solidFill>
              <a:latin typeface="Calibri" pitchFamily="34" charset="0"/>
            </a:endParaRPr>
          </a:p>
        </p:txBody>
      </p:sp>
    </p:spTree>
    <p:extLst>
      <p:ext uri="{BB962C8B-B14F-4D97-AF65-F5344CB8AC3E}">
        <p14:creationId xmlns:p14="http://schemas.microsoft.com/office/powerpoint/2010/main" val="40796084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347864" y="5877272"/>
            <a:ext cx="5702395" cy="646331"/>
          </a:xfrm>
          <a:prstGeom prst="rect">
            <a:avLst/>
          </a:prstGeom>
        </p:spPr>
        <p:txBody>
          <a:bodyPr wrap="none">
            <a:spAutoFit/>
          </a:bodyPr>
          <a:lstStyle/>
          <a:p>
            <a:r>
              <a:rPr lang="ru-RU" sz="2000" b="1" dirty="0" smtClean="0">
                <a:solidFill>
                  <a:srgbClr val="002060"/>
                </a:solidFill>
                <a:latin typeface="Calibri" pitchFamily="34" charset="0"/>
              </a:rPr>
              <a:t>ТЕМА 3.5. СИСТЕМА ПРОТИВОДЫМНОЙ ЗАЩИТЫ</a:t>
            </a:r>
          </a:p>
          <a:p>
            <a:pPr algn="ctr"/>
            <a:r>
              <a:rPr lang="ru-RU" sz="1600" b="1" dirty="0" smtClean="0">
                <a:solidFill>
                  <a:srgbClr val="002060"/>
                </a:solidFill>
                <a:latin typeface="Calibri" pitchFamily="34" charset="0"/>
              </a:rPr>
              <a:t>эта тема была описана в предыдущих презентациях</a:t>
            </a:r>
            <a:endParaRPr lang="ru-RU" sz="1600" b="1" dirty="0">
              <a:solidFill>
                <a:srgbClr val="002060"/>
              </a:solidFill>
              <a:latin typeface="Calibri" pitchFamily="34" charset="0"/>
            </a:endParaRPr>
          </a:p>
        </p:txBody>
      </p:sp>
      <p:sp>
        <p:nvSpPr>
          <p:cNvPr id="4" name="Прямоугольник 3"/>
          <p:cNvSpPr/>
          <p:nvPr/>
        </p:nvSpPr>
        <p:spPr>
          <a:xfrm>
            <a:off x="0" y="0"/>
            <a:ext cx="9144000" cy="307777"/>
          </a:xfrm>
          <a:prstGeom prst="rect">
            <a:avLst/>
          </a:prstGeom>
        </p:spPr>
        <p:txBody>
          <a:bodyPr wrap="square">
            <a:spAutoFit/>
          </a:bodyPr>
          <a:lstStyle/>
          <a:p>
            <a:pPr algn="ctr"/>
            <a:r>
              <a:rPr lang="ru-RU" sz="1400" b="1" dirty="0" smtClean="0">
                <a:solidFill>
                  <a:srgbClr val="002060"/>
                </a:solidFill>
                <a:latin typeface="Calibri" pitchFamily="34" charset="0"/>
              </a:rPr>
              <a:t>СИСТЕМА ПРОТИВОДЫМНОЙ ЗАЩИТЫ ЗДАНИЙ, СООРУЖЕНИЙ</a:t>
            </a:r>
            <a:endParaRPr lang="ru-RU" sz="1400" dirty="0">
              <a:solidFill>
                <a:srgbClr val="002060"/>
              </a:solidFill>
              <a:latin typeface="Calibri" pitchFamily="34" charset="0"/>
            </a:endParaRPr>
          </a:p>
        </p:txBody>
      </p:sp>
      <p:graphicFrame>
        <p:nvGraphicFramePr>
          <p:cNvPr id="5" name="Схема 4"/>
          <p:cNvGraphicFramePr/>
          <p:nvPr>
            <p:extLst>
              <p:ext uri="{D42A27DB-BD31-4B8C-83A1-F6EECF244321}">
                <p14:modId xmlns:p14="http://schemas.microsoft.com/office/powerpoint/2010/main" val="388550126"/>
              </p:ext>
            </p:extLst>
          </p:nvPr>
        </p:nvGraphicFramePr>
        <p:xfrm>
          <a:off x="0" y="307777"/>
          <a:ext cx="9144000" cy="14650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Прямоугольник 5"/>
          <p:cNvSpPr/>
          <p:nvPr/>
        </p:nvSpPr>
        <p:spPr>
          <a:xfrm>
            <a:off x="0" y="1844824"/>
            <a:ext cx="9144000" cy="830997"/>
          </a:xfrm>
          <a:prstGeom prst="rect">
            <a:avLst/>
          </a:prstGeom>
        </p:spPr>
        <p:txBody>
          <a:bodyPr wrap="square">
            <a:spAutoFit/>
          </a:bodyPr>
          <a:lstStyle/>
          <a:p>
            <a:pPr algn="ctr"/>
            <a:r>
              <a:rPr lang="ru-RU" sz="1200" b="1" dirty="0" smtClean="0">
                <a:solidFill>
                  <a:srgbClr val="002060"/>
                </a:solidFill>
                <a:latin typeface="Calibri" pitchFamily="34" charset="0"/>
              </a:rPr>
              <a:t>СООТВЕТСТВИЕ СТЕПЕНИ ОГНЕСТОЙКОСТИ И ПРЕДЕЛА ОГНЕСТОЙКОСТИ СТРОИТЕЛЬНЫХ КОНСТРУКЦИЙ ЗДАНИЙ, СООРУЖЕНИЙ И ПОЖАРНЫХ ОТСЕКОВ</a:t>
            </a:r>
          </a:p>
          <a:p>
            <a:pPr algn="ctr"/>
            <a:r>
              <a:rPr lang="ru-RU" sz="1200" b="1" dirty="0" smtClean="0">
                <a:solidFill>
                  <a:srgbClr val="002060"/>
                </a:solidFill>
                <a:latin typeface="Calibri" pitchFamily="34" charset="0"/>
              </a:rPr>
              <a:t/>
            </a:r>
            <a:br>
              <a:rPr lang="ru-RU" sz="1200" b="1" dirty="0" smtClean="0">
                <a:solidFill>
                  <a:srgbClr val="002060"/>
                </a:solidFill>
                <a:latin typeface="Calibri" pitchFamily="34" charset="0"/>
              </a:rPr>
            </a:br>
            <a:endParaRPr lang="ru-RU" sz="1200" b="1" dirty="0">
              <a:solidFill>
                <a:srgbClr val="002060"/>
              </a:solidFill>
              <a:latin typeface="Calibri" pitchFamily="34" charset="0"/>
            </a:endParaRPr>
          </a:p>
        </p:txBody>
      </p:sp>
      <p:graphicFrame>
        <p:nvGraphicFramePr>
          <p:cNvPr id="7" name="Таблица 6"/>
          <p:cNvGraphicFramePr>
            <a:graphicFrameLocks noGrp="1"/>
          </p:cNvGraphicFramePr>
          <p:nvPr>
            <p:extLst>
              <p:ext uri="{D42A27DB-BD31-4B8C-83A1-F6EECF244321}">
                <p14:modId xmlns:p14="http://schemas.microsoft.com/office/powerpoint/2010/main" val="3946663341"/>
              </p:ext>
            </p:extLst>
          </p:nvPr>
        </p:nvGraphicFramePr>
        <p:xfrm>
          <a:off x="-7176" y="2420888"/>
          <a:ext cx="9144001" cy="2584608"/>
        </p:xfrm>
        <a:graphic>
          <a:graphicData uri="http://schemas.openxmlformats.org/drawingml/2006/table">
            <a:tbl>
              <a:tblPr>
                <a:tableStyleId>{69C7853C-536D-4A76-A0AE-DD22124D55A5}</a:tableStyleId>
              </a:tblPr>
              <a:tblGrid>
                <a:gridCol w="1111204"/>
                <a:gridCol w="1111204"/>
                <a:gridCol w="1124591"/>
                <a:gridCol w="1124591"/>
                <a:gridCol w="1071038"/>
                <a:gridCol w="1204921"/>
                <a:gridCol w="1204921"/>
                <a:gridCol w="1191531"/>
              </a:tblGrid>
              <a:tr h="187253">
                <a:tc rowSpan="3">
                  <a:txBody>
                    <a:bodyPr/>
                    <a:lstStyle/>
                    <a:p>
                      <a:pPr algn="ctr"/>
                      <a:r>
                        <a:rPr lang="ru-RU" sz="1100" dirty="0">
                          <a:solidFill>
                            <a:srgbClr val="002060"/>
                          </a:solidFill>
                          <a:effectLst/>
                          <a:latin typeface="Calibri" pitchFamily="34" charset="0"/>
                        </a:rPr>
                        <a:t>Степень огнестойкости зданий, сооружений и пожарных отсеков</a:t>
                      </a:r>
                    </a:p>
                  </a:txBody>
                  <a:tcPr marL="42617" marR="42617" marT="21308" marB="21308"/>
                </a:tc>
                <a:tc gridSpan="7">
                  <a:txBody>
                    <a:bodyPr/>
                    <a:lstStyle/>
                    <a:p>
                      <a:pPr algn="ctr"/>
                      <a:r>
                        <a:rPr lang="ru-RU" sz="1100" dirty="0">
                          <a:solidFill>
                            <a:srgbClr val="002060"/>
                          </a:solidFill>
                          <a:effectLst/>
                          <a:latin typeface="Calibri" pitchFamily="34" charset="0"/>
                        </a:rPr>
                        <a:t>Предел огнестойкости строительных конструкций</a:t>
                      </a:r>
                    </a:p>
                  </a:txBody>
                  <a:tcPr marL="42617" marR="42617" marT="21308" marB="21308"/>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440270">
                <a:tc vMerge="1">
                  <a:txBody>
                    <a:bodyPr/>
                    <a:lstStyle/>
                    <a:p>
                      <a:endParaRPr lang="ru-RU"/>
                    </a:p>
                  </a:txBody>
                  <a:tcPr/>
                </a:tc>
                <a:tc rowSpan="2">
                  <a:txBody>
                    <a:bodyPr/>
                    <a:lstStyle/>
                    <a:p>
                      <a:pPr algn="ctr"/>
                      <a:r>
                        <a:rPr lang="ru-RU" sz="1100" dirty="0">
                          <a:solidFill>
                            <a:srgbClr val="002060"/>
                          </a:solidFill>
                          <a:effectLst/>
                          <a:latin typeface="Calibri" pitchFamily="34" charset="0"/>
                        </a:rPr>
                        <a:t>Несущие стены, колонны и другие несущие элементы</a:t>
                      </a:r>
                    </a:p>
                  </a:txBody>
                  <a:tcPr marL="42617" marR="42617" marT="21308" marB="21308"/>
                </a:tc>
                <a:tc rowSpan="2">
                  <a:txBody>
                    <a:bodyPr/>
                    <a:lstStyle/>
                    <a:p>
                      <a:pPr algn="ctr"/>
                      <a:r>
                        <a:rPr lang="ru-RU" sz="1100">
                          <a:solidFill>
                            <a:srgbClr val="002060"/>
                          </a:solidFill>
                          <a:effectLst/>
                          <a:latin typeface="Calibri" pitchFamily="34" charset="0"/>
                        </a:rPr>
                        <a:t>Наружные ненесущие стены</a:t>
                      </a:r>
                    </a:p>
                  </a:txBody>
                  <a:tcPr marL="42617" marR="42617" marT="21308" marB="21308"/>
                </a:tc>
                <a:tc rowSpan="2">
                  <a:txBody>
                    <a:bodyPr/>
                    <a:lstStyle/>
                    <a:p>
                      <a:pPr algn="ctr"/>
                      <a:r>
                        <a:rPr lang="ru-RU" sz="1100" dirty="0">
                          <a:solidFill>
                            <a:srgbClr val="002060"/>
                          </a:solidFill>
                          <a:effectLst/>
                          <a:latin typeface="Calibri" pitchFamily="34" charset="0"/>
                        </a:rPr>
                        <a:t>Перекрытия междуэтажные (в том числе чердачные и над подвалами)</a:t>
                      </a:r>
                    </a:p>
                  </a:txBody>
                  <a:tcPr marL="42617" marR="42617" marT="21308" marB="21308"/>
                </a:tc>
                <a:tc gridSpan="2">
                  <a:txBody>
                    <a:bodyPr/>
                    <a:lstStyle/>
                    <a:p>
                      <a:pPr algn="ctr"/>
                      <a:r>
                        <a:rPr lang="ru-RU" sz="1100">
                          <a:solidFill>
                            <a:srgbClr val="002060"/>
                          </a:solidFill>
                          <a:effectLst/>
                          <a:latin typeface="Calibri" pitchFamily="34" charset="0"/>
                        </a:rPr>
                        <a:t>Строительные конструкции бесчердачных покрытий</a:t>
                      </a:r>
                    </a:p>
                  </a:txBody>
                  <a:tcPr marL="42617" marR="42617" marT="21308" marB="21308"/>
                </a:tc>
                <a:tc hMerge="1">
                  <a:txBody>
                    <a:bodyPr/>
                    <a:lstStyle/>
                    <a:p>
                      <a:endParaRPr lang="ru-RU"/>
                    </a:p>
                  </a:txBody>
                  <a:tcPr/>
                </a:tc>
                <a:tc gridSpan="2">
                  <a:txBody>
                    <a:bodyPr/>
                    <a:lstStyle/>
                    <a:p>
                      <a:pPr algn="ctr"/>
                      <a:r>
                        <a:rPr lang="ru-RU" sz="1100">
                          <a:solidFill>
                            <a:srgbClr val="002060"/>
                          </a:solidFill>
                          <a:effectLst/>
                          <a:latin typeface="Calibri" pitchFamily="34" charset="0"/>
                        </a:rPr>
                        <a:t>Строительные конструкции лестничных клеток</a:t>
                      </a:r>
                    </a:p>
                  </a:txBody>
                  <a:tcPr marL="42617" marR="42617" marT="21308" marB="21308"/>
                </a:tc>
                <a:tc hMerge="1">
                  <a:txBody>
                    <a:bodyPr/>
                    <a:lstStyle/>
                    <a:p>
                      <a:endParaRPr lang="ru-RU"/>
                    </a:p>
                  </a:txBody>
                  <a:tcPr/>
                </a:tc>
              </a:tr>
              <a:tr h="538478">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r>
                        <a:rPr lang="ru-RU" sz="1100" dirty="0">
                          <a:solidFill>
                            <a:srgbClr val="002060"/>
                          </a:solidFill>
                          <a:effectLst/>
                          <a:latin typeface="Calibri" pitchFamily="34" charset="0"/>
                        </a:rPr>
                        <a:t>настилы (в том числе с утеплителем)</a:t>
                      </a:r>
                    </a:p>
                  </a:txBody>
                  <a:tcPr marL="42617" marR="42617" marT="21308" marB="21308"/>
                </a:tc>
                <a:tc>
                  <a:txBody>
                    <a:bodyPr/>
                    <a:lstStyle/>
                    <a:p>
                      <a:pPr algn="ctr"/>
                      <a:r>
                        <a:rPr lang="ru-RU" sz="1100">
                          <a:solidFill>
                            <a:srgbClr val="002060"/>
                          </a:solidFill>
                          <a:effectLst/>
                          <a:latin typeface="Calibri" pitchFamily="34" charset="0"/>
                        </a:rPr>
                        <a:t>фермы, балки, прогоны</a:t>
                      </a:r>
                    </a:p>
                  </a:txBody>
                  <a:tcPr marL="42617" marR="42617" marT="21308" marB="21308"/>
                </a:tc>
                <a:tc>
                  <a:txBody>
                    <a:bodyPr/>
                    <a:lstStyle/>
                    <a:p>
                      <a:pPr algn="ctr"/>
                      <a:r>
                        <a:rPr lang="ru-RU" sz="1100">
                          <a:solidFill>
                            <a:srgbClr val="002060"/>
                          </a:solidFill>
                          <a:effectLst/>
                          <a:latin typeface="Calibri" pitchFamily="34" charset="0"/>
                        </a:rPr>
                        <a:t>внутренние стены</a:t>
                      </a:r>
                    </a:p>
                  </a:txBody>
                  <a:tcPr marL="42617" marR="42617" marT="21308" marB="21308"/>
                </a:tc>
                <a:tc>
                  <a:txBody>
                    <a:bodyPr/>
                    <a:lstStyle/>
                    <a:p>
                      <a:pPr algn="ctr"/>
                      <a:r>
                        <a:rPr lang="ru-RU" sz="1100">
                          <a:solidFill>
                            <a:srgbClr val="002060"/>
                          </a:solidFill>
                          <a:effectLst/>
                          <a:latin typeface="Calibri" pitchFamily="34" charset="0"/>
                        </a:rPr>
                        <a:t>марши и площадки лестниц</a:t>
                      </a:r>
                    </a:p>
                  </a:txBody>
                  <a:tcPr marL="42617" marR="42617" marT="21308" marB="21308"/>
                </a:tc>
              </a:tr>
              <a:tr h="237069">
                <a:tc>
                  <a:txBody>
                    <a:bodyPr/>
                    <a:lstStyle/>
                    <a:p>
                      <a:pPr algn="ctr"/>
                      <a:r>
                        <a:rPr lang="en-US" sz="1100">
                          <a:solidFill>
                            <a:srgbClr val="002060"/>
                          </a:solidFill>
                          <a:effectLst/>
                          <a:latin typeface="Calibri" pitchFamily="34" charset="0"/>
                        </a:rPr>
                        <a:t>I</a:t>
                      </a:r>
                    </a:p>
                  </a:txBody>
                  <a:tcPr marL="42617" marR="42617" marT="21308" marB="21308"/>
                </a:tc>
                <a:tc>
                  <a:txBody>
                    <a:bodyPr/>
                    <a:lstStyle/>
                    <a:p>
                      <a:pPr algn="ctr"/>
                      <a:r>
                        <a:rPr lang="en-US" sz="1100">
                          <a:solidFill>
                            <a:srgbClr val="002060"/>
                          </a:solidFill>
                          <a:effectLst/>
                          <a:latin typeface="Calibri" pitchFamily="34" charset="0"/>
                        </a:rPr>
                        <a:t>R 120</a:t>
                      </a:r>
                    </a:p>
                  </a:txBody>
                  <a:tcPr marL="42617" marR="42617" marT="21308" marB="21308"/>
                </a:tc>
                <a:tc>
                  <a:txBody>
                    <a:bodyPr/>
                    <a:lstStyle/>
                    <a:p>
                      <a:pPr algn="ctr"/>
                      <a:r>
                        <a:rPr lang="ru-RU" sz="1100">
                          <a:solidFill>
                            <a:srgbClr val="002060"/>
                          </a:solidFill>
                          <a:effectLst/>
                          <a:latin typeface="Calibri" pitchFamily="34" charset="0"/>
                        </a:rPr>
                        <a:t>Е 30</a:t>
                      </a:r>
                    </a:p>
                  </a:txBody>
                  <a:tcPr marL="42617" marR="42617" marT="21308" marB="21308"/>
                </a:tc>
                <a:tc>
                  <a:txBody>
                    <a:bodyPr/>
                    <a:lstStyle/>
                    <a:p>
                      <a:pPr algn="ctr"/>
                      <a:r>
                        <a:rPr lang="en-US" sz="1100">
                          <a:solidFill>
                            <a:srgbClr val="002060"/>
                          </a:solidFill>
                          <a:effectLst/>
                          <a:latin typeface="Calibri" pitchFamily="34" charset="0"/>
                        </a:rPr>
                        <a:t>REI 60</a:t>
                      </a:r>
                    </a:p>
                  </a:txBody>
                  <a:tcPr marL="42617" marR="42617" marT="21308" marB="21308"/>
                </a:tc>
                <a:tc>
                  <a:txBody>
                    <a:bodyPr/>
                    <a:lstStyle/>
                    <a:p>
                      <a:pPr algn="ctr"/>
                      <a:r>
                        <a:rPr lang="en-US" sz="1100">
                          <a:solidFill>
                            <a:srgbClr val="002060"/>
                          </a:solidFill>
                          <a:effectLst/>
                          <a:latin typeface="Calibri" pitchFamily="34" charset="0"/>
                        </a:rPr>
                        <a:t>RE 30</a:t>
                      </a:r>
                    </a:p>
                  </a:txBody>
                  <a:tcPr marL="42617" marR="42617" marT="21308" marB="21308"/>
                </a:tc>
                <a:tc>
                  <a:txBody>
                    <a:bodyPr/>
                    <a:lstStyle/>
                    <a:p>
                      <a:pPr algn="ctr"/>
                      <a:r>
                        <a:rPr lang="en-US" sz="1100">
                          <a:solidFill>
                            <a:srgbClr val="002060"/>
                          </a:solidFill>
                          <a:effectLst/>
                          <a:latin typeface="Calibri" pitchFamily="34" charset="0"/>
                        </a:rPr>
                        <a:t>R 30</a:t>
                      </a:r>
                    </a:p>
                  </a:txBody>
                  <a:tcPr marL="42617" marR="42617" marT="21308" marB="21308"/>
                </a:tc>
                <a:tc>
                  <a:txBody>
                    <a:bodyPr/>
                    <a:lstStyle/>
                    <a:p>
                      <a:pPr algn="ctr"/>
                      <a:r>
                        <a:rPr lang="en-US" sz="1100">
                          <a:solidFill>
                            <a:srgbClr val="002060"/>
                          </a:solidFill>
                          <a:effectLst/>
                          <a:latin typeface="Calibri" pitchFamily="34" charset="0"/>
                        </a:rPr>
                        <a:t>REI 120</a:t>
                      </a:r>
                    </a:p>
                  </a:txBody>
                  <a:tcPr marL="42617" marR="42617" marT="21308" marB="21308"/>
                </a:tc>
                <a:tc>
                  <a:txBody>
                    <a:bodyPr/>
                    <a:lstStyle/>
                    <a:p>
                      <a:pPr algn="ctr"/>
                      <a:r>
                        <a:rPr lang="en-US" sz="1100">
                          <a:solidFill>
                            <a:srgbClr val="002060"/>
                          </a:solidFill>
                          <a:effectLst/>
                          <a:latin typeface="Calibri" pitchFamily="34" charset="0"/>
                        </a:rPr>
                        <a:t>R 60</a:t>
                      </a:r>
                    </a:p>
                  </a:txBody>
                  <a:tcPr marL="42617" marR="42617" marT="21308" marB="21308"/>
                </a:tc>
              </a:tr>
              <a:tr h="237069">
                <a:tc>
                  <a:txBody>
                    <a:bodyPr/>
                    <a:lstStyle/>
                    <a:p>
                      <a:pPr algn="ctr"/>
                      <a:r>
                        <a:rPr lang="en-US" sz="1100">
                          <a:solidFill>
                            <a:srgbClr val="002060"/>
                          </a:solidFill>
                          <a:effectLst/>
                          <a:latin typeface="Calibri" pitchFamily="34" charset="0"/>
                        </a:rPr>
                        <a:t>II</a:t>
                      </a:r>
                    </a:p>
                  </a:txBody>
                  <a:tcPr marL="42617" marR="42617" marT="21308" marB="21308"/>
                </a:tc>
                <a:tc>
                  <a:txBody>
                    <a:bodyPr/>
                    <a:lstStyle/>
                    <a:p>
                      <a:pPr algn="ctr"/>
                      <a:r>
                        <a:rPr lang="en-US" sz="1100">
                          <a:solidFill>
                            <a:srgbClr val="002060"/>
                          </a:solidFill>
                          <a:effectLst/>
                          <a:latin typeface="Calibri" pitchFamily="34" charset="0"/>
                        </a:rPr>
                        <a:t>R 90</a:t>
                      </a:r>
                    </a:p>
                  </a:txBody>
                  <a:tcPr marL="42617" marR="42617" marT="21308" marB="21308"/>
                </a:tc>
                <a:tc>
                  <a:txBody>
                    <a:bodyPr/>
                    <a:lstStyle/>
                    <a:p>
                      <a:pPr algn="ctr"/>
                      <a:r>
                        <a:rPr lang="ru-RU" sz="1100">
                          <a:solidFill>
                            <a:srgbClr val="002060"/>
                          </a:solidFill>
                          <a:effectLst/>
                          <a:latin typeface="Calibri" pitchFamily="34" charset="0"/>
                        </a:rPr>
                        <a:t>Е 15</a:t>
                      </a:r>
                    </a:p>
                  </a:txBody>
                  <a:tcPr marL="42617" marR="42617" marT="21308" marB="21308"/>
                </a:tc>
                <a:tc>
                  <a:txBody>
                    <a:bodyPr/>
                    <a:lstStyle/>
                    <a:p>
                      <a:pPr algn="ctr"/>
                      <a:r>
                        <a:rPr lang="en-US" sz="1100">
                          <a:solidFill>
                            <a:srgbClr val="002060"/>
                          </a:solidFill>
                          <a:effectLst/>
                          <a:latin typeface="Calibri" pitchFamily="34" charset="0"/>
                        </a:rPr>
                        <a:t>REI 45</a:t>
                      </a:r>
                    </a:p>
                  </a:txBody>
                  <a:tcPr marL="42617" marR="42617" marT="21308" marB="21308"/>
                </a:tc>
                <a:tc>
                  <a:txBody>
                    <a:bodyPr/>
                    <a:lstStyle/>
                    <a:p>
                      <a:pPr algn="ctr"/>
                      <a:r>
                        <a:rPr lang="en-US" sz="1100">
                          <a:solidFill>
                            <a:srgbClr val="002060"/>
                          </a:solidFill>
                          <a:effectLst/>
                          <a:latin typeface="Calibri" pitchFamily="34" charset="0"/>
                        </a:rPr>
                        <a:t>RE 15</a:t>
                      </a:r>
                    </a:p>
                  </a:txBody>
                  <a:tcPr marL="42617" marR="42617" marT="21308" marB="21308"/>
                </a:tc>
                <a:tc>
                  <a:txBody>
                    <a:bodyPr/>
                    <a:lstStyle/>
                    <a:p>
                      <a:pPr algn="ctr"/>
                      <a:r>
                        <a:rPr lang="en-US" sz="1100">
                          <a:solidFill>
                            <a:srgbClr val="002060"/>
                          </a:solidFill>
                          <a:effectLst/>
                          <a:latin typeface="Calibri" pitchFamily="34" charset="0"/>
                        </a:rPr>
                        <a:t>R 15</a:t>
                      </a:r>
                    </a:p>
                  </a:txBody>
                  <a:tcPr marL="42617" marR="42617" marT="21308" marB="21308"/>
                </a:tc>
                <a:tc>
                  <a:txBody>
                    <a:bodyPr/>
                    <a:lstStyle/>
                    <a:p>
                      <a:pPr algn="ctr"/>
                      <a:r>
                        <a:rPr lang="en-US" sz="1100">
                          <a:solidFill>
                            <a:srgbClr val="002060"/>
                          </a:solidFill>
                          <a:effectLst/>
                          <a:latin typeface="Calibri" pitchFamily="34" charset="0"/>
                        </a:rPr>
                        <a:t>REI 90</a:t>
                      </a:r>
                    </a:p>
                  </a:txBody>
                  <a:tcPr marL="42617" marR="42617" marT="21308" marB="21308"/>
                </a:tc>
                <a:tc>
                  <a:txBody>
                    <a:bodyPr/>
                    <a:lstStyle/>
                    <a:p>
                      <a:pPr algn="ctr"/>
                      <a:r>
                        <a:rPr lang="en-US" sz="1100">
                          <a:solidFill>
                            <a:srgbClr val="002060"/>
                          </a:solidFill>
                          <a:effectLst/>
                          <a:latin typeface="Calibri" pitchFamily="34" charset="0"/>
                        </a:rPr>
                        <a:t>R 60</a:t>
                      </a:r>
                    </a:p>
                  </a:txBody>
                  <a:tcPr marL="42617" marR="42617" marT="21308" marB="21308"/>
                </a:tc>
              </a:tr>
              <a:tr h="237069">
                <a:tc>
                  <a:txBody>
                    <a:bodyPr/>
                    <a:lstStyle/>
                    <a:p>
                      <a:pPr algn="ctr"/>
                      <a:r>
                        <a:rPr lang="en-US" sz="1100">
                          <a:solidFill>
                            <a:srgbClr val="002060"/>
                          </a:solidFill>
                          <a:effectLst/>
                          <a:latin typeface="Calibri" pitchFamily="34" charset="0"/>
                        </a:rPr>
                        <a:t>III</a:t>
                      </a:r>
                    </a:p>
                  </a:txBody>
                  <a:tcPr marL="42617" marR="42617" marT="21308" marB="21308"/>
                </a:tc>
                <a:tc>
                  <a:txBody>
                    <a:bodyPr/>
                    <a:lstStyle/>
                    <a:p>
                      <a:pPr algn="ctr"/>
                      <a:r>
                        <a:rPr lang="en-US" sz="1100">
                          <a:solidFill>
                            <a:srgbClr val="002060"/>
                          </a:solidFill>
                          <a:effectLst/>
                          <a:latin typeface="Calibri" pitchFamily="34" charset="0"/>
                        </a:rPr>
                        <a:t>R 45</a:t>
                      </a:r>
                    </a:p>
                  </a:txBody>
                  <a:tcPr marL="42617" marR="42617" marT="21308" marB="21308"/>
                </a:tc>
                <a:tc>
                  <a:txBody>
                    <a:bodyPr/>
                    <a:lstStyle/>
                    <a:p>
                      <a:pPr algn="ctr"/>
                      <a:r>
                        <a:rPr lang="ru-RU" sz="1100">
                          <a:solidFill>
                            <a:srgbClr val="002060"/>
                          </a:solidFill>
                          <a:effectLst/>
                          <a:latin typeface="Calibri" pitchFamily="34" charset="0"/>
                        </a:rPr>
                        <a:t>Е 15</a:t>
                      </a:r>
                    </a:p>
                  </a:txBody>
                  <a:tcPr marL="42617" marR="42617" marT="21308" marB="21308"/>
                </a:tc>
                <a:tc>
                  <a:txBody>
                    <a:bodyPr/>
                    <a:lstStyle/>
                    <a:p>
                      <a:pPr algn="ctr"/>
                      <a:r>
                        <a:rPr lang="en-US" sz="1100">
                          <a:solidFill>
                            <a:srgbClr val="002060"/>
                          </a:solidFill>
                          <a:effectLst/>
                          <a:latin typeface="Calibri" pitchFamily="34" charset="0"/>
                        </a:rPr>
                        <a:t>REI 45</a:t>
                      </a:r>
                    </a:p>
                  </a:txBody>
                  <a:tcPr marL="42617" marR="42617" marT="21308" marB="21308"/>
                </a:tc>
                <a:tc>
                  <a:txBody>
                    <a:bodyPr/>
                    <a:lstStyle/>
                    <a:p>
                      <a:pPr algn="ctr"/>
                      <a:r>
                        <a:rPr lang="en-US" sz="1100">
                          <a:solidFill>
                            <a:srgbClr val="002060"/>
                          </a:solidFill>
                          <a:effectLst/>
                          <a:latin typeface="Calibri" pitchFamily="34" charset="0"/>
                        </a:rPr>
                        <a:t>RE 15</a:t>
                      </a:r>
                    </a:p>
                  </a:txBody>
                  <a:tcPr marL="42617" marR="42617" marT="21308" marB="21308"/>
                </a:tc>
                <a:tc>
                  <a:txBody>
                    <a:bodyPr/>
                    <a:lstStyle/>
                    <a:p>
                      <a:pPr algn="ctr"/>
                      <a:r>
                        <a:rPr lang="en-US" sz="1100">
                          <a:solidFill>
                            <a:srgbClr val="002060"/>
                          </a:solidFill>
                          <a:effectLst/>
                          <a:latin typeface="Calibri" pitchFamily="34" charset="0"/>
                        </a:rPr>
                        <a:t>R 15</a:t>
                      </a:r>
                    </a:p>
                  </a:txBody>
                  <a:tcPr marL="42617" marR="42617" marT="21308" marB="21308"/>
                </a:tc>
                <a:tc>
                  <a:txBody>
                    <a:bodyPr/>
                    <a:lstStyle/>
                    <a:p>
                      <a:pPr algn="ctr"/>
                      <a:r>
                        <a:rPr lang="en-US" sz="1100">
                          <a:solidFill>
                            <a:srgbClr val="002060"/>
                          </a:solidFill>
                          <a:effectLst/>
                          <a:latin typeface="Calibri" pitchFamily="34" charset="0"/>
                        </a:rPr>
                        <a:t>REI 60</a:t>
                      </a:r>
                    </a:p>
                  </a:txBody>
                  <a:tcPr marL="42617" marR="42617" marT="21308" marB="21308"/>
                </a:tc>
                <a:tc>
                  <a:txBody>
                    <a:bodyPr/>
                    <a:lstStyle/>
                    <a:p>
                      <a:pPr algn="ctr"/>
                      <a:r>
                        <a:rPr lang="en-US" sz="1100">
                          <a:solidFill>
                            <a:srgbClr val="002060"/>
                          </a:solidFill>
                          <a:effectLst/>
                          <a:latin typeface="Calibri" pitchFamily="34" charset="0"/>
                        </a:rPr>
                        <a:t>R 45</a:t>
                      </a:r>
                    </a:p>
                  </a:txBody>
                  <a:tcPr marL="42617" marR="42617" marT="21308" marB="21308"/>
                </a:tc>
              </a:tr>
              <a:tr h="237069">
                <a:tc>
                  <a:txBody>
                    <a:bodyPr/>
                    <a:lstStyle/>
                    <a:p>
                      <a:pPr algn="ctr"/>
                      <a:r>
                        <a:rPr lang="en-US" sz="1100">
                          <a:solidFill>
                            <a:srgbClr val="002060"/>
                          </a:solidFill>
                          <a:effectLst/>
                          <a:latin typeface="Calibri" pitchFamily="34" charset="0"/>
                        </a:rPr>
                        <a:t>IV</a:t>
                      </a:r>
                    </a:p>
                  </a:txBody>
                  <a:tcPr marL="42617" marR="42617" marT="21308" marB="21308"/>
                </a:tc>
                <a:tc>
                  <a:txBody>
                    <a:bodyPr/>
                    <a:lstStyle/>
                    <a:p>
                      <a:pPr algn="ctr"/>
                      <a:r>
                        <a:rPr lang="en-US" sz="1100">
                          <a:solidFill>
                            <a:srgbClr val="002060"/>
                          </a:solidFill>
                          <a:effectLst/>
                          <a:latin typeface="Calibri" pitchFamily="34" charset="0"/>
                        </a:rPr>
                        <a:t>R 15</a:t>
                      </a:r>
                    </a:p>
                  </a:txBody>
                  <a:tcPr marL="42617" marR="42617" marT="21308" marB="21308"/>
                </a:tc>
                <a:tc>
                  <a:txBody>
                    <a:bodyPr/>
                    <a:lstStyle/>
                    <a:p>
                      <a:pPr algn="ctr"/>
                      <a:r>
                        <a:rPr lang="ru-RU" sz="1100">
                          <a:solidFill>
                            <a:srgbClr val="002060"/>
                          </a:solidFill>
                          <a:effectLst/>
                          <a:latin typeface="Calibri" pitchFamily="34" charset="0"/>
                        </a:rPr>
                        <a:t>Е 15</a:t>
                      </a:r>
                    </a:p>
                  </a:txBody>
                  <a:tcPr marL="42617" marR="42617" marT="21308" marB="21308"/>
                </a:tc>
                <a:tc>
                  <a:txBody>
                    <a:bodyPr/>
                    <a:lstStyle/>
                    <a:p>
                      <a:pPr algn="ctr"/>
                      <a:r>
                        <a:rPr lang="en-US" sz="1100">
                          <a:solidFill>
                            <a:srgbClr val="002060"/>
                          </a:solidFill>
                          <a:effectLst/>
                          <a:latin typeface="Calibri" pitchFamily="34" charset="0"/>
                        </a:rPr>
                        <a:t>REI 15</a:t>
                      </a:r>
                    </a:p>
                  </a:txBody>
                  <a:tcPr marL="42617" marR="42617" marT="21308" marB="21308"/>
                </a:tc>
                <a:tc>
                  <a:txBody>
                    <a:bodyPr/>
                    <a:lstStyle/>
                    <a:p>
                      <a:pPr algn="ctr"/>
                      <a:r>
                        <a:rPr lang="en-US" sz="1100">
                          <a:solidFill>
                            <a:srgbClr val="002060"/>
                          </a:solidFill>
                          <a:effectLst/>
                          <a:latin typeface="Calibri" pitchFamily="34" charset="0"/>
                        </a:rPr>
                        <a:t>RE 15</a:t>
                      </a:r>
                    </a:p>
                  </a:txBody>
                  <a:tcPr marL="42617" marR="42617" marT="21308" marB="21308"/>
                </a:tc>
                <a:tc>
                  <a:txBody>
                    <a:bodyPr/>
                    <a:lstStyle/>
                    <a:p>
                      <a:pPr algn="ctr"/>
                      <a:r>
                        <a:rPr lang="en-US" sz="1100">
                          <a:solidFill>
                            <a:srgbClr val="002060"/>
                          </a:solidFill>
                          <a:effectLst/>
                          <a:latin typeface="Calibri" pitchFamily="34" charset="0"/>
                        </a:rPr>
                        <a:t>R 15</a:t>
                      </a:r>
                    </a:p>
                  </a:txBody>
                  <a:tcPr marL="42617" marR="42617" marT="21308" marB="21308"/>
                </a:tc>
                <a:tc>
                  <a:txBody>
                    <a:bodyPr/>
                    <a:lstStyle/>
                    <a:p>
                      <a:pPr algn="ctr"/>
                      <a:r>
                        <a:rPr lang="en-US" sz="1100">
                          <a:solidFill>
                            <a:srgbClr val="002060"/>
                          </a:solidFill>
                          <a:effectLst/>
                          <a:latin typeface="Calibri" pitchFamily="34" charset="0"/>
                        </a:rPr>
                        <a:t>REI 45</a:t>
                      </a:r>
                    </a:p>
                  </a:txBody>
                  <a:tcPr marL="42617" marR="42617" marT="21308" marB="21308"/>
                </a:tc>
                <a:tc>
                  <a:txBody>
                    <a:bodyPr/>
                    <a:lstStyle/>
                    <a:p>
                      <a:pPr algn="ctr"/>
                      <a:r>
                        <a:rPr lang="en-US" sz="1100">
                          <a:solidFill>
                            <a:srgbClr val="002060"/>
                          </a:solidFill>
                          <a:effectLst/>
                          <a:latin typeface="Calibri" pitchFamily="34" charset="0"/>
                        </a:rPr>
                        <a:t>R 15</a:t>
                      </a:r>
                    </a:p>
                  </a:txBody>
                  <a:tcPr marL="42617" marR="42617" marT="21308" marB="21308"/>
                </a:tc>
              </a:tr>
              <a:tr h="440270">
                <a:tc>
                  <a:txBody>
                    <a:bodyPr/>
                    <a:lstStyle/>
                    <a:p>
                      <a:pPr algn="ctr"/>
                      <a:r>
                        <a:rPr lang="en-US" sz="1100">
                          <a:solidFill>
                            <a:srgbClr val="002060"/>
                          </a:solidFill>
                          <a:effectLst/>
                          <a:latin typeface="Calibri" pitchFamily="34" charset="0"/>
                        </a:rPr>
                        <a:t>V</a:t>
                      </a:r>
                    </a:p>
                  </a:txBody>
                  <a:tcPr marL="42617" marR="42617" marT="21308" marB="21308"/>
                </a:tc>
                <a:tc>
                  <a:txBody>
                    <a:bodyPr/>
                    <a:lstStyle/>
                    <a:p>
                      <a:pPr algn="ctr"/>
                      <a:r>
                        <a:rPr lang="ru-RU" sz="1100">
                          <a:solidFill>
                            <a:srgbClr val="002060"/>
                          </a:solidFill>
                          <a:effectLst/>
                          <a:latin typeface="Calibri" pitchFamily="34" charset="0"/>
                        </a:rPr>
                        <a:t>не нормируется</a:t>
                      </a:r>
                    </a:p>
                  </a:txBody>
                  <a:tcPr marL="42617" marR="42617" marT="21308" marB="21308"/>
                </a:tc>
                <a:tc>
                  <a:txBody>
                    <a:bodyPr/>
                    <a:lstStyle/>
                    <a:p>
                      <a:pPr algn="ctr"/>
                      <a:r>
                        <a:rPr lang="ru-RU" sz="1100">
                          <a:solidFill>
                            <a:srgbClr val="002060"/>
                          </a:solidFill>
                          <a:effectLst/>
                          <a:latin typeface="Calibri" pitchFamily="34" charset="0"/>
                        </a:rPr>
                        <a:t>не нормируется</a:t>
                      </a:r>
                    </a:p>
                  </a:txBody>
                  <a:tcPr marL="42617" marR="42617" marT="21308" marB="21308"/>
                </a:tc>
                <a:tc>
                  <a:txBody>
                    <a:bodyPr/>
                    <a:lstStyle/>
                    <a:p>
                      <a:pPr algn="ctr"/>
                      <a:r>
                        <a:rPr lang="ru-RU" sz="1100">
                          <a:solidFill>
                            <a:srgbClr val="002060"/>
                          </a:solidFill>
                          <a:effectLst/>
                          <a:latin typeface="Calibri" pitchFamily="34" charset="0"/>
                        </a:rPr>
                        <a:t>не нормируется</a:t>
                      </a:r>
                    </a:p>
                  </a:txBody>
                  <a:tcPr marL="42617" marR="42617" marT="21308" marB="21308"/>
                </a:tc>
                <a:tc>
                  <a:txBody>
                    <a:bodyPr/>
                    <a:lstStyle/>
                    <a:p>
                      <a:pPr algn="ctr"/>
                      <a:r>
                        <a:rPr lang="ru-RU" sz="1100">
                          <a:solidFill>
                            <a:srgbClr val="002060"/>
                          </a:solidFill>
                          <a:effectLst/>
                          <a:latin typeface="Calibri" pitchFamily="34" charset="0"/>
                        </a:rPr>
                        <a:t>не нормируется</a:t>
                      </a:r>
                    </a:p>
                  </a:txBody>
                  <a:tcPr marL="42617" marR="42617" marT="21308" marB="21308"/>
                </a:tc>
                <a:tc>
                  <a:txBody>
                    <a:bodyPr/>
                    <a:lstStyle/>
                    <a:p>
                      <a:pPr algn="ctr"/>
                      <a:r>
                        <a:rPr lang="ru-RU" sz="1100">
                          <a:solidFill>
                            <a:srgbClr val="002060"/>
                          </a:solidFill>
                          <a:effectLst/>
                          <a:latin typeface="Calibri" pitchFamily="34" charset="0"/>
                        </a:rPr>
                        <a:t>не нормируется</a:t>
                      </a:r>
                    </a:p>
                  </a:txBody>
                  <a:tcPr marL="42617" marR="42617" marT="21308" marB="21308"/>
                </a:tc>
                <a:tc>
                  <a:txBody>
                    <a:bodyPr/>
                    <a:lstStyle/>
                    <a:p>
                      <a:pPr algn="ctr"/>
                      <a:r>
                        <a:rPr lang="ru-RU" sz="1100">
                          <a:solidFill>
                            <a:srgbClr val="002060"/>
                          </a:solidFill>
                          <a:effectLst/>
                          <a:latin typeface="Calibri" pitchFamily="34" charset="0"/>
                        </a:rPr>
                        <a:t>не нормируется</a:t>
                      </a:r>
                    </a:p>
                  </a:txBody>
                  <a:tcPr marL="42617" marR="42617" marT="21308" marB="21308"/>
                </a:tc>
                <a:tc>
                  <a:txBody>
                    <a:bodyPr/>
                    <a:lstStyle/>
                    <a:p>
                      <a:pPr algn="ctr"/>
                      <a:r>
                        <a:rPr lang="ru-RU" sz="1100" dirty="0">
                          <a:solidFill>
                            <a:srgbClr val="002060"/>
                          </a:solidFill>
                          <a:effectLst/>
                          <a:latin typeface="Calibri" pitchFamily="34" charset="0"/>
                        </a:rPr>
                        <a:t>не нормируется</a:t>
                      </a:r>
                    </a:p>
                  </a:txBody>
                  <a:tcPr marL="42617" marR="42617" marT="21308" marB="21308"/>
                </a:tc>
              </a:tr>
            </a:tbl>
          </a:graphicData>
        </a:graphic>
      </p:graphicFrame>
    </p:spTree>
    <p:extLst>
      <p:ext uri="{BB962C8B-B14F-4D97-AF65-F5344CB8AC3E}">
        <p14:creationId xmlns:p14="http://schemas.microsoft.com/office/powerpoint/2010/main" val="32199130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67944" y="5517232"/>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3.6. ОГРАНИЧЕНИЕ РАСПРОСТРАНЕНИЯ ПОЖАРА ЗА ПРЕДЕЛЫ ОЧАГА</a:t>
            </a:r>
            <a:endParaRPr lang="ru-RU" sz="2000" b="1" dirty="0">
              <a:solidFill>
                <a:srgbClr val="002060"/>
              </a:solidFill>
              <a:latin typeface="Calibri" pitchFamily="34" charset="0"/>
            </a:endParaRPr>
          </a:p>
        </p:txBody>
      </p:sp>
      <p:graphicFrame>
        <p:nvGraphicFramePr>
          <p:cNvPr id="3" name="Схема 2"/>
          <p:cNvGraphicFramePr/>
          <p:nvPr>
            <p:extLst>
              <p:ext uri="{D42A27DB-BD31-4B8C-83A1-F6EECF244321}">
                <p14:modId xmlns:p14="http://schemas.microsoft.com/office/powerpoint/2010/main" val="273347654"/>
              </p:ext>
            </p:extLst>
          </p:nvPr>
        </p:nvGraphicFramePr>
        <p:xfrm>
          <a:off x="16946" y="307777"/>
          <a:ext cx="9144000" cy="3024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Прямоугольник 3"/>
          <p:cNvSpPr/>
          <p:nvPr/>
        </p:nvSpPr>
        <p:spPr>
          <a:xfrm>
            <a:off x="0" y="0"/>
            <a:ext cx="9144000" cy="307777"/>
          </a:xfrm>
          <a:prstGeom prst="rect">
            <a:avLst/>
          </a:prstGeom>
        </p:spPr>
        <p:txBody>
          <a:bodyPr wrap="square">
            <a:spAutoFit/>
          </a:bodyPr>
          <a:lstStyle/>
          <a:p>
            <a:pPr algn="ctr"/>
            <a:r>
              <a:rPr lang="ru-RU" sz="1400" b="1" dirty="0" smtClean="0">
                <a:solidFill>
                  <a:srgbClr val="002060"/>
                </a:solidFill>
                <a:latin typeface="Calibri" pitchFamily="34" charset="0"/>
              </a:rPr>
              <a:t>ОГРАНИЧЕНИЕ РАСПРОСТРАНЕНИЯ ПОЖАРА ЗА ПРЕДЕЛЫ ОЧАГА</a:t>
            </a:r>
            <a:endParaRPr lang="ru-RU" sz="1400" dirty="0">
              <a:solidFill>
                <a:srgbClr val="002060"/>
              </a:solidFill>
              <a:latin typeface="Calibri" pitchFamily="34" charset="0"/>
            </a:endParaRPr>
          </a:p>
        </p:txBody>
      </p:sp>
      <p:pic>
        <p:nvPicPr>
          <p:cNvPr id="5" name="Рисунок 4"/>
          <p:cNvPicPr>
            <a:picLocks noChangeAspect="1"/>
          </p:cNvPicPr>
          <p:nvPr/>
        </p:nvPicPr>
        <p:blipFill rotWithShape="1">
          <a:blip r:embed="rId7">
            <a:extLst>
              <a:ext uri="{28A0092B-C50C-407E-A947-70E740481C1C}">
                <a14:useLocalDpi xmlns:a14="http://schemas.microsoft.com/office/drawing/2010/main" val="0"/>
              </a:ext>
            </a:extLst>
          </a:blip>
          <a:srcRect t="22412" b="15214"/>
          <a:stretch/>
        </p:blipFill>
        <p:spPr>
          <a:xfrm>
            <a:off x="-12111" y="3397456"/>
            <a:ext cx="3503991" cy="1639178"/>
          </a:xfrm>
          <a:prstGeom prst="rect">
            <a:avLst/>
          </a:prstGeom>
        </p:spPr>
      </p:pic>
      <p:pic>
        <p:nvPicPr>
          <p:cNvPr id="6" name="Рисунок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707119" y="3347301"/>
            <a:ext cx="2436881" cy="1703786"/>
          </a:xfrm>
          <a:prstGeom prst="rect">
            <a:avLst/>
          </a:prstGeom>
        </p:spPr>
      </p:pic>
      <p:pic>
        <p:nvPicPr>
          <p:cNvPr id="7" name="Рисунок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491880" y="3359079"/>
            <a:ext cx="2969429" cy="1677555"/>
          </a:xfrm>
          <a:prstGeom prst="rect">
            <a:avLst/>
          </a:prstGeom>
        </p:spPr>
      </p:pic>
    </p:spTree>
    <p:extLst>
      <p:ext uri="{BB962C8B-B14F-4D97-AF65-F5344CB8AC3E}">
        <p14:creationId xmlns:p14="http://schemas.microsoft.com/office/powerpoint/2010/main" val="42008113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43361" y="5445224"/>
            <a:ext cx="4572000" cy="1015663"/>
          </a:xfrm>
          <a:prstGeom prst="rect">
            <a:avLst/>
          </a:prstGeom>
        </p:spPr>
        <p:txBody>
          <a:bodyPr>
            <a:spAutoFit/>
          </a:bodyPr>
          <a:lstStyle/>
          <a:p>
            <a:pPr lvl="0" algn="ctr"/>
            <a:r>
              <a:rPr lang="ru-RU" sz="2000" b="1" dirty="0">
                <a:solidFill>
                  <a:srgbClr val="002060"/>
                </a:solidFill>
                <a:latin typeface="Calibri" pitchFamily="34" charset="0"/>
              </a:rPr>
              <a:t>ТЕМА 3.6. ОГРАНИЧЕНИЕ РАСПРОСТРАНЕНИЯ ПОЖАРА ЗА ПРЕДЕЛЫ ОЧАГА</a:t>
            </a:r>
          </a:p>
        </p:txBody>
      </p:sp>
      <p:sp>
        <p:nvSpPr>
          <p:cNvPr id="3" name="Прямоугольник 2"/>
          <p:cNvSpPr/>
          <p:nvPr/>
        </p:nvSpPr>
        <p:spPr>
          <a:xfrm>
            <a:off x="0" y="0"/>
            <a:ext cx="9144000" cy="1015663"/>
          </a:xfrm>
          <a:prstGeom prst="rect">
            <a:avLst/>
          </a:prstGeom>
        </p:spPr>
        <p:txBody>
          <a:bodyPr wrap="square">
            <a:spAutoFit/>
          </a:bodyPr>
          <a:lstStyle/>
          <a:p>
            <a:pPr algn="just"/>
            <a:r>
              <a:rPr lang="ru-RU" sz="1200" dirty="0">
                <a:solidFill>
                  <a:srgbClr val="002060"/>
                </a:solidFill>
                <a:latin typeface="Calibri" pitchFamily="34" charset="0"/>
              </a:rPr>
              <a:t>Части зданий, сооружений, пожарных отсеков, а также помещения различных классов функциональной пожарной опасности должны быть разделены между собой ограждающими конструкциями с нормируемыми пределами огнестойкости и классами конструктивной пожарной опасности или противопожарными преградами. Требования к таким ограждающим конструкциям и типам противопожарных преград устанавливаются с учетом классов функциональной пожарной опасности помещений, величины пожарной нагрузки, степени огнестойкости и класса конструктивной пожарной опасности здания, сооружения, пожарного отсека.</a:t>
            </a:r>
          </a:p>
        </p:txBody>
      </p:sp>
      <p:sp>
        <p:nvSpPr>
          <p:cNvPr id="4" name="Прямоугольник 3"/>
          <p:cNvSpPr/>
          <p:nvPr/>
        </p:nvSpPr>
        <p:spPr>
          <a:xfrm>
            <a:off x="-3231" y="1134616"/>
            <a:ext cx="9144000" cy="307777"/>
          </a:xfrm>
          <a:prstGeom prst="rect">
            <a:avLst/>
          </a:prstGeom>
        </p:spPr>
        <p:txBody>
          <a:bodyPr wrap="square">
            <a:spAutoFit/>
          </a:bodyPr>
          <a:lstStyle/>
          <a:p>
            <a:pPr algn="ctr"/>
            <a:r>
              <a:rPr lang="ru-RU" sz="1400" b="1" dirty="0" smtClean="0">
                <a:solidFill>
                  <a:srgbClr val="002060"/>
                </a:solidFill>
                <a:latin typeface="Calibri" pitchFamily="34" charset="0"/>
              </a:rPr>
              <a:t>ПРЕДЕЛЫ ОГНЕСТОЙКОСТИ ПРОТИВОПОЖАРНЫХ ПРЕГРАД</a:t>
            </a:r>
            <a:endParaRPr lang="ru-RU" sz="1400" b="1" dirty="0">
              <a:solidFill>
                <a:srgbClr val="002060"/>
              </a:solidFill>
              <a:latin typeface="Calibri"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1391250986"/>
              </p:ext>
            </p:extLst>
          </p:nvPr>
        </p:nvGraphicFramePr>
        <p:xfrm>
          <a:off x="-3231" y="1628800"/>
          <a:ext cx="9143999" cy="3061954"/>
        </p:xfrm>
        <a:graphic>
          <a:graphicData uri="http://schemas.openxmlformats.org/drawingml/2006/table">
            <a:tbl>
              <a:tblPr>
                <a:tableStyleId>{69C7853C-536D-4A76-A0AE-DD22124D55A5}</a:tableStyleId>
              </a:tblPr>
              <a:tblGrid>
                <a:gridCol w="3084723"/>
                <a:gridCol w="1528590"/>
                <a:gridCol w="2046919"/>
                <a:gridCol w="1656184"/>
                <a:gridCol w="827583"/>
              </a:tblGrid>
              <a:tr h="512586">
                <a:tc>
                  <a:txBody>
                    <a:bodyPr/>
                    <a:lstStyle/>
                    <a:p>
                      <a:pPr algn="ctr"/>
                      <a:r>
                        <a:rPr lang="ru-RU" sz="1200" dirty="0">
                          <a:solidFill>
                            <a:srgbClr val="002060"/>
                          </a:solidFill>
                          <a:effectLst/>
                          <a:latin typeface="Calibri" pitchFamily="34" charset="0"/>
                        </a:rPr>
                        <a:t>Наименование противопожарных преград</a:t>
                      </a:r>
                    </a:p>
                  </a:txBody>
                  <a:tcPr marL="45314" marR="45314" marT="22657" marB="22657"/>
                </a:tc>
                <a:tc>
                  <a:txBody>
                    <a:bodyPr/>
                    <a:lstStyle/>
                    <a:p>
                      <a:pPr algn="ctr"/>
                      <a:r>
                        <a:rPr lang="ru-RU" sz="1200">
                          <a:solidFill>
                            <a:srgbClr val="002060"/>
                          </a:solidFill>
                          <a:effectLst/>
                          <a:latin typeface="Calibri" pitchFamily="34" charset="0"/>
                        </a:rPr>
                        <a:t>Тип противопожарных преград</a:t>
                      </a:r>
                    </a:p>
                  </a:txBody>
                  <a:tcPr marL="45314" marR="45314" marT="22657" marB="22657"/>
                </a:tc>
                <a:tc>
                  <a:txBody>
                    <a:bodyPr/>
                    <a:lstStyle/>
                    <a:p>
                      <a:pPr algn="ctr"/>
                      <a:r>
                        <a:rPr lang="ru-RU" sz="1200">
                          <a:solidFill>
                            <a:srgbClr val="002060"/>
                          </a:solidFill>
                          <a:effectLst/>
                          <a:latin typeface="Calibri" pitchFamily="34" charset="0"/>
                        </a:rPr>
                        <a:t>Предел огнестойкости противопожарных преград</a:t>
                      </a:r>
                    </a:p>
                  </a:txBody>
                  <a:tcPr marL="45314" marR="45314" marT="22657" marB="22657"/>
                </a:tc>
                <a:tc>
                  <a:txBody>
                    <a:bodyPr/>
                    <a:lstStyle/>
                    <a:p>
                      <a:pPr algn="ctr"/>
                      <a:r>
                        <a:rPr lang="ru-RU" sz="1200">
                          <a:solidFill>
                            <a:srgbClr val="002060"/>
                          </a:solidFill>
                          <a:effectLst/>
                          <a:latin typeface="Calibri" pitchFamily="34" charset="0"/>
                        </a:rPr>
                        <a:t>Тип заполнения проемов в противопожарных преградах</a:t>
                      </a:r>
                    </a:p>
                  </a:txBody>
                  <a:tcPr marL="45314" marR="45314" marT="22657" marB="22657"/>
                </a:tc>
                <a:tc>
                  <a:txBody>
                    <a:bodyPr/>
                    <a:lstStyle/>
                    <a:p>
                      <a:pPr algn="ctr"/>
                      <a:r>
                        <a:rPr lang="ru-RU" sz="1200">
                          <a:solidFill>
                            <a:srgbClr val="002060"/>
                          </a:solidFill>
                          <a:effectLst/>
                          <a:latin typeface="Calibri" pitchFamily="34" charset="0"/>
                        </a:rPr>
                        <a:t>Тип тамбур-шлюза</a:t>
                      </a:r>
                    </a:p>
                  </a:txBody>
                  <a:tcPr marL="45314" marR="45314" marT="22657" marB="22657"/>
                </a:tc>
              </a:tr>
              <a:tr h="181256">
                <a:tc rowSpan="2">
                  <a:txBody>
                    <a:bodyPr/>
                    <a:lstStyle/>
                    <a:p>
                      <a:r>
                        <a:rPr lang="ru-RU" sz="1200">
                          <a:solidFill>
                            <a:srgbClr val="002060"/>
                          </a:solidFill>
                          <a:effectLst/>
                          <a:latin typeface="Calibri" pitchFamily="34" charset="0"/>
                        </a:rPr>
                        <a:t>Стены</a:t>
                      </a:r>
                    </a:p>
                  </a:txBody>
                  <a:tcPr marL="45314" marR="45314" marT="22657" marB="22657"/>
                </a:tc>
                <a:tc>
                  <a:txBody>
                    <a:bodyPr/>
                    <a:lstStyle/>
                    <a:p>
                      <a:pPr algn="ctr"/>
                      <a:r>
                        <a:rPr lang="ru-RU" sz="1200">
                          <a:solidFill>
                            <a:srgbClr val="002060"/>
                          </a:solidFill>
                          <a:effectLst/>
                          <a:latin typeface="Calibri" pitchFamily="34" charset="0"/>
                        </a:rPr>
                        <a:t>1</a:t>
                      </a:r>
                    </a:p>
                  </a:txBody>
                  <a:tcPr marL="45314" marR="45314" marT="22657" marB="22657"/>
                </a:tc>
                <a:tc>
                  <a:txBody>
                    <a:bodyPr/>
                    <a:lstStyle/>
                    <a:p>
                      <a:pPr algn="ctr"/>
                      <a:r>
                        <a:rPr lang="en-US" sz="1200">
                          <a:solidFill>
                            <a:srgbClr val="002060"/>
                          </a:solidFill>
                          <a:effectLst/>
                          <a:latin typeface="Calibri" pitchFamily="34" charset="0"/>
                        </a:rPr>
                        <a:t>REI 150</a:t>
                      </a:r>
                    </a:p>
                  </a:txBody>
                  <a:tcPr marL="45314" marR="45314" marT="22657" marB="22657"/>
                </a:tc>
                <a:tc>
                  <a:txBody>
                    <a:bodyPr/>
                    <a:lstStyle/>
                    <a:p>
                      <a:pPr algn="ctr"/>
                      <a:r>
                        <a:rPr lang="ru-RU" sz="1200">
                          <a:solidFill>
                            <a:srgbClr val="002060"/>
                          </a:solidFill>
                          <a:effectLst/>
                          <a:latin typeface="Calibri" pitchFamily="34" charset="0"/>
                        </a:rPr>
                        <a:t>1</a:t>
                      </a:r>
                    </a:p>
                  </a:txBody>
                  <a:tcPr marL="45314" marR="45314" marT="22657" marB="22657"/>
                </a:tc>
                <a:tc>
                  <a:txBody>
                    <a:bodyPr/>
                    <a:lstStyle/>
                    <a:p>
                      <a:pPr algn="ctr"/>
                      <a:r>
                        <a:rPr lang="ru-RU" sz="1200">
                          <a:solidFill>
                            <a:srgbClr val="002060"/>
                          </a:solidFill>
                          <a:effectLst/>
                          <a:latin typeface="Calibri" pitchFamily="34" charset="0"/>
                        </a:rPr>
                        <a:t>1</a:t>
                      </a:r>
                    </a:p>
                  </a:txBody>
                  <a:tcPr marL="45314" marR="45314" marT="22657" marB="22657"/>
                </a:tc>
              </a:tr>
              <a:tr h="181256">
                <a:tc vMerge="1">
                  <a:txBody>
                    <a:bodyPr/>
                    <a:lstStyle/>
                    <a:p>
                      <a:endParaRPr lang="ru-RU"/>
                    </a:p>
                  </a:txBody>
                  <a:tcPr/>
                </a:tc>
                <a:tc>
                  <a:txBody>
                    <a:bodyPr/>
                    <a:lstStyle/>
                    <a:p>
                      <a:pPr algn="ctr"/>
                      <a:r>
                        <a:rPr lang="ru-RU" sz="1200" dirty="0">
                          <a:solidFill>
                            <a:srgbClr val="002060"/>
                          </a:solidFill>
                          <a:effectLst/>
                          <a:latin typeface="Calibri" pitchFamily="34" charset="0"/>
                        </a:rPr>
                        <a:t>2</a:t>
                      </a:r>
                    </a:p>
                  </a:txBody>
                  <a:tcPr marL="45314" marR="45314" marT="22657" marB="22657"/>
                </a:tc>
                <a:tc>
                  <a:txBody>
                    <a:bodyPr/>
                    <a:lstStyle/>
                    <a:p>
                      <a:pPr algn="ctr"/>
                      <a:r>
                        <a:rPr lang="en-US" sz="1200">
                          <a:solidFill>
                            <a:srgbClr val="002060"/>
                          </a:solidFill>
                          <a:effectLst/>
                          <a:latin typeface="Calibri" pitchFamily="34" charset="0"/>
                        </a:rPr>
                        <a:t>REI 45</a:t>
                      </a:r>
                    </a:p>
                  </a:txBody>
                  <a:tcPr marL="45314" marR="45314" marT="22657" marB="22657"/>
                </a:tc>
                <a:tc>
                  <a:txBody>
                    <a:bodyPr/>
                    <a:lstStyle/>
                    <a:p>
                      <a:pPr algn="ctr"/>
                      <a:r>
                        <a:rPr lang="ru-RU" sz="1200">
                          <a:solidFill>
                            <a:srgbClr val="002060"/>
                          </a:solidFill>
                          <a:effectLst/>
                          <a:latin typeface="Calibri" pitchFamily="34" charset="0"/>
                        </a:rPr>
                        <a:t>2</a:t>
                      </a:r>
                    </a:p>
                  </a:txBody>
                  <a:tcPr marL="45314" marR="45314" marT="22657" marB="22657"/>
                </a:tc>
                <a:tc>
                  <a:txBody>
                    <a:bodyPr/>
                    <a:lstStyle/>
                    <a:p>
                      <a:pPr algn="ctr"/>
                      <a:r>
                        <a:rPr lang="ru-RU" sz="1200">
                          <a:solidFill>
                            <a:srgbClr val="002060"/>
                          </a:solidFill>
                          <a:effectLst/>
                          <a:latin typeface="Calibri" pitchFamily="34" charset="0"/>
                        </a:rPr>
                        <a:t>2</a:t>
                      </a:r>
                    </a:p>
                  </a:txBody>
                  <a:tcPr marL="45314" marR="45314" marT="22657" marB="22657"/>
                </a:tc>
              </a:tr>
              <a:tr h="181256">
                <a:tc rowSpan="2">
                  <a:txBody>
                    <a:bodyPr/>
                    <a:lstStyle/>
                    <a:p>
                      <a:r>
                        <a:rPr lang="ru-RU" sz="1200">
                          <a:solidFill>
                            <a:srgbClr val="002060"/>
                          </a:solidFill>
                          <a:effectLst/>
                          <a:latin typeface="Calibri" pitchFamily="34" charset="0"/>
                        </a:rPr>
                        <a:t>Перегородки</a:t>
                      </a:r>
                    </a:p>
                  </a:txBody>
                  <a:tcPr marL="45314" marR="45314" marT="22657" marB="22657"/>
                </a:tc>
                <a:tc>
                  <a:txBody>
                    <a:bodyPr/>
                    <a:lstStyle/>
                    <a:p>
                      <a:pPr algn="ctr"/>
                      <a:r>
                        <a:rPr lang="ru-RU" sz="1200">
                          <a:solidFill>
                            <a:srgbClr val="002060"/>
                          </a:solidFill>
                          <a:effectLst/>
                          <a:latin typeface="Calibri" pitchFamily="34" charset="0"/>
                        </a:rPr>
                        <a:t>1</a:t>
                      </a:r>
                    </a:p>
                  </a:txBody>
                  <a:tcPr marL="45314" marR="45314" marT="22657" marB="22657"/>
                </a:tc>
                <a:tc>
                  <a:txBody>
                    <a:bodyPr/>
                    <a:lstStyle/>
                    <a:p>
                      <a:pPr algn="ctr"/>
                      <a:r>
                        <a:rPr lang="en-US" sz="1200">
                          <a:solidFill>
                            <a:srgbClr val="002060"/>
                          </a:solidFill>
                          <a:effectLst/>
                          <a:latin typeface="Calibri" pitchFamily="34" charset="0"/>
                        </a:rPr>
                        <a:t>EI 45</a:t>
                      </a:r>
                    </a:p>
                  </a:txBody>
                  <a:tcPr marL="45314" marR="45314" marT="22657" marB="22657"/>
                </a:tc>
                <a:tc>
                  <a:txBody>
                    <a:bodyPr/>
                    <a:lstStyle/>
                    <a:p>
                      <a:pPr algn="ctr"/>
                      <a:r>
                        <a:rPr lang="ru-RU" sz="1200">
                          <a:solidFill>
                            <a:srgbClr val="002060"/>
                          </a:solidFill>
                          <a:effectLst/>
                          <a:latin typeface="Calibri" pitchFamily="34" charset="0"/>
                        </a:rPr>
                        <a:t>2</a:t>
                      </a:r>
                    </a:p>
                  </a:txBody>
                  <a:tcPr marL="45314" marR="45314" marT="22657" marB="22657"/>
                </a:tc>
                <a:tc>
                  <a:txBody>
                    <a:bodyPr/>
                    <a:lstStyle/>
                    <a:p>
                      <a:pPr algn="ctr"/>
                      <a:r>
                        <a:rPr lang="ru-RU" sz="1200">
                          <a:solidFill>
                            <a:srgbClr val="002060"/>
                          </a:solidFill>
                          <a:effectLst/>
                          <a:latin typeface="Calibri" pitchFamily="34" charset="0"/>
                        </a:rPr>
                        <a:t>1</a:t>
                      </a:r>
                    </a:p>
                  </a:txBody>
                  <a:tcPr marL="45314" marR="45314" marT="22657" marB="22657"/>
                </a:tc>
              </a:tr>
              <a:tr h="181256">
                <a:tc vMerge="1">
                  <a:txBody>
                    <a:bodyPr/>
                    <a:lstStyle/>
                    <a:p>
                      <a:endParaRPr lang="ru-RU"/>
                    </a:p>
                  </a:txBody>
                  <a:tcPr/>
                </a:tc>
                <a:tc>
                  <a:txBody>
                    <a:bodyPr/>
                    <a:lstStyle/>
                    <a:p>
                      <a:pPr algn="ctr"/>
                      <a:r>
                        <a:rPr lang="ru-RU" sz="1200">
                          <a:solidFill>
                            <a:srgbClr val="002060"/>
                          </a:solidFill>
                          <a:effectLst/>
                          <a:latin typeface="Calibri" pitchFamily="34" charset="0"/>
                        </a:rPr>
                        <a:t>2</a:t>
                      </a:r>
                    </a:p>
                  </a:txBody>
                  <a:tcPr marL="45314" marR="45314" marT="22657" marB="22657"/>
                </a:tc>
                <a:tc>
                  <a:txBody>
                    <a:bodyPr/>
                    <a:lstStyle/>
                    <a:p>
                      <a:pPr algn="ctr"/>
                      <a:r>
                        <a:rPr lang="en-US" sz="1200">
                          <a:solidFill>
                            <a:srgbClr val="002060"/>
                          </a:solidFill>
                          <a:effectLst/>
                          <a:latin typeface="Calibri" pitchFamily="34" charset="0"/>
                        </a:rPr>
                        <a:t>EI 15</a:t>
                      </a:r>
                    </a:p>
                  </a:txBody>
                  <a:tcPr marL="45314" marR="45314" marT="22657" marB="22657"/>
                </a:tc>
                <a:tc>
                  <a:txBody>
                    <a:bodyPr/>
                    <a:lstStyle/>
                    <a:p>
                      <a:pPr algn="ctr"/>
                      <a:r>
                        <a:rPr lang="ru-RU" sz="1200">
                          <a:solidFill>
                            <a:srgbClr val="002060"/>
                          </a:solidFill>
                          <a:effectLst/>
                          <a:latin typeface="Calibri" pitchFamily="34" charset="0"/>
                        </a:rPr>
                        <a:t>3</a:t>
                      </a:r>
                    </a:p>
                  </a:txBody>
                  <a:tcPr marL="45314" marR="45314" marT="22657" marB="22657"/>
                </a:tc>
                <a:tc>
                  <a:txBody>
                    <a:bodyPr/>
                    <a:lstStyle/>
                    <a:p>
                      <a:pPr algn="ctr"/>
                      <a:r>
                        <a:rPr lang="ru-RU" sz="1200">
                          <a:solidFill>
                            <a:srgbClr val="002060"/>
                          </a:solidFill>
                          <a:effectLst/>
                          <a:latin typeface="Calibri" pitchFamily="34" charset="0"/>
                        </a:rPr>
                        <a:t>2</a:t>
                      </a:r>
                    </a:p>
                  </a:txBody>
                  <a:tcPr marL="45314" marR="45314" marT="22657" marB="22657"/>
                </a:tc>
              </a:tr>
              <a:tr h="181256">
                <a:tc rowSpan="2">
                  <a:txBody>
                    <a:bodyPr/>
                    <a:lstStyle/>
                    <a:p>
                      <a:r>
                        <a:rPr lang="ru-RU" sz="1200">
                          <a:solidFill>
                            <a:srgbClr val="002060"/>
                          </a:solidFill>
                          <a:effectLst/>
                          <a:latin typeface="Calibri" pitchFamily="34" charset="0"/>
                        </a:rPr>
                        <a:t>Светопрозрачные перегородки с остеклением площадью более 25 процентов</a:t>
                      </a:r>
                    </a:p>
                  </a:txBody>
                  <a:tcPr marL="45314" marR="45314" marT="22657" marB="22657"/>
                </a:tc>
                <a:tc>
                  <a:txBody>
                    <a:bodyPr/>
                    <a:lstStyle/>
                    <a:p>
                      <a:pPr algn="ctr"/>
                      <a:r>
                        <a:rPr lang="ru-RU" sz="1200">
                          <a:solidFill>
                            <a:srgbClr val="002060"/>
                          </a:solidFill>
                          <a:effectLst/>
                          <a:latin typeface="Calibri" pitchFamily="34" charset="0"/>
                        </a:rPr>
                        <a:t>1</a:t>
                      </a:r>
                    </a:p>
                  </a:txBody>
                  <a:tcPr marL="45314" marR="45314" marT="22657" marB="22657"/>
                </a:tc>
                <a:tc>
                  <a:txBody>
                    <a:bodyPr/>
                    <a:lstStyle/>
                    <a:p>
                      <a:pPr algn="ctr"/>
                      <a:r>
                        <a:rPr lang="en-US" sz="1200">
                          <a:solidFill>
                            <a:srgbClr val="002060"/>
                          </a:solidFill>
                          <a:effectLst/>
                          <a:latin typeface="Calibri" pitchFamily="34" charset="0"/>
                        </a:rPr>
                        <a:t>EIW 45</a:t>
                      </a:r>
                    </a:p>
                  </a:txBody>
                  <a:tcPr marL="45314" marR="45314" marT="22657" marB="22657"/>
                </a:tc>
                <a:tc>
                  <a:txBody>
                    <a:bodyPr/>
                    <a:lstStyle/>
                    <a:p>
                      <a:pPr algn="ctr"/>
                      <a:r>
                        <a:rPr lang="ru-RU" sz="1200">
                          <a:solidFill>
                            <a:srgbClr val="002060"/>
                          </a:solidFill>
                          <a:effectLst/>
                          <a:latin typeface="Calibri" pitchFamily="34" charset="0"/>
                        </a:rPr>
                        <a:t>2</a:t>
                      </a:r>
                    </a:p>
                  </a:txBody>
                  <a:tcPr marL="45314" marR="45314" marT="22657" marB="22657"/>
                </a:tc>
                <a:tc>
                  <a:txBody>
                    <a:bodyPr/>
                    <a:lstStyle/>
                    <a:p>
                      <a:pPr algn="ctr"/>
                      <a:r>
                        <a:rPr lang="ru-RU" sz="1200">
                          <a:solidFill>
                            <a:srgbClr val="002060"/>
                          </a:solidFill>
                          <a:effectLst/>
                          <a:latin typeface="Calibri" pitchFamily="34" charset="0"/>
                        </a:rPr>
                        <a:t>1</a:t>
                      </a:r>
                    </a:p>
                  </a:txBody>
                  <a:tcPr marL="45314" marR="45314" marT="22657" marB="22657"/>
                </a:tc>
              </a:tr>
              <a:tr h="231374">
                <a:tc vMerge="1">
                  <a:txBody>
                    <a:bodyPr/>
                    <a:lstStyle/>
                    <a:p>
                      <a:endParaRPr lang="ru-RU"/>
                    </a:p>
                  </a:txBody>
                  <a:tcPr/>
                </a:tc>
                <a:tc>
                  <a:txBody>
                    <a:bodyPr/>
                    <a:lstStyle/>
                    <a:p>
                      <a:pPr algn="ctr"/>
                      <a:r>
                        <a:rPr lang="ru-RU" sz="1200">
                          <a:solidFill>
                            <a:srgbClr val="002060"/>
                          </a:solidFill>
                          <a:effectLst/>
                          <a:latin typeface="Calibri" pitchFamily="34" charset="0"/>
                        </a:rPr>
                        <a:t>2</a:t>
                      </a:r>
                    </a:p>
                  </a:txBody>
                  <a:tcPr marL="45314" marR="45314" marT="22657" marB="22657"/>
                </a:tc>
                <a:tc>
                  <a:txBody>
                    <a:bodyPr/>
                    <a:lstStyle/>
                    <a:p>
                      <a:pPr algn="ctr"/>
                      <a:r>
                        <a:rPr lang="en-US" sz="1200" dirty="0">
                          <a:solidFill>
                            <a:srgbClr val="002060"/>
                          </a:solidFill>
                          <a:effectLst/>
                          <a:latin typeface="Calibri" pitchFamily="34" charset="0"/>
                        </a:rPr>
                        <a:t>EIW 15</a:t>
                      </a:r>
                    </a:p>
                  </a:txBody>
                  <a:tcPr marL="45314" marR="45314" marT="22657" marB="22657"/>
                </a:tc>
                <a:tc>
                  <a:txBody>
                    <a:bodyPr/>
                    <a:lstStyle/>
                    <a:p>
                      <a:pPr algn="ctr"/>
                      <a:r>
                        <a:rPr lang="ru-RU" sz="1200">
                          <a:solidFill>
                            <a:srgbClr val="002060"/>
                          </a:solidFill>
                          <a:effectLst/>
                          <a:latin typeface="Calibri" pitchFamily="34" charset="0"/>
                        </a:rPr>
                        <a:t>3</a:t>
                      </a:r>
                    </a:p>
                  </a:txBody>
                  <a:tcPr marL="45314" marR="45314" marT="22657" marB="22657"/>
                </a:tc>
                <a:tc>
                  <a:txBody>
                    <a:bodyPr/>
                    <a:lstStyle/>
                    <a:p>
                      <a:pPr algn="ctr"/>
                      <a:r>
                        <a:rPr lang="ru-RU" sz="1200">
                          <a:solidFill>
                            <a:srgbClr val="002060"/>
                          </a:solidFill>
                          <a:effectLst/>
                          <a:latin typeface="Calibri" pitchFamily="34" charset="0"/>
                        </a:rPr>
                        <a:t>2</a:t>
                      </a:r>
                    </a:p>
                  </a:txBody>
                  <a:tcPr marL="45314" marR="45314" marT="22657" marB="22657"/>
                </a:tc>
              </a:tr>
              <a:tr h="181256">
                <a:tc rowSpan="4">
                  <a:txBody>
                    <a:bodyPr/>
                    <a:lstStyle/>
                    <a:p>
                      <a:r>
                        <a:rPr lang="ru-RU" sz="1200">
                          <a:solidFill>
                            <a:srgbClr val="002060"/>
                          </a:solidFill>
                          <a:effectLst/>
                          <a:latin typeface="Calibri" pitchFamily="34" charset="0"/>
                        </a:rPr>
                        <a:t>Перекрытия</a:t>
                      </a:r>
                    </a:p>
                  </a:txBody>
                  <a:tcPr marL="45314" marR="45314" marT="22657" marB="22657"/>
                </a:tc>
                <a:tc>
                  <a:txBody>
                    <a:bodyPr/>
                    <a:lstStyle/>
                    <a:p>
                      <a:pPr algn="ctr"/>
                      <a:r>
                        <a:rPr lang="ru-RU" sz="1200">
                          <a:solidFill>
                            <a:srgbClr val="002060"/>
                          </a:solidFill>
                          <a:effectLst/>
                          <a:latin typeface="Calibri" pitchFamily="34" charset="0"/>
                        </a:rPr>
                        <a:t>1</a:t>
                      </a:r>
                    </a:p>
                  </a:txBody>
                  <a:tcPr marL="45314" marR="45314" marT="22657" marB="22657"/>
                </a:tc>
                <a:tc>
                  <a:txBody>
                    <a:bodyPr/>
                    <a:lstStyle/>
                    <a:p>
                      <a:pPr algn="ctr"/>
                      <a:r>
                        <a:rPr lang="en-US" sz="1200">
                          <a:solidFill>
                            <a:srgbClr val="002060"/>
                          </a:solidFill>
                          <a:effectLst/>
                          <a:latin typeface="Calibri" pitchFamily="34" charset="0"/>
                        </a:rPr>
                        <a:t>REI 150</a:t>
                      </a:r>
                    </a:p>
                  </a:txBody>
                  <a:tcPr marL="45314" marR="45314" marT="22657" marB="22657"/>
                </a:tc>
                <a:tc>
                  <a:txBody>
                    <a:bodyPr/>
                    <a:lstStyle/>
                    <a:p>
                      <a:pPr algn="ctr"/>
                      <a:r>
                        <a:rPr lang="ru-RU" sz="1200">
                          <a:solidFill>
                            <a:srgbClr val="002060"/>
                          </a:solidFill>
                          <a:effectLst/>
                          <a:latin typeface="Calibri" pitchFamily="34" charset="0"/>
                        </a:rPr>
                        <a:t>1</a:t>
                      </a:r>
                    </a:p>
                  </a:txBody>
                  <a:tcPr marL="45314" marR="45314" marT="22657" marB="22657"/>
                </a:tc>
                <a:tc>
                  <a:txBody>
                    <a:bodyPr/>
                    <a:lstStyle/>
                    <a:p>
                      <a:pPr algn="ctr"/>
                      <a:r>
                        <a:rPr lang="ru-RU" sz="1200">
                          <a:solidFill>
                            <a:srgbClr val="002060"/>
                          </a:solidFill>
                          <a:effectLst/>
                          <a:latin typeface="Calibri" pitchFamily="34" charset="0"/>
                        </a:rPr>
                        <a:t>1</a:t>
                      </a:r>
                    </a:p>
                  </a:txBody>
                  <a:tcPr marL="45314" marR="45314" marT="22657" marB="22657"/>
                </a:tc>
              </a:tr>
              <a:tr h="181256">
                <a:tc vMerge="1">
                  <a:txBody>
                    <a:bodyPr/>
                    <a:lstStyle/>
                    <a:p>
                      <a:endParaRPr lang="ru-RU"/>
                    </a:p>
                  </a:txBody>
                  <a:tcPr/>
                </a:tc>
                <a:tc>
                  <a:txBody>
                    <a:bodyPr/>
                    <a:lstStyle/>
                    <a:p>
                      <a:pPr algn="ctr"/>
                      <a:r>
                        <a:rPr lang="ru-RU" sz="1200">
                          <a:solidFill>
                            <a:srgbClr val="002060"/>
                          </a:solidFill>
                          <a:effectLst/>
                          <a:latin typeface="Calibri" pitchFamily="34" charset="0"/>
                        </a:rPr>
                        <a:t>2</a:t>
                      </a:r>
                    </a:p>
                  </a:txBody>
                  <a:tcPr marL="45314" marR="45314" marT="22657" marB="22657"/>
                </a:tc>
                <a:tc>
                  <a:txBody>
                    <a:bodyPr/>
                    <a:lstStyle/>
                    <a:p>
                      <a:pPr algn="ctr"/>
                      <a:r>
                        <a:rPr lang="en-US" sz="1200">
                          <a:solidFill>
                            <a:srgbClr val="002060"/>
                          </a:solidFill>
                          <a:effectLst/>
                          <a:latin typeface="Calibri" pitchFamily="34" charset="0"/>
                        </a:rPr>
                        <a:t>REI 60</a:t>
                      </a:r>
                    </a:p>
                  </a:txBody>
                  <a:tcPr marL="45314" marR="45314" marT="22657" marB="22657"/>
                </a:tc>
                <a:tc>
                  <a:txBody>
                    <a:bodyPr/>
                    <a:lstStyle/>
                    <a:p>
                      <a:pPr algn="ctr"/>
                      <a:r>
                        <a:rPr lang="ru-RU" sz="1200">
                          <a:solidFill>
                            <a:srgbClr val="002060"/>
                          </a:solidFill>
                          <a:effectLst/>
                          <a:latin typeface="Calibri" pitchFamily="34" charset="0"/>
                        </a:rPr>
                        <a:t>2</a:t>
                      </a:r>
                    </a:p>
                  </a:txBody>
                  <a:tcPr marL="45314" marR="45314" marT="22657" marB="22657"/>
                </a:tc>
                <a:tc>
                  <a:txBody>
                    <a:bodyPr/>
                    <a:lstStyle/>
                    <a:p>
                      <a:pPr algn="ctr"/>
                      <a:r>
                        <a:rPr lang="ru-RU" sz="1200">
                          <a:solidFill>
                            <a:srgbClr val="002060"/>
                          </a:solidFill>
                          <a:effectLst/>
                          <a:latin typeface="Calibri" pitchFamily="34" charset="0"/>
                        </a:rPr>
                        <a:t>1</a:t>
                      </a:r>
                    </a:p>
                  </a:txBody>
                  <a:tcPr marL="45314" marR="45314" marT="22657" marB="22657"/>
                </a:tc>
              </a:tr>
              <a:tr h="181256">
                <a:tc vMerge="1">
                  <a:txBody>
                    <a:bodyPr/>
                    <a:lstStyle/>
                    <a:p>
                      <a:endParaRPr lang="ru-RU"/>
                    </a:p>
                  </a:txBody>
                  <a:tcPr/>
                </a:tc>
                <a:tc>
                  <a:txBody>
                    <a:bodyPr/>
                    <a:lstStyle/>
                    <a:p>
                      <a:pPr algn="ctr"/>
                      <a:r>
                        <a:rPr lang="ru-RU" sz="1200">
                          <a:solidFill>
                            <a:srgbClr val="002060"/>
                          </a:solidFill>
                          <a:effectLst/>
                          <a:latin typeface="Calibri" pitchFamily="34" charset="0"/>
                        </a:rPr>
                        <a:t>3</a:t>
                      </a:r>
                    </a:p>
                  </a:txBody>
                  <a:tcPr marL="45314" marR="45314" marT="22657" marB="22657"/>
                </a:tc>
                <a:tc>
                  <a:txBody>
                    <a:bodyPr/>
                    <a:lstStyle/>
                    <a:p>
                      <a:pPr algn="ctr"/>
                      <a:r>
                        <a:rPr lang="en-US" sz="1200">
                          <a:solidFill>
                            <a:srgbClr val="002060"/>
                          </a:solidFill>
                          <a:effectLst/>
                          <a:latin typeface="Calibri" pitchFamily="34" charset="0"/>
                        </a:rPr>
                        <a:t>REI 45</a:t>
                      </a:r>
                    </a:p>
                  </a:txBody>
                  <a:tcPr marL="45314" marR="45314" marT="22657" marB="22657"/>
                </a:tc>
                <a:tc>
                  <a:txBody>
                    <a:bodyPr/>
                    <a:lstStyle/>
                    <a:p>
                      <a:pPr algn="ctr"/>
                      <a:r>
                        <a:rPr lang="ru-RU" sz="1200">
                          <a:solidFill>
                            <a:srgbClr val="002060"/>
                          </a:solidFill>
                          <a:effectLst/>
                          <a:latin typeface="Calibri" pitchFamily="34" charset="0"/>
                        </a:rPr>
                        <a:t>2</a:t>
                      </a:r>
                    </a:p>
                  </a:txBody>
                  <a:tcPr marL="45314" marR="45314" marT="22657" marB="22657"/>
                </a:tc>
                <a:tc>
                  <a:txBody>
                    <a:bodyPr/>
                    <a:lstStyle/>
                    <a:p>
                      <a:pPr algn="ctr"/>
                      <a:r>
                        <a:rPr lang="ru-RU" sz="1200">
                          <a:solidFill>
                            <a:srgbClr val="002060"/>
                          </a:solidFill>
                          <a:effectLst/>
                          <a:latin typeface="Calibri" pitchFamily="34" charset="0"/>
                        </a:rPr>
                        <a:t>1</a:t>
                      </a:r>
                    </a:p>
                  </a:txBody>
                  <a:tcPr marL="45314" marR="45314" marT="22657" marB="22657"/>
                </a:tc>
              </a:tr>
              <a:tr h="181256">
                <a:tc vMerge="1">
                  <a:txBody>
                    <a:bodyPr/>
                    <a:lstStyle/>
                    <a:p>
                      <a:endParaRPr lang="ru-RU"/>
                    </a:p>
                  </a:txBody>
                  <a:tcPr/>
                </a:tc>
                <a:tc>
                  <a:txBody>
                    <a:bodyPr/>
                    <a:lstStyle/>
                    <a:p>
                      <a:pPr algn="ctr"/>
                      <a:r>
                        <a:rPr lang="ru-RU" sz="1200">
                          <a:solidFill>
                            <a:srgbClr val="002060"/>
                          </a:solidFill>
                          <a:effectLst/>
                          <a:latin typeface="Calibri" pitchFamily="34" charset="0"/>
                        </a:rPr>
                        <a:t>4</a:t>
                      </a:r>
                    </a:p>
                  </a:txBody>
                  <a:tcPr marL="45314" marR="45314" marT="22657" marB="22657"/>
                </a:tc>
                <a:tc>
                  <a:txBody>
                    <a:bodyPr/>
                    <a:lstStyle/>
                    <a:p>
                      <a:pPr algn="ctr"/>
                      <a:r>
                        <a:rPr lang="en-US" sz="1200">
                          <a:solidFill>
                            <a:srgbClr val="002060"/>
                          </a:solidFill>
                          <a:effectLst/>
                          <a:latin typeface="Calibri" pitchFamily="34" charset="0"/>
                        </a:rPr>
                        <a:t>REI 15</a:t>
                      </a:r>
                    </a:p>
                  </a:txBody>
                  <a:tcPr marL="45314" marR="45314" marT="22657" marB="22657"/>
                </a:tc>
                <a:tc>
                  <a:txBody>
                    <a:bodyPr/>
                    <a:lstStyle/>
                    <a:p>
                      <a:pPr algn="ctr"/>
                      <a:r>
                        <a:rPr lang="ru-RU" sz="1200">
                          <a:solidFill>
                            <a:srgbClr val="002060"/>
                          </a:solidFill>
                          <a:effectLst/>
                          <a:latin typeface="Calibri" pitchFamily="34" charset="0"/>
                        </a:rPr>
                        <a:t>3</a:t>
                      </a:r>
                    </a:p>
                  </a:txBody>
                  <a:tcPr marL="45314" marR="45314" marT="22657" marB="22657"/>
                </a:tc>
                <a:tc>
                  <a:txBody>
                    <a:bodyPr/>
                    <a:lstStyle/>
                    <a:p>
                      <a:pPr algn="ctr"/>
                      <a:r>
                        <a:rPr lang="ru-RU" sz="1200" dirty="0">
                          <a:solidFill>
                            <a:srgbClr val="002060"/>
                          </a:solidFill>
                          <a:effectLst/>
                          <a:latin typeface="Calibri" pitchFamily="34" charset="0"/>
                        </a:rPr>
                        <a:t>2</a:t>
                      </a:r>
                    </a:p>
                  </a:txBody>
                  <a:tcPr marL="45314" marR="45314" marT="22657" marB="22657"/>
                </a:tc>
              </a:tr>
            </a:tbl>
          </a:graphicData>
        </a:graphic>
      </p:graphicFrame>
    </p:spTree>
    <p:extLst>
      <p:ext uri="{BB962C8B-B14F-4D97-AF65-F5344CB8AC3E}">
        <p14:creationId xmlns:p14="http://schemas.microsoft.com/office/powerpoint/2010/main" val="40438902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3543283935"/>
              </p:ext>
            </p:extLst>
          </p:nvPr>
        </p:nvGraphicFramePr>
        <p:xfrm>
          <a:off x="0" y="0"/>
          <a:ext cx="9144000" cy="50131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Прямоугольник 4"/>
          <p:cNvSpPr/>
          <p:nvPr/>
        </p:nvSpPr>
        <p:spPr>
          <a:xfrm>
            <a:off x="4067944" y="5517232"/>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3.1. СПОСОБЫ ЗАЩИТЫ ЛЮДЕЙ И ИМУЩЕСТВА ОТ ВОЗДЕЙСТВИЯ ОПАСНЫХ ФАКТОРОВ ПОЖАРА</a:t>
            </a:r>
            <a:endParaRPr lang="ru-RU" sz="2000" b="1" dirty="0">
              <a:solidFill>
                <a:srgbClr val="002060"/>
              </a:solidFill>
              <a:latin typeface="Calibri" pitchFamily="34" charset="0"/>
            </a:endParaRPr>
          </a:p>
        </p:txBody>
      </p:sp>
    </p:spTree>
    <p:extLst>
      <p:ext uri="{BB962C8B-B14F-4D97-AF65-F5344CB8AC3E}">
        <p14:creationId xmlns:p14="http://schemas.microsoft.com/office/powerpoint/2010/main" val="161282105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43361" y="5445224"/>
            <a:ext cx="4572000" cy="1015663"/>
          </a:xfrm>
          <a:prstGeom prst="rect">
            <a:avLst/>
          </a:prstGeom>
        </p:spPr>
        <p:txBody>
          <a:bodyPr>
            <a:spAutoFit/>
          </a:bodyPr>
          <a:lstStyle/>
          <a:p>
            <a:pPr lvl="0" algn="ctr"/>
            <a:r>
              <a:rPr lang="ru-RU" sz="2000" b="1" dirty="0">
                <a:solidFill>
                  <a:srgbClr val="002060"/>
                </a:solidFill>
                <a:latin typeface="Calibri" pitchFamily="34" charset="0"/>
              </a:rPr>
              <a:t>ТЕМА 3.6. ОГРАНИЧЕНИЕ РАСПРОСТРАНЕНИЯ ПОЖАРА ЗА ПРЕДЕЛЫ ОЧАГА</a:t>
            </a:r>
          </a:p>
        </p:txBody>
      </p:sp>
      <p:sp>
        <p:nvSpPr>
          <p:cNvPr id="3" name="Прямоугольник 2"/>
          <p:cNvSpPr/>
          <p:nvPr/>
        </p:nvSpPr>
        <p:spPr>
          <a:xfrm>
            <a:off x="0" y="20890"/>
            <a:ext cx="9144000" cy="307777"/>
          </a:xfrm>
          <a:prstGeom prst="rect">
            <a:avLst/>
          </a:prstGeom>
        </p:spPr>
        <p:txBody>
          <a:bodyPr wrap="square">
            <a:spAutoFit/>
          </a:bodyPr>
          <a:lstStyle/>
          <a:p>
            <a:pPr algn="ctr"/>
            <a:r>
              <a:rPr lang="ru-RU" sz="1400" b="1" dirty="0" smtClean="0">
                <a:solidFill>
                  <a:srgbClr val="002060"/>
                </a:solidFill>
                <a:latin typeface="Calibri" pitchFamily="34" charset="0"/>
              </a:rPr>
              <a:t>ПРЕДЕЛЫ ОГНЕСТОЙКОСТИ ЗАПОЛНЕНИЯ ПРОЕМОВ В ПРОТИВОПОЖАРНЫХ ПРЕГРАДАХ</a:t>
            </a:r>
            <a:endParaRPr lang="ru-RU" sz="1400" b="1" dirty="0">
              <a:solidFill>
                <a:srgbClr val="002060"/>
              </a:solidFill>
              <a:latin typeface="Calibri" pitchFamily="34"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3868068307"/>
              </p:ext>
            </p:extLst>
          </p:nvPr>
        </p:nvGraphicFramePr>
        <p:xfrm>
          <a:off x="0" y="343521"/>
          <a:ext cx="9143999" cy="4651105"/>
        </p:xfrm>
        <a:graphic>
          <a:graphicData uri="http://schemas.openxmlformats.org/drawingml/2006/table">
            <a:tbl>
              <a:tblPr>
                <a:tableStyleId>{69C7853C-536D-4A76-A0AE-DD22124D55A5}</a:tableStyleId>
              </a:tblPr>
              <a:tblGrid>
                <a:gridCol w="3315953"/>
                <a:gridCol w="2914023"/>
                <a:gridCol w="2914023"/>
              </a:tblGrid>
              <a:tr h="454579">
                <a:tc>
                  <a:txBody>
                    <a:bodyPr/>
                    <a:lstStyle/>
                    <a:p>
                      <a:pPr algn="ctr"/>
                      <a:r>
                        <a:rPr lang="ru-RU" sz="1100" b="1" dirty="0">
                          <a:solidFill>
                            <a:srgbClr val="002060"/>
                          </a:solidFill>
                          <a:effectLst/>
                          <a:latin typeface="Calibri" pitchFamily="34" charset="0"/>
                        </a:rPr>
                        <a:t>Наименование элементов заполнения проемов в противопожарных преградах</a:t>
                      </a:r>
                    </a:p>
                  </a:txBody>
                  <a:tcPr marL="28411" marR="28411" marT="14206" marB="14206"/>
                </a:tc>
                <a:tc>
                  <a:txBody>
                    <a:bodyPr/>
                    <a:lstStyle/>
                    <a:p>
                      <a:pPr algn="ctr"/>
                      <a:r>
                        <a:rPr lang="ru-RU" sz="1100" b="1" dirty="0">
                          <a:solidFill>
                            <a:srgbClr val="002060"/>
                          </a:solidFill>
                          <a:effectLst/>
                          <a:latin typeface="Calibri" pitchFamily="34" charset="0"/>
                        </a:rPr>
                        <a:t>Тип заполнения проемов в противопожарных преградах</a:t>
                      </a:r>
                    </a:p>
                  </a:txBody>
                  <a:tcPr marL="28411" marR="28411" marT="14206" marB="14206"/>
                </a:tc>
                <a:tc>
                  <a:txBody>
                    <a:bodyPr/>
                    <a:lstStyle/>
                    <a:p>
                      <a:pPr algn="ctr"/>
                      <a:r>
                        <a:rPr lang="ru-RU" sz="1100" b="1" dirty="0">
                          <a:solidFill>
                            <a:srgbClr val="002060"/>
                          </a:solidFill>
                          <a:effectLst/>
                          <a:latin typeface="Calibri" pitchFamily="34" charset="0"/>
                        </a:rPr>
                        <a:t>Предел огнестойкости</a:t>
                      </a:r>
                    </a:p>
                  </a:txBody>
                  <a:tcPr marL="28411" marR="28411" marT="14206" marB="14206"/>
                </a:tc>
              </a:tr>
              <a:tr h="113645">
                <a:tc rowSpan="3">
                  <a:txBody>
                    <a:bodyPr/>
                    <a:lstStyle/>
                    <a:p>
                      <a:r>
                        <a:rPr lang="ru-RU" sz="1100">
                          <a:solidFill>
                            <a:srgbClr val="002060"/>
                          </a:solidFill>
                          <a:effectLst/>
                          <a:latin typeface="Calibri" pitchFamily="34" charset="0"/>
                        </a:rPr>
                        <a:t>Двери (за исключением дверей с остеклением более 25 процентов и дымогазонепроницаемых дверей), ворота, люки, клапаны, шторы и экраны</a:t>
                      </a:r>
                    </a:p>
                  </a:txBody>
                  <a:tcPr marL="28411" marR="28411" marT="14206" marB="14206"/>
                </a:tc>
                <a:tc>
                  <a:txBody>
                    <a:bodyPr/>
                    <a:lstStyle/>
                    <a:p>
                      <a:pPr algn="ctr"/>
                      <a:r>
                        <a:rPr lang="ru-RU" sz="1100">
                          <a:solidFill>
                            <a:srgbClr val="002060"/>
                          </a:solidFill>
                          <a:effectLst/>
                          <a:latin typeface="Calibri" pitchFamily="34" charset="0"/>
                        </a:rPr>
                        <a:t>1</a:t>
                      </a:r>
                    </a:p>
                  </a:txBody>
                  <a:tcPr marL="28411" marR="28411" marT="14206" marB="14206"/>
                </a:tc>
                <a:tc>
                  <a:txBody>
                    <a:bodyPr/>
                    <a:lstStyle/>
                    <a:p>
                      <a:pPr algn="ctr"/>
                      <a:r>
                        <a:rPr lang="en-US" sz="1100">
                          <a:solidFill>
                            <a:srgbClr val="002060"/>
                          </a:solidFill>
                          <a:effectLst/>
                          <a:latin typeface="Calibri" pitchFamily="34" charset="0"/>
                        </a:rPr>
                        <a:t>EI 60</a:t>
                      </a:r>
                    </a:p>
                  </a:txBody>
                  <a:tcPr marL="28411" marR="28411" marT="14206" marB="14206"/>
                </a:tc>
              </a:tr>
              <a:tr h="113645">
                <a:tc vMerge="1">
                  <a:txBody>
                    <a:bodyPr/>
                    <a:lstStyle/>
                    <a:p>
                      <a:endParaRPr lang="ru-RU"/>
                    </a:p>
                  </a:txBody>
                  <a:tcPr/>
                </a:tc>
                <a:tc>
                  <a:txBody>
                    <a:bodyPr/>
                    <a:lstStyle/>
                    <a:p>
                      <a:pPr algn="ctr"/>
                      <a:r>
                        <a:rPr lang="ru-RU" sz="1100">
                          <a:solidFill>
                            <a:srgbClr val="002060"/>
                          </a:solidFill>
                          <a:effectLst/>
                          <a:latin typeface="Calibri" pitchFamily="34" charset="0"/>
                        </a:rPr>
                        <a:t>2</a:t>
                      </a:r>
                    </a:p>
                  </a:txBody>
                  <a:tcPr marL="28411" marR="28411" marT="14206" marB="14206"/>
                </a:tc>
                <a:tc>
                  <a:txBody>
                    <a:bodyPr/>
                    <a:lstStyle/>
                    <a:p>
                      <a:pPr algn="ctr"/>
                      <a:r>
                        <a:rPr lang="en-US" sz="1100">
                          <a:solidFill>
                            <a:srgbClr val="002060"/>
                          </a:solidFill>
                          <a:effectLst/>
                          <a:latin typeface="Calibri" pitchFamily="34" charset="0"/>
                        </a:rPr>
                        <a:t>EI 30</a:t>
                      </a:r>
                    </a:p>
                  </a:txBody>
                  <a:tcPr marL="28411" marR="28411" marT="14206" marB="14206"/>
                </a:tc>
              </a:tr>
              <a:tr h="482990">
                <a:tc vMerge="1">
                  <a:txBody>
                    <a:bodyPr/>
                    <a:lstStyle/>
                    <a:p>
                      <a:endParaRPr lang="ru-RU"/>
                    </a:p>
                  </a:txBody>
                  <a:tcPr/>
                </a:tc>
                <a:tc>
                  <a:txBody>
                    <a:bodyPr/>
                    <a:lstStyle/>
                    <a:p>
                      <a:pPr algn="ctr"/>
                      <a:r>
                        <a:rPr lang="ru-RU" sz="1100">
                          <a:solidFill>
                            <a:srgbClr val="002060"/>
                          </a:solidFill>
                          <a:effectLst/>
                          <a:latin typeface="Calibri" pitchFamily="34" charset="0"/>
                        </a:rPr>
                        <a:t>3</a:t>
                      </a:r>
                    </a:p>
                  </a:txBody>
                  <a:tcPr marL="28411" marR="28411" marT="14206" marB="14206"/>
                </a:tc>
                <a:tc>
                  <a:txBody>
                    <a:bodyPr/>
                    <a:lstStyle/>
                    <a:p>
                      <a:pPr algn="ctr"/>
                      <a:r>
                        <a:rPr lang="en-US" sz="1100">
                          <a:solidFill>
                            <a:srgbClr val="002060"/>
                          </a:solidFill>
                          <a:effectLst/>
                          <a:latin typeface="Calibri" pitchFamily="34" charset="0"/>
                        </a:rPr>
                        <a:t>EI 15</a:t>
                      </a:r>
                    </a:p>
                  </a:txBody>
                  <a:tcPr marL="28411" marR="28411" marT="14206" marB="14206"/>
                </a:tc>
              </a:tr>
              <a:tr h="113645">
                <a:tc rowSpan="3">
                  <a:txBody>
                    <a:bodyPr/>
                    <a:lstStyle/>
                    <a:p>
                      <a:r>
                        <a:rPr lang="ru-RU" sz="1100">
                          <a:solidFill>
                            <a:srgbClr val="002060"/>
                          </a:solidFill>
                          <a:effectLst/>
                          <a:latin typeface="Calibri" pitchFamily="34" charset="0"/>
                        </a:rPr>
                        <a:t>Двери с остеклением более 25 процентов</a:t>
                      </a:r>
                    </a:p>
                  </a:txBody>
                  <a:tcPr marL="28411" marR="28411" marT="14206" marB="14206"/>
                </a:tc>
                <a:tc>
                  <a:txBody>
                    <a:bodyPr/>
                    <a:lstStyle/>
                    <a:p>
                      <a:pPr algn="ctr"/>
                      <a:r>
                        <a:rPr lang="ru-RU" sz="1100">
                          <a:solidFill>
                            <a:srgbClr val="002060"/>
                          </a:solidFill>
                          <a:effectLst/>
                          <a:latin typeface="Calibri" pitchFamily="34" charset="0"/>
                        </a:rPr>
                        <a:t>1</a:t>
                      </a:r>
                    </a:p>
                  </a:txBody>
                  <a:tcPr marL="28411" marR="28411" marT="14206" marB="14206"/>
                </a:tc>
                <a:tc>
                  <a:txBody>
                    <a:bodyPr/>
                    <a:lstStyle/>
                    <a:p>
                      <a:pPr algn="ctr"/>
                      <a:r>
                        <a:rPr lang="en-US" sz="1100">
                          <a:solidFill>
                            <a:srgbClr val="002060"/>
                          </a:solidFill>
                          <a:effectLst/>
                          <a:latin typeface="Calibri" pitchFamily="34" charset="0"/>
                        </a:rPr>
                        <a:t>EIW 60</a:t>
                      </a:r>
                    </a:p>
                  </a:txBody>
                  <a:tcPr marL="28411" marR="28411" marT="14206" marB="14206"/>
                </a:tc>
              </a:tr>
              <a:tr h="113645">
                <a:tc vMerge="1">
                  <a:txBody>
                    <a:bodyPr/>
                    <a:lstStyle/>
                    <a:p>
                      <a:endParaRPr lang="ru-RU"/>
                    </a:p>
                  </a:txBody>
                  <a:tcPr/>
                </a:tc>
                <a:tc>
                  <a:txBody>
                    <a:bodyPr/>
                    <a:lstStyle/>
                    <a:p>
                      <a:pPr algn="ctr"/>
                      <a:r>
                        <a:rPr lang="ru-RU" sz="1100">
                          <a:solidFill>
                            <a:srgbClr val="002060"/>
                          </a:solidFill>
                          <a:effectLst/>
                          <a:latin typeface="Calibri" pitchFamily="34" charset="0"/>
                        </a:rPr>
                        <a:t>2</a:t>
                      </a:r>
                    </a:p>
                  </a:txBody>
                  <a:tcPr marL="28411" marR="28411" marT="14206" marB="14206"/>
                </a:tc>
                <a:tc>
                  <a:txBody>
                    <a:bodyPr/>
                    <a:lstStyle/>
                    <a:p>
                      <a:pPr algn="ctr"/>
                      <a:r>
                        <a:rPr lang="en-US" sz="1100">
                          <a:solidFill>
                            <a:srgbClr val="002060"/>
                          </a:solidFill>
                          <a:effectLst/>
                          <a:latin typeface="Calibri" pitchFamily="34" charset="0"/>
                        </a:rPr>
                        <a:t>EIW 30</a:t>
                      </a:r>
                    </a:p>
                  </a:txBody>
                  <a:tcPr marL="28411" marR="28411" marT="14206" marB="14206"/>
                </a:tc>
              </a:tr>
              <a:tr h="113645">
                <a:tc vMerge="1">
                  <a:txBody>
                    <a:bodyPr/>
                    <a:lstStyle/>
                    <a:p>
                      <a:endParaRPr lang="ru-RU"/>
                    </a:p>
                  </a:txBody>
                  <a:tcPr/>
                </a:tc>
                <a:tc>
                  <a:txBody>
                    <a:bodyPr/>
                    <a:lstStyle/>
                    <a:p>
                      <a:pPr algn="ctr"/>
                      <a:r>
                        <a:rPr lang="ru-RU" sz="1100">
                          <a:solidFill>
                            <a:srgbClr val="002060"/>
                          </a:solidFill>
                          <a:effectLst/>
                          <a:latin typeface="Calibri" pitchFamily="34" charset="0"/>
                        </a:rPr>
                        <a:t>3</a:t>
                      </a:r>
                    </a:p>
                  </a:txBody>
                  <a:tcPr marL="28411" marR="28411" marT="14206" marB="14206"/>
                </a:tc>
                <a:tc>
                  <a:txBody>
                    <a:bodyPr/>
                    <a:lstStyle/>
                    <a:p>
                      <a:pPr algn="ctr"/>
                      <a:r>
                        <a:rPr lang="en-US" sz="1100">
                          <a:solidFill>
                            <a:srgbClr val="002060"/>
                          </a:solidFill>
                          <a:effectLst/>
                          <a:latin typeface="Calibri" pitchFamily="34" charset="0"/>
                        </a:rPr>
                        <a:t>EIW 15</a:t>
                      </a:r>
                    </a:p>
                  </a:txBody>
                  <a:tcPr marL="28411" marR="28411" marT="14206" marB="14206"/>
                </a:tc>
              </a:tr>
              <a:tr h="113645">
                <a:tc rowSpan="3">
                  <a:txBody>
                    <a:bodyPr/>
                    <a:lstStyle/>
                    <a:p>
                      <a:r>
                        <a:rPr lang="ru-RU" sz="1100">
                          <a:solidFill>
                            <a:srgbClr val="002060"/>
                          </a:solidFill>
                          <a:effectLst/>
                          <a:latin typeface="Calibri" pitchFamily="34" charset="0"/>
                        </a:rPr>
                        <a:t>Дымогазонепроницаемые двери (за исключением дверей с остеклением более 25 процентов)</a:t>
                      </a:r>
                    </a:p>
                  </a:txBody>
                  <a:tcPr marL="28411" marR="28411" marT="14206" marB="14206"/>
                </a:tc>
                <a:tc>
                  <a:txBody>
                    <a:bodyPr/>
                    <a:lstStyle/>
                    <a:p>
                      <a:pPr algn="ctr"/>
                      <a:r>
                        <a:rPr lang="ru-RU" sz="1100">
                          <a:solidFill>
                            <a:srgbClr val="002060"/>
                          </a:solidFill>
                          <a:effectLst/>
                          <a:latin typeface="Calibri" pitchFamily="34" charset="0"/>
                        </a:rPr>
                        <a:t>1</a:t>
                      </a:r>
                    </a:p>
                  </a:txBody>
                  <a:tcPr marL="28411" marR="28411" marT="14206" marB="14206"/>
                </a:tc>
                <a:tc>
                  <a:txBody>
                    <a:bodyPr/>
                    <a:lstStyle/>
                    <a:p>
                      <a:pPr algn="ctr"/>
                      <a:r>
                        <a:rPr lang="en-US" sz="1100">
                          <a:solidFill>
                            <a:srgbClr val="002060"/>
                          </a:solidFill>
                          <a:effectLst/>
                          <a:latin typeface="Calibri" pitchFamily="34" charset="0"/>
                        </a:rPr>
                        <a:t>EIS 60</a:t>
                      </a:r>
                    </a:p>
                  </a:txBody>
                  <a:tcPr marL="28411" marR="28411" marT="14206" marB="14206"/>
                </a:tc>
              </a:tr>
              <a:tr h="113645">
                <a:tc vMerge="1">
                  <a:txBody>
                    <a:bodyPr/>
                    <a:lstStyle/>
                    <a:p>
                      <a:endParaRPr lang="ru-RU"/>
                    </a:p>
                  </a:txBody>
                  <a:tcPr/>
                </a:tc>
                <a:tc>
                  <a:txBody>
                    <a:bodyPr/>
                    <a:lstStyle/>
                    <a:p>
                      <a:pPr algn="ctr"/>
                      <a:r>
                        <a:rPr lang="ru-RU" sz="1100">
                          <a:solidFill>
                            <a:srgbClr val="002060"/>
                          </a:solidFill>
                          <a:effectLst/>
                          <a:latin typeface="Calibri" pitchFamily="34" charset="0"/>
                        </a:rPr>
                        <a:t>2</a:t>
                      </a:r>
                    </a:p>
                  </a:txBody>
                  <a:tcPr marL="28411" marR="28411" marT="14206" marB="14206"/>
                </a:tc>
                <a:tc>
                  <a:txBody>
                    <a:bodyPr/>
                    <a:lstStyle/>
                    <a:p>
                      <a:pPr algn="ctr"/>
                      <a:r>
                        <a:rPr lang="en-US" sz="1100">
                          <a:solidFill>
                            <a:srgbClr val="002060"/>
                          </a:solidFill>
                          <a:effectLst/>
                          <a:latin typeface="Calibri" pitchFamily="34" charset="0"/>
                        </a:rPr>
                        <a:t>EIS 30</a:t>
                      </a:r>
                    </a:p>
                  </a:txBody>
                  <a:tcPr marL="28411" marR="28411" marT="14206" marB="14206"/>
                </a:tc>
              </a:tr>
              <a:tr h="227290">
                <a:tc vMerge="1">
                  <a:txBody>
                    <a:bodyPr/>
                    <a:lstStyle/>
                    <a:p>
                      <a:endParaRPr lang="ru-RU"/>
                    </a:p>
                  </a:txBody>
                  <a:tcPr/>
                </a:tc>
                <a:tc>
                  <a:txBody>
                    <a:bodyPr/>
                    <a:lstStyle/>
                    <a:p>
                      <a:pPr algn="ctr"/>
                      <a:r>
                        <a:rPr lang="ru-RU" sz="1100">
                          <a:solidFill>
                            <a:srgbClr val="002060"/>
                          </a:solidFill>
                          <a:effectLst/>
                          <a:latin typeface="Calibri" pitchFamily="34" charset="0"/>
                        </a:rPr>
                        <a:t>3</a:t>
                      </a:r>
                    </a:p>
                  </a:txBody>
                  <a:tcPr marL="28411" marR="28411" marT="14206" marB="14206"/>
                </a:tc>
                <a:tc>
                  <a:txBody>
                    <a:bodyPr/>
                    <a:lstStyle/>
                    <a:p>
                      <a:pPr algn="ctr"/>
                      <a:r>
                        <a:rPr lang="en-US" sz="1100">
                          <a:solidFill>
                            <a:srgbClr val="002060"/>
                          </a:solidFill>
                          <a:effectLst/>
                          <a:latin typeface="Calibri" pitchFamily="34" charset="0"/>
                        </a:rPr>
                        <a:t>EIS 15</a:t>
                      </a:r>
                    </a:p>
                  </a:txBody>
                  <a:tcPr marL="28411" marR="28411" marT="14206" marB="14206"/>
                </a:tc>
              </a:tr>
              <a:tr h="113645">
                <a:tc rowSpan="3">
                  <a:txBody>
                    <a:bodyPr/>
                    <a:lstStyle/>
                    <a:p>
                      <a:r>
                        <a:rPr lang="ru-RU" sz="1100">
                          <a:solidFill>
                            <a:srgbClr val="002060"/>
                          </a:solidFill>
                          <a:effectLst/>
                          <a:latin typeface="Calibri" pitchFamily="34" charset="0"/>
                        </a:rPr>
                        <a:t>Дымогазонепроницаемые двери с остеклением более 25 процентов, шторы и экраны</a:t>
                      </a:r>
                    </a:p>
                  </a:txBody>
                  <a:tcPr marL="28411" marR="28411" marT="14206" marB="14206"/>
                </a:tc>
                <a:tc>
                  <a:txBody>
                    <a:bodyPr/>
                    <a:lstStyle/>
                    <a:p>
                      <a:pPr algn="ctr"/>
                      <a:r>
                        <a:rPr lang="ru-RU" sz="1100">
                          <a:solidFill>
                            <a:srgbClr val="002060"/>
                          </a:solidFill>
                          <a:effectLst/>
                          <a:latin typeface="Calibri" pitchFamily="34" charset="0"/>
                        </a:rPr>
                        <a:t>1</a:t>
                      </a:r>
                    </a:p>
                  </a:txBody>
                  <a:tcPr marL="28411" marR="28411" marT="14206" marB="14206"/>
                </a:tc>
                <a:tc>
                  <a:txBody>
                    <a:bodyPr/>
                    <a:lstStyle/>
                    <a:p>
                      <a:pPr algn="ctr"/>
                      <a:r>
                        <a:rPr lang="en-US" sz="1100">
                          <a:solidFill>
                            <a:srgbClr val="002060"/>
                          </a:solidFill>
                          <a:effectLst/>
                          <a:latin typeface="Calibri" pitchFamily="34" charset="0"/>
                        </a:rPr>
                        <a:t>EIWS 60</a:t>
                      </a:r>
                    </a:p>
                  </a:txBody>
                  <a:tcPr marL="28411" marR="28411" marT="14206" marB="14206"/>
                </a:tc>
              </a:tr>
              <a:tr h="113645">
                <a:tc vMerge="1">
                  <a:txBody>
                    <a:bodyPr/>
                    <a:lstStyle/>
                    <a:p>
                      <a:endParaRPr lang="ru-RU"/>
                    </a:p>
                  </a:txBody>
                  <a:tcPr/>
                </a:tc>
                <a:tc>
                  <a:txBody>
                    <a:bodyPr/>
                    <a:lstStyle/>
                    <a:p>
                      <a:pPr algn="ctr"/>
                      <a:r>
                        <a:rPr lang="ru-RU" sz="1100">
                          <a:solidFill>
                            <a:srgbClr val="002060"/>
                          </a:solidFill>
                          <a:effectLst/>
                          <a:latin typeface="Calibri" pitchFamily="34" charset="0"/>
                        </a:rPr>
                        <a:t>2</a:t>
                      </a:r>
                    </a:p>
                  </a:txBody>
                  <a:tcPr marL="28411" marR="28411" marT="14206" marB="14206"/>
                </a:tc>
                <a:tc>
                  <a:txBody>
                    <a:bodyPr/>
                    <a:lstStyle/>
                    <a:p>
                      <a:pPr algn="ctr"/>
                      <a:r>
                        <a:rPr lang="en-US" sz="1100">
                          <a:solidFill>
                            <a:srgbClr val="002060"/>
                          </a:solidFill>
                          <a:effectLst/>
                          <a:latin typeface="Calibri" pitchFamily="34" charset="0"/>
                        </a:rPr>
                        <a:t>EIWS 30</a:t>
                      </a:r>
                    </a:p>
                  </a:txBody>
                  <a:tcPr marL="28411" marR="28411" marT="14206" marB="14206"/>
                </a:tc>
              </a:tr>
              <a:tr h="227290">
                <a:tc vMerge="1">
                  <a:txBody>
                    <a:bodyPr/>
                    <a:lstStyle/>
                    <a:p>
                      <a:endParaRPr lang="ru-RU"/>
                    </a:p>
                  </a:txBody>
                  <a:tcPr/>
                </a:tc>
                <a:tc>
                  <a:txBody>
                    <a:bodyPr/>
                    <a:lstStyle/>
                    <a:p>
                      <a:pPr algn="ctr"/>
                      <a:r>
                        <a:rPr lang="ru-RU" sz="1100">
                          <a:solidFill>
                            <a:srgbClr val="002060"/>
                          </a:solidFill>
                          <a:effectLst/>
                          <a:latin typeface="Calibri" pitchFamily="34" charset="0"/>
                        </a:rPr>
                        <a:t>3</a:t>
                      </a:r>
                    </a:p>
                  </a:txBody>
                  <a:tcPr marL="28411" marR="28411" marT="14206" marB="14206"/>
                </a:tc>
                <a:tc>
                  <a:txBody>
                    <a:bodyPr/>
                    <a:lstStyle/>
                    <a:p>
                      <a:pPr algn="ctr"/>
                      <a:r>
                        <a:rPr lang="en-US" sz="1100">
                          <a:solidFill>
                            <a:srgbClr val="002060"/>
                          </a:solidFill>
                          <a:effectLst/>
                          <a:latin typeface="Calibri" pitchFamily="34" charset="0"/>
                        </a:rPr>
                        <a:t>EIWS 15</a:t>
                      </a:r>
                    </a:p>
                  </a:txBody>
                  <a:tcPr marL="28411" marR="28411" marT="14206" marB="14206"/>
                </a:tc>
              </a:tr>
              <a:tr h="710280">
                <a:tc>
                  <a:txBody>
                    <a:bodyPr/>
                    <a:lstStyle/>
                    <a:p>
                      <a:r>
                        <a:rPr lang="ru-RU" sz="1100">
                          <a:solidFill>
                            <a:srgbClr val="002060"/>
                          </a:solidFill>
                          <a:effectLst/>
                          <a:latin typeface="Calibri" pitchFamily="34" charset="0"/>
                        </a:rPr>
                        <a:t>Двери шахт лифтов (при условии, что к ним устанавливаются требования по пределам огнестойкости)</a:t>
                      </a:r>
                    </a:p>
                  </a:txBody>
                  <a:tcPr marL="28411" marR="28411" marT="14206" marB="14206"/>
                </a:tc>
                <a:tc>
                  <a:txBody>
                    <a:bodyPr/>
                    <a:lstStyle/>
                    <a:p>
                      <a:pPr algn="ctr"/>
                      <a:r>
                        <a:rPr lang="ru-RU" sz="1100">
                          <a:solidFill>
                            <a:srgbClr val="002060"/>
                          </a:solidFill>
                          <a:effectLst/>
                          <a:latin typeface="Calibri" pitchFamily="34" charset="0"/>
                        </a:rPr>
                        <a:t>2</a:t>
                      </a:r>
                    </a:p>
                  </a:txBody>
                  <a:tcPr marL="28411" marR="28411" marT="14206" marB="14206"/>
                </a:tc>
                <a:tc>
                  <a:txBody>
                    <a:bodyPr/>
                    <a:lstStyle/>
                    <a:p>
                      <a:pPr algn="ctr"/>
                      <a:r>
                        <a:rPr lang="ru-RU" sz="1100">
                          <a:solidFill>
                            <a:srgbClr val="002060"/>
                          </a:solidFill>
                          <a:effectLst/>
                          <a:latin typeface="Calibri" pitchFamily="34" charset="0"/>
                        </a:rPr>
                        <a:t>EI 30</a:t>
                      </a:r>
                    </a:p>
                    <a:p>
                      <a:pPr algn="ctr"/>
                      <a:r>
                        <a:rPr lang="ru-RU" sz="1100">
                          <a:solidFill>
                            <a:srgbClr val="002060"/>
                          </a:solidFill>
                          <a:effectLst/>
                          <a:latin typeface="Calibri" pitchFamily="34" charset="0"/>
                        </a:rPr>
                        <a:t>(в зданиях высотой не более 28 метров предел огнестойкости дверей шахт лифтов принимается Е 30)</a:t>
                      </a:r>
                    </a:p>
                  </a:txBody>
                  <a:tcPr marL="28411" marR="28411" marT="14206" marB="14206"/>
                </a:tc>
              </a:tr>
              <a:tr h="113645">
                <a:tc rowSpan="3">
                  <a:txBody>
                    <a:bodyPr/>
                    <a:lstStyle/>
                    <a:p>
                      <a:r>
                        <a:rPr lang="ru-RU" sz="1100">
                          <a:solidFill>
                            <a:srgbClr val="002060"/>
                          </a:solidFill>
                          <a:effectLst/>
                          <a:latin typeface="Calibri" pitchFamily="34" charset="0"/>
                        </a:rPr>
                        <a:t>Окна</a:t>
                      </a:r>
                    </a:p>
                  </a:txBody>
                  <a:tcPr marL="28411" marR="28411" marT="14206" marB="14206"/>
                </a:tc>
                <a:tc>
                  <a:txBody>
                    <a:bodyPr/>
                    <a:lstStyle/>
                    <a:p>
                      <a:pPr algn="ctr"/>
                      <a:r>
                        <a:rPr lang="ru-RU" sz="1100">
                          <a:solidFill>
                            <a:srgbClr val="002060"/>
                          </a:solidFill>
                          <a:effectLst/>
                          <a:latin typeface="Calibri" pitchFamily="34" charset="0"/>
                        </a:rPr>
                        <a:t>1</a:t>
                      </a:r>
                    </a:p>
                  </a:txBody>
                  <a:tcPr marL="28411" marR="28411" marT="14206" marB="14206"/>
                </a:tc>
                <a:tc>
                  <a:txBody>
                    <a:bodyPr/>
                    <a:lstStyle/>
                    <a:p>
                      <a:pPr algn="ctr"/>
                      <a:r>
                        <a:rPr lang="ru-RU" sz="1100">
                          <a:solidFill>
                            <a:srgbClr val="002060"/>
                          </a:solidFill>
                          <a:effectLst/>
                          <a:latin typeface="Calibri" pitchFamily="34" charset="0"/>
                        </a:rPr>
                        <a:t>Е 60</a:t>
                      </a:r>
                    </a:p>
                  </a:txBody>
                  <a:tcPr marL="28411" marR="28411" marT="14206" marB="14206"/>
                </a:tc>
              </a:tr>
              <a:tr h="113645">
                <a:tc vMerge="1">
                  <a:txBody>
                    <a:bodyPr/>
                    <a:lstStyle/>
                    <a:p>
                      <a:endParaRPr lang="ru-RU"/>
                    </a:p>
                  </a:txBody>
                  <a:tcPr/>
                </a:tc>
                <a:tc>
                  <a:txBody>
                    <a:bodyPr/>
                    <a:lstStyle/>
                    <a:p>
                      <a:pPr algn="ctr"/>
                      <a:r>
                        <a:rPr lang="ru-RU" sz="1100">
                          <a:solidFill>
                            <a:srgbClr val="002060"/>
                          </a:solidFill>
                          <a:effectLst/>
                          <a:latin typeface="Calibri" pitchFamily="34" charset="0"/>
                        </a:rPr>
                        <a:t>2</a:t>
                      </a:r>
                    </a:p>
                  </a:txBody>
                  <a:tcPr marL="28411" marR="28411" marT="14206" marB="14206"/>
                </a:tc>
                <a:tc>
                  <a:txBody>
                    <a:bodyPr/>
                    <a:lstStyle/>
                    <a:p>
                      <a:pPr algn="ctr"/>
                      <a:r>
                        <a:rPr lang="ru-RU" sz="1100">
                          <a:solidFill>
                            <a:srgbClr val="002060"/>
                          </a:solidFill>
                          <a:effectLst/>
                          <a:latin typeface="Calibri" pitchFamily="34" charset="0"/>
                        </a:rPr>
                        <a:t>Е 30</a:t>
                      </a:r>
                    </a:p>
                  </a:txBody>
                  <a:tcPr marL="28411" marR="28411" marT="14206" marB="14206"/>
                </a:tc>
              </a:tr>
              <a:tr h="113645">
                <a:tc vMerge="1">
                  <a:txBody>
                    <a:bodyPr/>
                    <a:lstStyle/>
                    <a:p>
                      <a:endParaRPr lang="ru-RU"/>
                    </a:p>
                  </a:txBody>
                  <a:tcPr/>
                </a:tc>
                <a:tc>
                  <a:txBody>
                    <a:bodyPr/>
                    <a:lstStyle/>
                    <a:p>
                      <a:pPr algn="ctr"/>
                      <a:r>
                        <a:rPr lang="ru-RU" sz="1100">
                          <a:solidFill>
                            <a:srgbClr val="002060"/>
                          </a:solidFill>
                          <a:effectLst/>
                          <a:latin typeface="Calibri" pitchFamily="34" charset="0"/>
                        </a:rPr>
                        <a:t>3</a:t>
                      </a:r>
                    </a:p>
                  </a:txBody>
                  <a:tcPr marL="28411" marR="28411" marT="14206" marB="14206"/>
                </a:tc>
                <a:tc>
                  <a:txBody>
                    <a:bodyPr/>
                    <a:lstStyle/>
                    <a:p>
                      <a:pPr algn="ctr"/>
                      <a:r>
                        <a:rPr lang="ru-RU" sz="1100">
                          <a:solidFill>
                            <a:srgbClr val="002060"/>
                          </a:solidFill>
                          <a:effectLst/>
                          <a:latin typeface="Calibri" pitchFamily="34" charset="0"/>
                        </a:rPr>
                        <a:t>Е 15</a:t>
                      </a:r>
                    </a:p>
                  </a:txBody>
                  <a:tcPr marL="28411" marR="28411" marT="14206" marB="14206"/>
                </a:tc>
              </a:tr>
              <a:tr h="113645">
                <a:tc>
                  <a:txBody>
                    <a:bodyPr/>
                    <a:lstStyle/>
                    <a:p>
                      <a:r>
                        <a:rPr lang="ru-RU" sz="1100">
                          <a:solidFill>
                            <a:srgbClr val="002060"/>
                          </a:solidFill>
                          <a:effectLst/>
                          <a:latin typeface="Calibri" pitchFamily="34" charset="0"/>
                        </a:rPr>
                        <a:t>Занавесы</a:t>
                      </a:r>
                    </a:p>
                  </a:txBody>
                  <a:tcPr marL="28411" marR="28411" marT="14206" marB="14206"/>
                </a:tc>
                <a:tc>
                  <a:txBody>
                    <a:bodyPr/>
                    <a:lstStyle/>
                    <a:p>
                      <a:pPr algn="ctr"/>
                      <a:r>
                        <a:rPr lang="ru-RU" sz="1100">
                          <a:solidFill>
                            <a:srgbClr val="002060"/>
                          </a:solidFill>
                          <a:effectLst/>
                          <a:latin typeface="Calibri" pitchFamily="34" charset="0"/>
                        </a:rPr>
                        <a:t>1</a:t>
                      </a:r>
                    </a:p>
                  </a:txBody>
                  <a:tcPr marL="28411" marR="28411" marT="14206" marB="14206"/>
                </a:tc>
                <a:tc>
                  <a:txBody>
                    <a:bodyPr/>
                    <a:lstStyle/>
                    <a:p>
                      <a:pPr algn="ctr"/>
                      <a:r>
                        <a:rPr lang="en-US" sz="1100" dirty="0">
                          <a:solidFill>
                            <a:srgbClr val="002060"/>
                          </a:solidFill>
                          <a:effectLst/>
                          <a:latin typeface="Calibri" pitchFamily="34" charset="0"/>
                        </a:rPr>
                        <a:t>EI 60</a:t>
                      </a:r>
                    </a:p>
                  </a:txBody>
                  <a:tcPr marL="28411" marR="28411" marT="14206" marB="14206"/>
                </a:tc>
              </a:tr>
            </a:tbl>
          </a:graphicData>
        </a:graphic>
      </p:graphicFrame>
    </p:spTree>
    <p:extLst>
      <p:ext uri="{BB962C8B-B14F-4D97-AF65-F5344CB8AC3E}">
        <p14:creationId xmlns:p14="http://schemas.microsoft.com/office/powerpoint/2010/main" val="40734009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67944" y="5589240"/>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3.7. ПЕРВИЧНЫЕ СРЕДСТВА ПОЖАРОТУШЕНИЯ В ЗДАНИЯХ И СООРУЖЕНИЯХ</a:t>
            </a:r>
            <a:endParaRPr lang="ru-RU" sz="2000" b="1" dirty="0">
              <a:solidFill>
                <a:srgbClr val="002060"/>
              </a:solidFill>
              <a:latin typeface="Calibri" pitchFamily="34" charset="0"/>
            </a:endParaRPr>
          </a:p>
        </p:txBody>
      </p:sp>
      <p:sp>
        <p:nvSpPr>
          <p:cNvPr id="3" name="Прямоугольник 2"/>
          <p:cNvSpPr/>
          <p:nvPr/>
        </p:nvSpPr>
        <p:spPr>
          <a:xfrm>
            <a:off x="-6642" y="0"/>
            <a:ext cx="9150641" cy="1384995"/>
          </a:xfrm>
          <a:prstGeom prst="rect">
            <a:avLst/>
          </a:prstGeom>
        </p:spPr>
        <p:txBody>
          <a:bodyPr wrap="square">
            <a:spAutoFit/>
          </a:bodyPr>
          <a:lstStyle/>
          <a:p>
            <a:pPr algn="just"/>
            <a:r>
              <a:rPr lang="ru-RU" sz="1400" dirty="0" smtClean="0">
                <a:solidFill>
                  <a:srgbClr val="002060"/>
                </a:solidFill>
                <a:latin typeface="Calibri" pitchFamily="34" charset="0"/>
              </a:rPr>
              <a:t>Здания </a:t>
            </a:r>
            <a:r>
              <a:rPr lang="ru-RU" sz="1400" dirty="0">
                <a:solidFill>
                  <a:srgbClr val="002060"/>
                </a:solidFill>
                <a:latin typeface="Calibri" pitchFamily="34" charset="0"/>
              </a:rPr>
              <a:t>и сооружения должны быть обеспечены первичными средствами пожаротушения лицами, уполномоченными владеть, пользоваться или распоряжаться зданиями и сооружениями</a:t>
            </a:r>
            <a:r>
              <a:rPr lang="ru-RU" sz="1400" dirty="0" smtClean="0">
                <a:solidFill>
                  <a:srgbClr val="002060"/>
                </a:solidFill>
                <a:latin typeface="Calibri" pitchFamily="34" charset="0"/>
              </a:rPr>
              <a:t>.</a:t>
            </a:r>
          </a:p>
          <a:p>
            <a:pPr algn="just"/>
            <a:endParaRPr lang="ru-RU" sz="1400" dirty="0" smtClean="0">
              <a:solidFill>
                <a:srgbClr val="002060"/>
              </a:solidFill>
              <a:latin typeface="Calibri" pitchFamily="34" charset="0"/>
            </a:endParaRPr>
          </a:p>
          <a:p>
            <a:pPr algn="just"/>
            <a:r>
              <a:rPr lang="ru-RU" sz="1400" dirty="0">
                <a:solidFill>
                  <a:srgbClr val="002060"/>
                </a:solidFill>
                <a:latin typeface="Calibri" pitchFamily="34" charset="0"/>
              </a:rPr>
              <a:t>Номенклатура, количество и места размещения первичных средств пожаротушения устанавливаются в зависимости от вида горючего материала, объемно-планировочных решений здания, сооружения, параметров окружающей среды и мест размещения обслуживающего персонала</a:t>
            </a:r>
            <a:r>
              <a:rPr lang="ru-RU" sz="1400" b="1" dirty="0">
                <a:solidFill>
                  <a:srgbClr val="002060"/>
                </a:solidFill>
                <a:latin typeface="Calibri" pitchFamily="34" charset="0"/>
              </a:rPr>
              <a:t>.</a:t>
            </a:r>
          </a:p>
        </p:txBody>
      </p:sp>
      <p:sp>
        <p:nvSpPr>
          <p:cNvPr id="4" name="Прямоугольник 3"/>
          <p:cNvSpPr/>
          <p:nvPr/>
        </p:nvSpPr>
        <p:spPr>
          <a:xfrm>
            <a:off x="-6642" y="1384995"/>
            <a:ext cx="9126519" cy="738664"/>
          </a:xfrm>
          <a:prstGeom prst="rect">
            <a:avLst/>
          </a:prstGeom>
          <a:solidFill>
            <a:schemeClr val="accent3">
              <a:lumMod val="20000"/>
              <a:lumOff val="80000"/>
            </a:schemeClr>
          </a:solidFill>
        </p:spPr>
        <p:txBody>
          <a:bodyPr wrap="square">
            <a:spAutoFit/>
          </a:bodyPr>
          <a:lstStyle/>
          <a:p>
            <a:pPr algn="ctr"/>
            <a:r>
              <a:rPr lang="ru-RU" sz="1400" b="1" dirty="0">
                <a:solidFill>
                  <a:srgbClr val="002060"/>
                </a:solidFill>
                <a:latin typeface="Calibri" pitchFamily="34" charset="0"/>
              </a:rPr>
              <a:t>Первичные средства пожаротушения предназначены для использования работниками организаций, личным составом подразделений пожарной охраны и иными лицами в целях борьбы с пожарами и подразделяются на следующие типы:</a:t>
            </a:r>
          </a:p>
        </p:txBody>
      </p:sp>
      <p:sp>
        <p:nvSpPr>
          <p:cNvPr id="5" name="Прямоугольник 4"/>
          <p:cNvSpPr/>
          <p:nvPr/>
        </p:nvSpPr>
        <p:spPr>
          <a:xfrm>
            <a:off x="-18651" y="2150090"/>
            <a:ext cx="5238723" cy="1862048"/>
          </a:xfrm>
          <a:prstGeom prst="rect">
            <a:avLst/>
          </a:prstGeom>
        </p:spPr>
        <p:txBody>
          <a:bodyPr wrap="square">
            <a:spAutoFit/>
          </a:bodyPr>
          <a:lstStyle/>
          <a:p>
            <a:r>
              <a:rPr lang="ru-RU" sz="1400" dirty="0" smtClean="0">
                <a:solidFill>
                  <a:srgbClr val="002060"/>
                </a:solidFill>
                <a:latin typeface="Calibri" pitchFamily="34" charset="0"/>
              </a:rPr>
              <a:t>1) переносные </a:t>
            </a:r>
            <a:r>
              <a:rPr lang="ru-RU" sz="1400" dirty="0">
                <a:solidFill>
                  <a:srgbClr val="002060"/>
                </a:solidFill>
                <a:latin typeface="Calibri" pitchFamily="34" charset="0"/>
              </a:rPr>
              <a:t>и передвижные огнетушители</a:t>
            </a:r>
            <a:r>
              <a:rPr lang="ru-RU" sz="1400" dirty="0" smtClean="0">
                <a:solidFill>
                  <a:srgbClr val="002060"/>
                </a:solidFill>
                <a:latin typeface="Calibri" pitchFamily="34" charset="0"/>
              </a:rPr>
              <a:t>;</a:t>
            </a:r>
          </a:p>
          <a:p>
            <a:pPr marL="342900" indent="-342900">
              <a:buAutoNum type="arabicParenR"/>
            </a:pPr>
            <a:endParaRPr lang="ru-RU" sz="800" dirty="0">
              <a:solidFill>
                <a:srgbClr val="002060"/>
              </a:solidFill>
              <a:latin typeface="Calibri" pitchFamily="34" charset="0"/>
            </a:endParaRPr>
          </a:p>
          <a:p>
            <a:r>
              <a:rPr lang="ru-RU" sz="1400" dirty="0">
                <a:solidFill>
                  <a:srgbClr val="002060"/>
                </a:solidFill>
                <a:latin typeface="Calibri" pitchFamily="34" charset="0"/>
              </a:rPr>
              <a:t>2) пожарные краны и средства обеспечения их использования</a:t>
            </a:r>
            <a:r>
              <a:rPr lang="ru-RU" sz="1400" dirty="0" smtClean="0">
                <a:solidFill>
                  <a:srgbClr val="002060"/>
                </a:solidFill>
                <a:latin typeface="Calibri" pitchFamily="34" charset="0"/>
              </a:rPr>
              <a:t>;</a:t>
            </a:r>
          </a:p>
          <a:p>
            <a:endParaRPr lang="ru-RU" sz="1050" dirty="0">
              <a:solidFill>
                <a:srgbClr val="002060"/>
              </a:solidFill>
              <a:latin typeface="Calibri" pitchFamily="34" charset="0"/>
            </a:endParaRPr>
          </a:p>
          <a:p>
            <a:r>
              <a:rPr lang="ru-RU" sz="1400" dirty="0">
                <a:solidFill>
                  <a:srgbClr val="002060"/>
                </a:solidFill>
                <a:latin typeface="Calibri" pitchFamily="34" charset="0"/>
              </a:rPr>
              <a:t>3) пожарный инвентарь</a:t>
            </a:r>
            <a:r>
              <a:rPr lang="ru-RU" sz="1400" dirty="0" smtClean="0">
                <a:solidFill>
                  <a:srgbClr val="002060"/>
                </a:solidFill>
                <a:latin typeface="Calibri" pitchFamily="34" charset="0"/>
              </a:rPr>
              <a:t>;</a:t>
            </a:r>
          </a:p>
          <a:p>
            <a:endParaRPr lang="ru-RU" sz="1050" dirty="0">
              <a:solidFill>
                <a:srgbClr val="002060"/>
              </a:solidFill>
              <a:latin typeface="Calibri" pitchFamily="34" charset="0"/>
            </a:endParaRPr>
          </a:p>
          <a:p>
            <a:r>
              <a:rPr lang="ru-RU" sz="1400" dirty="0">
                <a:solidFill>
                  <a:srgbClr val="002060"/>
                </a:solidFill>
                <a:latin typeface="Calibri" pitchFamily="34" charset="0"/>
              </a:rPr>
              <a:t>4) покрывала для изоляции очага возгорания</a:t>
            </a:r>
            <a:r>
              <a:rPr lang="ru-RU" sz="1400" dirty="0" smtClean="0">
                <a:solidFill>
                  <a:srgbClr val="002060"/>
                </a:solidFill>
                <a:latin typeface="Calibri" pitchFamily="34" charset="0"/>
              </a:rPr>
              <a:t>;</a:t>
            </a:r>
          </a:p>
          <a:p>
            <a:endParaRPr lang="ru-RU" sz="1200" dirty="0" smtClean="0">
              <a:solidFill>
                <a:srgbClr val="002060"/>
              </a:solidFill>
              <a:latin typeface="Calibri" pitchFamily="34" charset="0"/>
            </a:endParaRPr>
          </a:p>
          <a:p>
            <a:r>
              <a:rPr lang="ru-RU" sz="1400" dirty="0">
                <a:solidFill>
                  <a:srgbClr val="002060"/>
                </a:solidFill>
                <a:latin typeface="Calibri" pitchFamily="34" charset="0"/>
              </a:rPr>
              <a:t>5) генераторные огнетушители аэрозольные переносные.</a:t>
            </a:r>
          </a:p>
        </p:txBody>
      </p:sp>
      <p:pic>
        <p:nvPicPr>
          <p:cNvPr id="6" name="Рисунок 5"/>
          <p:cNvPicPr>
            <a:picLocks noChangeAspect="1"/>
          </p:cNvPicPr>
          <p:nvPr/>
        </p:nvPicPr>
        <p:blipFill rotWithShape="1">
          <a:blip r:embed="rId2">
            <a:extLst>
              <a:ext uri="{28A0092B-C50C-407E-A947-70E740481C1C}">
                <a14:useLocalDpi xmlns:a14="http://schemas.microsoft.com/office/drawing/2010/main" val="0"/>
              </a:ext>
            </a:extLst>
          </a:blip>
          <a:srcRect t="22412" b="15214"/>
          <a:stretch/>
        </p:blipFill>
        <p:spPr>
          <a:xfrm>
            <a:off x="5220072" y="2150090"/>
            <a:ext cx="3845445" cy="1798911"/>
          </a:xfrm>
          <a:prstGeom prst="rect">
            <a:avLst/>
          </a:prstGeom>
        </p:spPr>
      </p:pic>
      <p:sp>
        <p:nvSpPr>
          <p:cNvPr id="7" name="Прямоугольник 6"/>
          <p:cNvSpPr/>
          <p:nvPr/>
        </p:nvSpPr>
        <p:spPr>
          <a:xfrm>
            <a:off x="0" y="4149080"/>
            <a:ext cx="9137942" cy="738664"/>
          </a:xfrm>
          <a:prstGeom prst="rect">
            <a:avLst/>
          </a:prstGeom>
        </p:spPr>
        <p:txBody>
          <a:bodyPr wrap="square">
            <a:spAutoFit/>
          </a:bodyPr>
          <a:lstStyle/>
          <a:p>
            <a:pPr algn="just"/>
            <a:r>
              <a:rPr lang="ru-RU" sz="1400" dirty="0">
                <a:solidFill>
                  <a:srgbClr val="002060"/>
                </a:solidFill>
                <a:latin typeface="Calibri" pitchFamily="34" charset="0"/>
              </a:rPr>
              <a:t>При определении видов и количества первичных средств пожаротушения следует учитывать физико-химические и пожароопасные свойства горючих веществ, их взаимодействие с огнетушащими веществами, а также площадь помещений, открытых площадок и установок.</a:t>
            </a:r>
          </a:p>
        </p:txBody>
      </p:sp>
    </p:spTree>
    <p:extLst>
      <p:ext uri="{BB962C8B-B14F-4D97-AF65-F5344CB8AC3E}">
        <p14:creationId xmlns:p14="http://schemas.microsoft.com/office/powerpoint/2010/main" val="26650427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67944" y="5589240"/>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3.7. ПЕРВИЧНЫЕ СРЕДСТВА ПОЖАРОТУШЕНИЯ В ЗДАНИЯХ И СООРУЖЕНИЯХ</a:t>
            </a:r>
            <a:endParaRPr lang="ru-RU" sz="2000" b="1" dirty="0">
              <a:solidFill>
                <a:srgbClr val="002060"/>
              </a:solidFill>
              <a:latin typeface="Calibri" pitchFamily="34" charset="0"/>
            </a:endParaRPr>
          </a:p>
        </p:txBody>
      </p:sp>
      <p:sp>
        <p:nvSpPr>
          <p:cNvPr id="3" name="Прямоугольник 2"/>
          <p:cNvSpPr/>
          <p:nvPr/>
        </p:nvSpPr>
        <p:spPr>
          <a:xfrm>
            <a:off x="0" y="0"/>
            <a:ext cx="9144000" cy="1384995"/>
          </a:xfrm>
          <a:prstGeom prst="rect">
            <a:avLst/>
          </a:prstGeom>
        </p:spPr>
        <p:txBody>
          <a:bodyPr wrap="square">
            <a:spAutoFit/>
          </a:bodyPr>
          <a:lstStyle/>
          <a:p>
            <a:pPr algn="just"/>
            <a:r>
              <a:rPr lang="ru-RU" sz="1400" dirty="0">
                <a:solidFill>
                  <a:srgbClr val="002060"/>
                </a:solidFill>
                <a:latin typeface="Calibri" pitchFamily="34" charset="0"/>
              </a:rPr>
              <a:t>Комплектование технологического оборудования огнетушителями осуществляется согласно требованиям технических условий (паспортов) на это оборудование</a:t>
            </a:r>
            <a:r>
              <a:rPr lang="ru-RU" sz="1400" dirty="0" smtClean="0">
                <a:solidFill>
                  <a:srgbClr val="002060"/>
                </a:solidFill>
                <a:latin typeface="Calibri" pitchFamily="34" charset="0"/>
              </a:rPr>
              <a:t>.</a:t>
            </a:r>
          </a:p>
          <a:p>
            <a:pPr algn="just"/>
            <a:endParaRPr lang="ru-RU" sz="1400" dirty="0">
              <a:solidFill>
                <a:srgbClr val="002060"/>
              </a:solidFill>
              <a:latin typeface="Calibri" pitchFamily="34" charset="0"/>
            </a:endParaRPr>
          </a:p>
          <a:p>
            <a:pPr algn="just"/>
            <a:r>
              <a:rPr lang="ru-RU" sz="1400" dirty="0" smtClean="0">
                <a:solidFill>
                  <a:srgbClr val="002060"/>
                </a:solidFill>
                <a:latin typeface="Calibri" pitchFamily="34" charset="0"/>
              </a:rPr>
              <a:t>Выбор типа и расчет необходимого количества огнетушителей на объекте защиты (в помещении) осуществляется в соответствии с положениями N 1 и 2 к настоящим Правилам в      зависимости от огнетушащей способности огнетушителя, категорий помещений по пожарной и взрывопожарной опасности, а также класса пожара.</a:t>
            </a:r>
            <a:endParaRPr lang="ru-RU" sz="1400" dirty="0">
              <a:solidFill>
                <a:srgbClr val="002060"/>
              </a:solidFill>
              <a:latin typeface="Calibri" pitchFamily="34" charset="0"/>
            </a:endParaRPr>
          </a:p>
        </p:txBody>
      </p:sp>
      <p:sp>
        <p:nvSpPr>
          <p:cNvPr id="5" name="Прямоугольник 4"/>
          <p:cNvSpPr/>
          <p:nvPr/>
        </p:nvSpPr>
        <p:spPr>
          <a:xfrm>
            <a:off x="0" y="1443841"/>
            <a:ext cx="9144000" cy="2031325"/>
          </a:xfrm>
          <a:prstGeom prst="rect">
            <a:avLst/>
          </a:prstGeom>
          <a:solidFill>
            <a:schemeClr val="accent3">
              <a:lumMod val="20000"/>
              <a:lumOff val="80000"/>
            </a:schemeClr>
          </a:solidFill>
        </p:spPr>
        <p:txBody>
          <a:bodyPr wrap="square">
            <a:spAutoFit/>
          </a:bodyPr>
          <a:lstStyle/>
          <a:p>
            <a:r>
              <a:rPr lang="ru-RU" sz="1400" b="1" dirty="0">
                <a:solidFill>
                  <a:srgbClr val="002060"/>
                </a:solidFill>
                <a:latin typeface="Calibri" pitchFamily="34" charset="0"/>
              </a:rPr>
              <a:t>Для тушения пожаров различных классов порошковые огнетушители должны иметь соответствующие заряды:</a:t>
            </a:r>
          </a:p>
          <a:p>
            <a:pPr marL="285750" indent="-285750">
              <a:buFont typeface="Arial" pitchFamily="34" charset="0"/>
              <a:buChar char="•"/>
            </a:pPr>
            <a:r>
              <a:rPr lang="ru-RU" sz="1400" dirty="0">
                <a:solidFill>
                  <a:srgbClr val="002060"/>
                </a:solidFill>
                <a:latin typeface="Calibri" pitchFamily="34" charset="0"/>
              </a:rPr>
              <a:t>для пожаров класса А - порошок АБСЕ;</a:t>
            </a:r>
          </a:p>
          <a:p>
            <a:pPr marL="285750" indent="-285750">
              <a:buFont typeface="Arial" pitchFamily="34" charset="0"/>
              <a:buChar char="•"/>
            </a:pPr>
            <a:r>
              <a:rPr lang="ru-RU" sz="1400" dirty="0">
                <a:solidFill>
                  <a:srgbClr val="002060"/>
                </a:solidFill>
                <a:latin typeface="Calibri" pitchFamily="34" charset="0"/>
              </a:rPr>
              <a:t>для пожаров классов В, С, Е - порошок ВСЕ или АБСЕ;</a:t>
            </a:r>
          </a:p>
          <a:p>
            <a:pPr marL="285750" indent="-285750">
              <a:buFont typeface="Arial" pitchFamily="34" charset="0"/>
              <a:buChar char="•"/>
            </a:pPr>
            <a:r>
              <a:rPr lang="ru-RU" sz="1400" dirty="0">
                <a:solidFill>
                  <a:srgbClr val="002060"/>
                </a:solidFill>
                <a:latin typeface="Calibri" pitchFamily="34" charset="0"/>
              </a:rPr>
              <a:t>для пожаров класса D - порошок D</a:t>
            </a:r>
            <a:r>
              <a:rPr lang="ru-RU" sz="1400" dirty="0" smtClean="0">
                <a:solidFill>
                  <a:srgbClr val="002060"/>
                </a:solidFill>
                <a:latin typeface="Calibri" pitchFamily="34" charset="0"/>
              </a:rPr>
              <a:t>.</a:t>
            </a:r>
          </a:p>
          <a:p>
            <a:endParaRPr lang="ru-RU" sz="1400" dirty="0">
              <a:solidFill>
                <a:srgbClr val="002060"/>
              </a:solidFill>
              <a:latin typeface="Calibri" pitchFamily="34" charset="0"/>
            </a:endParaRPr>
          </a:p>
          <a:p>
            <a:pPr algn="just"/>
            <a:r>
              <a:rPr lang="ru-RU" sz="1400" dirty="0">
                <a:solidFill>
                  <a:srgbClr val="002060"/>
                </a:solidFill>
                <a:latin typeface="Calibri" pitchFamily="34" charset="0"/>
              </a:rPr>
              <a:t>Выбор огнетушителя (передвижной или переносной) обусловлен размерами возможных очагов пожара</a:t>
            </a:r>
            <a:r>
              <a:rPr lang="ru-RU" sz="1400" dirty="0" smtClean="0">
                <a:solidFill>
                  <a:srgbClr val="002060"/>
                </a:solidFill>
                <a:latin typeface="Calibri" pitchFamily="34" charset="0"/>
              </a:rPr>
              <a:t>.</a:t>
            </a:r>
          </a:p>
          <a:p>
            <a:pPr algn="just"/>
            <a:endParaRPr lang="ru-RU" sz="1400" dirty="0">
              <a:solidFill>
                <a:srgbClr val="002060"/>
              </a:solidFill>
              <a:latin typeface="Calibri" pitchFamily="34" charset="0"/>
            </a:endParaRPr>
          </a:p>
          <a:p>
            <a:pPr algn="just"/>
            <a:r>
              <a:rPr lang="ru-RU" sz="1400" dirty="0">
                <a:solidFill>
                  <a:srgbClr val="002060"/>
                </a:solidFill>
                <a:latin typeface="Calibri" pitchFamily="34" charset="0"/>
              </a:rPr>
              <a:t>Допускается использовать огнетушители более высокого ранга, чем предусмотрено приложениями N 1 и 2 к настоящим Правилам.</a:t>
            </a:r>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20272" y="3472246"/>
            <a:ext cx="2016224" cy="1794439"/>
          </a:xfrm>
          <a:prstGeom prst="rect">
            <a:avLst/>
          </a:prstGeom>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19027" y="3475166"/>
            <a:ext cx="1705945" cy="1549732"/>
          </a:xfrm>
          <a:prstGeom prst="rect">
            <a:avLst/>
          </a:prstGeom>
        </p:spPr>
      </p:pic>
      <p:pic>
        <p:nvPicPr>
          <p:cNvPr id="8" name="Рисунок 7"/>
          <p:cNvPicPr>
            <a:picLocks noChangeAspect="1"/>
          </p:cNvPicPr>
          <p:nvPr/>
        </p:nvPicPr>
        <p:blipFill rotWithShape="1">
          <a:blip r:embed="rId4" cstate="print">
            <a:extLst>
              <a:ext uri="{28A0092B-C50C-407E-A947-70E740481C1C}">
                <a14:useLocalDpi xmlns:a14="http://schemas.microsoft.com/office/drawing/2010/main" val="0"/>
              </a:ext>
            </a:extLst>
          </a:blip>
          <a:srcRect l="24597" t="15720" r="25678" b="15340"/>
          <a:stretch/>
        </p:blipFill>
        <p:spPr>
          <a:xfrm>
            <a:off x="683568" y="3540750"/>
            <a:ext cx="1023165" cy="1418564"/>
          </a:xfrm>
          <a:prstGeom prst="rect">
            <a:avLst/>
          </a:prstGeom>
        </p:spPr>
      </p:pic>
    </p:spTree>
    <p:extLst>
      <p:ext uri="{BB962C8B-B14F-4D97-AF65-F5344CB8AC3E}">
        <p14:creationId xmlns:p14="http://schemas.microsoft.com/office/powerpoint/2010/main" val="7030399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67944" y="5589240"/>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3.7. ПЕРВИЧНЫЕ СРЕДСТВА ПОЖАРОТУШЕНИЯ В ЗДАНИЯХ И СООРУЖЕНИЯХ</a:t>
            </a:r>
            <a:endParaRPr lang="ru-RU" sz="2000" b="1" dirty="0">
              <a:solidFill>
                <a:srgbClr val="002060"/>
              </a:solidFill>
              <a:latin typeface="Calibri" pitchFamily="34" charset="0"/>
            </a:endParaRPr>
          </a:p>
        </p:txBody>
      </p:sp>
      <p:sp>
        <p:nvSpPr>
          <p:cNvPr id="3" name="Прямоугольник 2"/>
          <p:cNvSpPr/>
          <p:nvPr/>
        </p:nvSpPr>
        <p:spPr>
          <a:xfrm>
            <a:off x="0" y="0"/>
            <a:ext cx="9144000" cy="1754326"/>
          </a:xfrm>
          <a:prstGeom prst="rect">
            <a:avLst/>
          </a:prstGeom>
        </p:spPr>
        <p:txBody>
          <a:bodyPr wrap="square">
            <a:spAutoFit/>
          </a:bodyPr>
          <a:lstStyle/>
          <a:p>
            <a:pPr algn="just"/>
            <a:r>
              <a:rPr lang="ru-RU" sz="1200" dirty="0">
                <a:solidFill>
                  <a:srgbClr val="002060"/>
                </a:solidFill>
                <a:latin typeface="Calibri" pitchFamily="34" charset="0"/>
              </a:rPr>
              <a:t>При выборе огнетушителя с соответствующим температурным пределом использования учитываются климатические условия эксплуатации зданий, сооружений, помещений</a:t>
            </a:r>
            <a:r>
              <a:rPr lang="ru-RU" sz="1200" dirty="0" smtClean="0">
                <a:solidFill>
                  <a:srgbClr val="002060"/>
                </a:solidFill>
                <a:latin typeface="Calibri" pitchFamily="34" charset="0"/>
              </a:rPr>
              <a:t>.</a:t>
            </a:r>
          </a:p>
          <a:p>
            <a:pPr algn="just"/>
            <a:endParaRPr lang="ru-RU" sz="1200" dirty="0" smtClean="0">
              <a:solidFill>
                <a:srgbClr val="002060"/>
              </a:solidFill>
              <a:latin typeface="Calibri" pitchFamily="34" charset="0"/>
            </a:endParaRPr>
          </a:p>
          <a:p>
            <a:pPr algn="just"/>
            <a:r>
              <a:rPr lang="ru-RU" sz="1200" dirty="0" smtClean="0">
                <a:solidFill>
                  <a:srgbClr val="002060"/>
                </a:solidFill>
                <a:latin typeface="Calibri" pitchFamily="34" charset="0"/>
              </a:rPr>
              <a:t>Если </a:t>
            </a:r>
            <a:r>
              <a:rPr lang="ru-RU" sz="1200" dirty="0">
                <a:solidFill>
                  <a:srgbClr val="002060"/>
                </a:solidFill>
                <a:latin typeface="Calibri" pitchFamily="34" charset="0"/>
              </a:rPr>
              <a:t>возможны комбинированные очаги пожара, то предпочтение при выборе огнетушителя отдается более универсальному по области применения.</a:t>
            </a:r>
          </a:p>
          <a:p>
            <a:pPr algn="just"/>
            <a:endParaRPr lang="ru-RU" sz="1200" dirty="0" smtClean="0">
              <a:solidFill>
                <a:srgbClr val="002060"/>
              </a:solidFill>
              <a:latin typeface="Calibri" pitchFamily="34" charset="0"/>
            </a:endParaRPr>
          </a:p>
          <a:p>
            <a:pPr algn="just"/>
            <a:endParaRPr lang="ru-RU" sz="1200" dirty="0">
              <a:solidFill>
                <a:srgbClr val="002060"/>
              </a:solidFill>
              <a:latin typeface="Calibri" pitchFamily="34" charset="0"/>
            </a:endParaRPr>
          </a:p>
          <a:p>
            <a:pPr algn="just"/>
            <a:endParaRPr lang="ru-RU" sz="1200" dirty="0" smtClean="0">
              <a:solidFill>
                <a:srgbClr val="002060"/>
              </a:solidFill>
              <a:latin typeface="Calibri" pitchFamily="34" charset="0"/>
            </a:endParaRPr>
          </a:p>
          <a:p>
            <a:pPr algn="just"/>
            <a:endParaRPr lang="ru-RU" sz="1200" dirty="0">
              <a:solidFill>
                <a:srgbClr val="002060"/>
              </a:solidFill>
              <a:latin typeface="Calibri" pitchFamily="34" charset="0"/>
            </a:endParaRPr>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2545" t="2072" r="3285" b="3994"/>
          <a:stretch/>
        </p:blipFill>
        <p:spPr>
          <a:xfrm>
            <a:off x="5440218" y="1340767"/>
            <a:ext cx="3703782" cy="3694545"/>
          </a:xfrm>
          <a:prstGeom prst="rect">
            <a:avLst/>
          </a:prstGeom>
        </p:spPr>
      </p:pic>
      <p:sp>
        <p:nvSpPr>
          <p:cNvPr id="5" name="Прямоугольник 4"/>
          <p:cNvSpPr/>
          <p:nvPr/>
        </p:nvSpPr>
        <p:spPr>
          <a:xfrm>
            <a:off x="0" y="1249700"/>
            <a:ext cx="5440218" cy="3785652"/>
          </a:xfrm>
          <a:prstGeom prst="rect">
            <a:avLst/>
          </a:prstGeom>
        </p:spPr>
        <p:txBody>
          <a:bodyPr wrap="square">
            <a:spAutoFit/>
          </a:bodyPr>
          <a:lstStyle/>
          <a:p>
            <a:pPr algn="just"/>
            <a:r>
              <a:rPr lang="ru-RU" sz="1200" dirty="0" smtClean="0">
                <a:solidFill>
                  <a:srgbClr val="002060"/>
                </a:solidFill>
                <a:latin typeface="Calibri" pitchFamily="34" charset="0"/>
              </a:rPr>
              <a:t>В общественных зданиях и сооружениях на каждом этаже размещается не менее 2 огнетушителей с минимальным рангом тушения модельного очага пожара в соответствии с приложением N 1 к настоящим Правилам и расстояние до огнетушителя от возможного очага возгорания не должно превышать (расстояние от возможного очага пожара до места размещения переносного огнетушителя (</a:t>
            </a:r>
            <a:r>
              <a:rPr lang="ru-RU" sz="1200" i="1" dirty="0" smtClean="0">
                <a:solidFill>
                  <a:srgbClr val="002060"/>
                </a:solidFill>
                <a:latin typeface="Calibri" pitchFamily="34" charset="0"/>
              </a:rPr>
              <a:t>с учетом перегородок, дверных проемов, возможных загромождений, оборудования) не должно превышать 20 метров для помещений административного и общественного назначения, 30 метров - для помещений категорий А, Б и В1-В4 по пожарной и взрывопожарной опасности, 40 метров - для помещений категории Г по пожарной и взрывопожарной опасности, 70 метров - для помещений категории Д по пожарной и взрывопожарной опасности).</a:t>
            </a:r>
          </a:p>
          <a:p>
            <a:pPr algn="just"/>
            <a:endParaRPr lang="ru-RU" sz="1200" dirty="0" smtClean="0">
              <a:solidFill>
                <a:srgbClr val="002060"/>
              </a:solidFill>
              <a:latin typeface="Calibri" pitchFamily="34" charset="0"/>
            </a:endParaRPr>
          </a:p>
          <a:p>
            <a:pPr algn="just"/>
            <a:r>
              <a:rPr lang="ru-RU" sz="1200" dirty="0" smtClean="0">
                <a:solidFill>
                  <a:srgbClr val="002060"/>
                </a:solidFill>
                <a:latin typeface="Calibri" pitchFamily="34" charset="0"/>
              </a:rPr>
              <a:t>Помещение категории Д по взрывопожарной и пожарной опасности не оснащается огнетушителями, если площадь этого помещения не превышает 100 кв. метров.</a:t>
            </a:r>
          </a:p>
          <a:p>
            <a:pPr algn="just"/>
            <a:endParaRPr lang="ru-RU" sz="1200" dirty="0" smtClean="0">
              <a:solidFill>
                <a:srgbClr val="002060"/>
              </a:solidFill>
              <a:latin typeface="Calibri" pitchFamily="34" charset="0"/>
            </a:endParaRPr>
          </a:p>
          <a:p>
            <a:pPr algn="just"/>
            <a:r>
              <a:rPr lang="ru-RU" sz="1200" dirty="0" smtClean="0">
                <a:solidFill>
                  <a:srgbClr val="002060"/>
                </a:solidFill>
                <a:latin typeface="Calibri" pitchFamily="34" charset="0"/>
              </a:rPr>
              <a:t>При наличии нескольких рядом расположенных помещений одного функционального назначения определение необходимого количества огнетушителей осуществляется по суммарной площади этих помещений</a:t>
            </a:r>
            <a:endParaRPr lang="ru-RU" sz="1200" dirty="0"/>
          </a:p>
        </p:txBody>
      </p:sp>
    </p:spTree>
    <p:extLst>
      <p:ext uri="{BB962C8B-B14F-4D97-AF65-F5344CB8AC3E}">
        <p14:creationId xmlns:p14="http://schemas.microsoft.com/office/powerpoint/2010/main" val="20055518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67944" y="5589240"/>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3.7. ПЕРВИЧНЫЕ СРЕДСТВА ПОЖАРОТУШЕНИЯ В ЗДАНИЯХ И СООРУЖЕНИЯХ</a:t>
            </a:r>
            <a:endParaRPr lang="ru-RU" sz="2000" b="1" dirty="0">
              <a:solidFill>
                <a:srgbClr val="002060"/>
              </a:solidFill>
              <a:latin typeface="Calibri" pitchFamily="34" charset="0"/>
            </a:endParaRPr>
          </a:p>
        </p:txBody>
      </p:sp>
      <p:sp>
        <p:nvSpPr>
          <p:cNvPr id="3" name="Прямоугольник 2"/>
          <p:cNvSpPr/>
          <p:nvPr/>
        </p:nvSpPr>
        <p:spPr>
          <a:xfrm>
            <a:off x="-6820" y="0"/>
            <a:ext cx="9150819" cy="1200329"/>
          </a:xfrm>
          <a:prstGeom prst="rect">
            <a:avLst/>
          </a:prstGeom>
        </p:spPr>
        <p:txBody>
          <a:bodyPr wrap="square">
            <a:spAutoFit/>
          </a:bodyPr>
          <a:lstStyle/>
          <a:p>
            <a:pPr algn="just"/>
            <a:r>
              <a:rPr lang="ru-RU" sz="1200" dirty="0" smtClean="0">
                <a:solidFill>
                  <a:srgbClr val="002060"/>
                </a:solidFill>
                <a:latin typeface="Calibri" pitchFamily="34" charset="0"/>
              </a:rPr>
              <a:t>Каждый огнетушитель, отправленный с объекта защиты на перезарядку, заменяется заряженным огнетушителем, соответствующим минимальному рангу тушения модельного очага пожара огнетушителя, отправленного на перезарядку.</a:t>
            </a:r>
          </a:p>
          <a:p>
            <a:pPr algn="just"/>
            <a:endParaRPr lang="ru-RU" sz="1200" dirty="0" smtClean="0">
              <a:solidFill>
                <a:srgbClr val="002060"/>
              </a:solidFill>
              <a:latin typeface="Calibri" pitchFamily="34" charset="0"/>
            </a:endParaRPr>
          </a:p>
          <a:p>
            <a:pPr algn="just"/>
            <a:r>
              <a:rPr lang="ru-RU" sz="1200" dirty="0" smtClean="0">
                <a:solidFill>
                  <a:srgbClr val="002060"/>
                </a:solidFill>
                <a:latin typeface="Calibri" pitchFamily="34" charset="0"/>
              </a:rPr>
              <a:t>При защите помещений огнетушителями следует учитывать специфику взаимодействия огнетушащих веществ с защищаемым оборудованием, изделиями и материалами.</a:t>
            </a:r>
          </a:p>
          <a:p>
            <a:pPr algn="just"/>
            <a:endParaRPr lang="ru-RU" sz="1200" dirty="0" smtClean="0">
              <a:solidFill>
                <a:srgbClr val="002060"/>
              </a:solidFill>
              <a:latin typeface="Calibri" pitchFamily="34" charset="0"/>
            </a:endParaRPr>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2545" t="2072" r="3285" b="3994"/>
          <a:stretch/>
        </p:blipFill>
        <p:spPr>
          <a:xfrm>
            <a:off x="5440218" y="1340767"/>
            <a:ext cx="3703782" cy="3694545"/>
          </a:xfrm>
          <a:prstGeom prst="rect">
            <a:avLst/>
          </a:prstGeom>
        </p:spPr>
      </p:pic>
      <p:sp>
        <p:nvSpPr>
          <p:cNvPr id="5" name="Прямоугольник 4"/>
          <p:cNvSpPr/>
          <p:nvPr/>
        </p:nvSpPr>
        <p:spPr>
          <a:xfrm>
            <a:off x="0" y="1379773"/>
            <a:ext cx="5447038" cy="3600986"/>
          </a:xfrm>
          <a:prstGeom prst="rect">
            <a:avLst/>
          </a:prstGeom>
        </p:spPr>
        <p:txBody>
          <a:bodyPr wrap="square">
            <a:spAutoFit/>
          </a:bodyPr>
          <a:lstStyle/>
          <a:p>
            <a:pPr algn="just"/>
            <a:r>
              <a:rPr lang="ru-RU" sz="1200" dirty="0" smtClean="0">
                <a:solidFill>
                  <a:srgbClr val="002060"/>
                </a:solidFill>
                <a:latin typeface="Calibri" pitchFamily="34" charset="0"/>
              </a:rPr>
              <a:t>Помещения, оборудованные автоматическими установками пожаротушения, обеспечиваются огнетушителями на 50 процентов расчетного количества огнетушителей, при этом расстояние до огнетушителя от возможного очага возгорания не должно превышать норм, </a:t>
            </a:r>
            <a:r>
              <a:rPr lang="ru-RU" sz="1200" i="1" dirty="0" smtClean="0">
                <a:solidFill>
                  <a:srgbClr val="002060"/>
                </a:solidFill>
                <a:latin typeface="Calibri" pitchFamily="34" charset="0"/>
              </a:rPr>
              <a:t>(превышать (расстояние от возможного очага пожара до места размещения переносного огнетушителя (с учетом перегородок, дверных проемов, возможных загромождений, оборудования) не должно превышать 20 метров для помещений административного и общественного назначения, 30 метров - для помещений категорий А, Б и В1-В4 по пожарной и взрывопожарной опасности, 40 метров - для помещений категории Г по пожарной и взрывопожарной опасности, 70 метров - для помещений категории Д по пожарной и взрывопожарной опасности).</a:t>
            </a:r>
          </a:p>
          <a:p>
            <a:pPr algn="just"/>
            <a:endParaRPr lang="ru-RU" sz="1200" dirty="0" smtClean="0">
              <a:solidFill>
                <a:srgbClr val="002060"/>
              </a:solidFill>
              <a:latin typeface="Calibri" pitchFamily="34" charset="0"/>
            </a:endParaRPr>
          </a:p>
          <a:p>
            <a:pPr algn="just"/>
            <a:endParaRPr lang="ru-RU" sz="1200" dirty="0" smtClean="0">
              <a:solidFill>
                <a:srgbClr val="002060"/>
              </a:solidFill>
              <a:latin typeface="Calibri" pitchFamily="34" charset="0"/>
            </a:endParaRPr>
          </a:p>
          <a:p>
            <a:pPr algn="just"/>
            <a:r>
              <a:rPr lang="ru-RU" sz="1200" dirty="0" smtClean="0">
                <a:solidFill>
                  <a:srgbClr val="002060"/>
                </a:solidFill>
                <a:latin typeface="Calibri" pitchFamily="34" charset="0"/>
              </a:rPr>
              <a:t>Здания и сооружения производственного и складского назначения площадью более 500 кв. метров дополнительно оснащаются передвижными огнетушителями по нормам, предусмотренным приложением N 2 к настоящим Правилам. Не требуется оснащение передвижными огнетушителями зданий и сооружений категории Д по взрывопожарной и пожарной опасности.</a:t>
            </a:r>
            <a:endParaRPr lang="ru-RU" sz="1200" dirty="0">
              <a:solidFill>
                <a:srgbClr val="002060"/>
              </a:solidFill>
              <a:latin typeface="Calibri" pitchFamily="34" charset="0"/>
            </a:endParaRPr>
          </a:p>
        </p:txBody>
      </p:sp>
    </p:spTree>
    <p:extLst>
      <p:ext uri="{BB962C8B-B14F-4D97-AF65-F5344CB8AC3E}">
        <p14:creationId xmlns:p14="http://schemas.microsoft.com/office/powerpoint/2010/main" val="20362454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67944" y="5589240"/>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3.7. ПЕРВИЧНЫЕ СРЕДСТВА ПОЖАРОТУШЕНИЯ В ЗДАНИЯХ И СООРУЖЕНИЯХ</a:t>
            </a:r>
            <a:endParaRPr lang="ru-RU" sz="2000" b="1" dirty="0">
              <a:solidFill>
                <a:srgbClr val="002060"/>
              </a:solidFill>
              <a:latin typeface="Calibri" pitchFamily="34" charset="0"/>
            </a:endParaRPr>
          </a:p>
        </p:txBody>
      </p:sp>
      <p:sp>
        <p:nvSpPr>
          <p:cNvPr id="3" name="Прямоугольник 2"/>
          <p:cNvSpPr/>
          <p:nvPr/>
        </p:nvSpPr>
        <p:spPr>
          <a:xfrm>
            <a:off x="0" y="0"/>
            <a:ext cx="9144000" cy="1015663"/>
          </a:xfrm>
          <a:prstGeom prst="rect">
            <a:avLst/>
          </a:prstGeom>
          <a:solidFill>
            <a:schemeClr val="accent3">
              <a:lumMod val="20000"/>
              <a:lumOff val="80000"/>
            </a:schemeClr>
          </a:solidFill>
        </p:spPr>
        <p:txBody>
          <a:bodyPr wrap="square">
            <a:spAutoFit/>
          </a:bodyPr>
          <a:lstStyle/>
          <a:p>
            <a:pPr algn="r"/>
            <a:r>
              <a:rPr lang="ru-RU" sz="1200" b="1" dirty="0">
                <a:solidFill>
                  <a:srgbClr val="002060"/>
                </a:solidFill>
                <a:latin typeface="Calibri" pitchFamily="34" charset="0"/>
              </a:rPr>
              <a:t>Приложение N 1</a:t>
            </a:r>
            <a:br>
              <a:rPr lang="ru-RU" sz="1200" b="1" dirty="0">
                <a:solidFill>
                  <a:srgbClr val="002060"/>
                </a:solidFill>
                <a:latin typeface="Calibri" pitchFamily="34" charset="0"/>
              </a:rPr>
            </a:br>
            <a:r>
              <a:rPr lang="ru-RU" sz="1200" b="1" dirty="0">
                <a:solidFill>
                  <a:srgbClr val="002060"/>
                </a:solidFill>
                <a:latin typeface="Calibri" pitchFamily="34" charset="0"/>
              </a:rPr>
              <a:t>к Правилам противопожарного</a:t>
            </a:r>
            <a:br>
              <a:rPr lang="ru-RU" sz="1200" b="1" dirty="0">
                <a:solidFill>
                  <a:srgbClr val="002060"/>
                </a:solidFill>
                <a:latin typeface="Calibri" pitchFamily="34" charset="0"/>
              </a:rPr>
            </a:br>
            <a:r>
              <a:rPr lang="ru-RU" sz="1200" b="1" dirty="0">
                <a:solidFill>
                  <a:srgbClr val="002060"/>
                </a:solidFill>
                <a:latin typeface="Calibri" pitchFamily="34" charset="0"/>
              </a:rPr>
              <a:t>режима в Российской Федерации</a:t>
            </a:r>
            <a:endParaRPr lang="ru-RU" sz="1200" dirty="0">
              <a:solidFill>
                <a:srgbClr val="002060"/>
              </a:solidFill>
              <a:latin typeface="Calibri" pitchFamily="34" charset="0"/>
            </a:endParaRPr>
          </a:p>
          <a:p>
            <a:pPr algn="ctr"/>
            <a:r>
              <a:rPr lang="ru-RU" sz="1200" b="1" dirty="0">
                <a:solidFill>
                  <a:srgbClr val="002060"/>
                </a:solidFill>
                <a:latin typeface="Calibri" pitchFamily="34" charset="0"/>
              </a:rPr>
              <a:t>Нормы обеспечения переносными огнетушителями объектов защиты в зависимости от их категорий по пожарной и взрывопожарной опасности и класса пожара (за исключением автозаправочных станций)</a:t>
            </a:r>
          </a:p>
        </p:txBody>
      </p:sp>
      <p:graphicFrame>
        <p:nvGraphicFramePr>
          <p:cNvPr id="4" name="Таблица 3"/>
          <p:cNvGraphicFramePr>
            <a:graphicFrameLocks noGrp="1"/>
          </p:cNvGraphicFramePr>
          <p:nvPr>
            <p:extLst>
              <p:ext uri="{D42A27DB-BD31-4B8C-83A1-F6EECF244321}">
                <p14:modId xmlns:p14="http://schemas.microsoft.com/office/powerpoint/2010/main" val="2952365431"/>
              </p:ext>
            </p:extLst>
          </p:nvPr>
        </p:nvGraphicFramePr>
        <p:xfrm>
          <a:off x="0" y="991510"/>
          <a:ext cx="9144000" cy="3001950"/>
        </p:xfrm>
        <a:graphic>
          <a:graphicData uri="http://schemas.openxmlformats.org/drawingml/2006/table">
            <a:tbl>
              <a:tblPr>
                <a:tableStyleId>{69C7853C-536D-4A76-A0AE-DD22124D55A5}</a:tableStyleId>
              </a:tblPr>
              <a:tblGrid>
                <a:gridCol w="3861827"/>
                <a:gridCol w="1530158"/>
                <a:gridCol w="3752015"/>
              </a:tblGrid>
              <a:tr h="168620">
                <a:tc>
                  <a:txBody>
                    <a:bodyPr/>
                    <a:lstStyle/>
                    <a:p>
                      <a:pPr algn="ctr"/>
                      <a:r>
                        <a:rPr lang="ru-RU" sz="1000" b="1" dirty="0">
                          <a:solidFill>
                            <a:srgbClr val="002060"/>
                          </a:solidFill>
                          <a:effectLst/>
                          <a:latin typeface="Calibri" pitchFamily="34" charset="0"/>
                        </a:rPr>
                        <a:t>Категория помещения по пожарной и взрывопожарной опасности</a:t>
                      </a:r>
                    </a:p>
                  </a:txBody>
                  <a:tcPr marL="47731" marR="47731" marT="23865" marB="23865"/>
                </a:tc>
                <a:tc>
                  <a:txBody>
                    <a:bodyPr/>
                    <a:lstStyle/>
                    <a:p>
                      <a:pPr algn="ctr"/>
                      <a:r>
                        <a:rPr lang="ru-RU" sz="1000" b="1" dirty="0">
                          <a:solidFill>
                            <a:srgbClr val="002060"/>
                          </a:solidFill>
                          <a:effectLst/>
                          <a:latin typeface="Calibri" pitchFamily="34" charset="0"/>
                        </a:rPr>
                        <a:t>Класс пожара</a:t>
                      </a:r>
                    </a:p>
                  </a:txBody>
                  <a:tcPr marL="47731" marR="47731" marT="23865" marB="23865"/>
                </a:tc>
                <a:tc>
                  <a:txBody>
                    <a:bodyPr/>
                    <a:lstStyle/>
                    <a:p>
                      <a:pPr algn="ctr"/>
                      <a:r>
                        <a:rPr lang="ru-RU" sz="1000" b="1" dirty="0">
                          <a:solidFill>
                            <a:srgbClr val="002060"/>
                          </a:solidFill>
                          <a:effectLst/>
                          <a:latin typeface="Calibri" pitchFamily="34" charset="0"/>
                        </a:rPr>
                        <a:t>Огнетушители с рангом тушения модельного очага</a:t>
                      </a:r>
                    </a:p>
                  </a:txBody>
                  <a:tcPr marL="47731" marR="47731" marT="23865" marB="23865"/>
                </a:tc>
              </a:tr>
              <a:tr h="190923">
                <a:tc rowSpan="5">
                  <a:txBody>
                    <a:bodyPr/>
                    <a:lstStyle/>
                    <a:p>
                      <a:pPr algn="l"/>
                      <a:endParaRPr lang="ru-RU" sz="1000" dirty="0" smtClean="0">
                        <a:solidFill>
                          <a:srgbClr val="002060"/>
                        </a:solidFill>
                        <a:effectLst/>
                        <a:latin typeface="Calibri" pitchFamily="34" charset="0"/>
                      </a:endParaRPr>
                    </a:p>
                    <a:p>
                      <a:pPr algn="l"/>
                      <a:endParaRPr lang="ru-RU" sz="1000" dirty="0" smtClean="0">
                        <a:solidFill>
                          <a:srgbClr val="002060"/>
                        </a:solidFill>
                        <a:effectLst/>
                        <a:latin typeface="Calibri" pitchFamily="34" charset="0"/>
                      </a:endParaRPr>
                    </a:p>
                    <a:p>
                      <a:pPr algn="l"/>
                      <a:r>
                        <a:rPr lang="ru-RU" sz="1000" dirty="0" smtClean="0">
                          <a:solidFill>
                            <a:srgbClr val="002060"/>
                          </a:solidFill>
                          <a:effectLst/>
                          <a:latin typeface="Calibri" pitchFamily="34" charset="0"/>
                        </a:rPr>
                        <a:t>А,Б,В1-В4</a:t>
                      </a:r>
                      <a:endParaRPr lang="ru-RU" sz="1000" dirty="0">
                        <a:solidFill>
                          <a:srgbClr val="002060"/>
                        </a:solidFill>
                        <a:effectLst/>
                        <a:latin typeface="Calibri" pitchFamily="34" charset="0"/>
                      </a:endParaRPr>
                    </a:p>
                    <a:p>
                      <a:r>
                        <a:rPr lang="ru-RU" sz="1000" dirty="0">
                          <a:solidFill>
                            <a:srgbClr val="002060"/>
                          </a:solidFill>
                          <a:effectLst/>
                          <a:latin typeface="Calibri" pitchFamily="34" charset="0"/>
                        </a:rPr>
                        <a:t> </a:t>
                      </a:r>
                    </a:p>
                    <a:p>
                      <a:r>
                        <a:rPr lang="ru-RU" sz="1000" dirty="0">
                          <a:solidFill>
                            <a:srgbClr val="002060"/>
                          </a:solidFill>
                          <a:effectLst/>
                          <a:latin typeface="Calibri" pitchFamily="34" charset="0"/>
                        </a:rPr>
                        <a:t> </a:t>
                      </a:r>
                    </a:p>
                    <a:p>
                      <a:r>
                        <a:rPr lang="ru-RU" sz="1000" dirty="0">
                          <a:solidFill>
                            <a:srgbClr val="002060"/>
                          </a:solidFill>
                          <a:effectLst/>
                          <a:latin typeface="Calibri" pitchFamily="34" charset="0"/>
                        </a:rPr>
                        <a:t> </a:t>
                      </a:r>
                    </a:p>
                  </a:txBody>
                  <a:tcPr marL="47731" marR="47731" marT="23865" marB="23865"/>
                </a:tc>
                <a:tc>
                  <a:txBody>
                    <a:bodyPr/>
                    <a:lstStyle/>
                    <a:p>
                      <a:pPr algn="ctr"/>
                      <a:r>
                        <a:rPr lang="ru-RU" sz="1000">
                          <a:solidFill>
                            <a:srgbClr val="002060"/>
                          </a:solidFill>
                          <a:effectLst/>
                          <a:latin typeface="Calibri" pitchFamily="34" charset="0"/>
                        </a:rPr>
                        <a:t>А</a:t>
                      </a:r>
                    </a:p>
                  </a:txBody>
                  <a:tcPr marL="47731" marR="47731" marT="23865" marB="23865"/>
                </a:tc>
                <a:tc>
                  <a:txBody>
                    <a:bodyPr/>
                    <a:lstStyle/>
                    <a:p>
                      <a:pPr algn="l"/>
                      <a:r>
                        <a:rPr lang="ru-RU" sz="1000">
                          <a:solidFill>
                            <a:srgbClr val="002060"/>
                          </a:solidFill>
                          <a:effectLst/>
                          <a:latin typeface="Calibri" pitchFamily="34" charset="0"/>
                        </a:rPr>
                        <a:t>4А</a:t>
                      </a:r>
                    </a:p>
                  </a:txBody>
                  <a:tcPr marL="47731" marR="47731" marT="23865" marB="23865"/>
                </a:tc>
              </a:tr>
              <a:tr h="190923">
                <a:tc vMerge="1">
                  <a:txBody>
                    <a:bodyPr/>
                    <a:lstStyle/>
                    <a:p>
                      <a:endParaRPr lang="ru-RU" sz="1000" dirty="0">
                        <a:solidFill>
                          <a:srgbClr val="002060"/>
                        </a:solidFill>
                        <a:effectLst/>
                        <a:latin typeface="Calibri" pitchFamily="34" charset="0"/>
                      </a:endParaRPr>
                    </a:p>
                  </a:txBody>
                  <a:tcPr marL="47731" marR="47731" marT="23865" marB="23865"/>
                </a:tc>
                <a:tc>
                  <a:txBody>
                    <a:bodyPr/>
                    <a:lstStyle/>
                    <a:p>
                      <a:pPr algn="ctr"/>
                      <a:r>
                        <a:rPr lang="ru-RU" sz="1000">
                          <a:solidFill>
                            <a:srgbClr val="002060"/>
                          </a:solidFill>
                          <a:effectLst/>
                          <a:latin typeface="Calibri" pitchFamily="34" charset="0"/>
                        </a:rPr>
                        <a:t>В</a:t>
                      </a:r>
                    </a:p>
                  </a:txBody>
                  <a:tcPr marL="47731" marR="47731" marT="23865" marB="23865"/>
                </a:tc>
                <a:tc>
                  <a:txBody>
                    <a:bodyPr/>
                    <a:lstStyle/>
                    <a:p>
                      <a:pPr algn="l"/>
                      <a:r>
                        <a:rPr lang="ru-RU" sz="1000">
                          <a:solidFill>
                            <a:srgbClr val="002060"/>
                          </a:solidFill>
                          <a:effectLst/>
                          <a:latin typeface="Calibri" pitchFamily="34" charset="0"/>
                        </a:rPr>
                        <a:t>144В</a:t>
                      </a:r>
                    </a:p>
                  </a:txBody>
                  <a:tcPr marL="47731" marR="47731" marT="23865" marB="23865"/>
                </a:tc>
              </a:tr>
              <a:tr h="190923">
                <a:tc vMerge="1">
                  <a:txBody>
                    <a:bodyPr/>
                    <a:lstStyle/>
                    <a:p>
                      <a:endParaRPr lang="ru-RU" sz="1000" dirty="0">
                        <a:solidFill>
                          <a:srgbClr val="002060"/>
                        </a:solidFill>
                        <a:effectLst/>
                        <a:latin typeface="Calibri" pitchFamily="34" charset="0"/>
                      </a:endParaRPr>
                    </a:p>
                  </a:txBody>
                  <a:tcPr marL="47731" marR="47731" marT="23865" marB="23865"/>
                </a:tc>
                <a:tc>
                  <a:txBody>
                    <a:bodyPr/>
                    <a:lstStyle/>
                    <a:p>
                      <a:pPr algn="ctr"/>
                      <a:r>
                        <a:rPr lang="ru-RU" sz="1000">
                          <a:solidFill>
                            <a:srgbClr val="002060"/>
                          </a:solidFill>
                          <a:effectLst/>
                          <a:latin typeface="Calibri" pitchFamily="34" charset="0"/>
                        </a:rPr>
                        <a:t>С</a:t>
                      </a:r>
                    </a:p>
                  </a:txBody>
                  <a:tcPr marL="47731" marR="47731" marT="23865" marB="23865"/>
                </a:tc>
                <a:tc>
                  <a:txBody>
                    <a:bodyPr/>
                    <a:lstStyle/>
                    <a:p>
                      <a:pPr algn="l"/>
                      <a:r>
                        <a:rPr lang="ru-RU" sz="1000">
                          <a:solidFill>
                            <a:srgbClr val="002060"/>
                          </a:solidFill>
                          <a:effectLst/>
                          <a:latin typeface="Calibri" pitchFamily="34" charset="0"/>
                        </a:rPr>
                        <a:t>(4А, 144В, С) или (144В, С)</a:t>
                      </a:r>
                    </a:p>
                  </a:txBody>
                  <a:tcPr marL="47731" marR="47731" marT="23865" marB="23865"/>
                </a:tc>
              </a:tr>
              <a:tr h="190923">
                <a:tc vMerge="1">
                  <a:txBody>
                    <a:bodyPr/>
                    <a:lstStyle/>
                    <a:p>
                      <a:endParaRPr lang="ru-RU" sz="1000" dirty="0">
                        <a:solidFill>
                          <a:srgbClr val="002060"/>
                        </a:solidFill>
                        <a:effectLst/>
                        <a:latin typeface="Calibri" pitchFamily="34" charset="0"/>
                      </a:endParaRPr>
                    </a:p>
                  </a:txBody>
                  <a:tcPr marL="47731" marR="47731" marT="23865" marB="23865"/>
                </a:tc>
                <a:tc>
                  <a:txBody>
                    <a:bodyPr/>
                    <a:lstStyle/>
                    <a:p>
                      <a:pPr algn="ctr"/>
                      <a:r>
                        <a:rPr lang="en-US" sz="1000">
                          <a:solidFill>
                            <a:srgbClr val="002060"/>
                          </a:solidFill>
                          <a:effectLst/>
                          <a:latin typeface="Calibri" pitchFamily="34" charset="0"/>
                        </a:rPr>
                        <a:t>D</a:t>
                      </a:r>
                    </a:p>
                  </a:txBody>
                  <a:tcPr marL="47731" marR="47731" marT="23865" marB="23865"/>
                </a:tc>
                <a:tc>
                  <a:txBody>
                    <a:bodyPr/>
                    <a:lstStyle/>
                    <a:p>
                      <a:pPr algn="l"/>
                      <a:r>
                        <a:rPr lang="en-US" sz="1000">
                          <a:solidFill>
                            <a:srgbClr val="002060"/>
                          </a:solidFill>
                          <a:effectLst/>
                          <a:latin typeface="Calibri" pitchFamily="34" charset="0"/>
                        </a:rPr>
                        <a:t>D</a:t>
                      </a:r>
                    </a:p>
                  </a:txBody>
                  <a:tcPr marL="47731" marR="47731" marT="23865" marB="23865"/>
                </a:tc>
              </a:tr>
              <a:tr h="190923">
                <a:tc vMerge="1">
                  <a:txBody>
                    <a:bodyPr/>
                    <a:lstStyle/>
                    <a:p>
                      <a:endParaRPr lang="ru-RU" sz="1000" dirty="0">
                        <a:solidFill>
                          <a:srgbClr val="002060"/>
                        </a:solidFill>
                        <a:effectLst/>
                        <a:latin typeface="Calibri" pitchFamily="34" charset="0"/>
                      </a:endParaRPr>
                    </a:p>
                  </a:txBody>
                  <a:tcPr marL="47731" marR="47731" marT="23865" marB="23865"/>
                </a:tc>
                <a:tc>
                  <a:txBody>
                    <a:bodyPr/>
                    <a:lstStyle/>
                    <a:p>
                      <a:pPr algn="ctr"/>
                      <a:r>
                        <a:rPr lang="ru-RU" sz="1000">
                          <a:solidFill>
                            <a:srgbClr val="002060"/>
                          </a:solidFill>
                          <a:effectLst/>
                          <a:latin typeface="Calibri" pitchFamily="34" charset="0"/>
                        </a:rPr>
                        <a:t>Е</a:t>
                      </a:r>
                    </a:p>
                  </a:txBody>
                  <a:tcPr marL="47731" marR="47731" marT="23865" marB="23865"/>
                </a:tc>
                <a:tc>
                  <a:txBody>
                    <a:bodyPr/>
                    <a:lstStyle/>
                    <a:p>
                      <a:pPr algn="l"/>
                      <a:r>
                        <a:rPr lang="ru-RU" sz="1000">
                          <a:solidFill>
                            <a:srgbClr val="002060"/>
                          </a:solidFill>
                          <a:effectLst/>
                          <a:latin typeface="Calibri" pitchFamily="34" charset="0"/>
                        </a:rPr>
                        <a:t>(55В, С, Е)</a:t>
                      </a:r>
                    </a:p>
                  </a:txBody>
                  <a:tcPr marL="47731" marR="47731" marT="23865" marB="23865"/>
                </a:tc>
              </a:tr>
              <a:tr h="190923">
                <a:tc rowSpan="5">
                  <a:txBody>
                    <a:bodyPr/>
                    <a:lstStyle/>
                    <a:p>
                      <a:pPr algn="l"/>
                      <a:endParaRPr lang="ru-RU" sz="1000" dirty="0" smtClean="0">
                        <a:solidFill>
                          <a:srgbClr val="002060"/>
                        </a:solidFill>
                        <a:effectLst/>
                        <a:latin typeface="Calibri" pitchFamily="34" charset="0"/>
                      </a:endParaRPr>
                    </a:p>
                    <a:p>
                      <a:pPr algn="l"/>
                      <a:endParaRPr lang="ru-RU" sz="1000" dirty="0" smtClean="0">
                        <a:solidFill>
                          <a:srgbClr val="002060"/>
                        </a:solidFill>
                        <a:effectLst/>
                        <a:latin typeface="Calibri" pitchFamily="34" charset="0"/>
                      </a:endParaRPr>
                    </a:p>
                    <a:p>
                      <a:pPr algn="l"/>
                      <a:r>
                        <a:rPr lang="ru-RU" sz="1000" dirty="0" smtClean="0">
                          <a:solidFill>
                            <a:srgbClr val="002060"/>
                          </a:solidFill>
                          <a:effectLst/>
                          <a:latin typeface="Calibri" pitchFamily="34" charset="0"/>
                        </a:rPr>
                        <a:t>Г</a:t>
                      </a:r>
                      <a:r>
                        <a:rPr lang="ru-RU" sz="1000" dirty="0">
                          <a:solidFill>
                            <a:srgbClr val="002060"/>
                          </a:solidFill>
                          <a:effectLst/>
                          <a:latin typeface="Calibri" pitchFamily="34" charset="0"/>
                        </a:rPr>
                        <a:t>, </a:t>
                      </a:r>
                      <a:r>
                        <a:rPr lang="ru-RU" sz="1000" dirty="0" smtClean="0">
                          <a:solidFill>
                            <a:srgbClr val="002060"/>
                          </a:solidFill>
                          <a:effectLst/>
                          <a:latin typeface="Calibri" pitchFamily="34" charset="0"/>
                        </a:rPr>
                        <a:t>Д</a:t>
                      </a:r>
                      <a:endParaRPr lang="ru-RU" sz="1000" dirty="0">
                        <a:solidFill>
                          <a:srgbClr val="002060"/>
                        </a:solidFill>
                        <a:effectLst/>
                        <a:latin typeface="Calibri" pitchFamily="34" charset="0"/>
                      </a:endParaRPr>
                    </a:p>
                  </a:txBody>
                  <a:tcPr marL="47731" marR="47731" marT="23865" marB="23865"/>
                </a:tc>
                <a:tc>
                  <a:txBody>
                    <a:bodyPr/>
                    <a:lstStyle/>
                    <a:p>
                      <a:pPr algn="ctr"/>
                      <a:r>
                        <a:rPr lang="ru-RU" sz="1000">
                          <a:solidFill>
                            <a:srgbClr val="002060"/>
                          </a:solidFill>
                          <a:effectLst/>
                          <a:latin typeface="Calibri" pitchFamily="34" charset="0"/>
                        </a:rPr>
                        <a:t>А</a:t>
                      </a:r>
                    </a:p>
                  </a:txBody>
                  <a:tcPr marL="47731" marR="47731" marT="23865" marB="23865"/>
                </a:tc>
                <a:tc>
                  <a:txBody>
                    <a:bodyPr/>
                    <a:lstStyle/>
                    <a:p>
                      <a:pPr algn="l"/>
                      <a:r>
                        <a:rPr lang="ru-RU" sz="1000">
                          <a:solidFill>
                            <a:srgbClr val="002060"/>
                          </a:solidFill>
                          <a:effectLst/>
                          <a:latin typeface="Calibri" pitchFamily="34" charset="0"/>
                        </a:rPr>
                        <a:t>2А</a:t>
                      </a:r>
                    </a:p>
                  </a:txBody>
                  <a:tcPr marL="47731" marR="47731" marT="23865" marB="23865"/>
                </a:tc>
              </a:tr>
              <a:tr h="190923">
                <a:tc vMerge="1">
                  <a:txBody>
                    <a:bodyPr/>
                    <a:lstStyle/>
                    <a:p>
                      <a:endParaRPr lang="ru-RU" sz="1000" dirty="0">
                        <a:solidFill>
                          <a:srgbClr val="002060"/>
                        </a:solidFill>
                        <a:effectLst/>
                        <a:latin typeface="Calibri" pitchFamily="34" charset="0"/>
                      </a:endParaRPr>
                    </a:p>
                  </a:txBody>
                  <a:tcPr marL="47731" marR="47731" marT="23865" marB="23865"/>
                </a:tc>
                <a:tc>
                  <a:txBody>
                    <a:bodyPr/>
                    <a:lstStyle/>
                    <a:p>
                      <a:pPr algn="ctr"/>
                      <a:r>
                        <a:rPr lang="ru-RU" sz="1000">
                          <a:solidFill>
                            <a:srgbClr val="002060"/>
                          </a:solidFill>
                          <a:effectLst/>
                          <a:latin typeface="Calibri" pitchFamily="34" charset="0"/>
                        </a:rPr>
                        <a:t>В</a:t>
                      </a:r>
                    </a:p>
                  </a:txBody>
                  <a:tcPr marL="47731" marR="47731" marT="23865" marB="23865"/>
                </a:tc>
                <a:tc>
                  <a:txBody>
                    <a:bodyPr/>
                    <a:lstStyle/>
                    <a:p>
                      <a:pPr algn="l"/>
                      <a:r>
                        <a:rPr lang="ru-RU" sz="1000">
                          <a:solidFill>
                            <a:srgbClr val="002060"/>
                          </a:solidFill>
                          <a:effectLst/>
                          <a:latin typeface="Calibri" pitchFamily="34" charset="0"/>
                        </a:rPr>
                        <a:t>55В</a:t>
                      </a:r>
                    </a:p>
                  </a:txBody>
                  <a:tcPr marL="47731" marR="47731" marT="23865" marB="23865"/>
                </a:tc>
              </a:tr>
              <a:tr h="190923">
                <a:tc vMerge="1">
                  <a:txBody>
                    <a:bodyPr/>
                    <a:lstStyle/>
                    <a:p>
                      <a:endParaRPr lang="ru-RU" sz="1000" dirty="0">
                        <a:solidFill>
                          <a:srgbClr val="002060"/>
                        </a:solidFill>
                        <a:effectLst/>
                        <a:latin typeface="Calibri" pitchFamily="34" charset="0"/>
                      </a:endParaRPr>
                    </a:p>
                  </a:txBody>
                  <a:tcPr marL="47731" marR="47731" marT="23865" marB="23865"/>
                </a:tc>
                <a:tc>
                  <a:txBody>
                    <a:bodyPr/>
                    <a:lstStyle/>
                    <a:p>
                      <a:pPr algn="ctr"/>
                      <a:r>
                        <a:rPr lang="ru-RU" sz="1000" dirty="0">
                          <a:solidFill>
                            <a:srgbClr val="002060"/>
                          </a:solidFill>
                          <a:effectLst/>
                          <a:latin typeface="Calibri" pitchFamily="34" charset="0"/>
                        </a:rPr>
                        <a:t>С</a:t>
                      </a:r>
                    </a:p>
                  </a:txBody>
                  <a:tcPr marL="47731" marR="47731" marT="23865" marB="23865"/>
                </a:tc>
                <a:tc>
                  <a:txBody>
                    <a:bodyPr/>
                    <a:lstStyle/>
                    <a:p>
                      <a:pPr algn="l"/>
                      <a:r>
                        <a:rPr lang="ru-RU" sz="1000">
                          <a:solidFill>
                            <a:srgbClr val="002060"/>
                          </a:solidFill>
                          <a:effectLst/>
                          <a:latin typeface="Calibri" pitchFamily="34" charset="0"/>
                        </a:rPr>
                        <a:t>(2А, 55В, С) или (55В, С)</a:t>
                      </a:r>
                    </a:p>
                  </a:txBody>
                  <a:tcPr marL="47731" marR="47731" marT="23865" marB="23865"/>
                </a:tc>
              </a:tr>
              <a:tr h="190923">
                <a:tc vMerge="1">
                  <a:txBody>
                    <a:bodyPr/>
                    <a:lstStyle/>
                    <a:p>
                      <a:endParaRPr lang="ru-RU" sz="1000" dirty="0">
                        <a:solidFill>
                          <a:srgbClr val="002060"/>
                        </a:solidFill>
                        <a:effectLst/>
                        <a:latin typeface="Calibri" pitchFamily="34" charset="0"/>
                      </a:endParaRPr>
                    </a:p>
                  </a:txBody>
                  <a:tcPr marL="47731" marR="47731" marT="23865" marB="23865"/>
                </a:tc>
                <a:tc>
                  <a:txBody>
                    <a:bodyPr/>
                    <a:lstStyle/>
                    <a:p>
                      <a:pPr algn="ctr"/>
                      <a:r>
                        <a:rPr lang="en-US" sz="1000">
                          <a:solidFill>
                            <a:srgbClr val="002060"/>
                          </a:solidFill>
                          <a:effectLst/>
                          <a:latin typeface="Calibri" pitchFamily="34" charset="0"/>
                        </a:rPr>
                        <a:t>D</a:t>
                      </a:r>
                    </a:p>
                  </a:txBody>
                  <a:tcPr marL="47731" marR="47731" marT="23865" marB="23865"/>
                </a:tc>
                <a:tc>
                  <a:txBody>
                    <a:bodyPr/>
                    <a:lstStyle/>
                    <a:p>
                      <a:pPr algn="l"/>
                      <a:r>
                        <a:rPr lang="en-US" sz="1000">
                          <a:solidFill>
                            <a:srgbClr val="002060"/>
                          </a:solidFill>
                          <a:effectLst/>
                          <a:latin typeface="Calibri" pitchFamily="34" charset="0"/>
                        </a:rPr>
                        <a:t>D</a:t>
                      </a:r>
                    </a:p>
                  </a:txBody>
                  <a:tcPr marL="47731" marR="47731" marT="23865" marB="23865"/>
                </a:tc>
              </a:tr>
              <a:tr h="190923">
                <a:tc vMerge="1">
                  <a:txBody>
                    <a:bodyPr/>
                    <a:lstStyle/>
                    <a:p>
                      <a:endParaRPr lang="ru-RU" sz="1000" dirty="0">
                        <a:solidFill>
                          <a:srgbClr val="002060"/>
                        </a:solidFill>
                        <a:effectLst/>
                        <a:latin typeface="Calibri" pitchFamily="34" charset="0"/>
                      </a:endParaRPr>
                    </a:p>
                  </a:txBody>
                  <a:tcPr marL="47731" marR="47731" marT="23865" marB="23865"/>
                </a:tc>
                <a:tc>
                  <a:txBody>
                    <a:bodyPr/>
                    <a:lstStyle/>
                    <a:p>
                      <a:pPr algn="ctr"/>
                      <a:r>
                        <a:rPr lang="ru-RU" sz="1000">
                          <a:solidFill>
                            <a:srgbClr val="002060"/>
                          </a:solidFill>
                          <a:effectLst/>
                          <a:latin typeface="Calibri" pitchFamily="34" charset="0"/>
                        </a:rPr>
                        <a:t>Е</a:t>
                      </a:r>
                    </a:p>
                  </a:txBody>
                  <a:tcPr marL="47731" marR="47731" marT="23865" marB="23865"/>
                </a:tc>
                <a:tc>
                  <a:txBody>
                    <a:bodyPr/>
                    <a:lstStyle/>
                    <a:p>
                      <a:pPr algn="l"/>
                      <a:r>
                        <a:rPr lang="ru-RU" sz="1000">
                          <a:solidFill>
                            <a:srgbClr val="002060"/>
                          </a:solidFill>
                          <a:effectLst/>
                          <a:latin typeface="Calibri" pitchFamily="34" charset="0"/>
                        </a:rPr>
                        <a:t>(55В, С, Е)</a:t>
                      </a:r>
                    </a:p>
                  </a:txBody>
                  <a:tcPr marL="47731" marR="47731" marT="23865" marB="23865"/>
                </a:tc>
              </a:tr>
              <a:tr h="127430">
                <a:tc rowSpan="4">
                  <a:txBody>
                    <a:bodyPr/>
                    <a:lstStyle/>
                    <a:p>
                      <a:pPr algn="l"/>
                      <a:endParaRPr lang="ru-RU" sz="1000" dirty="0" smtClean="0">
                        <a:solidFill>
                          <a:srgbClr val="002060"/>
                        </a:solidFill>
                        <a:effectLst/>
                        <a:latin typeface="Calibri" pitchFamily="34" charset="0"/>
                      </a:endParaRPr>
                    </a:p>
                    <a:p>
                      <a:pPr algn="l"/>
                      <a:endParaRPr lang="ru-RU" sz="1000" dirty="0" smtClean="0">
                        <a:solidFill>
                          <a:srgbClr val="002060"/>
                        </a:solidFill>
                        <a:effectLst/>
                        <a:latin typeface="Calibri" pitchFamily="34" charset="0"/>
                      </a:endParaRPr>
                    </a:p>
                    <a:p>
                      <a:pPr algn="l"/>
                      <a:r>
                        <a:rPr lang="ru-RU" sz="1000" dirty="0" smtClean="0">
                          <a:solidFill>
                            <a:srgbClr val="002060"/>
                          </a:solidFill>
                          <a:effectLst/>
                          <a:latin typeface="Calibri" pitchFamily="34" charset="0"/>
                        </a:rPr>
                        <a:t>Общественные здания</a:t>
                      </a:r>
                      <a:endParaRPr lang="ru-RU" sz="1000" dirty="0">
                        <a:solidFill>
                          <a:srgbClr val="002060"/>
                        </a:solidFill>
                        <a:effectLst/>
                        <a:latin typeface="Calibri" pitchFamily="34" charset="0"/>
                      </a:endParaRPr>
                    </a:p>
                  </a:txBody>
                  <a:tcPr marL="47731" marR="47731" marT="23865" marB="23865"/>
                </a:tc>
                <a:tc>
                  <a:txBody>
                    <a:bodyPr/>
                    <a:lstStyle/>
                    <a:p>
                      <a:pPr algn="ctr"/>
                      <a:r>
                        <a:rPr lang="ru-RU" sz="1000">
                          <a:solidFill>
                            <a:srgbClr val="002060"/>
                          </a:solidFill>
                          <a:effectLst/>
                          <a:latin typeface="Calibri" pitchFamily="34" charset="0"/>
                        </a:rPr>
                        <a:t>А</a:t>
                      </a:r>
                    </a:p>
                  </a:txBody>
                  <a:tcPr marL="47731" marR="47731" marT="23865" marB="23865"/>
                </a:tc>
                <a:tc>
                  <a:txBody>
                    <a:bodyPr/>
                    <a:lstStyle/>
                    <a:p>
                      <a:pPr algn="l"/>
                      <a:r>
                        <a:rPr lang="ru-RU" sz="1000">
                          <a:solidFill>
                            <a:srgbClr val="002060"/>
                          </a:solidFill>
                          <a:effectLst/>
                          <a:latin typeface="Calibri" pitchFamily="34" charset="0"/>
                        </a:rPr>
                        <a:t>2А</a:t>
                      </a:r>
                    </a:p>
                  </a:txBody>
                  <a:tcPr marL="47731" marR="47731" marT="23865" marB="23865"/>
                </a:tc>
              </a:tr>
              <a:tr h="190923">
                <a:tc vMerge="1">
                  <a:txBody>
                    <a:bodyPr/>
                    <a:lstStyle/>
                    <a:p>
                      <a:endParaRPr lang="ru-RU" sz="1000" dirty="0">
                        <a:solidFill>
                          <a:srgbClr val="002060"/>
                        </a:solidFill>
                        <a:effectLst/>
                        <a:latin typeface="Calibri" pitchFamily="34" charset="0"/>
                      </a:endParaRPr>
                    </a:p>
                  </a:txBody>
                  <a:tcPr marL="47731" marR="47731" marT="23865" marB="23865"/>
                </a:tc>
                <a:tc>
                  <a:txBody>
                    <a:bodyPr/>
                    <a:lstStyle/>
                    <a:p>
                      <a:pPr algn="ctr"/>
                      <a:r>
                        <a:rPr lang="ru-RU" sz="1000">
                          <a:solidFill>
                            <a:srgbClr val="002060"/>
                          </a:solidFill>
                          <a:effectLst/>
                          <a:latin typeface="Calibri" pitchFamily="34" charset="0"/>
                        </a:rPr>
                        <a:t>В</a:t>
                      </a:r>
                    </a:p>
                  </a:txBody>
                  <a:tcPr marL="47731" marR="47731" marT="23865" marB="23865"/>
                </a:tc>
                <a:tc>
                  <a:txBody>
                    <a:bodyPr/>
                    <a:lstStyle/>
                    <a:p>
                      <a:pPr algn="l"/>
                      <a:r>
                        <a:rPr lang="ru-RU" sz="1000">
                          <a:solidFill>
                            <a:srgbClr val="002060"/>
                          </a:solidFill>
                          <a:effectLst/>
                          <a:latin typeface="Calibri" pitchFamily="34" charset="0"/>
                        </a:rPr>
                        <a:t>55В</a:t>
                      </a:r>
                    </a:p>
                  </a:txBody>
                  <a:tcPr marL="47731" marR="47731" marT="23865" marB="23865"/>
                </a:tc>
              </a:tr>
              <a:tr h="190923">
                <a:tc vMerge="1">
                  <a:txBody>
                    <a:bodyPr/>
                    <a:lstStyle/>
                    <a:p>
                      <a:endParaRPr lang="ru-RU" sz="1000" dirty="0">
                        <a:solidFill>
                          <a:srgbClr val="002060"/>
                        </a:solidFill>
                        <a:effectLst/>
                        <a:latin typeface="Calibri" pitchFamily="34" charset="0"/>
                      </a:endParaRPr>
                    </a:p>
                  </a:txBody>
                  <a:tcPr marL="47731" marR="47731" marT="23865" marB="23865"/>
                </a:tc>
                <a:tc>
                  <a:txBody>
                    <a:bodyPr/>
                    <a:lstStyle/>
                    <a:p>
                      <a:pPr algn="ctr"/>
                      <a:r>
                        <a:rPr lang="ru-RU" sz="1000">
                          <a:solidFill>
                            <a:srgbClr val="002060"/>
                          </a:solidFill>
                          <a:effectLst/>
                          <a:latin typeface="Calibri" pitchFamily="34" charset="0"/>
                        </a:rPr>
                        <a:t>С</a:t>
                      </a:r>
                    </a:p>
                  </a:txBody>
                  <a:tcPr marL="47731" marR="47731" marT="23865" marB="23865"/>
                </a:tc>
                <a:tc>
                  <a:txBody>
                    <a:bodyPr/>
                    <a:lstStyle/>
                    <a:p>
                      <a:pPr algn="l"/>
                      <a:r>
                        <a:rPr lang="ru-RU" sz="1000">
                          <a:solidFill>
                            <a:srgbClr val="002060"/>
                          </a:solidFill>
                          <a:effectLst/>
                          <a:latin typeface="Calibri" pitchFamily="34" charset="0"/>
                        </a:rPr>
                        <a:t>(2А, 55В, С) или (55В, С)</a:t>
                      </a:r>
                    </a:p>
                  </a:txBody>
                  <a:tcPr marL="47731" marR="47731" marT="23865" marB="23865"/>
                </a:tc>
              </a:tr>
              <a:tr h="190923">
                <a:tc vMerge="1">
                  <a:txBody>
                    <a:bodyPr/>
                    <a:lstStyle/>
                    <a:p>
                      <a:endParaRPr lang="ru-RU" sz="1000" dirty="0">
                        <a:solidFill>
                          <a:srgbClr val="002060"/>
                        </a:solidFill>
                        <a:effectLst/>
                        <a:latin typeface="Calibri" pitchFamily="34" charset="0"/>
                      </a:endParaRPr>
                    </a:p>
                  </a:txBody>
                  <a:tcPr marL="47731" marR="47731" marT="23865" marB="23865"/>
                </a:tc>
                <a:tc>
                  <a:txBody>
                    <a:bodyPr/>
                    <a:lstStyle/>
                    <a:p>
                      <a:pPr algn="ctr"/>
                      <a:r>
                        <a:rPr lang="ru-RU" sz="1000">
                          <a:solidFill>
                            <a:srgbClr val="002060"/>
                          </a:solidFill>
                          <a:effectLst/>
                          <a:latin typeface="Calibri" pitchFamily="34" charset="0"/>
                        </a:rPr>
                        <a:t>Е</a:t>
                      </a:r>
                    </a:p>
                  </a:txBody>
                  <a:tcPr marL="47731" marR="47731" marT="23865" marB="23865"/>
                </a:tc>
                <a:tc>
                  <a:txBody>
                    <a:bodyPr/>
                    <a:lstStyle/>
                    <a:p>
                      <a:pPr algn="l"/>
                      <a:r>
                        <a:rPr lang="ru-RU" sz="1000" dirty="0">
                          <a:solidFill>
                            <a:srgbClr val="002060"/>
                          </a:solidFill>
                          <a:effectLst/>
                          <a:latin typeface="Calibri" pitchFamily="34" charset="0"/>
                        </a:rPr>
                        <a:t>(55В, С, Е)</a:t>
                      </a:r>
                    </a:p>
                  </a:txBody>
                  <a:tcPr marL="47731" marR="47731" marT="23865" marB="23865"/>
                </a:tc>
              </a:tr>
            </a:tbl>
          </a:graphicData>
        </a:graphic>
      </p:graphicFrame>
      <p:sp>
        <p:nvSpPr>
          <p:cNvPr id="5" name="Прямоугольник 4"/>
          <p:cNvSpPr/>
          <p:nvPr/>
        </p:nvSpPr>
        <p:spPr>
          <a:xfrm>
            <a:off x="891" y="4008839"/>
            <a:ext cx="9144000" cy="1015663"/>
          </a:xfrm>
          <a:prstGeom prst="rect">
            <a:avLst/>
          </a:prstGeom>
        </p:spPr>
        <p:txBody>
          <a:bodyPr wrap="square">
            <a:spAutoFit/>
          </a:bodyPr>
          <a:lstStyle/>
          <a:p>
            <a:pPr algn="just"/>
            <a:r>
              <a:rPr lang="ru-RU" sz="1200" dirty="0">
                <a:solidFill>
                  <a:srgbClr val="002060"/>
                </a:solidFill>
                <a:latin typeface="Calibri" pitchFamily="34" charset="0"/>
              </a:rPr>
              <a:t>1. В помещениях, в которых находятся разные виды горючего материала и возможно возникновение различных классов пожара, используются универсальные по области применения огнетушители.</a:t>
            </a:r>
          </a:p>
          <a:p>
            <a:pPr algn="just"/>
            <a:r>
              <a:rPr lang="ru-RU" sz="1200" dirty="0">
                <a:solidFill>
                  <a:srgbClr val="002060"/>
                </a:solidFill>
                <a:latin typeface="Calibri" pitchFamily="34" charset="0"/>
              </a:rPr>
              <a:t>2. Допускается использовать иные первичные средства пожаротушения, обеспечивающие тушение соответствующего класса пожара и ранг тушения модельного очага пожара, в том числе генераторы огнетушащего аэрозоля переносные.</a:t>
            </a:r>
          </a:p>
          <a:p>
            <a:pPr algn="just"/>
            <a:r>
              <a:rPr lang="ru-RU" sz="1200" dirty="0">
                <a:solidFill>
                  <a:srgbClr val="002060"/>
                </a:solidFill>
                <a:latin typeface="Calibri" pitchFamily="34" charset="0"/>
              </a:rPr>
              <a:t>3. Выбор типа огнетушителя должен быть определен с учетом обеспечения безопасности его применения для людей и имущества.</a:t>
            </a:r>
          </a:p>
        </p:txBody>
      </p:sp>
    </p:spTree>
    <p:extLst>
      <p:ext uri="{BB962C8B-B14F-4D97-AF65-F5344CB8AC3E}">
        <p14:creationId xmlns:p14="http://schemas.microsoft.com/office/powerpoint/2010/main" val="23236145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67944" y="5589240"/>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3.7. ПЕРВИЧНЫЕ СРЕДСТВА ПОЖАРОТУШЕНИЯ В ЗДАНИЯХ И СООРУЖЕНИЯХ</a:t>
            </a:r>
            <a:endParaRPr lang="ru-RU" sz="2000" b="1" dirty="0">
              <a:solidFill>
                <a:srgbClr val="002060"/>
              </a:solidFill>
              <a:latin typeface="Calibri" pitchFamily="34" charset="0"/>
            </a:endParaRPr>
          </a:p>
        </p:txBody>
      </p:sp>
      <p:sp>
        <p:nvSpPr>
          <p:cNvPr id="3" name="Прямоугольник 2"/>
          <p:cNvSpPr/>
          <p:nvPr/>
        </p:nvSpPr>
        <p:spPr>
          <a:xfrm>
            <a:off x="-3232" y="0"/>
            <a:ext cx="9147231" cy="830997"/>
          </a:xfrm>
          <a:prstGeom prst="rect">
            <a:avLst/>
          </a:prstGeom>
          <a:solidFill>
            <a:schemeClr val="accent3">
              <a:lumMod val="20000"/>
              <a:lumOff val="80000"/>
            </a:schemeClr>
          </a:solidFill>
        </p:spPr>
        <p:txBody>
          <a:bodyPr wrap="square">
            <a:spAutoFit/>
          </a:bodyPr>
          <a:lstStyle/>
          <a:p>
            <a:pPr algn="r"/>
            <a:r>
              <a:rPr lang="ru-RU" sz="1200" b="1" dirty="0">
                <a:solidFill>
                  <a:srgbClr val="002060"/>
                </a:solidFill>
                <a:latin typeface="Calibri" pitchFamily="34" charset="0"/>
              </a:rPr>
              <a:t>Приложение N 2</a:t>
            </a:r>
            <a:br>
              <a:rPr lang="ru-RU" sz="1200" b="1" dirty="0">
                <a:solidFill>
                  <a:srgbClr val="002060"/>
                </a:solidFill>
                <a:latin typeface="Calibri" pitchFamily="34" charset="0"/>
              </a:rPr>
            </a:br>
            <a:r>
              <a:rPr lang="ru-RU" sz="1200" b="1" dirty="0">
                <a:solidFill>
                  <a:srgbClr val="002060"/>
                </a:solidFill>
                <a:latin typeface="Calibri" pitchFamily="34" charset="0"/>
              </a:rPr>
              <a:t>к Правилам противопожарного</a:t>
            </a:r>
            <a:br>
              <a:rPr lang="ru-RU" sz="1200" b="1" dirty="0">
                <a:solidFill>
                  <a:srgbClr val="002060"/>
                </a:solidFill>
                <a:latin typeface="Calibri" pitchFamily="34" charset="0"/>
              </a:rPr>
            </a:br>
            <a:r>
              <a:rPr lang="ru-RU" sz="1200" b="1" dirty="0">
                <a:solidFill>
                  <a:srgbClr val="002060"/>
                </a:solidFill>
                <a:latin typeface="Calibri" pitchFamily="34" charset="0"/>
              </a:rPr>
              <a:t>режима в Российской Федерации</a:t>
            </a:r>
            <a:endParaRPr lang="ru-RU" sz="1200" dirty="0">
              <a:solidFill>
                <a:srgbClr val="002060"/>
              </a:solidFill>
              <a:latin typeface="Calibri" pitchFamily="34" charset="0"/>
            </a:endParaRPr>
          </a:p>
          <a:p>
            <a:pPr algn="ctr"/>
            <a:r>
              <a:rPr lang="ru-RU" sz="1200" b="1" dirty="0">
                <a:solidFill>
                  <a:srgbClr val="002060"/>
                </a:solidFill>
                <a:latin typeface="Calibri" pitchFamily="34" charset="0"/>
              </a:rPr>
              <a:t>Нормы оснащения помещений передвижными огнетушителями (за исключением автозаправочных станций)</a:t>
            </a:r>
          </a:p>
        </p:txBody>
      </p:sp>
      <p:graphicFrame>
        <p:nvGraphicFramePr>
          <p:cNvPr id="4" name="Таблица 3"/>
          <p:cNvGraphicFramePr>
            <a:graphicFrameLocks noGrp="1"/>
          </p:cNvGraphicFramePr>
          <p:nvPr>
            <p:extLst>
              <p:ext uri="{D42A27DB-BD31-4B8C-83A1-F6EECF244321}">
                <p14:modId xmlns:p14="http://schemas.microsoft.com/office/powerpoint/2010/main" val="718231660"/>
              </p:ext>
            </p:extLst>
          </p:nvPr>
        </p:nvGraphicFramePr>
        <p:xfrm>
          <a:off x="0" y="756860"/>
          <a:ext cx="9144000" cy="3436455"/>
        </p:xfrm>
        <a:graphic>
          <a:graphicData uri="http://schemas.openxmlformats.org/drawingml/2006/table">
            <a:tbl>
              <a:tblPr>
                <a:tableStyleId>{69C7853C-536D-4A76-A0AE-DD22124D55A5}</a:tableStyleId>
              </a:tblPr>
              <a:tblGrid>
                <a:gridCol w="2483768"/>
                <a:gridCol w="1512168"/>
                <a:gridCol w="1152128"/>
                <a:gridCol w="3995936"/>
              </a:tblGrid>
              <a:tr h="365755">
                <a:tc>
                  <a:txBody>
                    <a:bodyPr/>
                    <a:lstStyle/>
                    <a:p>
                      <a:pPr algn="ctr"/>
                      <a:r>
                        <a:rPr lang="ru-RU" sz="1000" b="1" dirty="0">
                          <a:solidFill>
                            <a:srgbClr val="002060"/>
                          </a:solidFill>
                          <a:effectLst/>
                          <a:latin typeface="Calibri" pitchFamily="34" charset="0"/>
                        </a:rPr>
                        <a:t>Категория помещения по пожарной и взрывопожарной опасности</a:t>
                      </a:r>
                    </a:p>
                  </a:txBody>
                  <a:tcPr marL="38911" marR="38911" marT="19455" marB="19455"/>
                </a:tc>
                <a:tc>
                  <a:txBody>
                    <a:bodyPr/>
                    <a:lstStyle/>
                    <a:p>
                      <a:pPr algn="ctr"/>
                      <a:r>
                        <a:rPr lang="ru-RU" sz="1000" b="1" dirty="0">
                          <a:solidFill>
                            <a:srgbClr val="002060"/>
                          </a:solidFill>
                          <a:effectLst/>
                          <a:latin typeface="Calibri" pitchFamily="34" charset="0"/>
                        </a:rPr>
                        <a:t>Предельная защищаемая площадь (кв. метров)</a:t>
                      </a:r>
                    </a:p>
                  </a:txBody>
                  <a:tcPr marL="38911" marR="38911" marT="19455" marB="19455"/>
                </a:tc>
                <a:tc>
                  <a:txBody>
                    <a:bodyPr/>
                    <a:lstStyle/>
                    <a:p>
                      <a:pPr algn="ctr"/>
                      <a:r>
                        <a:rPr lang="ru-RU" sz="1000" b="1" dirty="0">
                          <a:solidFill>
                            <a:srgbClr val="002060"/>
                          </a:solidFill>
                          <a:effectLst/>
                          <a:latin typeface="Calibri" pitchFamily="34" charset="0"/>
                        </a:rPr>
                        <a:t>Класс пожара</a:t>
                      </a:r>
                    </a:p>
                  </a:txBody>
                  <a:tcPr marL="38911" marR="38911" marT="19455" marB="19455"/>
                </a:tc>
                <a:tc>
                  <a:txBody>
                    <a:bodyPr/>
                    <a:lstStyle/>
                    <a:p>
                      <a:pPr algn="ctr"/>
                      <a:r>
                        <a:rPr lang="ru-RU" sz="1000" b="1" dirty="0">
                          <a:solidFill>
                            <a:srgbClr val="002060"/>
                          </a:solidFill>
                          <a:effectLst/>
                          <a:latin typeface="Calibri" pitchFamily="34" charset="0"/>
                        </a:rPr>
                        <a:t>Количество огнетушителей с рангом тушения модельного очага (не менее штук)</a:t>
                      </a:r>
                    </a:p>
                  </a:txBody>
                  <a:tcPr marL="38911" marR="38911" marT="19455" marB="19455"/>
                </a:tc>
              </a:tr>
              <a:tr h="272377">
                <a:tc rowSpan="5">
                  <a:txBody>
                    <a:bodyPr/>
                    <a:lstStyle/>
                    <a:p>
                      <a:pPr algn="ctr"/>
                      <a:endParaRPr lang="ru-RU" sz="1000" dirty="0" smtClean="0">
                        <a:solidFill>
                          <a:srgbClr val="002060"/>
                        </a:solidFill>
                        <a:effectLst/>
                        <a:latin typeface="Calibri" pitchFamily="34" charset="0"/>
                      </a:endParaRPr>
                    </a:p>
                    <a:p>
                      <a:pPr algn="ctr"/>
                      <a:endParaRPr lang="ru-RU" sz="1000" dirty="0" smtClean="0">
                        <a:solidFill>
                          <a:srgbClr val="002060"/>
                        </a:solidFill>
                        <a:effectLst/>
                        <a:latin typeface="Calibri" pitchFamily="34" charset="0"/>
                      </a:endParaRPr>
                    </a:p>
                    <a:p>
                      <a:pPr algn="ctr"/>
                      <a:endParaRPr lang="ru-RU" sz="1000" dirty="0" smtClean="0">
                        <a:solidFill>
                          <a:srgbClr val="002060"/>
                        </a:solidFill>
                        <a:effectLst/>
                        <a:latin typeface="Calibri" pitchFamily="34" charset="0"/>
                      </a:endParaRPr>
                    </a:p>
                    <a:p>
                      <a:pPr algn="ctr"/>
                      <a:r>
                        <a:rPr lang="ru-RU" sz="1000" dirty="0" smtClean="0">
                          <a:solidFill>
                            <a:srgbClr val="002060"/>
                          </a:solidFill>
                          <a:effectLst/>
                          <a:latin typeface="Calibri" pitchFamily="34" charset="0"/>
                        </a:rPr>
                        <a:t>А</a:t>
                      </a:r>
                      <a:r>
                        <a:rPr lang="ru-RU" sz="1000" dirty="0">
                          <a:solidFill>
                            <a:srgbClr val="002060"/>
                          </a:solidFill>
                          <a:effectLst/>
                          <a:latin typeface="Calibri" pitchFamily="34" charset="0"/>
                        </a:rPr>
                        <a:t>, Б, </a:t>
                      </a:r>
                      <a:r>
                        <a:rPr lang="ru-RU" sz="1000" dirty="0" smtClean="0">
                          <a:solidFill>
                            <a:srgbClr val="002060"/>
                          </a:solidFill>
                          <a:effectLst/>
                          <a:latin typeface="Calibri" pitchFamily="34" charset="0"/>
                        </a:rPr>
                        <a:t>В1-В4</a:t>
                      </a:r>
                      <a:endParaRPr lang="ru-RU" sz="1000" dirty="0">
                        <a:solidFill>
                          <a:srgbClr val="002060"/>
                        </a:solidFill>
                        <a:effectLst/>
                        <a:latin typeface="Calibri" pitchFamily="34" charset="0"/>
                      </a:endParaRPr>
                    </a:p>
                  </a:txBody>
                  <a:tcPr marL="38911" marR="38911" marT="19455" marB="19455"/>
                </a:tc>
                <a:tc rowSpan="5">
                  <a:txBody>
                    <a:bodyPr/>
                    <a:lstStyle/>
                    <a:p>
                      <a:pPr algn="ctr"/>
                      <a:endParaRPr lang="ru-RU" sz="1000" dirty="0" smtClean="0">
                        <a:solidFill>
                          <a:srgbClr val="002060"/>
                        </a:solidFill>
                        <a:effectLst/>
                        <a:latin typeface="Calibri" pitchFamily="34" charset="0"/>
                      </a:endParaRPr>
                    </a:p>
                    <a:p>
                      <a:pPr algn="ctr"/>
                      <a:endParaRPr lang="ru-RU" sz="1000" dirty="0" smtClean="0">
                        <a:solidFill>
                          <a:srgbClr val="002060"/>
                        </a:solidFill>
                        <a:effectLst/>
                        <a:latin typeface="Calibri" pitchFamily="34" charset="0"/>
                      </a:endParaRPr>
                    </a:p>
                    <a:p>
                      <a:pPr algn="ctr"/>
                      <a:endParaRPr lang="ru-RU" sz="1000" dirty="0" smtClean="0">
                        <a:solidFill>
                          <a:srgbClr val="002060"/>
                        </a:solidFill>
                        <a:effectLst/>
                        <a:latin typeface="Calibri" pitchFamily="34" charset="0"/>
                      </a:endParaRPr>
                    </a:p>
                    <a:p>
                      <a:pPr algn="ctr"/>
                      <a:r>
                        <a:rPr lang="ru-RU" sz="1000" dirty="0" smtClean="0">
                          <a:solidFill>
                            <a:srgbClr val="002060"/>
                          </a:solidFill>
                          <a:effectLst/>
                          <a:latin typeface="Calibri" pitchFamily="34" charset="0"/>
                        </a:rPr>
                        <a:t>500</a:t>
                      </a:r>
                      <a:endParaRPr lang="ru-RU" sz="1000" dirty="0">
                        <a:solidFill>
                          <a:srgbClr val="002060"/>
                        </a:solidFill>
                        <a:effectLst/>
                        <a:latin typeface="Calibri" pitchFamily="34" charset="0"/>
                      </a:endParaRPr>
                    </a:p>
                  </a:txBody>
                  <a:tcPr marL="38911" marR="38911" marT="19455" marB="19455"/>
                </a:tc>
                <a:tc>
                  <a:txBody>
                    <a:bodyPr/>
                    <a:lstStyle/>
                    <a:p>
                      <a:pPr algn="ctr"/>
                      <a:r>
                        <a:rPr lang="ru-RU" sz="1000" dirty="0">
                          <a:solidFill>
                            <a:srgbClr val="002060"/>
                          </a:solidFill>
                          <a:effectLst/>
                          <a:latin typeface="Calibri" pitchFamily="34" charset="0"/>
                        </a:rPr>
                        <a:t>А</a:t>
                      </a:r>
                    </a:p>
                  </a:txBody>
                  <a:tcPr marL="38911" marR="38911" marT="19455" marB="19455"/>
                </a:tc>
                <a:tc>
                  <a:txBody>
                    <a:bodyPr/>
                    <a:lstStyle/>
                    <a:p>
                      <a:pPr algn="l"/>
                      <a:r>
                        <a:rPr lang="ru-RU" sz="1000">
                          <a:solidFill>
                            <a:srgbClr val="002060"/>
                          </a:solidFill>
                          <a:effectLst/>
                          <a:latin typeface="Calibri" pitchFamily="34" charset="0"/>
                        </a:rPr>
                        <a:t>2 - 6А или 1 - 10А</a:t>
                      </a:r>
                    </a:p>
                  </a:txBody>
                  <a:tcPr marL="38911" marR="38911" marT="19455" marB="19455"/>
                </a:tc>
              </a:tr>
              <a:tr h="155644">
                <a:tc vMerge="1">
                  <a:txBody>
                    <a:bodyPr/>
                    <a:lstStyle/>
                    <a:p>
                      <a:endParaRPr lang="ru-RU" sz="1000" dirty="0">
                        <a:solidFill>
                          <a:srgbClr val="002060"/>
                        </a:solidFill>
                        <a:effectLst/>
                        <a:latin typeface="Calibri" pitchFamily="34" charset="0"/>
                      </a:endParaRPr>
                    </a:p>
                  </a:txBody>
                  <a:tcPr marL="38911" marR="38911" marT="19455" marB="19455"/>
                </a:tc>
                <a:tc vMerge="1">
                  <a:txBody>
                    <a:bodyPr/>
                    <a:lstStyle/>
                    <a:p>
                      <a:endParaRPr lang="ru-RU" sz="1000" dirty="0">
                        <a:solidFill>
                          <a:srgbClr val="002060"/>
                        </a:solidFill>
                        <a:effectLst/>
                        <a:latin typeface="Calibri" pitchFamily="34" charset="0"/>
                      </a:endParaRPr>
                    </a:p>
                  </a:txBody>
                  <a:tcPr marL="38911" marR="38911" marT="19455" marB="19455"/>
                </a:tc>
                <a:tc>
                  <a:txBody>
                    <a:bodyPr/>
                    <a:lstStyle/>
                    <a:p>
                      <a:pPr algn="ctr"/>
                      <a:r>
                        <a:rPr lang="ru-RU" sz="1000">
                          <a:solidFill>
                            <a:srgbClr val="002060"/>
                          </a:solidFill>
                          <a:effectLst/>
                          <a:latin typeface="Calibri" pitchFamily="34" charset="0"/>
                        </a:rPr>
                        <a:t>В</a:t>
                      </a:r>
                    </a:p>
                  </a:txBody>
                  <a:tcPr marL="38911" marR="38911" marT="19455" marB="19455"/>
                </a:tc>
                <a:tc>
                  <a:txBody>
                    <a:bodyPr/>
                    <a:lstStyle/>
                    <a:p>
                      <a:pPr algn="l"/>
                      <a:r>
                        <a:rPr lang="ru-RU" sz="1000">
                          <a:solidFill>
                            <a:srgbClr val="002060"/>
                          </a:solidFill>
                          <a:effectLst/>
                          <a:latin typeface="Calibri" pitchFamily="34" charset="0"/>
                        </a:rPr>
                        <a:t>2 - 144В или 1 - 233В</a:t>
                      </a:r>
                    </a:p>
                  </a:txBody>
                  <a:tcPr marL="38911" marR="38911" marT="19455" marB="19455"/>
                </a:tc>
              </a:tr>
              <a:tr h="272377">
                <a:tc vMerge="1">
                  <a:txBody>
                    <a:bodyPr/>
                    <a:lstStyle/>
                    <a:p>
                      <a:endParaRPr lang="ru-RU" sz="1000" dirty="0">
                        <a:solidFill>
                          <a:srgbClr val="002060"/>
                        </a:solidFill>
                        <a:effectLst/>
                        <a:latin typeface="Calibri" pitchFamily="34" charset="0"/>
                      </a:endParaRPr>
                    </a:p>
                  </a:txBody>
                  <a:tcPr marL="38911" marR="38911" marT="19455" marB="19455"/>
                </a:tc>
                <a:tc vMerge="1">
                  <a:txBody>
                    <a:bodyPr/>
                    <a:lstStyle/>
                    <a:p>
                      <a:endParaRPr lang="ru-RU" sz="1000" dirty="0">
                        <a:solidFill>
                          <a:srgbClr val="002060"/>
                        </a:solidFill>
                        <a:effectLst/>
                        <a:latin typeface="Calibri" pitchFamily="34" charset="0"/>
                      </a:endParaRPr>
                    </a:p>
                  </a:txBody>
                  <a:tcPr marL="38911" marR="38911" marT="19455" marB="19455"/>
                </a:tc>
                <a:tc>
                  <a:txBody>
                    <a:bodyPr/>
                    <a:lstStyle/>
                    <a:p>
                      <a:pPr algn="ctr"/>
                      <a:r>
                        <a:rPr lang="ru-RU" sz="1000">
                          <a:solidFill>
                            <a:srgbClr val="002060"/>
                          </a:solidFill>
                          <a:effectLst/>
                          <a:latin typeface="Calibri" pitchFamily="34" charset="0"/>
                        </a:rPr>
                        <a:t>С</a:t>
                      </a:r>
                    </a:p>
                  </a:txBody>
                  <a:tcPr marL="38911" marR="38911" marT="19455" marB="19455"/>
                </a:tc>
                <a:tc>
                  <a:txBody>
                    <a:bodyPr/>
                    <a:lstStyle/>
                    <a:p>
                      <a:pPr algn="l"/>
                      <a:r>
                        <a:rPr lang="ru-RU" sz="1000">
                          <a:solidFill>
                            <a:srgbClr val="002060"/>
                          </a:solidFill>
                          <a:effectLst/>
                          <a:latin typeface="Calibri" pitchFamily="34" charset="0"/>
                        </a:rPr>
                        <a:t>2 - (6А, 144В, С)</a:t>
                      </a:r>
                    </a:p>
                    <a:p>
                      <a:pPr algn="l"/>
                      <a:r>
                        <a:rPr lang="ru-RU" sz="1000">
                          <a:solidFill>
                            <a:srgbClr val="002060"/>
                          </a:solidFill>
                          <a:effectLst/>
                          <a:latin typeface="Calibri" pitchFamily="34" charset="0"/>
                        </a:rPr>
                        <a:t>или 1 -(10А, 233В, С)</a:t>
                      </a:r>
                    </a:p>
                  </a:txBody>
                  <a:tcPr marL="38911" marR="38911" marT="19455" marB="19455"/>
                </a:tc>
              </a:tr>
              <a:tr h="155644">
                <a:tc vMerge="1">
                  <a:txBody>
                    <a:bodyPr/>
                    <a:lstStyle/>
                    <a:p>
                      <a:endParaRPr lang="ru-RU" sz="1000" dirty="0">
                        <a:solidFill>
                          <a:srgbClr val="002060"/>
                        </a:solidFill>
                        <a:effectLst/>
                        <a:latin typeface="Calibri" pitchFamily="34" charset="0"/>
                      </a:endParaRPr>
                    </a:p>
                  </a:txBody>
                  <a:tcPr marL="38911" marR="38911" marT="19455" marB="19455"/>
                </a:tc>
                <a:tc vMerge="1">
                  <a:txBody>
                    <a:bodyPr/>
                    <a:lstStyle/>
                    <a:p>
                      <a:endParaRPr lang="ru-RU" sz="1000" dirty="0">
                        <a:solidFill>
                          <a:srgbClr val="002060"/>
                        </a:solidFill>
                        <a:effectLst/>
                        <a:latin typeface="Calibri" pitchFamily="34" charset="0"/>
                      </a:endParaRPr>
                    </a:p>
                  </a:txBody>
                  <a:tcPr marL="38911" marR="38911" marT="19455" marB="19455"/>
                </a:tc>
                <a:tc>
                  <a:txBody>
                    <a:bodyPr/>
                    <a:lstStyle/>
                    <a:p>
                      <a:pPr algn="ctr"/>
                      <a:r>
                        <a:rPr lang="en-US" sz="1000">
                          <a:solidFill>
                            <a:srgbClr val="002060"/>
                          </a:solidFill>
                          <a:effectLst/>
                          <a:latin typeface="Calibri" pitchFamily="34" charset="0"/>
                        </a:rPr>
                        <a:t>D</a:t>
                      </a:r>
                    </a:p>
                  </a:txBody>
                  <a:tcPr marL="38911" marR="38911" marT="19455" marB="19455"/>
                </a:tc>
                <a:tc>
                  <a:txBody>
                    <a:bodyPr/>
                    <a:lstStyle/>
                    <a:p>
                      <a:pPr algn="l"/>
                      <a:r>
                        <a:rPr lang="en-US" sz="1000">
                          <a:solidFill>
                            <a:srgbClr val="002060"/>
                          </a:solidFill>
                          <a:effectLst/>
                          <a:latin typeface="Calibri" pitchFamily="34" charset="0"/>
                        </a:rPr>
                        <a:t>1 -D</a:t>
                      </a:r>
                    </a:p>
                  </a:txBody>
                  <a:tcPr marL="38911" marR="38911" marT="19455" marB="19455"/>
                </a:tc>
              </a:tr>
              <a:tr h="272377">
                <a:tc vMerge="1">
                  <a:txBody>
                    <a:bodyPr/>
                    <a:lstStyle/>
                    <a:p>
                      <a:endParaRPr lang="ru-RU" sz="1000" dirty="0">
                        <a:solidFill>
                          <a:srgbClr val="002060"/>
                        </a:solidFill>
                        <a:effectLst/>
                        <a:latin typeface="Calibri" pitchFamily="34" charset="0"/>
                      </a:endParaRPr>
                    </a:p>
                  </a:txBody>
                  <a:tcPr marL="38911" marR="38911" marT="19455" marB="19455"/>
                </a:tc>
                <a:tc vMerge="1">
                  <a:txBody>
                    <a:bodyPr/>
                    <a:lstStyle/>
                    <a:p>
                      <a:endParaRPr lang="ru-RU" sz="1000" dirty="0">
                        <a:solidFill>
                          <a:srgbClr val="002060"/>
                        </a:solidFill>
                        <a:effectLst/>
                        <a:latin typeface="Calibri" pitchFamily="34" charset="0"/>
                      </a:endParaRPr>
                    </a:p>
                  </a:txBody>
                  <a:tcPr marL="38911" marR="38911" marT="19455" marB="19455"/>
                </a:tc>
                <a:tc>
                  <a:txBody>
                    <a:bodyPr/>
                    <a:lstStyle/>
                    <a:p>
                      <a:pPr algn="ctr"/>
                      <a:r>
                        <a:rPr lang="ru-RU" sz="1000">
                          <a:solidFill>
                            <a:srgbClr val="002060"/>
                          </a:solidFill>
                          <a:effectLst/>
                          <a:latin typeface="Calibri" pitchFamily="34" charset="0"/>
                        </a:rPr>
                        <a:t>Е</a:t>
                      </a:r>
                    </a:p>
                  </a:txBody>
                  <a:tcPr marL="38911" marR="38911" marT="19455" marB="19455"/>
                </a:tc>
                <a:tc>
                  <a:txBody>
                    <a:bodyPr/>
                    <a:lstStyle/>
                    <a:p>
                      <a:pPr algn="l"/>
                      <a:r>
                        <a:rPr lang="ru-RU" sz="1000" dirty="0">
                          <a:solidFill>
                            <a:srgbClr val="002060"/>
                          </a:solidFill>
                          <a:effectLst/>
                          <a:latin typeface="Calibri" pitchFamily="34" charset="0"/>
                        </a:rPr>
                        <a:t>2 - (6А, 144В, С, Е)</a:t>
                      </a:r>
                    </a:p>
                    <a:p>
                      <a:pPr algn="l"/>
                      <a:r>
                        <a:rPr lang="ru-RU" sz="1000" dirty="0">
                          <a:solidFill>
                            <a:srgbClr val="002060"/>
                          </a:solidFill>
                          <a:effectLst/>
                          <a:latin typeface="Calibri" pitchFamily="34" charset="0"/>
                        </a:rPr>
                        <a:t>или 1 -(10А, 233В, С, Е)</a:t>
                      </a:r>
                    </a:p>
                  </a:txBody>
                  <a:tcPr marL="38911" marR="38911" marT="19455" marB="19455"/>
                </a:tc>
              </a:tr>
              <a:tr h="155644">
                <a:tc rowSpan="5">
                  <a:txBody>
                    <a:bodyPr/>
                    <a:lstStyle/>
                    <a:p>
                      <a:pPr algn="ctr"/>
                      <a:endParaRPr lang="ru-RU" sz="1000" dirty="0" smtClean="0">
                        <a:solidFill>
                          <a:srgbClr val="002060"/>
                        </a:solidFill>
                        <a:effectLst/>
                        <a:latin typeface="Calibri" pitchFamily="34" charset="0"/>
                      </a:endParaRPr>
                    </a:p>
                    <a:p>
                      <a:pPr algn="ctr"/>
                      <a:endParaRPr lang="ru-RU" sz="1000" dirty="0" smtClean="0">
                        <a:solidFill>
                          <a:srgbClr val="002060"/>
                        </a:solidFill>
                        <a:effectLst/>
                        <a:latin typeface="Calibri" pitchFamily="34" charset="0"/>
                      </a:endParaRPr>
                    </a:p>
                    <a:p>
                      <a:pPr algn="ctr"/>
                      <a:endParaRPr lang="ru-RU" sz="1000" dirty="0" smtClean="0">
                        <a:solidFill>
                          <a:srgbClr val="002060"/>
                        </a:solidFill>
                        <a:effectLst/>
                        <a:latin typeface="Calibri" pitchFamily="34" charset="0"/>
                      </a:endParaRPr>
                    </a:p>
                    <a:p>
                      <a:pPr algn="ctr"/>
                      <a:endParaRPr lang="ru-RU" sz="1000" dirty="0" smtClean="0">
                        <a:solidFill>
                          <a:srgbClr val="002060"/>
                        </a:solidFill>
                        <a:effectLst/>
                        <a:latin typeface="Calibri" pitchFamily="34" charset="0"/>
                      </a:endParaRPr>
                    </a:p>
                    <a:p>
                      <a:pPr algn="ctr"/>
                      <a:endParaRPr lang="ru-RU" sz="1000" dirty="0" smtClean="0">
                        <a:solidFill>
                          <a:srgbClr val="002060"/>
                        </a:solidFill>
                        <a:effectLst/>
                        <a:latin typeface="Calibri" pitchFamily="34" charset="0"/>
                      </a:endParaRPr>
                    </a:p>
                    <a:p>
                      <a:pPr algn="ctr"/>
                      <a:r>
                        <a:rPr lang="ru-RU" sz="1000" dirty="0" smtClean="0">
                          <a:solidFill>
                            <a:srgbClr val="002060"/>
                          </a:solidFill>
                          <a:effectLst/>
                          <a:latin typeface="Calibri" pitchFamily="34" charset="0"/>
                        </a:rPr>
                        <a:t>Г</a:t>
                      </a:r>
                      <a:r>
                        <a:rPr lang="ru-RU" sz="1000" dirty="0">
                          <a:solidFill>
                            <a:srgbClr val="002060"/>
                          </a:solidFill>
                          <a:effectLst/>
                          <a:latin typeface="Calibri" pitchFamily="34" charset="0"/>
                        </a:rPr>
                        <a:t>, </a:t>
                      </a:r>
                      <a:r>
                        <a:rPr lang="ru-RU" sz="1000" dirty="0" smtClean="0">
                          <a:solidFill>
                            <a:srgbClr val="002060"/>
                          </a:solidFill>
                          <a:effectLst/>
                          <a:latin typeface="Calibri" pitchFamily="34" charset="0"/>
                        </a:rPr>
                        <a:t>Д</a:t>
                      </a:r>
                      <a:endParaRPr lang="ru-RU" sz="1000" dirty="0">
                        <a:solidFill>
                          <a:srgbClr val="002060"/>
                        </a:solidFill>
                        <a:effectLst/>
                        <a:latin typeface="Calibri" pitchFamily="34" charset="0"/>
                      </a:endParaRPr>
                    </a:p>
                  </a:txBody>
                  <a:tcPr marL="38911" marR="38911" marT="19455" marB="19455"/>
                </a:tc>
                <a:tc rowSpan="5">
                  <a:txBody>
                    <a:bodyPr/>
                    <a:lstStyle/>
                    <a:p>
                      <a:pPr algn="ctr"/>
                      <a:endParaRPr lang="ru-RU" sz="1000" dirty="0" smtClean="0">
                        <a:solidFill>
                          <a:srgbClr val="002060"/>
                        </a:solidFill>
                        <a:effectLst/>
                        <a:latin typeface="Calibri" pitchFamily="34" charset="0"/>
                      </a:endParaRPr>
                    </a:p>
                    <a:p>
                      <a:pPr algn="ctr"/>
                      <a:endParaRPr lang="ru-RU" sz="1000" dirty="0" smtClean="0">
                        <a:solidFill>
                          <a:srgbClr val="002060"/>
                        </a:solidFill>
                        <a:effectLst/>
                        <a:latin typeface="Calibri" pitchFamily="34" charset="0"/>
                      </a:endParaRPr>
                    </a:p>
                    <a:p>
                      <a:pPr algn="ctr"/>
                      <a:endParaRPr lang="ru-RU" sz="1000" dirty="0" smtClean="0">
                        <a:solidFill>
                          <a:srgbClr val="002060"/>
                        </a:solidFill>
                        <a:effectLst/>
                        <a:latin typeface="Calibri" pitchFamily="34" charset="0"/>
                      </a:endParaRPr>
                    </a:p>
                    <a:p>
                      <a:pPr algn="ctr"/>
                      <a:endParaRPr lang="ru-RU" sz="1000" dirty="0" smtClean="0">
                        <a:solidFill>
                          <a:srgbClr val="002060"/>
                        </a:solidFill>
                        <a:effectLst/>
                        <a:latin typeface="Calibri" pitchFamily="34" charset="0"/>
                      </a:endParaRPr>
                    </a:p>
                    <a:p>
                      <a:pPr algn="ctr"/>
                      <a:endParaRPr lang="ru-RU" sz="1000" dirty="0" smtClean="0">
                        <a:solidFill>
                          <a:srgbClr val="002060"/>
                        </a:solidFill>
                        <a:effectLst/>
                        <a:latin typeface="Calibri" pitchFamily="34" charset="0"/>
                      </a:endParaRPr>
                    </a:p>
                    <a:p>
                      <a:pPr algn="ctr"/>
                      <a:r>
                        <a:rPr lang="ru-RU" sz="1000" dirty="0" smtClean="0">
                          <a:solidFill>
                            <a:srgbClr val="002060"/>
                          </a:solidFill>
                          <a:effectLst/>
                          <a:latin typeface="Calibri" pitchFamily="34" charset="0"/>
                        </a:rPr>
                        <a:t>800</a:t>
                      </a:r>
                      <a:endParaRPr lang="ru-RU" sz="1000" dirty="0">
                        <a:solidFill>
                          <a:srgbClr val="002060"/>
                        </a:solidFill>
                        <a:effectLst/>
                        <a:latin typeface="Calibri" pitchFamily="34" charset="0"/>
                      </a:endParaRPr>
                    </a:p>
                  </a:txBody>
                  <a:tcPr marL="38911" marR="38911" marT="19455" marB="19455"/>
                </a:tc>
                <a:tc>
                  <a:txBody>
                    <a:bodyPr/>
                    <a:lstStyle/>
                    <a:p>
                      <a:pPr algn="ctr"/>
                      <a:r>
                        <a:rPr lang="ru-RU" sz="1000">
                          <a:solidFill>
                            <a:srgbClr val="002060"/>
                          </a:solidFill>
                          <a:effectLst/>
                          <a:latin typeface="Calibri" pitchFamily="34" charset="0"/>
                        </a:rPr>
                        <a:t>А</a:t>
                      </a:r>
                    </a:p>
                  </a:txBody>
                  <a:tcPr marL="38911" marR="38911" marT="19455" marB="19455"/>
                </a:tc>
                <a:tc>
                  <a:txBody>
                    <a:bodyPr/>
                    <a:lstStyle/>
                    <a:p>
                      <a:pPr algn="l"/>
                      <a:r>
                        <a:rPr lang="ru-RU" sz="1000">
                          <a:solidFill>
                            <a:srgbClr val="002060"/>
                          </a:solidFill>
                          <a:effectLst/>
                          <a:latin typeface="Calibri" pitchFamily="34" charset="0"/>
                        </a:rPr>
                        <a:t>2 - 6А или 1 - 10А</a:t>
                      </a:r>
                    </a:p>
                  </a:txBody>
                  <a:tcPr marL="38911" marR="38911" marT="19455" marB="19455"/>
                </a:tc>
              </a:tr>
              <a:tr h="155644">
                <a:tc vMerge="1">
                  <a:txBody>
                    <a:bodyPr/>
                    <a:lstStyle/>
                    <a:p>
                      <a:endParaRPr lang="ru-RU" sz="1000" dirty="0">
                        <a:solidFill>
                          <a:srgbClr val="002060"/>
                        </a:solidFill>
                        <a:effectLst/>
                        <a:latin typeface="Calibri" pitchFamily="34" charset="0"/>
                      </a:endParaRPr>
                    </a:p>
                  </a:txBody>
                  <a:tcPr marL="38911" marR="38911" marT="19455" marB="19455"/>
                </a:tc>
                <a:tc vMerge="1">
                  <a:txBody>
                    <a:bodyPr/>
                    <a:lstStyle/>
                    <a:p>
                      <a:endParaRPr lang="ru-RU" sz="1000" dirty="0">
                        <a:solidFill>
                          <a:srgbClr val="002060"/>
                        </a:solidFill>
                        <a:effectLst/>
                        <a:latin typeface="Calibri" pitchFamily="34" charset="0"/>
                      </a:endParaRPr>
                    </a:p>
                  </a:txBody>
                  <a:tcPr marL="38911" marR="38911" marT="19455" marB="19455"/>
                </a:tc>
                <a:tc>
                  <a:txBody>
                    <a:bodyPr/>
                    <a:lstStyle/>
                    <a:p>
                      <a:pPr algn="ctr"/>
                      <a:r>
                        <a:rPr lang="ru-RU" sz="1000">
                          <a:solidFill>
                            <a:srgbClr val="002060"/>
                          </a:solidFill>
                          <a:effectLst/>
                          <a:latin typeface="Calibri" pitchFamily="34" charset="0"/>
                        </a:rPr>
                        <a:t>В</a:t>
                      </a:r>
                    </a:p>
                  </a:txBody>
                  <a:tcPr marL="38911" marR="38911" marT="19455" marB="19455"/>
                </a:tc>
                <a:tc>
                  <a:txBody>
                    <a:bodyPr/>
                    <a:lstStyle/>
                    <a:p>
                      <a:pPr algn="l"/>
                      <a:r>
                        <a:rPr lang="ru-RU" sz="1000">
                          <a:solidFill>
                            <a:srgbClr val="002060"/>
                          </a:solidFill>
                          <a:effectLst/>
                          <a:latin typeface="Calibri" pitchFamily="34" charset="0"/>
                        </a:rPr>
                        <a:t>2 - 144В или 1 - 233В</a:t>
                      </a:r>
                    </a:p>
                  </a:txBody>
                  <a:tcPr marL="38911" marR="38911" marT="19455" marB="19455"/>
                </a:tc>
              </a:tr>
              <a:tr h="505843">
                <a:tc vMerge="1">
                  <a:txBody>
                    <a:bodyPr/>
                    <a:lstStyle/>
                    <a:p>
                      <a:endParaRPr lang="ru-RU" sz="1000" dirty="0">
                        <a:solidFill>
                          <a:srgbClr val="002060"/>
                        </a:solidFill>
                        <a:effectLst/>
                        <a:latin typeface="Calibri" pitchFamily="34" charset="0"/>
                      </a:endParaRPr>
                    </a:p>
                  </a:txBody>
                  <a:tcPr marL="38911" marR="38911" marT="19455" marB="19455"/>
                </a:tc>
                <a:tc vMerge="1">
                  <a:txBody>
                    <a:bodyPr/>
                    <a:lstStyle/>
                    <a:p>
                      <a:endParaRPr lang="ru-RU" sz="1000" dirty="0">
                        <a:solidFill>
                          <a:srgbClr val="002060"/>
                        </a:solidFill>
                        <a:effectLst/>
                        <a:latin typeface="Calibri" pitchFamily="34" charset="0"/>
                      </a:endParaRPr>
                    </a:p>
                  </a:txBody>
                  <a:tcPr marL="38911" marR="38911" marT="19455" marB="19455"/>
                </a:tc>
                <a:tc>
                  <a:txBody>
                    <a:bodyPr/>
                    <a:lstStyle/>
                    <a:p>
                      <a:pPr algn="ctr"/>
                      <a:r>
                        <a:rPr lang="ru-RU" sz="1000">
                          <a:solidFill>
                            <a:srgbClr val="002060"/>
                          </a:solidFill>
                          <a:effectLst/>
                          <a:latin typeface="Calibri" pitchFamily="34" charset="0"/>
                        </a:rPr>
                        <a:t>С</a:t>
                      </a:r>
                    </a:p>
                  </a:txBody>
                  <a:tcPr marL="38911" marR="38911" marT="19455" marB="19455"/>
                </a:tc>
                <a:tc>
                  <a:txBody>
                    <a:bodyPr/>
                    <a:lstStyle/>
                    <a:p>
                      <a:pPr algn="l"/>
                      <a:r>
                        <a:rPr lang="ru-RU" sz="1000" dirty="0">
                          <a:solidFill>
                            <a:srgbClr val="002060"/>
                          </a:solidFill>
                          <a:effectLst/>
                          <a:latin typeface="Calibri" pitchFamily="34" charset="0"/>
                        </a:rPr>
                        <a:t>2 - (6А, 144В, С)</a:t>
                      </a:r>
                    </a:p>
                    <a:p>
                      <a:pPr algn="l"/>
                      <a:r>
                        <a:rPr lang="ru-RU" sz="1000" dirty="0">
                          <a:solidFill>
                            <a:srgbClr val="002060"/>
                          </a:solidFill>
                          <a:effectLst/>
                          <a:latin typeface="Calibri" pitchFamily="34" charset="0"/>
                        </a:rPr>
                        <a:t>или 1 -(10А, 233В, С)</a:t>
                      </a:r>
                    </a:p>
                    <a:p>
                      <a:pPr algn="l"/>
                      <a:r>
                        <a:rPr lang="ru-RU" sz="1000" dirty="0">
                          <a:solidFill>
                            <a:srgbClr val="002060"/>
                          </a:solidFill>
                          <a:effectLst/>
                          <a:latin typeface="Calibri" pitchFamily="34" charset="0"/>
                        </a:rPr>
                        <a:t>или 2 - (144В, С) или 1 - (233В, С)</a:t>
                      </a:r>
                    </a:p>
                  </a:txBody>
                  <a:tcPr marL="38911" marR="38911" marT="19455" marB="19455"/>
                </a:tc>
              </a:tr>
              <a:tr h="155644">
                <a:tc vMerge="1">
                  <a:txBody>
                    <a:bodyPr/>
                    <a:lstStyle/>
                    <a:p>
                      <a:endParaRPr lang="ru-RU" sz="1000" dirty="0">
                        <a:solidFill>
                          <a:srgbClr val="002060"/>
                        </a:solidFill>
                        <a:effectLst/>
                        <a:latin typeface="Calibri" pitchFamily="34" charset="0"/>
                      </a:endParaRPr>
                    </a:p>
                  </a:txBody>
                  <a:tcPr marL="38911" marR="38911" marT="19455" marB="19455"/>
                </a:tc>
                <a:tc vMerge="1">
                  <a:txBody>
                    <a:bodyPr/>
                    <a:lstStyle/>
                    <a:p>
                      <a:endParaRPr lang="ru-RU" sz="1000" dirty="0">
                        <a:solidFill>
                          <a:srgbClr val="002060"/>
                        </a:solidFill>
                        <a:effectLst/>
                        <a:latin typeface="Calibri" pitchFamily="34" charset="0"/>
                      </a:endParaRPr>
                    </a:p>
                  </a:txBody>
                  <a:tcPr marL="38911" marR="38911" marT="19455" marB="19455"/>
                </a:tc>
                <a:tc>
                  <a:txBody>
                    <a:bodyPr/>
                    <a:lstStyle/>
                    <a:p>
                      <a:pPr algn="ctr"/>
                      <a:r>
                        <a:rPr lang="en-US" sz="1000">
                          <a:solidFill>
                            <a:srgbClr val="002060"/>
                          </a:solidFill>
                          <a:effectLst/>
                          <a:latin typeface="Calibri" pitchFamily="34" charset="0"/>
                        </a:rPr>
                        <a:t>D</a:t>
                      </a:r>
                    </a:p>
                  </a:txBody>
                  <a:tcPr marL="38911" marR="38911" marT="19455" marB="19455"/>
                </a:tc>
                <a:tc>
                  <a:txBody>
                    <a:bodyPr/>
                    <a:lstStyle/>
                    <a:p>
                      <a:pPr algn="l"/>
                      <a:r>
                        <a:rPr lang="en-US" sz="1000">
                          <a:solidFill>
                            <a:srgbClr val="002060"/>
                          </a:solidFill>
                          <a:effectLst/>
                          <a:latin typeface="Calibri" pitchFamily="34" charset="0"/>
                        </a:rPr>
                        <a:t>1 -D</a:t>
                      </a:r>
                    </a:p>
                  </a:txBody>
                  <a:tcPr marL="38911" marR="38911" marT="19455" marB="19455"/>
                </a:tc>
              </a:tr>
              <a:tr h="505843">
                <a:tc vMerge="1">
                  <a:txBody>
                    <a:bodyPr/>
                    <a:lstStyle/>
                    <a:p>
                      <a:endParaRPr lang="ru-RU" sz="1000" dirty="0">
                        <a:solidFill>
                          <a:srgbClr val="002060"/>
                        </a:solidFill>
                        <a:effectLst/>
                        <a:latin typeface="Calibri" pitchFamily="34" charset="0"/>
                      </a:endParaRPr>
                    </a:p>
                  </a:txBody>
                  <a:tcPr marL="38911" marR="38911" marT="19455" marB="19455"/>
                </a:tc>
                <a:tc vMerge="1">
                  <a:txBody>
                    <a:bodyPr/>
                    <a:lstStyle/>
                    <a:p>
                      <a:endParaRPr lang="ru-RU" sz="1000" dirty="0">
                        <a:solidFill>
                          <a:srgbClr val="002060"/>
                        </a:solidFill>
                        <a:effectLst/>
                        <a:latin typeface="Calibri" pitchFamily="34" charset="0"/>
                      </a:endParaRPr>
                    </a:p>
                  </a:txBody>
                  <a:tcPr marL="38911" marR="38911" marT="19455" marB="19455"/>
                </a:tc>
                <a:tc>
                  <a:txBody>
                    <a:bodyPr/>
                    <a:lstStyle/>
                    <a:p>
                      <a:pPr algn="ctr"/>
                      <a:r>
                        <a:rPr lang="ru-RU" sz="1000">
                          <a:solidFill>
                            <a:srgbClr val="002060"/>
                          </a:solidFill>
                          <a:effectLst/>
                          <a:latin typeface="Calibri" pitchFamily="34" charset="0"/>
                        </a:rPr>
                        <a:t>Е</a:t>
                      </a:r>
                    </a:p>
                  </a:txBody>
                  <a:tcPr marL="38911" marR="38911" marT="19455" marB="19455"/>
                </a:tc>
                <a:tc>
                  <a:txBody>
                    <a:bodyPr/>
                    <a:lstStyle/>
                    <a:p>
                      <a:pPr algn="l"/>
                      <a:r>
                        <a:rPr lang="ru-RU" sz="1000" dirty="0">
                          <a:solidFill>
                            <a:srgbClr val="002060"/>
                          </a:solidFill>
                          <a:effectLst/>
                          <a:latin typeface="Calibri" pitchFamily="34" charset="0"/>
                        </a:rPr>
                        <a:t>2-(6А, 144В, С, Е)</a:t>
                      </a:r>
                    </a:p>
                    <a:p>
                      <a:pPr algn="l"/>
                      <a:r>
                        <a:rPr lang="ru-RU" sz="1000" dirty="0">
                          <a:solidFill>
                            <a:srgbClr val="002060"/>
                          </a:solidFill>
                          <a:effectLst/>
                          <a:latin typeface="Calibri" pitchFamily="34" charset="0"/>
                        </a:rPr>
                        <a:t>или 1 -(10А, 233В, С, Е)</a:t>
                      </a:r>
                    </a:p>
                    <a:p>
                      <a:pPr algn="l"/>
                      <a:r>
                        <a:rPr lang="ru-RU" sz="1000" dirty="0">
                          <a:solidFill>
                            <a:srgbClr val="002060"/>
                          </a:solidFill>
                          <a:effectLst/>
                          <a:latin typeface="Calibri" pitchFamily="34" charset="0"/>
                        </a:rPr>
                        <a:t>или 2-(144В, С, Е)</a:t>
                      </a:r>
                    </a:p>
                    <a:p>
                      <a:pPr algn="l"/>
                      <a:r>
                        <a:rPr lang="ru-RU" sz="1000" dirty="0">
                          <a:solidFill>
                            <a:srgbClr val="002060"/>
                          </a:solidFill>
                          <a:effectLst/>
                          <a:latin typeface="Calibri" pitchFamily="34" charset="0"/>
                        </a:rPr>
                        <a:t>или 1 - (233В, С, Е)</a:t>
                      </a:r>
                    </a:p>
                  </a:txBody>
                  <a:tcPr marL="38911" marR="38911" marT="19455" marB="19455"/>
                </a:tc>
              </a:tr>
            </a:tbl>
          </a:graphicData>
        </a:graphic>
      </p:graphicFrame>
      <p:sp>
        <p:nvSpPr>
          <p:cNvPr id="5" name="Прямоугольник 4"/>
          <p:cNvSpPr/>
          <p:nvPr/>
        </p:nvSpPr>
        <p:spPr>
          <a:xfrm>
            <a:off x="0" y="4149080"/>
            <a:ext cx="9144000" cy="1277273"/>
          </a:xfrm>
          <a:prstGeom prst="rect">
            <a:avLst/>
          </a:prstGeom>
        </p:spPr>
        <p:txBody>
          <a:bodyPr wrap="square">
            <a:spAutoFit/>
          </a:bodyPr>
          <a:lstStyle/>
          <a:p>
            <a:pPr algn="just"/>
            <a:r>
              <a:rPr lang="ru-RU" sz="1100" dirty="0" smtClean="0">
                <a:solidFill>
                  <a:srgbClr val="002060"/>
                </a:solidFill>
                <a:effectLst/>
                <a:latin typeface="Calibri" pitchFamily="34" charset="0"/>
              </a:rPr>
              <a:t>1. В помещениях, в которых находятся разные виды горючего материала и возможно возникновение различных классов пожара, используются универсальные по области применения огнетушители.</a:t>
            </a:r>
          </a:p>
          <a:p>
            <a:pPr algn="just"/>
            <a:r>
              <a:rPr lang="ru-RU" sz="1100" dirty="0" smtClean="0">
                <a:solidFill>
                  <a:srgbClr val="002060"/>
                </a:solidFill>
                <a:effectLst/>
                <a:latin typeface="Calibri" pitchFamily="34" charset="0"/>
              </a:rPr>
              <a:t>2. Допускается использовать иные первичные средства пожаротушения, обеспечивающие тушение соответствующего класса пожара и ранг тушения модельного очага пожара.</a:t>
            </a:r>
          </a:p>
          <a:p>
            <a:pPr algn="just"/>
            <a:r>
              <a:rPr lang="ru-RU" sz="1100" dirty="0" smtClean="0">
                <a:solidFill>
                  <a:srgbClr val="002060"/>
                </a:solidFill>
                <a:effectLst/>
                <a:latin typeface="Calibri" pitchFamily="34" charset="0"/>
              </a:rPr>
              <a:t>3. Выбор типа огнетушителя должен быть определен с учетом обеспечения безопасности его применения для людей и имущества.</a:t>
            </a:r>
          </a:p>
          <a:p>
            <a:pPr algn="just"/>
            <a:r>
              <a:rPr lang="ru-RU" sz="1100" dirty="0" smtClean="0">
                <a:solidFill>
                  <a:srgbClr val="002060"/>
                </a:solidFill>
                <a:effectLst/>
                <a:latin typeface="Calibri" pitchFamily="34" charset="0"/>
              </a:rPr>
              <a:t/>
            </a:r>
            <a:br>
              <a:rPr lang="ru-RU" sz="1100" dirty="0" smtClean="0">
                <a:solidFill>
                  <a:srgbClr val="002060"/>
                </a:solidFill>
                <a:effectLst/>
                <a:latin typeface="Calibri" pitchFamily="34" charset="0"/>
              </a:rPr>
            </a:br>
            <a:endParaRPr lang="ru-RU" sz="1100" dirty="0">
              <a:solidFill>
                <a:srgbClr val="002060"/>
              </a:solidFill>
              <a:latin typeface="Calibri" pitchFamily="34" charset="0"/>
            </a:endParaRPr>
          </a:p>
        </p:txBody>
      </p:sp>
    </p:spTree>
    <p:extLst>
      <p:ext uri="{BB962C8B-B14F-4D97-AF65-F5344CB8AC3E}">
        <p14:creationId xmlns:p14="http://schemas.microsoft.com/office/powerpoint/2010/main" val="35048396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67944" y="5589240"/>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3.7. ПЕРВИЧНЫЕ СРЕДСТВА ПОЖАРОТУШЕНИЯ В ЗДАНИЯХ И СООРУЖЕНИЯХ</a:t>
            </a:r>
            <a:endParaRPr lang="ru-RU" sz="2000" b="1" dirty="0">
              <a:solidFill>
                <a:srgbClr val="002060"/>
              </a:solidFill>
              <a:latin typeface="Calibri" pitchFamily="34" charset="0"/>
            </a:endParaRPr>
          </a:p>
        </p:txBody>
      </p:sp>
      <p:sp>
        <p:nvSpPr>
          <p:cNvPr id="3" name="Прямоугольник 2"/>
          <p:cNvSpPr/>
          <p:nvPr/>
        </p:nvSpPr>
        <p:spPr>
          <a:xfrm>
            <a:off x="0" y="0"/>
            <a:ext cx="9144000" cy="307777"/>
          </a:xfrm>
          <a:prstGeom prst="rect">
            <a:avLst/>
          </a:prstGeom>
        </p:spPr>
        <p:txBody>
          <a:bodyPr wrap="square">
            <a:spAutoFit/>
          </a:bodyPr>
          <a:lstStyle/>
          <a:p>
            <a:pPr algn="ctr"/>
            <a:r>
              <a:rPr lang="ru-RU" sz="1400" b="1" dirty="0" smtClean="0">
                <a:solidFill>
                  <a:srgbClr val="002060"/>
                </a:solidFill>
                <a:latin typeface="Calibri" pitchFamily="34" charset="0"/>
              </a:rPr>
              <a:t>РАСЧЕТ ЗДАНИЯ</a:t>
            </a:r>
            <a:endParaRPr lang="ru-RU" sz="1400" b="1" dirty="0">
              <a:solidFill>
                <a:srgbClr val="002060"/>
              </a:solidFill>
              <a:latin typeface="Calibri" pitchFamily="34" charset="0"/>
            </a:endParaRPr>
          </a:p>
        </p:txBody>
      </p:sp>
      <p:sp>
        <p:nvSpPr>
          <p:cNvPr id="4" name="Прямоугольник 3"/>
          <p:cNvSpPr/>
          <p:nvPr/>
        </p:nvSpPr>
        <p:spPr>
          <a:xfrm>
            <a:off x="0" y="307777"/>
            <a:ext cx="9144000" cy="646331"/>
          </a:xfrm>
          <a:prstGeom prst="rect">
            <a:avLst/>
          </a:prstGeom>
        </p:spPr>
        <p:txBody>
          <a:bodyPr wrap="square">
            <a:spAutoFit/>
          </a:bodyPr>
          <a:lstStyle/>
          <a:p>
            <a:pPr algn="just"/>
            <a:r>
              <a:rPr lang="ru-RU" sz="1200" dirty="0">
                <a:solidFill>
                  <a:srgbClr val="002060"/>
                </a:solidFill>
                <a:latin typeface="Calibri" pitchFamily="34" charset="0"/>
              </a:rPr>
              <a:t>Этаж учреждения на плане размечен площадью 48х16. На этаже находится 10 кабинетов (равноудаленных от коридора), два выхода (лестницы), санузел. В помещениях располагается деревянная мебель, оргтехника, электрооборудование (классы А, Е). АУПТ не установлена.</a:t>
            </a:r>
          </a:p>
        </p:txBody>
      </p:sp>
      <mc:AlternateContent xmlns:mc="http://schemas.openxmlformats.org/markup-compatibility/2006" xmlns:a14="http://schemas.microsoft.com/office/drawing/2010/main">
        <mc:Choice Requires="a14">
          <p:sp>
            <p:nvSpPr>
              <p:cNvPr id="5" name="Прямоугольник 4"/>
              <p:cNvSpPr/>
              <p:nvPr/>
            </p:nvSpPr>
            <p:spPr>
              <a:xfrm>
                <a:off x="-30127" y="1352312"/>
                <a:ext cx="7753570" cy="830997"/>
              </a:xfrm>
              <a:prstGeom prst="rect">
                <a:avLst/>
              </a:prstGeom>
            </p:spPr>
            <p:txBody>
              <a:bodyPr wrap="square">
                <a:spAutoFit/>
              </a:bodyPr>
              <a:lstStyle/>
              <a:p>
                <a:pPr algn="just"/>
                <a:endParaRPr lang="ru-RU" sz="1200" dirty="0">
                  <a:solidFill>
                    <a:srgbClr val="002060"/>
                  </a:solidFill>
                  <a:latin typeface="Calibri" pitchFamily="34" charset="0"/>
                </a:endParaRPr>
              </a:p>
              <a:p>
                <a:pPr algn="just"/>
                <a:r>
                  <a:rPr lang="ru-RU" sz="1200" dirty="0">
                    <a:solidFill>
                      <a:srgbClr val="002060"/>
                    </a:solidFill>
                    <a:latin typeface="Calibri" pitchFamily="34" charset="0"/>
                  </a:rPr>
                  <a:t>Так как минимальное расстояние пожарной установки до очага составляет 20 </a:t>
                </a:r>
                <a:r>
                  <a:rPr lang="ru-RU" sz="1200" dirty="0" smtClean="0">
                    <a:solidFill>
                      <a:srgbClr val="002060"/>
                    </a:solidFill>
                    <a:latin typeface="Calibri" pitchFamily="34" charset="0"/>
                  </a:rPr>
                  <a:t>м, </a:t>
                </a:r>
                <a:r>
                  <a:rPr lang="ru-RU" sz="1200" dirty="0">
                    <a:solidFill>
                      <a:srgbClr val="002060"/>
                    </a:solidFill>
                    <a:latin typeface="Calibri" pitchFamily="34" charset="0"/>
                  </a:rPr>
                  <a:t>длину этажа делят на это значение. Так </a:t>
                </a:r>
                <a:r>
                  <a:rPr lang="ru-RU" sz="1200" dirty="0" smtClean="0">
                    <a:solidFill>
                      <a:srgbClr val="002060"/>
                    </a:solidFill>
                    <a:latin typeface="Calibri" pitchFamily="34" charset="0"/>
                  </a:rPr>
                  <a:t>определяем </a:t>
                </a:r>
                <a:r>
                  <a:rPr lang="ru-RU" sz="1200" dirty="0">
                    <a:solidFill>
                      <a:srgbClr val="002060"/>
                    </a:solidFill>
                    <a:latin typeface="Calibri" pitchFamily="34" charset="0"/>
                  </a:rPr>
                  <a:t>количество противопожарных установок </a:t>
                </a:r>
                <a:r>
                  <a:rPr lang="ru-RU" sz="1200" dirty="0" smtClean="0">
                    <a:solidFill>
                      <a:srgbClr val="002060"/>
                    </a:solidFill>
                    <a:latin typeface="Calibri" pitchFamily="34" charset="0"/>
                  </a:rPr>
                  <a:t>(</a:t>
                </a:r>
                <a14:m>
                  <m:oMath xmlns:m="http://schemas.openxmlformats.org/officeDocument/2006/math">
                    <m:r>
                      <a:rPr lang="en-US" sz="1200" i="1" smtClean="0">
                        <a:solidFill>
                          <a:srgbClr val="002060"/>
                        </a:solidFill>
                        <a:latin typeface="Cambria Math"/>
                      </a:rPr>
                      <m:t>𝑥</m:t>
                    </m:r>
                    <m:r>
                      <a:rPr lang="en-US" sz="1200" i="1" smtClean="0">
                        <a:solidFill>
                          <a:srgbClr val="002060"/>
                        </a:solidFill>
                        <a:latin typeface="Cambria Math"/>
                      </a:rPr>
                      <m:t>=</m:t>
                    </m:r>
                    <m:f>
                      <m:fPr>
                        <m:type m:val="skw"/>
                        <m:ctrlPr>
                          <a:rPr lang="en-US" sz="1200" i="1" smtClean="0">
                            <a:solidFill>
                              <a:srgbClr val="002060"/>
                            </a:solidFill>
                            <a:latin typeface="Cambria Math"/>
                          </a:rPr>
                        </m:ctrlPr>
                      </m:fPr>
                      <m:num>
                        <m:r>
                          <a:rPr lang="ru-RU" sz="1200" b="0" i="1" smtClean="0">
                            <a:solidFill>
                              <a:srgbClr val="002060"/>
                            </a:solidFill>
                            <a:latin typeface="Cambria Math"/>
                          </a:rPr>
                          <m:t>40</m:t>
                        </m:r>
                      </m:num>
                      <m:den>
                        <m:r>
                          <a:rPr lang="ru-RU" sz="1200" b="0" i="1" smtClean="0">
                            <a:solidFill>
                              <a:srgbClr val="002060"/>
                            </a:solidFill>
                            <a:latin typeface="Cambria Math"/>
                          </a:rPr>
                          <m:t>20</m:t>
                        </m:r>
                      </m:den>
                    </m:f>
                  </m:oMath>
                </a14:m>
                <a:r>
                  <a:rPr lang="ru-RU" sz="1200" dirty="0" smtClean="0">
                    <a:solidFill>
                      <a:srgbClr val="002060"/>
                    </a:solidFill>
                    <a:latin typeface="Calibri" pitchFamily="34" charset="0"/>
                  </a:rPr>
                  <a:t>). </a:t>
                </a:r>
                <a:r>
                  <a:rPr lang="ru-RU" sz="1200" dirty="0">
                    <a:solidFill>
                      <a:srgbClr val="002060"/>
                    </a:solidFill>
                    <a:latin typeface="Calibri" pitchFamily="34" charset="0"/>
                  </a:rPr>
                  <a:t>Получившееся значение 2,4 </a:t>
                </a:r>
                <a:r>
                  <a:rPr lang="ru-RU" sz="1200" dirty="0" smtClean="0">
                    <a:solidFill>
                      <a:srgbClr val="002060"/>
                    </a:solidFill>
                    <a:latin typeface="Calibri" pitchFamily="34" charset="0"/>
                  </a:rPr>
                  <a:t>округляем </a:t>
                </a:r>
                <a:r>
                  <a:rPr lang="ru-RU" sz="1200" dirty="0">
                    <a:solidFill>
                      <a:srgbClr val="002060"/>
                    </a:solidFill>
                    <a:latin typeface="Calibri" pitchFamily="34" charset="0"/>
                  </a:rPr>
                  <a:t>до 3. Получают число пожарных стендов.</a:t>
                </a:r>
              </a:p>
            </p:txBody>
          </p:sp>
        </mc:Choice>
        <mc:Fallback xmlns="">
          <p:sp>
            <p:nvSpPr>
              <p:cNvPr id="5" name="Прямоугольник 4"/>
              <p:cNvSpPr>
                <a:spLocks noRot="1" noChangeAspect="1" noMove="1" noResize="1" noEditPoints="1" noAdjustHandles="1" noChangeArrowheads="1" noChangeShapeType="1" noTextEdit="1"/>
              </p:cNvSpPr>
              <p:nvPr/>
            </p:nvSpPr>
            <p:spPr>
              <a:xfrm>
                <a:off x="-30127" y="1352312"/>
                <a:ext cx="7753570" cy="830997"/>
              </a:xfrm>
              <a:prstGeom prst="rect">
                <a:avLst/>
              </a:prstGeom>
              <a:blipFill rotWithShape="1">
                <a:blip r:embed="rId2"/>
                <a:stretch>
                  <a:fillRect r="-79" b="-26471"/>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6" name="Прямоугольник 5"/>
              <p:cNvSpPr/>
              <p:nvPr/>
            </p:nvSpPr>
            <p:spPr>
              <a:xfrm>
                <a:off x="0" y="2204864"/>
                <a:ext cx="7753570" cy="2492990"/>
              </a:xfrm>
              <a:prstGeom prst="rect">
                <a:avLst/>
              </a:prstGeom>
            </p:spPr>
            <p:txBody>
              <a:bodyPr wrap="square">
                <a:spAutoFit/>
              </a:bodyPr>
              <a:lstStyle/>
              <a:p>
                <a:r>
                  <a:rPr lang="ru-RU" sz="1200" dirty="0" smtClean="0">
                    <a:solidFill>
                      <a:srgbClr val="002060"/>
                    </a:solidFill>
                    <a:latin typeface="Calibri" pitchFamily="34" charset="0"/>
                  </a:rPr>
                  <a:t>Далее определяем  тип огнетушителей, их ранги, чтобы обеспечить защиту всего этажа.</a:t>
                </a:r>
              </a:p>
              <a:p>
                <a:endParaRPr lang="ru-RU" sz="1200" dirty="0" smtClean="0">
                  <a:solidFill>
                    <a:srgbClr val="002060"/>
                  </a:solidFill>
                  <a:latin typeface="Calibri" pitchFamily="34" charset="0"/>
                </a:endParaRPr>
              </a:p>
              <a:p>
                <a:pPr algn="just"/>
                <a:r>
                  <a:rPr lang="ru-RU" sz="1200" dirty="0" smtClean="0">
                    <a:solidFill>
                      <a:srgbClr val="002060"/>
                    </a:solidFill>
                    <a:latin typeface="Calibri" pitchFamily="34" charset="0"/>
                  </a:rPr>
                  <a:t>Открываем таблицу </a:t>
                </a:r>
                <a:r>
                  <a:rPr lang="ru-RU" sz="1200" dirty="0">
                    <a:solidFill>
                      <a:srgbClr val="002060"/>
                    </a:solidFill>
                    <a:latin typeface="Calibri" pitchFamily="34" charset="0"/>
                  </a:rPr>
                  <a:t>1 ППР (Приложение). </a:t>
                </a:r>
                <a:r>
                  <a:rPr lang="ru-RU" sz="1200" dirty="0" smtClean="0">
                    <a:solidFill>
                      <a:srgbClr val="002060"/>
                    </a:solidFill>
                    <a:latin typeface="Calibri" pitchFamily="34" charset="0"/>
                  </a:rPr>
                  <a:t>Находим </a:t>
                </a:r>
                <a:r>
                  <a:rPr lang="ru-RU" sz="1200" dirty="0">
                    <a:solidFill>
                      <a:srgbClr val="002060"/>
                    </a:solidFill>
                    <a:latin typeface="Calibri" pitchFamily="34" charset="0"/>
                  </a:rPr>
                  <a:t>параметры, соответствующие категории офисных помещений – А, Б, В1-В4 и классам пожаров АЕ. В источнике указываются модели 4А и 4А, 144В, С, Е. Выбирают оптимальный вариант (второй) – тушить потребуется не только мебель (класс А), но и электропроводку (Е). В соответствии с техпаспортами изготовителей огнетушителей такие параметры имеются у образца ОП-8 (з). Таких устройств требуется 3 шт</a:t>
                </a:r>
                <a:r>
                  <a:rPr lang="ru-RU" sz="1200" dirty="0" smtClean="0">
                    <a:solidFill>
                      <a:srgbClr val="002060"/>
                    </a:solidFill>
                    <a:latin typeface="Calibri" pitchFamily="34" charset="0"/>
                  </a:rPr>
                  <a:t>.</a:t>
                </a:r>
              </a:p>
              <a:p>
                <a:pPr algn="just"/>
                <a:endParaRPr lang="ru-RU" sz="1200" dirty="0">
                  <a:solidFill>
                    <a:srgbClr val="002060"/>
                  </a:solidFill>
                  <a:latin typeface="Calibri" pitchFamily="34" charset="0"/>
                </a:endParaRPr>
              </a:p>
              <a:p>
                <a:pPr algn="just"/>
                <a:r>
                  <a:rPr lang="ru-RU" sz="1200" dirty="0">
                    <a:solidFill>
                      <a:srgbClr val="002060"/>
                    </a:solidFill>
                    <a:latin typeface="Calibri" pitchFamily="34" charset="0"/>
                  </a:rPr>
                  <a:t>Также комплектность оборудования рассчитывают по средней площади 100 кв. м. Обычно такую огнетушащую способность имеют образцы на 4 литра. При площади 768 квадратных метров </a:t>
                </a:r>
                <a:r>
                  <a:rPr lang="ru-RU" sz="1200" dirty="0" smtClean="0">
                    <a:solidFill>
                      <a:srgbClr val="002060"/>
                    </a:solidFill>
                    <a:latin typeface="Calibri" pitchFamily="34" charset="0"/>
                  </a:rPr>
                  <a:t>(48 </a:t>
                </a:r>
                <a14:m>
                  <m:oMath xmlns:m="http://schemas.openxmlformats.org/officeDocument/2006/math">
                    <m:r>
                      <a:rPr lang="ru-RU" sz="1200" i="1" smtClean="0">
                        <a:solidFill>
                          <a:srgbClr val="002060"/>
                        </a:solidFill>
                        <a:latin typeface="Cambria Math"/>
                        <a:ea typeface="Cambria Math"/>
                      </a:rPr>
                      <m:t>×</m:t>
                    </m:r>
                  </m:oMath>
                </a14:m>
                <a:r>
                  <a:rPr lang="ru-RU" sz="1200" dirty="0" smtClean="0">
                    <a:solidFill>
                      <a:srgbClr val="002060"/>
                    </a:solidFill>
                    <a:latin typeface="Calibri" pitchFamily="34" charset="0"/>
                  </a:rPr>
                  <a:t>16</a:t>
                </a:r>
                <a:r>
                  <a:rPr lang="ru-RU" sz="1200" dirty="0">
                    <a:solidFill>
                      <a:srgbClr val="002060"/>
                    </a:solidFill>
                    <a:latin typeface="Calibri" pitchFamily="34" charset="0"/>
                  </a:rPr>
                  <a:t>) получают количество агрегатов, равное 8 (7,68). Однако, с учетом установленной предельно защищаемой площади для огнетушителей «2-6А, 144В, С» в 500 кв. м их число сокращается до двух (Приложение, таблица 2). Получают комплект из 2 образцов ОП-4 (з) ABCE.</a:t>
                </a:r>
              </a:p>
            </p:txBody>
          </p:sp>
        </mc:Choice>
        <mc:Fallback xmlns="">
          <p:sp>
            <p:nvSpPr>
              <p:cNvPr id="6" name="Прямоугольник 5"/>
              <p:cNvSpPr>
                <a:spLocks noRot="1" noChangeAspect="1" noMove="1" noResize="1" noEditPoints="1" noAdjustHandles="1" noChangeArrowheads="1" noChangeShapeType="1" noTextEdit="1"/>
              </p:cNvSpPr>
              <p:nvPr/>
            </p:nvSpPr>
            <p:spPr>
              <a:xfrm>
                <a:off x="0" y="2204864"/>
                <a:ext cx="7753570" cy="2492990"/>
              </a:xfrm>
              <a:prstGeom prst="rect">
                <a:avLst/>
              </a:prstGeom>
              <a:blipFill rotWithShape="1">
                <a:blip r:embed="rId3"/>
                <a:stretch>
                  <a:fillRect b="-978"/>
                </a:stretch>
              </a:blipFill>
            </p:spPr>
            <p:txBody>
              <a:bodyPr/>
              <a:lstStyle/>
              <a:p>
                <a:r>
                  <a:rPr lang="ru-RU">
                    <a:noFill/>
                  </a:rPr>
                  <a:t> </a:t>
                </a:r>
              </a:p>
            </p:txBody>
          </p:sp>
        </mc:Fallback>
      </mc:AlternateContent>
      <p:pic>
        <p:nvPicPr>
          <p:cNvPr id="7" name="Рисунок 6"/>
          <p:cNvPicPr>
            <a:picLocks noChangeAspect="1"/>
          </p:cNvPicPr>
          <p:nvPr/>
        </p:nvPicPr>
        <p:blipFill rotWithShape="1">
          <a:blip r:embed="rId4" cstate="print">
            <a:extLst>
              <a:ext uri="{28A0092B-C50C-407E-A947-70E740481C1C}">
                <a14:useLocalDpi xmlns:a14="http://schemas.microsoft.com/office/drawing/2010/main" val="0"/>
              </a:ext>
            </a:extLst>
          </a:blip>
          <a:srcRect l="2545" t="2072" r="63404" b="3994"/>
          <a:stretch/>
        </p:blipFill>
        <p:spPr>
          <a:xfrm>
            <a:off x="7753570" y="1352312"/>
            <a:ext cx="1339273" cy="3694545"/>
          </a:xfrm>
          <a:prstGeom prst="rect">
            <a:avLst/>
          </a:prstGeom>
        </p:spPr>
      </p:pic>
      <p:sp>
        <p:nvSpPr>
          <p:cNvPr id="8" name="Прямоугольник 7"/>
          <p:cNvSpPr/>
          <p:nvPr/>
        </p:nvSpPr>
        <p:spPr>
          <a:xfrm>
            <a:off x="-1" y="954108"/>
            <a:ext cx="9144001" cy="461665"/>
          </a:xfrm>
          <a:prstGeom prst="rect">
            <a:avLst/>
          </a:prstGeom>
        </p:spPr>
        <p:txBody>
          <a:bodyPr wrap="square">
            <a:spAutoFit/>
          </a:bodyPr>
          <a:lstStyle/>
          <a:p>
            <a:pPr algn="just"/>
            <a:r>
              <a:rPr lang="ru-RU" sz="1200" dirty="0" smtClean="0">
                <a:solidFill>
                  <a:srgbClr val="002060"/>
                </a:solidFill>
                <a:latin typeface="Calibri" pitchFamily="34" charset="0"/>
              </a:rPr>
              <a:t>Очаги возгораний возможны в каждом из офисов (розетки, электропроводка). Чтобы не оборудовать все кабинеты ручными огнетушителями, подбираем передвижной – с большей массой заряда.</a:t>
            </a:r>
          </a:p>
        </p:txBody>
      </p:sp>
    </p:spTree>
    <p:extLst>
      <p:ext uri="{BB962C8B-B14F-4D97-AF65-F5344CB8AC3E}">
        <p14:creationId xmlns:p14="http://schemas.microsoft.com/office/powerpoint/2010/main" val="21658359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8662"/>
            <a:ext cx="9144000" cy="461665"/>
          </a:xfrm>
          <a:prstGeom prst="rect">
            <a:avLst/>
          </a:prstGeom>
        </p:spPr>
        <p:txBody>
          <a:bodyPr wrap="square">
            <a:spAutoFit/>
          </a:bodyPr>
          <a:lstStyle/>
          <a:p>
            <a:pPr algn="just"/>
            <a:r>
              <a:rPr lang="ru-RU" sz="1200" dirty="0" smtClean="0">
                <a:solidFill>
                  <a:srgbClr val="002060"/>
                </a:solidFill>
                <a:latin typeface="Calibri" pitchFamily="34" charset="0"/>
              </a:rPr>
              <a:t>Каждый огнетушитель, установленный на объекте защиты, должен иметь порядковый номер, нанесенный на корпус огнетушителя, дату зарядки (перезарядки), а запускающее или запорно-пусковое устройство должно быть опломбировано.</a:t>
            </a:r>
            <a:endParaRPr lang="ru-RU" sz="1200" dirty="0">
              <a:solidFill>
                <a:srgbClr val="002060"/>
              </a:solidFill>
              <a:latin typeface="Calibri" pitchFamily="34" charset="0"/>
            </a:endParaRPr>
          </a:p>
        </p:txBody>
      </p:sp>
      <p:pic>
        <p:nvPicPr>
          <p:cNvPr id="20482" name="Picture 2" descr="https://www.unfire-shop.ru/upload/iblock/75f/75f0e8483750a3ecb4c77331f22bd990.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342"/>
          <a:stretch/>
        </p:blipFill>
        <p:spPr bwMode="auto">
          <a:xfrm>
            <a:off x="891" y="591738"/>
            <a:ext cx="5148064" cy="3451155"/>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0438" y="593214"/>
            <a:ext cx="4283968" cy="3485346"/>
          </a:xfrm>
          <a:prstGeom prst="rect">
            <a:avLst/>
          </a:prstGeom>
        </p:spPr>
      </p:pic>
      <p:sp>
        <p:nvSpPr>
          <p:cNvPr id="3" name="Прямоугольник 2"/>
          <p:cNvSpPr/>
          <p:nvPr/>
        </p:nvSpPr>
        <p:spPr>
          <a:xfrm>
            <a:off x="-5369" y="4042893"/>
            <a:ext cx="9199673" cy="276999"/>
          </a:xfrm>
          <a:prstGeom prst="rect">
            <a:avLst/>
          </a:prstGeom>
        </p:spPr>
        <p:txBody>
          <a:bodyPr wrap="square">
            <a:spAutoFit/>
          </a:bodyPr>
          <a:lstStyle/>
          <a:p>
            <a:pPr algn="just"/>
            <a:r>
              <a:rPr lang="ru-RU" sz="1200" dirty="0" smtClean="0">
                <a:solidFill>
                  <a:srgbClr val="002060"/>
                </a:solidFill>
                <a:latin typeface="Calibri" pitchFamily="34" charset="0"/>
              </a:rPr>
              <a:t>В </a:t>
            </a:r>
            <a:r>
              <a:rPr lang="ru-RU" sz="1200" dirty="0">
                <a:solidFill>
                  <a:srgbClr val="002060"/>
                </a:solidFill>
                <a:latin typeface="Calibri" pitchFamily="34" charset="0"/>
              </a:rPr>
              <a:t>зимнее время огнетушители с зарядом на водной основе необходимо хранить в соответствии с инструкцией изготовителя.</a:t>
            </a:r>
          </a:p>
        </p:txBody>
      </p:sp>
      <p:sp>
        <p:nvSpPr>
          <p:cNvPr id="8" name="Прямоугольник 7"/>
          <p:cNvSpPr/>
          <p:nvPr/>
        </p:nvSpPr>
        <p:spPr>
          <a:xfrm>
            <a:off x="4067944" y="5589240"/>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3.7. ПЕРВИЧНЫЕ СРЕДСТВА ПОЖАРОТУШЕНИЯ В ЗДАНИЯХ И СООРУЖЕНИЯХ</a:t>
            </a:r>
            <a:endParaRPr lang="ru-RU" sz="2000" b="1" dirty="0">
              <a:solidFill>
                <a:srgbClr val="002060"/>
              </a:solidFill>
              <a:latin typeface="Calibri" pitchFamily="34" charset="0"/>
            </a:endParaRPr>
          </a:p>
        </p:txBody>
      </p:sp>
      <p:sp>
        <p:nvSpPr>
          <p:cNvPr id="6" name="Прямоугольник 5"/>
          <p:cNvSpPr/>
          <p:nvPr/>
        </p:nvSpPr>
        <p:spPr>
          <a:xfrm>
            <a:off x="-5369" y="4332786"/>
            <a:ext cx="9144000" cy="646331"/>
          </a:xfrm>
          <a:prstGeom prst="rect">
            <a:avLst/>
          </a:prstGeom>
        </p:spPr>
        <p:txBody>
          <a:bodyPr wrap="square">
            <a:spAutoFit/>
          </a:bodyPr>
          <a:lstStyle/>
          <a:p>
            <a:pPr algn="just"/>
            <a:r>
              <a:rPr lang="ru-RU" sz="1200" dirty="0">
                <a:solidFill>
                  <a:srgbClr val="002060"/>
                </a:solidFill>
                <a:latin typeface="Calibri" pitchFamily="34" charset="0"/>
              </a:rPr>
              <a:t>Огнетушители следует располагать на защищаемом объекте таким образом, чтобы они были защищены от воздействия прямых солнечных лучей, тепловых потоков, механических воздействий и других неблагоприятных факторов (вибрация, агрессивная среда, повышенная влажность и т.д.).</a:t>
            </a:r>
          </a:p>
        </p:txBody>
      </p:sp>
    </p:spTree>
    <p:extLst>
      <p:ext uri="{BB962C8B-B14F-4D97-AF65-F5344CB8AC3E}">
        <p14:creationId xmlns:p14="http://schemas.microsoft.com/office/powerpoint/2010/main" val="122957857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3347864" y="5661248"/>
            <a:ext cx="5820792" cy="548640"/>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lvl="0" algn="ctr">
              <a:spcBef>
                <a:spcPts val="0"/>
              </a:spcBef>
            </a:pPr>
            <a:r>
              <a:rPr lang="ru-RU" sz="2000" b="1" cap="none" dirty="0">
                <a:solidFill>
                  <a:srgbClr val="002060"/>
                </a:solidFill>
                <a:latin typeface="Calibri" pitchFamily="34" charset="0"/>
                <a:ea typeface="+mn-ea"/>
                <a:cs typeface="+mn-cs"/>
              </a:rPr>
              <a:t>ТЕМА 3.7. ПЕРВИЧНЫЕ СРЕДСТВА ПОЖАРОТУШЕНИЯ В ЗДАНИЯХ И СООРУЖЕНИЯХ</a:t>
            </a:r>
          </a:p>
        </p:txBody>
      </p:sp>
      <p:sp>
        <p:nvSpPr>
          <p:cNvPr id="5" name="Прямоугольник 4"/>
          <p:cNvSpPr/>
          <p:nvPr/>
        </p:nvSpPr>
        <p:spPr>
          <a:xfrm>
            <a:off x="0" y="360522"/>
            <a:ext cx="9168656" cy="1169551"/>
          </a:xfrm>
          <a:prstGeom prst="rect">
            <a:avLst/>
          </a:prstGeom>
        </p:spPr>
        <p:txBody>
          <a:bodyPr wrap="square">
            <a:spAutoFit/>
          </a:bodyPr>
          <a:lstStyle/>
          <a:p>
            <a:pPr algn="just"/>
            <a:r>
              <a:rPr lang="ru-RU" sz="1400" dirty="0">
                <a:solidFill>
                  <a:srgbClr val="002060"/>
                </a:solidFill>
                <a:latin typeface="Calibri" pitchFamily="34" charset="0"/>
              </a:rPr>
              <a:t>Расстояние от возможного очага пожара до места размещения переносного огнетушителя (с учетом перегородок, дверных проемов, возможных загромождений, оборудования) не должно превышать </a:t>
            </a:r>
            <a:r>
              <a:rPr lang="ru-RU" sz="1400" b="1" dirty="0">
                <a:solidFill>
                  <a:srgbClr val="002060"/>
                </a:solidFill>
                <a:latin typeface="Calibri" pitchFamily="34" charset="0"/>
              </a:rPr>
              <a:t>20 метров </a:t>
            </a:r>
            <a:r>
              <a:rPr lang="ru-RU" sz="1400" dirty="0">
                <a:solidFill>
                  <a:srgbClr val="002060"/>
                </a:solidFill>
                <a:latin typeface="Calibri" pitchFamily="34" charset="0"/>
              </a:rPr>
              <a:t>для помещений административного и общественного назначения, </a:t>
            </a:r>
            <a:r>
              <a:rPr lang="ru-RU" sz="1400" b="1" dirty="0">
                <a:solidFill>
                  <a:srgbClr val="002060"/>
                </a:solidFill>
                <a:latin typeface="Calibri" pitchFamily="34" charset="0"/>
              </a:rPr>
              <a:t>30 метров </a:t>
            </a:r>
            <a:r>
              <a:rPr lang="ru-RU" sz="1400" dirty="0">
                <a:solidFill>
                  <a:srgbClr val="002060"/>
                </a:solidFill>
                <a:latin typeface="Calibri" pitchFamily="34" charset="0"/>
              </a:rPr>
              <a:t>- для помещений категорий А, Б и В1 - В4 по пожарной и взрывопожарной опасности, </a:t>
            </a:r>
            <a:r>
              <a:rPr lang="ru-RU" sz="1400" b="1" dirty="0">
                <a:solidFill>
                  <a:srgbClr val="002060"/>
                </a:solidFill>
                <a:latin typeface="Calibri" pitchFamily="34" charset="0"/>
              </a:rPr>
              <a:t>40 метров </a:t>
            </a:r>
            <a:r>
              <a:rPr lang="ru-RU" sz="1400" dirty="0">
                <a:solidFill>
                  <a:srgbClr val="002060"/>
                </a:solidFill>
                <a:latin typeface="Calibri" pitchFamily="34" charset="0"/>
              </a:rPr>
              <a:t>- для помещений категории Г по пожарной и взрывопожарной опасности, </a:t>
            </a:r>
            <a:r>
              <a:rPr lang="ru-RU" sz="1400" b="1" dirty="0">
                <a:solidFill>
                  <a:srgbClr val="002060"/>
                </a:solidFill>
                <a:latin typeface="Calibri" pitchFamily="34" charset="0"/>
              </a:rPr>
              <a:t>70 метров </a:t>
            </a:r>
            <a:r>
              <a:rPr lang="ru-RU" sz="1400" dirty="0">
                <a:solidFill>
                  <a:srgbClr val="002060"/>
                </a:solidFill>
                <a:latin typeface="Calibri" pitchFamily="34" charset="0"/>
              </a:rPr>
              <a:t>- для помещений категории Д по пожарной и взрывопожарной опасности.</a:t>
            </a:r>
          </a:p>
        </p:txBody>
      </p:sp>
      <p:sp>
        <p:nvSpPr>
          <p:cNvPr id="6" name="Прямоугольник 5"/>
          <p:cNvSpPr/>
          <p:nvPr/>
        </p:nvSpPr>
        <p:spPr>
          <a:xfrm>
            <a:off x="2915816" y="0"/>
            <a:ext cx="4055919" cy="400110"/>
          </a:xfrm>
          <a:prstGeom prst="rect">
            <a:avLst/>
          </a:prstGeom>
        </p:spPr>
        <p:txBody>
          <a:bodyPr wrap="none">
            <a:spAutoFit/>
          </a:bodyPr>
          <a:lstStyle/>
          <a:p>
            <a:pPr fontAlgn="base"/>
            <a:r>
              <a:rPr lang="ru-RU" sz="2000" b="1" dirty="0" smtClean="0">
                <a:solidFill>
                  <a:srgbClr val="002060"/>
                </a:solidFill>
                <a:latin typeface="Calibri" pitchFamily="34" charset="0"/>
              </a:rPr>
              <a:t>РАСПОЛОЖЕНИЕ ОГНЕТУШИТЕЛЕЙ</a:t>
            </a:r>
            <a:endParaRPr lang="ru-RU" sz="2000" b="1" dirty="0">
              <a:solidFill>
                <a:srgbClr val="002060"/>
              </a:solidFill>
              <a:latin typeface="Calibri" pitchFamily="34" charset="0"/>
            </a:endParaRPr>
          </a:p>
        </p:txBody>
      </p:sp>
      <p:sp>
        <p:nvSpPr>
          <p:cNvPr id="7" name="Прямоугольник 6"/>
          <p:cNvSpPr/>
          <p:nvPr/>
        </p:nvSpPr>
        <p:spPr>
          <a:xfrm>
            <a:off x="-7990" y="1530073"/>
            <a:ext cx="9151989" cy="954107"/>
          </a:xfrm>
          <a:prstGeom prst="rect">
            <a:avLst/>
          </a:prstGeom>
        </p:spPr>
        <p:txBody>
          <a:bodyPr wrap="square">
            <a:spAutoFit/>
          </a:bodyPr>
          <a:lstStyle/>
          <a:p>
            <a:pPr algn="just"/>
            <a:r>
              <a:rPr lang="ru-RU" sz="1400" dirty="0">
                <a:solidFill>
                  <a:srgbClr val="002060"/>
                </a:solidFill>
                <a:latin typeface="Calibri" pitchFamily="34" charset="0"/>
              </a:rPr>
              <a:t>Огнетушители, размещенные в коридорах, проходах, не должны препятствовать безопасной эвакуации людей. Огнетушители следует располагать на видных местах вблизи от выходов из помещений </a:t>
            </a:r>
            <a:r>
              <a:rPr lang="ru-RU" sz="1400" b="1" dirty="0">
                <a:solidFill>
                  <a:srgbClr val="002060"/>
                </a:solidFill>
                <a:latin typeface="Calibri" pitchFamily="34" charset="0"/>
              </a:rPr>
              <a:t>на высоте не более 1,5 метра до верха корпуса огнетушителя либо в специальных подставках из негорючих материалов, исключающих падение или опрокидывание.</a:t>
            </a:r>
          </a:p>
        </p:txBody>
      </p:sp>
      <p:pic>
        <p:nvPicPr>
          <p:cNvPr id="22530" name="Picture 2" descr="https://e.profkiosk.ru/service_tbn2/i2k5wj.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33040" y="2286210"/>
            <a:ext cx="3871207" cy="2720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82725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67944" y="5517232"/>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3.1. СПОСОБЫ ЗАЩИТЫ ЛЮДЕЙ И ИМУЩЕСТВА ОТ ВОЗДЕЙСТВИЯ ОПАСНЫХ ФАКТОРОВ ПОЖАРА</a:t>
            </a:r>
            <a:endParaRPr lang="ru-RU" sz="2000" b="1" dirty="0">
              <a:solidFill>
                <a:srgbClr val="002060"/>
              </a:solidFill>
              <a:latin typeface="Calibri" pitchFamily="34" charset="0"/>
            </a:endParaRPr>
          </a:p>
        </p:txBody>
      </p:sp>
      <p:graphicFrame>
        <p:nvGraphicFramePr>
          <p:cNvPr id="3" name="Схема 2"/>
          <p:cNvGraphicFramePr/>
          <p:nvPr>
            <p:extLst>
              <p:ext uri="{D42A27DB-BD31-4B8C-83A1-F6EECF244321}">
                <p14:modId xmlns:p14="http://schemas.microsoft.com/office/powerpoint/2010/main" val="1385822135"/>
              </p:ext>
            </p:extLst>
          </p:nvPr>
        </p:nvGraphicFramePr>
        <p:xfrm>
          <a:off x="0" y="476672"/>
          <a:ext cx="9144000" cy="4568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Прямоугольник 3"/>
          <p:cNvSpPr/>
          <p:nvPr/>
        </p:nvSpPr>
        <p:spPr>
          <a:xfrm>
            <a:off x="-34884" y="-699"/>
            <a:ext cx="9144000" cy="523220"/>
          </a:xfrm>
          <a:prstGeom prst="rect">
            <a:avLst/>
          </a:prstGeom>
        </p:spPr>
        <p:txBody>
          <a:bodyPr wrap="square">
            <a:spAutoFit/>
          </a:bodyPr>
          <a:lstStyle/>
          <a:p>
            <a:pPr algn="just"/>
            <a:r>
              <a:rPr lang="ru-RU" sz="1400" b="1" dirty="0">
                <a:solidFill>
                  <a:srgbClr val="002060"/>
                </a:solidFill>
                <a:latin typeface="Calibri" pitchFamily="34" charset="0"/>
              </a:rPr>
              <a:t>Защита людей и имущества от воздействия опасных факторов пожара и (или) ограничение последствий их воздействия обеспечиваются одним или несколькими из следующих способов:</a:t>
            </a:r>
          </a:p>
        </p:txBody>
      </p:sp>
    </p:spTree>
    <p:extLst>
      <p:ext uri="{BB962C8B-B14F-4D97-AF65-F5344CB8AC3E}">
        <p14:creationId xmlns:p14="http://schemas.microsoft.com/office/powerpoint/2010/main" val="297255323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490066"/>
          </a:xfrm>
        </p:spPr>
        <p:txBody>
          <a:bodyPr>
            <a:normAutofit/>
          </a:bodyPr>
          <a:lstStyle/>
          <a:p>
            <a:pPr algn="ctr"/>
            <a:r>
              <a:rPr lang="ru-RU" sz="2000" b="1" dirty="0" smtClean="0">
                <a:solidFill>
                  <a:srgbClr val="002060"/>
                </a:solidFill>
                <a:latin typeface="Calibri" pitchFamily="34" charset="0"/>
              </a:rPr>
              <a:t>УСТРОЙСТВО ОГНЕТУШИТЕЛЕЙ</a:t>
            </a:r>
            <a:endParaRPr lang="ru-RU" sz="2000" dirty="0">
              <a:solidFill>
                <a:srgbClr val="002060"/>
              </a:solidFill>
              <a:latin typeface="Calibri" pitchFamily="34" charset="0"/>
            </a:endParaRP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2715" y="1916832"/>
            <a:ext cx="1285875" cy="270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97324" y="1916832"/>
            <a:ext cx="161925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r="7826"/>
          <a:stretch/>
        </p:blipFill>
        <p:spPr bwMode="auto">
          <a:xfrm>
            <a:off x="7396799" y="1411675"/>
            <a:ext cx="1747201" cy="3291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494596" y="2167027"/>
            <a:ext cx="518091" cy="276999"/>
          </a:xfrm>
          <a:prstGeom prst="rect">
            <a:avLst/>
          </a:prstGeom>
          <a:noFill/>
        </p:spPr>
        <p:txBody>
          <a:bodyPr wrap="none" rtlCol="0">
            <a:spAutoFit/>
          </a:bodyPr>
          <a:lstStyle/>
          <a:p>
            <a:r>
              <a:rPr lang="ru-RU" sz="1200" dirty="0">
                <a:solidFill>
                  <a:srgbClr val="002060"/>
                </a:solidFill>
              </a:rPr>
              <a:t>ЧЕКА</a:t>
            </a:r>
          </a:p>
        </p:txBody>
      </p:sp>
      <p:sp>
        <p:nvSpPr>
          <p:cNvPr id="7" name="TextBox 6"/>
          <p:cNvSpPr txBox="1"/>
          <p:nvPr/>
        </p:nvSpPr>
        <p:spPr>
          <a:xfrm>
            <a:off x="1807450" y="1876182"/>
            <a:ext cx="622286" cy="276999"/>
          </a:xfrm>
          <a:prstGeom prst="rect">
            <a:avLst/>
          </a:prstGeom>
          <a:noFill/>
        </p:spPr>
        <p:txBody>
          <a:bodyPr wrap="none" rtlCol="0">
            <a:spAutoFit/>
          </a:bodyPr>
          <a:lstStyle/>
          <a:p>
            <a:r>
              <a:rPr lang="ru-RU" sz="1200" dirty="0">
                <a:solidFill>
                  <a:srgbClr val="002060"/>
                </a:solidFill>
              </a:rPr>
              <a:t>РЫЧАГ</a:t>
            </a:r>
          </a:p>
        </p:txBody>
      </p:sp>
      <p:sp>
        <p:nvSpPr>
          <p:cNvPr id="8" name="TextBox 7"/>
          <p:cNvSpPr txBox="1"/>
          <p:nvPr/>
        </p:nvSpPr>
        <p:spPr>
          <a:xfrm>
            <a:off x="1807450" y="2074694"/>
            <a:ext cx="860877" cy="461665"/>
          </a:xfrm>
          <a:prstGeom prst="rect">
            <a:avLst/>
          </a:prstGeom>
          <a:noFill/>
        </p:spPr>
        <p:txBody>
          <a:bodyPr wrap="none" rtlCol="0">
            <a:spAutoFit/>
          </a:bodyPr>
          <a:lstStyle/>
          <a:p>
            <a:r>
              <a:rPr lang="ru-RU" sz="1200" dirty="0" smtClean="0">
                <a:solidFill>
                  <a:srgbClr val="002060"/>
                </a:solidFill>
              </a:rPr>
              <a:t>ПЛОМБА</a:t>
            </a:r>
          </a:p>
          <a:p>
            <a:r>
              <a:rPr lang="ru-RU" sz="1200" dirty="0" smtClean="0">
                <a:solidFill>
                  <a:srgbClr val="002060"/>
                </a:solidFill>
              </a:rPr>
              <a:t>РУКОЯТКА</a:t>
            </a:r>
            <a:endParaRPr lang="ru-RU" sz="1200" dirty="0">
              <a:solidFill>
                <a:srgbClr val="002060"/>
              </a:solidFill>
            </a:endParaRPr>
          </a:p>
        </p:txBody>
      </p:sp>
      <p:sp>
        <p:nvSpPr>
          <p:cNvPr id="15" name="TextBox 14"/>
          <p:cNvSpPr txBox="1"/>
          <p:nvPr/>
        </p:nvSpPr>
        <p:spPr>
          <a:xfrm>
            <a:off x="1814927" y="2440687"/>
            <a:ext cx="966034" cy="276999"/>
          </a:xfrm>
          <a:prstGeom prst="rect">
            <a:avLst/>
          </a:prstGeom>
          <a:noFill/>
        </p:spPr>
        <p:txBody>
          <a:bodyPr wrap="none" rtlCol="0">
            <a:spAutoFit/>
          </a:bodyPr>
          <a:lstStyle/>
          <a:p>
            <a:r>
              <a:rPr lang="ru-RU" sz="1200" dirty="0" smtClean="0">
                <a:solidFill>
                  <a:srgbClr val="002060"/>
                </a:solidFill>
              </a:rPr>
              <a:t>МАНОМЕТР</a:t>
            </a:r>
            <a:endParaRPr lang="ru-RU" sz="1200" dirty="0">
              <a:solidFill>
                <a:srgbClr val="002060"/>
              </a:solidFill>
            </a:endParaRPr>
          </a:p>
        </p:txBody>
      </p:sp>
      <p:sp>
        <p:nvSpPr>
          <p:cNvPr id="16" name="TextBox 15"/>
          <p:cNvSpPr txBox="1"/>
          <p:nvPr/>
        </p:nvSpPr>
        <p:spPr>
          <a:xfrm>
            <a:off x="1807450" y="3562216"/>
            <a:ext cx="1471428" cy="276999"/>
          </a:xfrm>
          <a:prstGeom prst="rect">
            <a:avLst/>
          </a:prstGeom>
          <a:noFill/>
        </p:spPr>
        <p:txBody>
          <a:bodyPr wrap="none" rtlCol="0">
            <a:spAutoFit/>
          </a:bodyPr>
          <a:lstStyle/>
          <a:p>
            <a:r>
              <a:rPr lang="ru-RU" sz="1200" dirty="0" smtClean="0">
                <a:solidFill>
                  <a:srgbClr val="002060"/>
                </a:solidFill>
              </a:rPr>
              <a:t>СИФОННАЯ ТРУБКА</a:t>
            </a:r>
            <a:endParaRPr lang="ru-RU" sz="1200" dirty="0">
              <a:solidFill>
                <a:srgbClr val="002060"/>
              </a:solidFill>
            </a:endParaRPr>
          </a:p>
        </p:txBody>
      </p:sp>
      <p:sp>
        <p:nvSpPr>
          <p:cNvPr id="17" name="TextBox 16"/>
          <p:cNvSpPr txBox="1"/>
          <p:nvPr/>
        </p:nvSpPr>
        <p:spPr>
          <a:xfrm>
            <a:off x="42499" y="3964031"/>
            <a:ext cx="978153" cy="461665"/>
          </a:xfrm>
          <a:prstGeom prst="rect">
            <a:avLst/>
          </a:prstGeom>
          <a:noFill/>
        </p:spPr>
        <p:txBody>
          <a:bodyPr wrap="none" rtlCol="0">
            <a:spAutoFit/>
          </a:bodyPr>
          <a:lstStyle/>
          <a:p>
            <a:pPr algn="ctr"/>
            <a:r>
              <a:rPr lang="ru-RU" sz="1200" dirty="0">
                <a:solidFill>
                  <a:srgbClr val="002060"/>
                </a:solidFill>
              </a:rPr>
              <a:t>ЗАРЯД </a:t>
            </a:r>
            <a:endParaRPr lang="ru-RU" sz="1200" dirty="0" smtClean="0">
              <a:solidFill>
                <a:srgbClr val="002060"/>
              </a:solidFill>
            </a:endParaRPr>
          </a:p>
          <a:p>
            <a:pPr algn="ctr"/>
            <a:r>
              <a:rPr lang="ru-RU" sz="1200" dirty="0" smtClean="0">
                <a:solidFill>
                  <a:srgbClr val="002060"/>
                </a:solidFill>
              </a:rPr>
              <a:t>(</a:t>
            </a:r>
            <a:r>
              <a:rPr lang="ru-RU" sz="1200" dirty="0">
                <a:solidFill>
                  <a:srgbClr val="002060"/>
                </a:solidFill>
              </a:rPr>
              <a:t>ПОРОШОК</a:t>
            </a:r>
            <a:r>
              <a:rPr lang="ru-RU" sz="1200" dirty="0" smtClean="0">
                <a:solidFill>
                  <a:srgbClr val="002060"/>
                </a:solidFill>
              </a:rPr>
              <a:t>)</a:t>
            </a:r>
            <a:endParaRPr lang="ru-RU" sz="1200" dirty="0">
              <a:solidFill>
                <a:srgbClr val="002060"/>
              </a:solidFill>
            </a:endParaRPr>
          </a:p>
        </p:txBody>
      </p:sp>
      <p:sp>
        <p:nvSpPr>
          <p:cNvPr id="18" name="TextBox 17"/>
          <p:cNvSpPr txBox="1"/>
          <p:nvPr/>
        </p:nvSpPr>
        <p:spPr>
          <a:xfrm>
            <a:off x="0" y="2976654"/>
            <a:ext cx="1065933" cy="276999"/>
          </a:xfrm>
          <a:prstGeom prst="rect">
            <a:avLst/>
          </a:prstGeom>
          <a:noFill/>
        </p:spPr>
        <p:txBody>
          <a:bodyPr wrap="none" rtlCol="0">
            <a:spAutoFit/>
          </a:bodyPr>
          <a:lstStyle/>
          <a:p>
            <a:r>
              <a:rPr lang="ru-RU" sz="1200" dirty="0" smtClean="0">
                <a:solidFill>
                  <a:srgbClr val="002060"/>
                </a:solidFill>
              </a:rPr>
              <a:t>РАБОЧИЙ ГАЗ</a:t>
            </a:r>
            <a:endParaRPr lang="ru-RU" sz="1200" dirty="0">
              <a:solidFill>
                <a:srgbClr val="002060"/>
              </a:solidFill>
            </a:endParaRPr>
          </a:p>
        </p:txBody>
      </p:sp>
      <p:sp>
        <p:nvSpPr>
          <p:cNvPr id="19" name="TextBox 18"/>
          <p:cNvSpPr txBox="1"/>
          <p:nvPr/>
        </p:nvSpPr>
        <p:spPr>
          <a:xfrm>
            <a:off x="422460" y="2397859"/>
            <a:ext cx="662361" cy="276999"/>
          </a:xfrm>
          <a:prstGeom prst="rect">
            <a:avLst/>
          </a:prstGeom>
          <a:noFill/>
        </p:spPr>
        <p:txBody>
          <a:bodyPr wrap="none" rtlCol="0">
            <a:spAutoFit/>
          </a:bodyPr>
          <a:lstStyle/>
          <a:p>
            <a:r>
              <a:rPr lang="ru-RU" sz="1200" dirty="0" smtClean="0">
                <a:solidFill>
                  <a:srgbClr val="002060"/>
                </a:solidFill>
              </a:rPr>
              <a:t>СОПЛО</a:t>
            </a:r>
            <a:endParaRPr lang="ru-RU" sz="1200" dirty="0">
              <a:solidFill>
                <a:srgbClr val="002060"/>
              </a:solidFill>
            </a:endParaRPr>
          </a:p>
        </p:txBody>
      </p:sp>
      <p:sp>
        <p:nvSpPr>
          <p:cNvPr id="23" name="TextBox 22"/>
          <p:cNvSpPr txBox="1"/>
          <p:nvPr/>
        </p:nvSpPr>
        <p:spPr>
          <a:xfrm>
            <a:off x="3563888" y="2229126"/>
            <a:ext cx="518091" cy="276999"/>
          </a:xfrm>
          <a:prstGeom prst="rect">
            <a:avLst/>
          </a:prstGeom>
          <a:noFill/>
        </p:spPr>
        <p:txBody>
          <a:bodyPr wrap="none" rtlCol="0">
            <a:spAutoFit/>
          </a:bodyPr>
          <a:lstStyle/>
          <a:p>
            <a:r>
              <a:rPr lang="ru-RU" sz="1200" dirty="0">
                <a:solidFill>
                  <a:srgbClr val="002060"/>
                </a:solidFill>
              </a:rPr>
              <a:t>ЧЕКА</a:t>
            </a:r>
          </a:p>
        </p:txBody>
      </p:sp>
      <p:sp>
        <p:nvSpPr>
          <p:cNvPr id="24" name="TextBox 23"/>
          <p:cNvSpPr txBox="1"/>
          <p:nvPr/>
        </p:nvSpPr>
        <p:spPr>
          <a:xfrm>
            <a:off x="3419618" y="2506125"/>
            <a:ext cx="662361" cy="276999"/>
          </a:xfrm>
          <a:prstGeom prst="rect">
            <a:avLst/>
          </a:prstGeom>
          <a:noFill/>
        </p:spPr>
        <p:txBody>
          <a:bodyPr wrap="none" rtlCol="0">
            <a:spAutoFit/>
          </a:bodyPr>
          <a:lstStyle/>
          <a:p>
            <a:r>
              <a:rPr lang="ru-RU" sz="1200" dirty="0" smtClean="0">
                <a:solidFill>
                  <a:srgbClr val="002060"/>
                </a:solidFill>
              </a:rPr>
              <a:t>СОПЛО</a:t>
            </a:r>
            <a:endParaRPr lang="ru-RU" sz="1200" dirty="0">
              <a:solidFill>
                <a:srgbClr val="002060"/>
              </a:solidFill>
            </a:endParaRPr>
          </a:p>
        </p:txBody>
      </p:sp>
      <p:sp>
        <p:nvSpPr>
          <p:cNvPr id="25" name="TextBox 24"/>
          <p:cNvSpPr txBox="1"/>
          <p:nvPr/>
        </p:nvSpPr>
        <p:spPr>
          <a:xfrm>
            <a:off x="5205431" y="1944105"/>
            <a:ext cx="622286" cy="276999"/>
          </a:xfrm>
          <a:prstGeom prst="rect">
            <a:avLst/>
          </a:prstGeom>
          <a:noFill/>
        </p:spPr>
        <p:txBody>
          <a:bodyPr wrap="none" rtlCol="0">
            <a:spAutoFit/>
          </a:bodyPr>
          <a:lstStyle/>
          <a:p>
            <a:r>
              <a:rPr lang="ru-RU" sz="1200" dirty="0">
                <a:solidFill>
                  <a:srgbClr val="002060"/>
                </a:solidFill>
              </a:rPr>
              <a:t>РЫЧАГ</a:t>
            </a:r>
          </a:p>
        </p:txBody>
      </p:sp>
      <p:sp>
        <p:nvSpPr>
          <p:cNvPr id="26" name="TextBox 25"/>
          <p:cNvSpPr txBox="1"/>
          <p:nvPr/>
        </p:nvSpPr>
        <p:spPr>
          <a:xfrm>
            <a:off x="5172784" y="2153181"/>
            <a:ext cx="860877" cy="461665"/>
          </a:xfrm>
          <a:prstGeom prst="rect">
            <a:avLst/>
          </a:prstGeom>
          <a:noFill/>
        </p:spPr>
        <p:txBody>
          <a:bodyPr wrap="none" rtlCol="0">
            <a:spAutoFit/>
          </a:bodyPr>
          <a:lstStyle/>
          <a:p>
            <a:r>
              <a:rPr lang="ru-RU" sz="1200" dirty="0" smtClean="0">
                <a:solidFill>
                  <a:srgbClr val="002060"/>
                </a:solidFill>
              </a:rPr>
              <a:t>ПЛОМБА</a:t>
            </a:r>
          </a:p>
          <a:p>
            <a:r>
              <a:rPr lang="ru-RU" sz="1200" dirty="0" smtClean="0">
                <a:solidFill>
                  <a:srgbClr val="002060"/>
                </a:solidFill>
              </a:rPr>
              <a:t>РУКОЯТКА</a:t>
            </a:r>
            <a:endParaRPr lang="ru-RU" sz="1200" dirty="0">
              <a:solidFill>
                <a:srgbClr val="002060"/>
              </a:solidFill>
            </a:endParaRPr>
          </a:p>
        </p:txBody>
      </p:sp>
      <p:sp>
        <p:nvSpPr>
          <p:cNvPr id="27" name="TextBox 26"/>
          <p:cNvSpPr txBox="1"/>
          <p:nvPr/>
        </p:nvSpPr>
        <p:spPr>
          <a:xfrm>
            <a:off x="5172784" y="2476346"/>
            <a:ext cx="966034" cy="276999"/>
          </a:xfrm>
          <a:prstGeom prst="rect">
            <a:avLst/>
          </a:prstGeom>
          <a:noFill/>
        </p:spPr>
        <p:txBody>
          <a:bodyPr wrap="none" rtlCol="0">
            <a:spAutoFit/>
          </a:bodyPr>
          <a:lstStyle/>
          <a:p>
            <a:r>
              <a:rPr lang="ru-RU" sz="1200" dirty="0" smtClean="0">
                <a:solidFill>
                  <a:srgbClr val="002060"/>
                </a:solidFill>
              </a:rPr>
              <a:t>МАНОМЕТР</a:t>
            </a:r>
            <a:endParaRPr lang="ru-RU" sz="1200" dirty="0">
              <a:solidFill>
                <a:srgbClr val="002060"/>
              </a:solidFill>
            </a:endParaRPr>
          </a:p>
        </p:txBody>
      </p:sp>
      <p:sp>
        <p:nvSpPr>
          <p:cNvPr id="29" name="TextBox 28"/>
          <p:cNvSpPr txBox="1"/>
          <p:nvPr/>
        </p:nvSpPr>
        <p:spPr>
          <a:xfrm>
            <a:off x="5114146" y="3505594"/>
            <a:ext cx="978153" cy="461665"/>
          </a:xfrm>
          <a:prstGeom prst="rect">
            <a:avLst/>
          </a:prstGeom>
          <a:noFill/>
        </p:spPr>
        <p:txBody>
          <a:bodyPr wrap="none" rtlCol="0">
            <a:spAutoFit/>
          </a:bodyPr>
          <a:lstStyle/>
          <a:p>
            <a:r>
              <a:rPr lang="ru-RU" sz="1200" dirty="0" smtClean="0">
                <a:solidFill>
                  <a:srgbClr val="002060"/>
                </a:solidFill>
              </a:rPr>
              <a:t>СИФОННАЯ </a:t>
            </a:r>
          </a:p>
          <a:p>
            <a:pPr algn="ctr"/>
            <a:r>
              <a:rPr lang="ru-RU" sz="1200" dirty="0" smtClean="0">
                <a:solidFill>
                  <a:srgbClr val="002060"/>
                </a:solidFill>
              </a:rPr>
              <a:t>ТРУБКА</a:t>
            </a:r>
            <a:endParaRPr lang="ru-RU" sz="1200" dirty="0">
              <a:solidFill>
                <a:srgbClr val="002060"/>
              </a:solidFill>
            </a:endParaRPr>
          </a:p>
        </p:txBody>
      </p:sp>
      <p:sp>
        <p:nvSpPr>
          <p:cNvPr id="30" name="TextBox 29"/>
          <p:cNvSpPr txBox="1"/>
          <p:nvPr/>
        </p:nvSpPr>
        <p:spPr>
          <a:xfrm>
            <a:off x="3304169" y="3967259"/>
            <a:ext cx="893258" cy="646331"/>
          </a:xfrm>
          <a:prstGeom prst="rect">
            <a:avLst/>
          </a:prstGeom>
          <a:noFill/>
        </p:spPr>
        <p:txBody>
          <a:bodyPr wrap="none" rtlCol="0">
            <a:spAutoFit/>
          </a:bodyPr>
          <a:lstStyle/>
          <a:p>
            <a:pPr algn="ctr"/>
            <a:r>
              <a:rPr lang="ru-RU" sz="1200" dirty="0">
                <a:solidFill>
                  <a:srgbClr val="002060"/>
                </a:solidFill>
              </a:rPr>
              <a:t>ЗАРЯД </a:t>
            </a:r>
            <a:endParaRPr lang="ru-RU" sz="1200" dirty="0" smtClean="0">
              <a:solidFill>
                <a:srgbClr val="002060"/>
              </a:solidFill>
            </a:endParaRPr>
          </a:p>
          <a:p>
            <a:pPr algn="ctr"/>
            <a:r>
              <a:rPr lang="ru-RU" sz="1200" dirty="0" smtClean="0">
                <a:solidFill>
                  <a:srgbClr val="002060"/>
                </a:solidFill>
              </a:rPr>
              <a:t>ДВУОКИСЬ</a:t>
            </a:r>
          </a:p>
          <a:p>
            <a:pPr algn="ctr"/>
            <a:r>
              <a:rPr lang="ru-RU" sz="1200" dirty="0" smtClean="0">
                <a:solidFill>
                  <a:srgbClr val="002060"/>
                </a:solidFill>
              </a:rPr>
              <a:t>УГЛЕРОДА</a:t>
            </a:r>
            <a:endParaRPr lang="ru-RU" sz="1200" dirty="0">
              <a:solidFill>
                <a:srgbClr val="002060"/>
              </a:solidFill>
            </a:endParaRPr>
          </a:p>
        </p:txBody>
      </p:sp>
      <p:sp>
        <p:nvSpPr>
          <p:cNvPr id="20" name="Прямоугольник 19"/>
          <p:cNvSpPr/>
          <p:nvPr/>
        </p:nvSpPr>
        <p:spPr>
          <a:xfrm>
            <a:off x="6107502" y="1526597"/>
            <a:ext cx="1397399" cy="3485570"/>
          </a:xfrm>
          <a:prstGeom prst="rect">
            <a:avLst/>
          </a:prstGeom>
        </p:spPr>
        <p:txBody>
          <a:bodyPr wrap="square">
            <a:spAutoFit/>
          </a:bodyPr>
          <a:lstStyle/>
          <a:p>
            <a:pPr marL="228600" indent="-228600">
              <a:buFont typeface="+mj-lt"/>
              <a:buAutoNum type="arabicPeriod"/>
            </a:pPr>
            <a:r>
              <a:rPr lang="ru-RU" sz="1050" dirty="0" smtClean="0">
                <a:solidFill>
                  <a:srgbClr val="002060"/>
                </a:solidFill>
              </a:rPr>
              <a:t>БАЛЛОН.</a:t>
            </a:r>
            <a:endParaRPr lang="ru-RU" sz="1050" dirty="0">
              <a:solidFill>
                <a:srgbClr val="002060"/>
              </a:solidFill>
            </a:endParaRPr>
          </a:p>
          <a:p>
            <a:pPr marL="228600" indent="-228600">
              <a:buFont typeface="+mj-lt"/>
              <a:buAutoNum type="arabicPeriod"/>
            </a:pPr>
            <a:r>
              <a:rPr lang="ru-RU" sz="1050" dirty="0" smtClean="0">
                <a:solidFill>
                  <a:srgbClr val="002060"/>
                </a:solidFill>
              </a:rPr>
              <a:t>ИЗПУ.</a:t>
            </a:r>
            <a:endParaRPr lang="ru-RU" sz="1050" dirty="0">
              <a:solidFill>
                <a:srgbClr val="002060"/>
              </a:solidFill>
            </a:endParaRPr>
          </a:p>
          <a:p>
            <a:pPr marL="228600" indent="-228600">
              <a:buFont typeface="+mj-lt"/>
              <a:buAutoNum type="arabicPeriod"/>
            </a:pPr>
            <a:r>
              <a:rPr lang="ru-RU" sz="1050" dirty="0">
                <a:solidFill>
                  <a:srgbClr val="002060"/>
                </a:solidFill>
              </a:rPr>
              <a:t>ВЫПУСКНАЯ </a:t>
            </a:r>
            <a:r>
              <a:rPr lang="ru-RU" sz="1050" dirty="0" smtClean="0">
                <a:solidFill>
                  <a:srgbClr val="002060"/>
                </a:solidFill>
              </a:rPr>
              <a:t>РУЧКА.</a:t>
            </a:r>
            <a:endParaRPr lang="ru-RU" sz="1050" dirty="0">
              <a:solidFill>
                <a:srgbClr val="002060"/>
              </a:solidFill>
            </a:endParaRPr>
          </a:p>
          <a:p>
            <a:pPr marL="228600" indent="-228600">
              <a:buFont typeface="+mj-lt"/>
              <a:buAutoNum type="arabicPeriod"/>
            </a:pPr>
            <a:r>
              <a:rPr lang="ru-RU" sz="1050" dirty="0" smtClean="0">
                <a:solidFill>
                  <a:srgbClr val="002060"/>
                </a:solidFill>
              </a:rPr>
              <a:t>ГГУ-2.</a:t>
            </a:r>
            <a:endParaRPr lang="ru-RU" sz="1050" dirty="0">
              <a:solidFill>
                <a:srgbClr val="002060"/>
              </a:solidFill>
            </a:endParaRPr>
          </a:p>
          <a:p>
            <a:pPr marL="228600" indent="-228600">
              <a:buFont typeface="+mj-lt"/>
              <a:buAutoNum type="arabicPeriod"/>
            </a:pPr>
            <a:r>
              <a:rPr lang="ru-RU" sz="1050" dirty="0">
                <a:solidFill>
                  <a:srgbClr val="002060"/>
                </a:solidFill>
              </a:rPr>
              <a:t>ГГЭ </a:t>
            </a:r>
            <a:r>
              <a:rPr lang="ru-RU" sz="1050" dirty="0" smtClean="0">
                <a:solidFill>
                  <a:srgbClr val="002060"/>
                </a:solidFill>
              </a:rPr>
              <a:t>– 2.</a:t>
            </a:r>
            <a:endParaRPr lang="ru-RU" sz="1050" dirty="0">
              <a:solidFill>
                <a:srgbClr val="002060"/>
              </a:solidFill>
            </a:endParaRPr>
          </a:p>
          <a:p>
            <a:pPr marL="228600" indent="-228600">
              <a:buFont typeface="+mj-lt"/>
              <a:buAutoNum type="arabicPeriod"/>
            </a:pPr>
            <a:r>
              <a:rPr lang="ru-RU" sz="1050" dirty="0">
                <a:solidFill>
                  <a:srgbClr val="002060"/>
                </a:solidFill>
              </a:rPr>
              <a:t>ПОДКЛАДНАЯ </a:t>
            </a:r>
            <a:r>
              <a:rPr lang="ru-RU" sz="1050" dirty="0" smtClean="0">
                <a:solidFill>
                  <a:srgbClr val="002060"/>
                </a:solidFill>
              </a:rPr>
              <a:t>ШАЙБА.</a:t>
            </a:r>
            <a:endParaRPr lang="ru-RU" sz="1050" dirty="0">
              <a:solidFill>
                <a:srgbClr val="002060"/>
              </a:solidFill>
            </a:endParaRPr>
          </a:p>
          <a:p>
            <a:pPr marL="228600" indent="-228600">
              <a:buFont typeface="+mj-lt"/>
              <a:buAutoNum type="arabicPeriod"/>
            </a:pPr>
            <a:r>
              <a:rPr lang="ru-RU" sz="1050" dirty="0">
                <a:solidFill>
                  <a:srgbClr val="002060"/>
                </a:solidFill>
              </a:rPr>
              <a:t>ГЕРМЕТИЗИРУЮЩАЯ </a:t>
            </a:r>
            <a:r>
              <a:rPr lang="ru-RU" sz="1050" dirty="0" smtClean="0">
                <a:solidFill>
                  <a:srgbClr val="002060"/>
                </a:solidFill>
              </a:rPr>
              <a:t>ШАЙБА.</a:t>
            </a:r>
            <a:endParaRPr lang="ru-RU" sz="1050" dirty="0">
              <a:solidFill>
                <a:srgbClr val="002060"/>
              </a:solidFill>
            </a:endParaRPr>
          </a:p>
          <a:p>
            <a:pPr marL="228600" indent="-228600">
              <a:buFont typeface="+mj-lt"/>
              <a:buAutoNum type="arabicPeriod"/>
            </a:pPr>
            <a:r>
              <a:rPr lang="ru-RU" sz="1050" dirty="0">
                <a:solidFill>
                  <a:srgbClr val="002060"/>
                </a:solidFill>
              </a:rPr>
              <a:t>КАПСЮЛЬ</a:t>
            </a:r>
          </a:p>
          <a:p>
            <a:pPr marL="228600" indent="-228600">
              <a:buFont typeface="+mj-lt"/>
              <a:buAutoNum type="arabicPeriod"/>
            </a:pPr>
            <a:r>
              <a:rPr lang="ru-RU" sz="1050" dirty="0">
                <a:solidFill>
                  <a:srgbClr val="002060"/>
                </a:solidFill>
              </a:rPr>
              <a:t>БОЕК</a:t>
            </a:r>
          </a:p>
          <a:p>
            <a:pPr marL="228600" indent="-228600">
              <a:buFont typeface="+mj-lt"/>
              <a:buAutoNum type="arabicPeriod"/>
            </a:pPr>
            <a:r>
              <a:rPr lang="ru-RU" sz="1050" dirty="0">
                <a:solidFill>
                  <a:srgbClr val="002060"/>
                </a:solidFill>
              </a:rPr>
              <a:t>ЧЕКА</a:t>
            </a:r>
          </a:p>
          <a:p>
            <a:pPr marL="228600" indent="-228600">
              <a:buFont typeface="+mj-lt"/>
              <a:buAutoNum type="arabicPeriod"/>
            </a:pPr>
            <a:r>
              <a:rPr lang="ru-RU" sz="1050" dirty="0">
                <a:solidFill>
                  <a:srgbClr val="002060"/>
                </a:solidFill>
              </a:rPr>
              <a:t>ШТИФТ</a:t>
            </a:r>
          </a:p>
          <a:p>
            <a:pPr marL="228600" indent="-228600">
              <a:buFont typeface="+mj-lt"/>
              <a:buAutoNum type="arabicPeriod"/>
            </a:pPr>
            <a:r>
              <a:rPr lang="ru-RU" sz="1050" dirty="0">
                <a:solidFill>
                  <a:srgbClr val="002060"/>
                </a:solidFill>
              </a:rPr>
              <a:t>КЛАПАН</a:t>
            </a:r>
          </a:p>
          <a:p>
            <a:pPr marL="228600" indent="-228600">
              <a:buFont typeface="+mj-lt"/>
              <a:buAutoNum type="arabicPeriod"/>
            </a:pPr>
            <a:r>
              <a:rPr lang="ru-RU" sz="1050" dirty="0">
                <a:solidFill>
                  <a:srgbClr val="002060"/>
                </a:solidFill>
              </a:rPr>
              <a:t>ПРУЖИНА КЛАПАНА</a:t>
            </a:r>
          </a:p>
          <a:p>
            <a:pPr marL="228600" indent="-228600">
              <a:buFont typeface="+mj-lt"/>
              <a:buAutoNum type="arabicPeriod"/>
            </a:pPr>
            <a:r>
              <a:rPr lang="ru-RU" sz="1050" dirty="0">
                <a:solidFill>
                  <a:srgbClr val="002060"/>
                </a:solidFill>
              </a:rPr>
              <a:t>ВЫПУСКНАЯ ТРУБКА</a:t>
            </a:r>
          </a:p>
          <a:p>
            <a:pPr marL="228600" indent="-228600">
              <a:buFont typeface="+mj-lt"/>
              <a:buAutoNum type="arabicPeriod"/>
            </a:pPr>
            <a:r>
              <a:rPr lang="ru-RU" sz="1050" dirty="0">
                <a:solidFill>
                  <a:srgbClr val="002060"/>
                </a:solidFill>
              </a:rPr>
              <a:t>ПРУЖИНА БОЙКА</a:t>
            </a:r>
          </a:p>
        </p:txBody>
      </p:sp>
      <p:sp>
        <p:nvSpPr>
          <p:cNvPr id="22" name="Прямоугольник 21"/>
          <p:cNvSpPr/>
          <p:nvPr/>
        </p:nvSpPr>
        <p:spPr>
          <a:xfrm>
            <a:off x="368972" y="552743"/>
            <a:ext cx="2286000" cy="738664"/>
          </a:xfrm>
          <a:prstGeom prst="rect">
            <a:avLst/>
          </a:prstGeom>
          <a:ln>
            <a:noFill/>
          </a:ln>
        </p:spPr>
        <p:txBody>
          <a:bodyPr wrap="square">
            <a:spAutoFit/>
          </a:bodyPr>
          <a:lstStyle/>
          <a:p>
            <a:pPr algn="ctr"/>
            <a:r>
              <a:rPr lang="ru-RU" sz="1400" dirty="0" smtClean="0">
                <a:solidFill>
                  <a:srgbClr val="002060"/>
                </a:solidFill>
                <a:latin typeface="Calibri" pitchFamily="34" charset="0"/>
              </a:rPr>
              <a:t>Устройство порошкового огнетушителя </a:t>
            </a:r>
            <a:r>
              <a:rPr lang="ru-RU" sz="1400" dirty="0" err="1" smtClean="0">
                <a:solidFill>
                  <a:srgbClr val="002060"/>
                </a:solidFill>
                <a:latin typeface="Calibri" pitchFamily="34" charset="0"/>
              </a:rPr>
              <a:t>закачного</a:t>
            </a:r>
            <a:r>
              <a:rPr lang="ru-RU" sz="1400" dirty="0" smtClean="0">
                <a:solidFill>
                  <a:srgbClr val="002060"/>
                </a:solidFill>
                <a:latin typeface="Calibri" pitchFamily="34" charset="0"/>
              </a:rPr>
              <a:t> типа</a:t>
            </a:r>
            <a:endParaRPr lang="ru-RU" sz="1400" dirty="0">
              <a:solidFill>
                <a:srgbClr val="002060"/>
              </a:solidFill>
              <a:latin typeface="Calibri" pitchFamily="34" charset="0"/>
            </a:endParaRPr>
          </a:p>
        </p:txBody>
      </p:sp>
      <p:sp>
        <p:nvSpPr>
          <p:cNvPr id="31" name="Прямоугольник 30"/>
          <p:cNvSpPr/>
          <p:nvPr/>
        </p:nvSpPr>
        <p:spPr>
          <a:xfrm>
            <a:off x="3393966" y="552743"/>
            <a:ext cx="2521246" cy="523220"/>
          </a:xfrm>
          <a:prstGeom prst="rect">
            <a:avLst/>
          </a:prstGeom>
          <a:ln>
            <a:noFill/>
          </a:ln>
        </p:spPr>
        <p:txBody>
          <a:bodyPr wrap="square">
            <a:spAutoFit/>
          </a:bodyPr>
          <a:lstStyle/>
          <a:p>
            <a:pPr algn="ctr"/>
            <a:r>
              <a:rPr lang="ru-RU" sz="1400" dirty="0">
                <a:solidFill>
                  <a:srgbClr val="002060"/>
                </a:solidFill>
                <a:latin typeface="Calibri" pitchFamily="34" charset="0"/>
              </a:rPr>
              <a:t>Устройство углекислотного </a:t>
            </a:r>
            <a:r>
              <a:rPr lang="ru-RU" sz="1400" dirty="0" smtClean="0">
                <a:solidFill>
                  <a:srgbClr val="002060"/>
                </a:solidFill>
                <a:latin typeface="Calibri" pitchFamily="34" charset="0"/>
              </a:rPr>
              <a:t> огнетушителя</a:t>
            </a:r>
            <a:endParaRPr lang="ru-RU" sz="1400" dirty="0">
              <a:solidFill>
                <a:srgbClr val="002060"/>
              </a:solidFill>
              <a:latin typeface="Calibri" pitchFamily="34" charset="0"/>
            </a:endParaRPr>
          </a:p>
        </p:txBody>
      </p:sp>
      <p:sp>
        <p:nvSpPr>
          <p:cNvPr id="32" name="Прямоугольник 31"/>
          <p:cNvSpPr/>
          <p:nvPr/>
        </p:nvSpPr>
        <p:spPr>
          <a:xfrm>
            <a:off x="6627465" y="457568"/>
            <a:ext cx="2502024" cy="954107"/>
          </a:xfrm>
          <a:prstGeom prst="rect">
            <a:avLst/>
          </a:prstGeom>
          <a:ln>
            <a:noFill/>
          </a:ln>
        </p:spPr>
        <p:txBody>
          <a:bodyPr wrap="square">
            <a:spAutoFit/>
          </a:bodyPr>
          <a:lstStyle/>
          <a:p>
            <a:pPr algn="ctr"/>
            <a:r>
              <a:rPr lang="ru-RU" sz="1400" dirty="0">
                <a:solidFill>
                  <a:srgbClr val="002060"/>
                </a:solidFill>
                <a:latin typeface="Calibri" pitchFamily="34" charset="0"/>
              </a:rPr>
              <a:t>Устройство порошкового огнетушителя с газогенератором </a:t>
            </a:r>
            <a:r>
              <a:rPr lang="ru-RU" sz="1400" dirty="0" err="1">
                <a:solidFill>
                  <a:srgbClr val="002060"/>
                </a:solidFill>
                <a:latin typeface="Calibri" pitchFamily="34" charset="0"/>
              </a:rPr>
              <a:t>закачноготипа</a:t>
            </a:r>
            <a:endParaRPr lang="ru-RU" sz="1400" dirty="0">
              <a:solidFill>
                <a:srgbClr val="002060"/>
              </a:solidFill>
              <a:latin typeface="Calibri" pitchFamily="34" charset="0"/>
            </a:endParaRPr>
          </a:p>
        </p:txBody>
      </p:sp>
      <p:sp>
        <p:nvSpPr>
          <p:cNvPr id="28" name="Прямоугольник 27"/>
          <p:cNvSpPr/>
          <p:nvPr/>
        </p:nvSpPr>
        <p:spPr>
          <a:xfrm>
            <a:off x="4067944" y="5589240"/>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3.7. ПЕРВИЧНЫЕ СРЕДСТВА ПОЖАРОТУШЕНИЯ В ЗДАНИЯХ И СООРУЖЕНИЯХ</a:t>
            </a:r>
            <a:endParaRPr lang="ru-RU" sz="2000" b="1" dirty="0">
              <a:solidFill>
                <a:srgbClr val="002060"/>
              </a:solidFill>
              <a:latin typeface="Calibri" pitchFamily="34" charset="0"/>
            </a:endParaRPr>
          </a:p>
        </p:txBody>
      </p:sp>
    </p:spTree>
    <p:custDataLst>
      <p:tags r:id="rId1"/>
    </p:custDataLst>
    <p:extLst>
      <p:ext uri="{BB962C8B-B14F-4D97-AF65-F5344CB8AC3E}">
        <p14:creationId xmlns:p14="http://schemas.microsoft.com/office/powerpoint/2010/main" val="358312059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23664"/>
            <a:ext cx="7520940" cy="548640"/>
          </a:xfrm>
        </p:spPr>
        <p:txBody>
          <a:bodyPr/>
          <a:lstStyle/>
          <a:p>
            <a:pPr algn="ctr"/>
            <a:r>
              <a:rPr lang="ru-RU" sz="2400" b="1" dirty="0" smtClean="0">
                <a:solidFill>
                  <a:srgbClr val="002060"/>
                </a:solidFill>
                <a:latin typeface="Calibri" pitchFamily="34" charset="0"/>
              </a:rPr>
              <a:t>применения огнетушителя порошкового</a:t>
            </a:r>
            <a:endParaRPr lang="ru-RU" sz="2400" b="1" dirty="0">
              <a:solidFill>
                <a:srgbClr val="002060"/>
              </a:solidFill>
              <a:latin typeface="Calibri" pitchFamily="34" charset="0"/>
            </a:endParaRPr>
          </a:p>
        </p:txBody>
      </p:sp>
      <p:sp>
        <p:nvSpPr>
          <p:cNvPr id="6" name="Скругленный прямоугольник 5"/>
          <p:cNvSpPr/>
          <p:nvPr/>
        </p:nvSpPr>
        <p:spPr>
          <a:xfrm>
            <a:off x="971601" y="593706"/>
            <a:ext cx="504056" cy="531038"/>
          </a:xfrm>
          <a:prstGeom prst="roundRect">
            <a:avLst>
              <a:gd name="adj" fmla="val 16670"/>
            </a:avLst>
          </a:prstGeom>
          <a:blipFill>
            <a:blip r:embed="rId2" cstate="print">
              <a:extLst>
                <a:ext uri="{28A0092B-C50C-407E-A947-70E740481C1C}">
                  <a14:useLocalDpi xmlns:a14="http://schemas.microsoft.com/office/drawing/2010/main" val="0"/>
                </a:ext>
              </a:extLst>
            </a:blip>
            <a:srcRect/>
            <a:stretch>
              <a:fillRect t="-2000" b="-2000"/>
            </a:stretch>
          </a:blip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sp>
      <p:sp>
        <p:nvSpPr>
          <p:cNvPr id="7" name="Скругленный прямоугольник 6"/>
          <p:cNvSpPr/>
          <p:nvPr/>
        </p:nvSpPr>
        <p:spPr>
          <a:xfrm>
            <a:off x="983352" y="1196752"/>
            <a:ext cx="525971" cy="504056"/>
          </a:xfrm>
          <a:prstGeom prst="roundRect">
            <a:avLst>
              <a:gd name="adj" fmla="val 16670"/>
            </a:avLst>
          </a:prstGeom>
          <a:blipFill>
            <a:blip r:embed="rId3" cstate="print">
              <a:extLst>
                <a:ext uri="{28A0092B-C50C-407E-A947-70E740481C1C}">
                  <a14:useLocalDpi xmlns:a14="http://schemas.microsoft.com/office/drawing/2010/main" val="0"/>
                </a:ext>
              </a:extLst>
            </a:blip>
            <a:srcRect/>
            <a:stretch>
              <a:fillRect t="-2000" b="-2000"/>
            </a:stretch>
          </a:blip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2">
              <a:hueOff val="10518374"/>
              <a:satOff val="-61895"/>
              <a:lumOff val="2355"/>
              <a:alphaOff val="0"/>
            </a:schemeClr>
          </a:effectRef>
          <a:fontRef idx="minor">
            <a:schemeClr val="lt1"/>
          </a:fontRef>
        </p:style>
      </p:sp>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352" y="1714922"/>
            <a:ext cx="526644" cy="504056"/>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9" name="Рисунок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9950" y="2220181"/>
            <a:ext cx="517352" cy="51735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843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36676" y="443333"/>
            <a:ext cx="2708151" cy="23552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5584095" y="859225"/>
            <a:ext cx="3312368" cy="1015663"/>
          </a:xfrm>
          <a:prstGeom prst="rect">
            <a:avLst/>
          </a:prstGeom>
        </p:spPr>
        <p:txBody>
          <a:bodyPr wrap="square">
            <a:spAutoFit/>
          </a:bodyPr>
          <a:lstStyle/>
          <a:p>
            <a:pPr algn="ctr"/>
            <a:r>
              <a:rPr lang="ru-RU" sz="2000" dirty="0">
                <a:solidFill>
                  <a:srgbClr val="002060"/>
                </a:solidFill>
                <a:latin typeface="Calibri" pitchFamily="34" charset="0"/>
              </a:rPr>
              <a:t>Для приведения огнетушителя в действие, за кольцо выдерните чеку</a:t>
            </a:r>
          </a:p>
        </p:txBody>
      </p:sp>
      <p:pic>
        <p:nvPicPr>
          <p:cNvPr id="18436"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8942" y="2773041"/>
            <a:ext cx="1180729" cy="1874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Прямоугольник 9"/>
          <p:cNvSpPr/>
          <p:nvPr/>
        </p:nvSpPr>
        <p:spPr>
          <a:xfrm>
            <a:off x="35099" y="4654293"/>
            <a:ext cx="2532425" cy="369332"/>
          </a:xfrm>
          <a:prstGeom prst="rect">
            <a:avLst/>
          </a:prstGeom>
        </p:spPr>
        <p:txBody>
          <a:bodyPr wrap="none">
            <a:spAutoFit/>
          </a:bodyPr>
          <a:lstStyle/>
          <a:p>
            <a:r>
              <a:rPr lang="ru-RU" dirty="0">
                <a:solidFill>
                  <a:srgbClr val="002060"/>
                </a:solidFill>
                <a:latin typeface="Calibri" pitchFamily="34" charset="0"/>
              </a:rPr>
              <a:t>Возьмите огнетушитель</a:t>
            </a:r>
          </a:p>
        </p:txBody>
      </p:sp>
      <p:pic>
        <p:nvPicPr>
          <p:cNvPr id="18437"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47864" y="2808859"/>
            <a:ext cx="864096" cy="1970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Прямоугольник 10"/>
          <p:cNvSpPr/>
          <p:nvPr/>
        </p:nvSpPr>
        <p:spPr>
          <a:xfrm>
            <a:off x="2567523" y="4654293"/>
            <a:ext cx="2792303" cy="369332"/>
          </a:xfrm>
          <a:prstGeom prst="rect">
            <a:avLst/>
          </a:prstGeom>
        </p:spPr>
        <p:txBody>
          <a:bodyPr wrap="none">
            <a:spAutoFit/>
          </a:bodyPr>
          <a:lstStyle/>
          <a:p>
            <a:r>
              <a:rPr lang="ru-RU" dirty="0">
                <a:solidFill>
                  <a:srgbClr val="002060"/>
                </a:solidFill>
                <a:latin typeface="Calibri" pitchFamily="34" charset="0"/>
              </a:rPr>
              <a:t>За кольцо выдерните чеку</a:t>
            </a:r>
          </a:p>
        </p:txBody>
      </p:sp>
      <p:sp>
        <p:nvSpPr>
          <p:cNvPr id="12" name="Прямоугольник 11"/>
          <p:cNvSpPr/>
          <p:nvPr/>
        </p:nvSpPr>
        <p:spPr>
          <a:xfrm>
            <a:off x="5336559" y="4443484"/>
            <a:ext cx="3807441" cy="584775"/>
          </a:xfrm>
          <a:prstGeom prst="rect">
            <a:avLst/>
          </a:prstGeom>
        </p:spPr>
        <p:txBody>
          <a:bodyPr wrap="square">
            <a:spAutoFit/>
          </a:bodyPr>
          <a:lstStyle/>
          <a:p>
            <a:pPr algn="ctr"/>
            <a:r>
              <a:rPr lang="ru-RU" sz="1600" dirty="0">
                <a:solidFill>
                  <a:srgbClr val="002060"/>
                </a:solidFill>
                <a:latin typeface="Calibri" pitchFamily="34" charset="0"/>
              </a:rPr>
              <a:t>Направьте </a:t>
            </a:r>
            <a:r>
              <a:rPr lang="ru-RU" sz="1600" dirty="0" smtClean="0">
                <a:solidFill>
                  <a:srgbClr val="002060"/>
                </a:solidFill>
                <a:latin typeface="Calibri" pitchFamily="34" charset="0"/>
              </a:rPr>
              <a:t>распылитель </a:t>
            </a:r>
            <a:r>
              <a:rPr lang="ru-RU" sz="1600" dirty="0">
                <a:solidFill>
                  <a:srgbClr val="002060"/>
                </a:solidFill>
                <a:latin typeface="Calibri" pitchFamily="34" charset="0"/>
              </a:rPr>
              <a:t>на огонь. Нажмите рукой ручку </a:t>
            </a:r>
            <a:r>
              <a:rPr lang="ru-RU" sz="1600" dirty="0" smtClean="0">
                <a:solidFill>
                  <a:srgbClr val="002060"/>
                </a:solidFill>
                <a:latin typeface="Calibri" pitchFamily="34" charset="0"/>
              </a:rPr>
              <a:t>пуска.</a:t>
            </a:r>
            <a:endParaRPr lang="ru-RU" sz="1600" dirty="0">
              <a:solidFill>
                <a:srgbClr val="002060"/>
              </a:solidFill>
              <a:latin typeface="Calibri" pitchFamily="34" charset="0"/>
            </a:endParaRPr>
          </a:p>
        </p:txBody>
      </p:sp>
      <p:pic>
        <p:nvPicPr>
          <p:cNvPr id="18439" name="Picture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568045"/>
            <a:ext cx="958491" cy="2265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40" name="Picture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95342" y="2315217"/>
            <a:ext cx="253365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Стрелка вправо 19"/>
          <p:cNvSpPr/>
          <p:nvPr/>
        </p:nvSpPr>
        <p:spPr>
          <a:xfrm>
            <a:off x="1763688" y="3710192"/>
            <a:ext cx="1440160" cy="345921"/>
          </a:xfrm>
          <a:prstGeom prst="rightArrow">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ru-RU"/>
          </a:p>
        </p:txBody>
      </p:sp>
      <p:sp>
        <p:nvSpPr>
          <p:cNvPr id="21" name="Стрелка вправо 20"/>
          <p:cNvSpPr/>
          <p:nvPr/>
        </p:nvSpPr>
        <p:spPr>
          <a:xfrm>
            <a:off x="4355182" y="3710192"/>
            <a:ext cx="1440160" cy="345921"/>
          </a:xfrm>
          <a:prstGeom prst="rightArrow">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ru-RU"/>
          </a:p>
        </p:txBody>
      </p:sp>
      <p:sp>
        <p:nvSpPr>
          <p:cNvPr id="19" name="Прямоугольник 18"/>
          <p:cNvSpPr/>
          <p:nvPr/>
        </p:nvSpPr>
        <p:spPr>
          <a:xfrm>
            <a:off x="4067944" y="5589240"/>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3.7. ПЕРВИЧНЫЕ СРЕДСТВА ПОЖАРОТУШЕНИЯ В ЗДАНИЯХ И СООРУЖЕНИЯХ</a:t>
            </a:r>
            <a:endParaRPr lang="ru-RU" sz="2000" b="1" dirty="0">
              <a:solidFill>
                <a:srgbClr val="002060"/>
              </a:solidFill>
              <a:latin typeface="Calibri" pitchFamily="34" charset="0"/>
            </a:endParaRPr>
          </a:p>
        </p:txBody>
      </p:sp>
    </p:spTree>
    <p:extLst>
      <p:ext uri="{BB962C8B-B14F-4D97-AF65-F5344CB8AC3E}">
        <p14:creationId xmlns:p14="http://schemas.microsoft.com/office/powerpoint/2010/main" val="409884174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23664"/>
            <a:ext cx="7520940" cy="548640"/>
          </a:xfrm>
        </p:spPr>
        <p:txBody>
          <a:bodyPr/>
          <a:lstStyle/>
          <a:p>
            <a:pPr algn="ctr"/>
            <a:r>
              <a:rPr lang="ru-RU" sz="2400" b="1" dirty="0" smtClean="0">
                <a:solidFill>
                  <a:srgbClr val="002060"/>
                </a:solidFill>
                <a:latin typeface="Calibri" pitchFamily="34" charset="0"/>
              </a:rPr>
              <a:t>применения </a:t>
            </a:r>
            <a:r>
              <a:rPr lang="ru-RU" sz="2400" b="1" dirty="0">
                <a:solidFill>
                  <a:srgbClr val="002060"/>
                </a:solidFill>
                <a:latin typeface="Calibri" pitchFamily="34" charset="0"/>
              </a:rPr>
              <a:t>огнетушителя углекислотного</a:t>
            </a:r>
          </a:p>
        </p:txBody>
      </p:sp>
      <p:sp>
        <p:nvSpPr>
          <p:cNvPr id="7" name="Скругленный прямоугольник 6"/>
          <p:cNvSpPr/>
          <p:nvPr/>
        </p:nvSpPr>
        <p:spPr>
          <a:xfrm>
            <a:off x="962816" y="841155"/>
            <a:ext cx="525971" cy="504056"/>
          </a:xfrm>
          <a:prstGeom prst="roundRect">
            <a:avLst>
              <a:gd name="adj" fmla="val 16670"/>
            </a:avLst>
          </a:prstGeom>
          <a:blipFill>
            <a:blip r:embed="rId2" cstate="print">
              <a:extLst>
                <a:ext uri="{28A0092B-C50C-407E-A947-70E740481C1C}">
                  <a14:useLocalDpi xmlns:a14="http://schemas.microsoft.com/office/drawing/2010/main" val="0"/>
                </a:ext>
              </a:extLst>
            </a:blip>
            <a:srcRect/>
            <a:stretch>
              <a:fillRect t="-2000" b="-2000"/>
            </a:stretch>
          </a:blip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2">
              <a:hueOff val="10518374"/>
              <a:satOff val="-61895"/>
              <a:lumOff val="2355"/>
              <a:alphaOff val="0"/>
            </a:schemeClr>
          </a:effectRef>
          <a:fontRef idx="minor">
            <a:schemeClr val="lt1"/>
          </a:fontRef>
        </p:style>
      </p:sp>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7286" y="1462894"/>
            <a:ext cx="526644" cy="504056"/>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9950" y="2163673"/>
            <a:ext cx="517352" cy="51735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843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36676" y="443333"/>
            <a:ext cx="2708151" cy="23552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5584095" y="859225"/>
            <a:ext cx="3312368" cy="1015663"/>
          </a:xfrm>
          <a:prstGeom prst="rect">
            <a:avLst/>
          </a:prstGeom>
        </p:spPr>
        <p:txBody>
          <a:bodyPr wrap="square">
            <a:spAutoFit/>
          </a:bodyPr>
          <a:lstStyle/>
          <a:p>
            <a:pPr algn="ctr"/>
            <a:r>
              <a:rPr lang="ru-RU" sz="2000" dirty="0">
                <a:solidFill>
                  <a:srgbClr val="002060"/>
                </a:solidFill>
                <a:latin typeface="Calibri" pitchFamily="34" charset="0"/>
              </a:rPr>
              <a:t>Для приведения огнетушителя в действие, за кольцо выдерните чеку</a:t>
            </a:r>
          </a:p>
        </p:txBody>
      </p:sp>
      <p:pic>
        <p:nvPicPr>
          <p:cNvPr id="1843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8942" y="2773041"/>
            <a:ext cx="1180729" cy="1874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Прямоугольник 9"/>
          <p:cNvSpPr/>
          <p:nvPr/>
        </p:nvSpPr>
        <p:spPr>
          <a:xfrm>
            <a:off x="35099" y="4654293"/>
            <a:ext cx="2532425" cy="369332"/>
          </a:xfrm>
          <a:prstGeom prst="rect">
            <a:avLst/>
          </a:prstGeom>
        </p:spPr>
        <p:txBody>
          <a:bodyPr wrap="none">
            <a:spAutoFit/>
          </a:bodyPr>
          <a:lstStyle/>
          <a:p>
            <a:r>
              <a:rPr lang="ru-RU" dirty="0">
                <a:solidFill>
                  <a:srgbClr val="002060"/>
                </a:solidFill>
                <a:latin typeface="Calibri" pitchFamily="34" charset="0"/>
              </a:rPr>
              <a:t>Возьмите огнетушитель</a:t>
            </a:r>
          </a:p>
        </p:txBody>
      </p:sp>
      <p:pic>
        <p:nvPicPr>
          <p:cNvPr id="18437"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90751" y="2808859"/>
            <a:ext cx="864096" cy="1970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Прямоугольник 10"/>
          <p:cNvSpPr/>
          <p:nvPr/>
        </p:nvSpPr>
        <p:spPr>
          <a:xfrm>
            <a:off x="2567523" y="4654293"/>
            <a:ext cx="2792303" cy="369332"/>
          </a:xfrm>
          <a:prstGeom prst="rect">
            <a:avLst/>
          </a:prstGeom>
        </p:spPr>
        <p:txBody>
          <a:bodyPr wrap="none">
            <a:spAutoFit/>
          </a:bodyPr>
          <a:lstStyle/>
          <a:p>
            <a:r>
              <a:rPr lang="ru-RU" dirty="0">
                <a:solidFill>
                  <a:srgbClr val="002060"/>
                </a:solidFill>
                <a:latin typeface="Calibri" pitchFamily="34" charset="0"/>
              </a:rPr>
              <a:t>За кольцо выдерните чеку</a:t>
            </a:r>
          </a:p>
        </p:txBody>
      </p:sp>
      <p:sp>
        <p:nvSpPr>
          <p:cNvPr id="12" name="Прямоугольник 11"/>
          <p:cNvSpPr/>
          <p:nvPr/>
        </p:nvSpPr>
        <p:spPr>
          <a:xfrm>
            <a:off x="5364340" y="4056113"/>
            <a:ext cx="3807441" cy="1077218"/>
          </a:xfrm>
          <a:prstGeom prst="rect">
            <a:avLst/>
          </a:prstGeom>
        </p:spPr>
        <p:txBody>
          <a:bodyPr wrap="square">
            <a:spAutoFit/>
          </a:bodyPr>
          <a:lstStyle/>
          <a:p>
            <a:pPr algn="ctr"/>
            <a:r>
              <a:rPr lang="ru-RU" sz="1600" dirty="0" smtClean="0">
                <a:solidFill>
                  <a:srgbClr val="002060"/>
                </a:solidFill>
                <a:latin typeface="Calibri" pitchFamily="34" charset="0"/>
              </a:rPr>
              <a:t>Направьте раструб на огонь. Нажмите рукой ручку пуска/поверните </a:t>
            </a:r>
            <a:r>
              <a:rPr lang="ru-RU" sz="1600" dirty="0" err="1" smtClean="0">
                <a:solidFill>
                  <a:srgbClr val="002060"/>
                </a:solidFill>
                <a:latin typeface="Calibri" pitchFamily="34" charset="0"/>
              </a:rPr>
              <a:t>маховичек</a:t>
            </a:r>
            <a:r>
              <a:rPr lang="ru-RU" sz="1600" dirty="0" smtClean="0">
                <a:solidFill>
                  <a:srgbClr val="002060"/>
                </a:solidFill>
                <a:latin typeface="Calibri" pitchFamily="34" charset="0"/>
              </a:rPr>
              <a:t>. Рычаг / </a:t>
            </a:r>
            <a:r>
              <a:rPr lang="ru-RU" sz="1600" dirty="0" err="1" smtClean="0">
                <a:solidFill>
                  <a:srgbClr val="002060"/>
                </a:solidFill>
                <a:latin typeface="Calibri" pitchFamily="34" charset="0"/>
              </a:rPr>
              <a:t>маховичек</a:t>
            </a:r>
            <a:r>
              <a:rPr lang="ru-RU" sz="1600" dirty="0" smtClean="0">
                <a:solidFill>
                  <a:srgbClr val="002060"/>
                </a:solidFill>
                <a:latin typeface="Calibri" pitchFamily="34" charset="0"/>
              </a:rPr>
              <a:t> позволяет прерывать подачу углекислоты</a:t>
            </a:r>
          </a:p>
        </p:txBody>
      </p:sp>
      <p:pic>
        <p:nvPicPr>
          <p:cNvPr id="19458"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65" y="565774"/>
            <a:ext cx="922322" cy="2207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9"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930591" y="1874888"/>
            <a:ext cx="2619375" cy="218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Стрелка вправо 2"/>
          <p:cNvSpPr/>
          <p:nvPr/>
        </p:nvSpPr>
        <p:spPr>
          <a:xfrm>
            <a:off x="1763688" y="3710192"/>
            <a:ext cx="1440160" cy="345921"/>
          </a:xfrm>
          <a:prstGeom prst="rightArrow">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ru-RU"/>
          </a:p>
        </p:txBody>
      </p:sp>
      <p:sp>
        <p:nvSpPr>
          <p:cNvPr id="20" name="Стрелка вправо 19"/>
          <p:cNvSpPr/>
          <p:nvPr/>
        </p:nvSpPr>
        <p:spPr>
          <a:xfrm>
            <a:off x="4467155" y="3765805"/>
            <a:ext cx="1440160" cy="345921"/>
          </a:xfrm>
          <a:prstGeom prst="rightArrow">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ru-RU"/>
          </a:p>
        </p:txBody>
      </p:sp>
      <p:sp>
        <p:nvSpPr>
          <p:cNvPr id="18" name="Прямоугольник 17"/>
          <p:cNvSpPr/>
          <p:nvPr/>
        </p:nvSpPr>
        <p:spPr>
          <a:xfrm>
            <a:off x="4067944" y="5589240"/>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3.7. ПЕРВИЧНЫЕ СРЕДСТВА ПОЖАРОТУШЕНИЯ В ЗДАНИЯХ И СООРУЖЕНИЯХ</a:t>
            </a:r>
            <a:endParaRPr lang="ru-RU" sz="2000" b="1" dirty="0">
              <a:solidFill>
                <a:srgbClr val="002060"/>
              </a:solidFill>
              <a:latin typeface="Calibri" pitchFamily="34" charset="0"/>
            </a:endParaRPr>
          </a:p>
        </p:txBody>
      </p:sp>
    </p:spTree>
    <p:extLst>
      <p:ext uri="{BB962C8B-B14F-4D97-AF65-F5344CB8AC3E}">
        <p14:creationId xmlns:p14="http://schemas.microsoft.com/office/powerpoint/2010/main" val="225608553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99392"/>
            <a:ext cx="7520940" cy="548640"/>
          </a:xfrm>
        </p:spPr>
        <p:txBody>
          <a:bodyPr/>
          <a:lstStyle/>
          <a:p>
            <a:pPr algn="ctr"/>
            <a:r>
              <a:rPr lang="ru-RU" sz="2000" b="1" dirty="0">
                <a:solidFill>
                  <a:srgbClr val="002060"/>
                </a:solidFill>
                <a:latin typeface="Calibri" pitchFamily="34" charset="0"/>
              </a:rPr>
              <a:t>Как правильно затушить огонь</a:t>
            </a:r>
          </a:p>
        </p:txBody>
      </p:sp>
      <p:graphicFrame>
        <p:nvGraphicFramePr>
          <p:cNvPr id="4" name="Таблица 3"/>
          <p:cNvGraphicFramePr>
            <a:graphicFrameLocks noGrp="1"/>
          </p:cNvGraphicFramePr>
          <p:nvPr>
            <p:extLst>
              <p:ext uri="{D42A27DB-BD31-4B8C-83A1-F6EECF244321}">
                <p14:modId xmlns:p14="http://schemas.microsoft.com/office/powerpoint/2010/main" val="2546754309"/>
              </p:ext>
            </p:extLst>
          </p:nvPr>
        </p:nvGraphicFramePr>
        <p:xfrm>
          <a:off x="0" y="332656"/>
          <a:ext cx="9144000" cy="6614160"/>
        </p:xfrm>
        <a:graphic>
          <a:graphicData uri="http://schemas.openxmlformats.org/drawingml/2006/table">
            <a:tbl>
              <a:tblPr firstRow="1" bandRow="1">
                <a:tableStyleId>{F2DE63D5-997A-4646-A377-4702673A728D}</a:tableStyleId>
              </a:tblPr>
              <a:tblGrid>
                <a:gridCol w="3048000"/>
                <a:gridCol w="3048000"/>
                <a:gridCol w="3048000"/>
              </a:tblGrid>
              <a:tr h="288032">
                <a:tc>
                  <a:txBody>
                    <a:bodyPr/>
                    <a:lstStyle/>
                    <a:p>
                      <a:endParaRPr lang="ru-RU" sz="1600" dirty="0">
                        <a:solidFill>
                          <a:srgbClr val="002060"/>
                        </a:solidFill>
                        <a:latin typeface="Calibri" pitchFamily="34" charset="0"/>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algn="ctr"/>
                      <a:r>
                        <a:rPr lang="ru-RU" sz="1600" dirty="0" smtClean="0">
                          <a:solidFill>
                            <a:schemeClr val="bg1"/>
                          </a:solidFill>
                          <a:latin typeface="Calibri" pitchFamily="34" charset="0"/>
                        </a:rPr>
                        <a:t>Правильно </a:t>
                      </a:r>
                      <a:endParaRPr lang="ru-RU" sz="1600" dirty="0">
                        <a:solidFill>
                          <a:schemeClr val="bg1"/>
                        </a:solidFill>
                        <a:latin typeface="Calibri" pitchFamily="34" charset="0"/>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algn="ctr"/>
                      <a:r>
                        <a:rPr lang="ru-RU" sz="1600" dirty="0" smtClean="0">
                          <a:solidFill>
                            <a:schemeClr val="bg1"/>
                          </a:solidFill>
                          <a:latin typeface="Calibri" pitchFamily="34" charset="0"/>
                        </a:rPr>
                        <a:t>Не правильно </a:t>
                      </a:r>
                      <a:endParaRPr lang="ru-RU" sz="1600" dirty="0">
                        <a:solidFill>
                          <a:schemeClr val="bg1"/>
                        </a:solidFill>
                        <a:latin typeface="Calibri" pitchFamily="34" charset="0"/>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585065">
                <a:tc>
                  <a:txBody>
                    <a:bodyPr/>
                    <a:lstStyle/>
                    <a:p>
                      <a:r>
                        <a:rPr lang="ru-RU" sz="1600" u="none" strike="noStrike" kern="1200" baseline="0" dirty="0" smtClean="0">
                          <a:solidFill>
                            <a:srgbClr val="002060"/>
                          </a:solidFill>
                          <a:latin typeface="Calibri" pitchFamily="34" charset="0"/>
                        </a:rPr>
                        <a:t>Тушить очаг пожара с наветренной стороны</a:t>
                      </a:r>
                      <a:endParaRPr lang="ru-RU" sz="1600" dirty="0">
                        <a:solidFill>
                          <a:srgbClr val="002060"/>
                        </a:solidFill>
                        <a:latin typeface="Calibri" pitchFamily="34" charset="0"/>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endParaRPr lang="ru-RU" sz="1600" dirty="0" smtClean="0">
                        <a:solidFill>
                          <a:srgbClr val="002060"/>
                        </a:solidFill>
                        <a:latin typeface="Calibri" pitchFamily="34" charset="0"/>
                      </a:endParaRPr>
                    </a:p>
                    <a:p>
                      <a:endParaRPr lang="ru-RU" sz="1600" dirty="0" smtClean="0">
                        <a:solidFill>
                          <a:srgbClr val="002060"/>
                        </a:solidFill>
                        <a:latin typeface="Calibri" pitchFamily="34" charset="0"/>
                      </a:endParaRPr>
                    </a:p>
                    <a:p>
                      <a:endParaRPr lang="ru-RU" sz="1600" dirty="0">
                        <a:solidFill>
                          <a:srgbClr val="002060"/>
                        </a:solidFill>
                        <a:latin typeface="Calibri" pitchFamily="34" charset="0"/>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endParaRPr lang="ru-RU" sz="1600">
                        <a:solidFill>
                          <a:srgbClr val="002060"/>
                        </a:solidFill>
                        <a:latin typeface="Calibri" pitchFamily="34" charset="0"/>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58506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u="none" strike="noStrike" kern="1200" baseline="0" dirty="0" smtClean="0">
                          <a:solidFill>
                            <a:srgbClr val="002060"/>
                          </a:solidFill>
                          <a:latin typeface="Calibri" pitchFamily="34" charset="0"/>
                        </a:rPr>
                        <a:t>При горении жидкостей начинать тушить снизу, с ближней кромки</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400" b="0" i="0" u="none" strike="noStrike" kern="1200" baseline="0" dirty="0" smtClean="0">
                        <a:solidFill>
                          <a:srgbClr val="002060"/>
                        </a:solidFill>
                        <a:latin typeface="Calibri" pitchFamily="34" charset="0"/>
                        <a:ea typeface="+mn-ea"/>
                        <a:cs typeface="+mn-cs"/>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endParaRPr lang="ru-RU" sz="1600" dirty="0">
                        <a:solidFill>
                          <a:srgbClr val="002060"/>
                        </a:solidFill>
                        <a:latin typeface="Calibri" pitchFamily="34" charset="0"/>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endParaRPr lang="ru-RU" sz="1600">
                        <a:solidFill>
                          <a:srgbClr val="002060"/>
                        </a:solidFill>
                        <a:latin typeface="Calibri" pitchFamily="34" charset="0"/>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91016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u="none" strike="noStrike" kern="1200" baseline="0" dirty="0" smtClean="0">
                          <a:solidFill>
                            <a:srgbClr val="002060"/>
                          </a:solidFill>
                          <a:latin typeface="Calibri" pitchFamily="34" charset="0"/>
                        </a:rPr>
                        <a:t>Истекающую горящую жидкость тушить сверху вниз</a:t>
                      </a:r>
                      <a:endParaRPr lang="ru-RU" sz="1600" b="0" i="0" u="none" strike="noStrike" kern="1200" baseline="0" dirty="0" smtClean="0">
                        <a:solidFill>
                          <a:srgbClr val="002060"/>
                        </a:solidFill>
                        <a:latin typeface="Calibri" pitchFamily="34" charset="0"/>
                        <a:ea typeface="+mn-ea"/>
                        <a:cs typeface="+mn-cs"/>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endParaRPr lang="ru-RU" sz="1600" dirty="0" smtClean="0">
                        <a:solidFill>
                          <a:srgbClr val="002060"/>
                        </a:solidFill>
                        <a:latin typeface="Calibri" pitchFamily="34" charset="0"/>
                      </a:endParaRPr>
                    </a:p>
                    <a:p>
                      <a:endParaRPr lang="ru-RU" sz="1600" dirty="0" smtClean="0">
                        <a:solidFill>
                          <a:srgbClr val="002060"/>
                        </a:solidFill>
                        <a:latin typeface="Calibri" pitchFamily="34" charset="0"/>
                      </a:endParaRPr>
                    </a:p>
                    <a:p>
                      <a:endParaRPr lang="ru-RU" sz="1600" dirty="0" smtClean="0">
                        <a:solidFill>
                          <a:srgbClr val="002060"/>
                        </a:solidFill>
                        <a:latin typeface="Calibri" pitchFamily="34" charset="0"/>
                      </a:endParaRPr>
                    </a:p>
                    <a:p>
                      <a:endParaRPr lang="ru-RU" sz="1400" dirty="0" smtClean="0">
                        <a:solidFill>
                          <a:srgbClr val="002060"/>
                        </a:solidFill>
                        <a:latin typeface="Calibri" pitchFamily="34" charset="0"/>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endParaRPr lang="ru-RU" sz="1600">
                        <a:solidFill>
                          <a:srgbClr val="002060"/>
                        </a:solidFill>
                        <a:latin typeface="Calibri" pitchFamily="34" charset="0"/>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58506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u="none" strike="noStrike" kern="1200" baseline="0" dirty="0" smtClean="0">
                          <a:solidFill>
                            <a:srgbClr val="002060"/>
                          </a:solidFill>
                          <a:latin typeface="Calibri" pitchFamily="34" charset="0"/>
                        </a:rPr>
                        <a:t>Горящую вертикальную поверхность тушить снизу вверх</a:t>
                      </a:r>
                      <a:endParaRPr lang="ru-RU" sz="1600" b="0" i="0" u="none" strike="noStrike" kern="1200" baseline="0" dirty="0" smtClean="0">
                        <a:solidFill>
                          <a:srgbClr val="002060"/>
                        </a:solidFill>
                        <a:latin typeface="Calibri" pitchFamily="34" charset="0"/>
                        <a:ea typeface="+mn-ea"/>
                        <a:cs typeface="+mn-cs"/>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endParaRPr lang="ru-RU" sz="1600" dirty="0" smtClean="0">
                        <a:solidFill>
                          <a:srgbClr val="002060"/>
                        </a:solidFill>
                        <a:latin typeface="Calibri" pitchFamily="34" charset="0"/>
                      </a:endParaRPr>
                    </a:p>
                    <a:p>
                      <a:endParaRPr lang="ru-RU" sz="1600" dirty="0" smtClean="0">
                        <a:solidFill>
                          <a:srgbClr val="002060"/>
                        </a:solidFill>
                        <a:latin typeface="Calibri" pitchFamily="34" charset="0"/>
                      </a:endParaRPr>
                    </a:p>
                    <a:p>
                      <a:endParaRPr lang="ru-RU" sz="1600" dirty="0">
                        <a:solidFill>
                          <a:srgbClr val="002060"/>
                        </a:solidFill>
                        <a:latin typeface="Calibri" pitchFamily="34" charset="0"/>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endParaRPr lang="ru-RU" sz="1600" dirty="0">
                        <a:solidFill>
                          <a:srgbClr val="002060"/>
                        </a:solidFill>
                        <a:latin typeface="Calibri" pitchFamily="34" charset="0"/>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585065">
                <a:tc>
                  <a:txBody>
                    <a:bodyPr/>
                    <a:lstStyle/>
                    <a:p>
                      <a:r>
                        <a:rPr lang="ru-RU" sz="1600" u="none" strike="noStrike" kern="1200" baseline="0" dirty="0" smtClean="0">
                          <a:solidFill>
                            <a:srgbClr val="002060"/>
                          </a:solidFill>
                          <a:latin typeface="Calibri" pitchFamily="34" charset="0"/>
                        </a:rPr>
                        <a:t>При наличии нескольких огнетушителей применять их одновременно</a:t>
                      </a:r>
                      <a:endParaRPr lang="ru-RU" sz="1600" b="0" i="0" u="none" strike="noStrike" kern="1200" baseline="0" dirty="0" smtClean="0">
                        <a:solidFill>
                          <a:srgbClr val="002060"/>
                        </a:solidFill>
                        <a:latin typeface="Calibri" pitchFamily="34" charset="0"/>
                        <a:ea typeface="+mn-ea"/>
                        <a:cs typeface="+mn-cs"/>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endParaRPr lang="ru-RU" sz="1600" dirty="0">
                        <a:solidFill>
                          <a:srgbClr val="002060"/>
                        </a:solidFill>
                        <a:latin typeface="Calibri" pitchFamily="34" charset="0"/>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endParaRPr lang="ru-RU" sz="1600" dirty="0">
                        <a:solidFill>
                          <a:srgbClr val="002060"/>
                        </a:solidFill>
                        <a:latin typeface="Calibri" pitchFamily="34" charset="0"/>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58506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u="none" strike="noStrike" kern="1200" baseline="0" dirty="0" smtClean="0">
                          <a:solidFill>
                            <a:srgbClr val="002060"/>
                          </a:solidFill>
                          <a:latin typeface="Calibri" pitchFamily="34" charset="0"/>
                        </a:rPr>
                        <a:t>Не уходить сразу после тушения. Убедиться, что очаг не вспыхнет снова</a:t>
                      </a:r>
                      <a:endParaRPr lang="ru-RU" sz="1600" b="0" i="0" u="none" strike="noStrike" kern="1200" baseline="0" dirty="0" smtClean="0">
                        <a:solidFill>
                          <a:srgbClr val="002060"/>
                        </a:solidFill>
                        <a:latin typeface="Calibri" pitchFamily="34" charset="0"/>
                        <a:ea typeface="+mn-ea"/>
                        <a:cs typeface="+mn-cs"/>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endParaRPr lang="ru-RU" sz="1600" dirty="0">
                        <a:solidFill>
                          <a:srgbClr val="002060"/>
                        </a:solidFill>
                        <a:latin typeface="Calibri" pitchFamily="34" charset="0"/>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endParaRPr lang="ru-RU" sz="1600" dirty="0">
                        <a:solidFill>
                          <a:srgbClr val="002060"/>
                        </a:solidFill>
                        <a:latin typeface="Calibri" pitchFamily="34" charset="0"/>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r>
              <a:tr h="58506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u="none" strike="noStrike" kern="1200" baseline="0" dirty="0" smtClean="0">
                          <a:solidFill>
                            <a:srgbClr val="002060"/>
                          </a:solidFill>
                          <a:latin typeface="Calibri" pitchFamily="34" charset="0"/>
                        </a:rPr>
                        <a:t>Использованные огнетушители необходимо сразу отправить на перезарядку</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600" b="0" i="0" u="none" strike="noStrike" kern="1200" baseline="0" dirty="0" smtClean="0">
                        <a:solidFill>
                          <a:srgbClr val="002060"/>
                        </a:solidFill>
                        <a:latin typeface="Calibri" pitchFamily="34" charset="0"/>
                        <a:ea typeface="+mn-ea"/>
                        <a:cs typeface="+mn-cs"/>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endParaRPr lang="ru-RU" sz="1600" dirty="0">
                        <a:solidFill>
                          <a:srgbClr val="002060"/>
                        </a:solidFill>
                        <a:latin typeface="Calibri" pitchFamily="34" charset="0"/>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endParaRPr lang="ru-RU" sz="1600" dirty="0">
                        <a:solidFill>
                          <a:srgbClr val="002060"/>
                        </a:solidFill>
                        <a:latin typeface="Calibri" pitchFamily="34" charset="0"/>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r>
            </a:tbl>
          </a:graphicData>
        </a:graphic>
      </p:graphicFrame>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3888" y="692696"/>
            <a:ext cx="2181216"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683506"/>
            <a:ext cx="2365750" cy="804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8"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t="13102"/>
          <a:stretch/>
        </p:blipFill>
        <p:spPr bwMode="auto">
          <a:xfrm>
            <a:off x="3485414" y="1556792"/>
            <a:ext cx="2376264" cy="806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20339" y="1535408"/>
            <a:ext cx="2101519" cy="78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1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57414" y="2420888"/>
            <a:ext cx="2073291" cy="844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1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58941" y="2420888"/>
            <a:ext cx="2424315" cy="932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12"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73446" y="3420078"/>
            <a:ext cx="1800200" cy="784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13"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02955" y="3420077"/>
            <a:ext cx="1845509" cy="788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14" name="Picture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73446" y="4252236"/>
            <a:ext cx="1922132" cy="757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15" name="Picture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902956" y="4271079"/>
            <a:ext cx="1918902" cy="740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16" name="Picture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594559" y="5098107"/>
            <a:ext cx="2078918" cy="728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17" name="Picture 1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720339" y="5085184"/>
            <a:ext cx="2101793" cy="728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18" name="Picture 1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27231" y="5912319"/>
            <a:ext cx="2028506" cy="750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19" name="Picture 1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849166" y="5912319"/>
            <a:ext cx="1977256" cy="767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707248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067944" y="5589240"/>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3.7. ПЕРВИЧНЫЕ СРЕДСТВА ПОЖАРОТУШЕНИЯ В ЗДАНИЯХ И СООРУЖЕНИЯХ</a:t>
            </a:r>
            <a:endParaRPr lang="ru-RU" sz="2000" b="1" dirty="0">
              <a:solidFill>
                <a:srgbClr val="002060"/>
              </a:solidFill>
              <a:latin typeface="Calibri" pitchFamily="34" charset="0"/>
            </a:endParaRPr>
          </a:p>
        </p:txBody>
      </p:sp>
      <p:graphicFrame>
        <p:nvGraphicFramePr>
          <p:cNvPr id="5" name="Схема 4"/>
          <p:cNvGraphicFramePr/>
          <p:nvPr>
            <p:extLst>
              <p:ext uri="{D42A27DB-BD31-4B8C-83A1-F6EECF244321}">
                <p14:modId xmlns:p14="http://schemas.microsoft.com/office/powerpoint/2010/main" val="712708091"/>
              </p:ext>
            </p:extLst>
          </p:nvPr>
        </p:nvGraphicFramePr>
        <p:xfrm>
          <a:off x="-61347" y="116632"/>
          <a:ext cx="9178172" cy="10527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Прямоугольник 5"/>
          <p:cNvSpPr/>
          <p:nvPr/>
        </p:nvSpPr>
        <p:spPr>
          <a:xfrm>
            <a:off x="0" y="1305342"/>
            <a:ext cx="9144000" cy="1569660"/>
          </a:xfrm>
          <a:prstGeom prst="rect">
            <a:avLst/>
          </a:prstGeom>
          <a:solidFill>
            <a:schemeClr val="bg1">
              <a:lumMod val="95000"/>
            </a:schemeClr>
          </a:solidFill>
        </p:spPr>
        <p:txBody>
          <a:bodyPr wrap="square">
            <a:spAutoFit/>
          </a:bodyPr>
          <a:lstStyle/>
          <a:p>
            <a:pPr algn="just"/>
            <a:r>
              <a:rPr lang="ru-RU" sz="1200" dirty="0">
                <a:solidFill>
                  <a:srgbClr val="002060"/>
                </a:solidFill>
                <a:latin typeface="Calibri" pitchFamily="34" charset="0"/>
              </a:rPr>
              <a:t>Установки пожаротушения должны обеспечивать </a:t>
            </a:r>
            <a:r>
              <a:rPr lang="ru-RU" sz="1200" b="1" dirty="0">
                <a:solidFill>
                  <a:srgbClr val="002060"/>
                </a:solidFill>
                <a:latin typeface="Calibri" pitchFamily="34" charset="0"/>
              </a:rPr>
              <a:t>локализацию или ликвидацию пожара. </a:t>
            </a:r>
            <a:endParaRPr lang="ru-RU" sz="1200" b="1" dirty="0" smtClean="0">
              <a:solidFill>
                <a:srgbClr val="002060"/>
              </a:solidFill>
              <a:latin typeface="Calibri" pitchFamily="34" charset="0"/>
            </a:endParaRPr>
          </a:p>
          <a:p>
            <a:pPr algn="just"/>
            <a:endParaRPr lang="ru-RU" sz="1200" dirty="0">
              <a:solidFill>
                <a:srgbClr val="002060"/>
              </a:solidFill>
              <a:latin typeface="Calibri" pitchFamily="34" charset="0"/>
            </a:endParaRPr>
          </a:p>
          <a:p>
            <a:pPr algn="just"/>
            <a:r>
              <a:rPr lang="ru-RU" sz="1200" b="1" dirty="0" smtClean="0">
                <a:solidFill>
                  <a:srgbClr val="002060"/>
                </a:solidFill>
                <a:latin typeface="Calibri" pitchFamily="34" charset="0"/>
              </a:rPr>
              <a:t>Установки </a:t>
            </a:r>
            <a:r>
              <a:rPr lang="ru-RU" sz="1200" b="1" dirty="0">
                <a:solidFill>
                  <a:srgbClr val="002060"/>
                </a:solidFill>
                <a:latin typeface="Calibri" pitchFamily="34" charset="0"/>
              </a:rPr>
              <a:t>пожаротушения </a:t>
            </a:r>
            <a:r>
              <a:rPr lang="ru-RU" sz="1200" b="1" dirty="0" smtClean="0">
                <a:solidFill>
                  <a:srgbClr val="002060"/>
                </a:solidFill>
                <a:latin typeface="Calibri" pitchFamily="34" charset="0"/>
              </a:rPr>
              <a:t>классифицируются:</a:t>
            </a:r>
          </a:p>
          <a:p>
            <a:pPr marL="171450" indent="-171450" algn="just">
              <a:buFont typeface="Arial" pitchFamily="34" charset="0"/>
              <a:buChar char="•"/>
            </a:pPr>
            <a:r>
              <a:rPr lang="ru-RU" sz="1200" dirty="0" smtClean="0">
                <a:solidFill>
                  <a:srgbClr val="002060"/>
                </a:solidFill>
                <a:latin typeface="Calibri" pitchFamily="34" charset="0"/>
              </a:rPr>
              <a:t>по </a:t>
            </a:r>
            <a:r>
              <a:rPr lang="ru-RU" sz="1200" dirty="0">
                <a:solidFill>
                  <a:srgbClr val="002060"/>
                </a:solidFill>
                <a:latin typeface="Calibri" pitchFamily="34" charset="0"/>
              </a:rPr>
              <a:t>конструктивному устройству подразделяются на агрегатные, модульные и </a:t>
            </a:r>
            <a:r>
              <a:rPr lang="ru-RU" sz="1200" dirty="0" err="1">
                <a:solidFill>
                  <a:srgbClr val="002060"/>
                </a:solidFill>
                <a:latin typeface="Calibri" pitchFamily="34" charset="0"/>
              </a:rPr>
              <a:t>микрокапсулированные</a:t>
            </a:r>
            <a:r>
              <a:rPr lang="ru-RU" sz="1200" dirty="0">
                <a:solidFill>
                  <a:srgbClr val="002060"/>
                </a:solidFill>
                <a:latin typeface="Calibri" pitchFamily="34" charset="0"/>
              </a:rPr>
              <a:t>, </a:t>
            </a:r>
            <a:endParaRPr lang="ru-RU" sz="1200" dirty="0" smtClean="0">
              <a:solidFill>
                <a:srgbClr val="002060"/>
              </a:solidFill>
              <a:latin typeface="Calibri" pitchFamily="34" charset="0"/>
            </a:endParaRPr>
          </a:p>
          <a:p>
            <a:pPr marL="171450" indent="-171450" algn="just">
              <a:buFont typeface="Arial" pitchFamily="34" charset="0"/>
              <a:buChar char="•"/>
            </a:pPr>
            <a:r>
              <a:rPr lang="ru-RU" sz="1200" dirty="0" smtClean="0">
                <a:solidFill>
                  <a:srgbClr val="002060"/>
                </a:solidFill>
                <a:latin typeface="Calibri" pitchFamily="34" charset="0"/>
              </a:rPr>
              <a:t>по </a:t>
            </a:r>
            <a:r>
              <a:rPr lang="ru-RU" sz="1200" dirty="0">
                <a:solidFill>
                  <a:srgbClr val="002060"/>
                </a:solidFill>
                <a:latin typeface="Calibri" pitchFamily="34" charset="0"/>
              </a:rPr>
              <a:t>степени автоматизации - на автоматические, автоматизированные, автономные и ручные, </a:t>
            </a:r>
            <a:endParaRPr lang="ru-RU" sz="1200" dirty="0" smtClean="0">
              <a:solidFill>
                <a:srgbClr val="002060"/>
              </a:solidFill>
              <a:latin typeface="Calibri" pitchFamily="34" charset="0"/>
            </a:endParaRPr>
          </a:p>
          <a:p>
            <a:pPr marL="171450" indent="-171450" algn="just">
              <a:buFont typeface="Arial" pitchFamily="34" charset="0"/>
              <a:buChar char="•"/>
            </a:pPr>
            <a:r>
              <a:rPr lang="ru-RU" sz="1200" dirty="0" smtClean="0">
                <a:solidFill>
                  <a:srgbClr val="002060"/>
                </a:solidFill>
                <a:latin typeface="Calibri" pitchFamily="34" charset="0"/>
              </a:rPr>
              <a:t>по </a:t>
            </a:r>
            <a:r>
              <a:rPr lang="ru-RU" sz="1200" dirty="0">
                <a:solidFill>
                  <a:srgbClr val="002060"/>
                </a:solidFill>
                <a:latin typeface="Calibri" pitchFamily="34" charset="0"/>
              </a:rPr>
              <a:t>виду огнетушащего вещества - на жидкостные (вода, водные растворы, другие огнетушащие жидкости), пенные, газовые, порошковые, аэрозольные и комбинированные, </a:t>
            </a:r>
            <a:endParaRPr lang="ru-RU" sz="1200" dirty="0" smtClean="0">
              <a:solidFill>
                <a:srgbClr val="002060"/>
              </a:solidFill>
              <a:latin typeface="Calibri" pitchFamily="34" charset="0"/>
            </a:endParaRPr>
          </a:p>
          <a:p>
            <a:pPr marL="171450" indent="-171450" algn="just">
              <a:buFont typeface="Arial" pitchFamily="34" charset="0"/>
              <a:buChar char="•"/>
            </a:pPr>
            <a:r>
              <a:rPr lang="ru-RU" sz="1200" dirty="0" smtClean="0">
                <a:solidFill>
                  <a:srgbClr val="002060"/>
                </a:solidFill>
                <a:latin typeface="Calibri" pitchFamily="34" charset="0"/>
              </a:rPr>
              <a:t>по </a:t>
            </a:r>
            <a:r>
              <a:rPr lang="ru-RU" sz="1200" dirty="0">
                <a:solidFill>
                  <a:srgbClr val="002060"/>
                </a:solidFill>
                <a:latin typeface="Calibri" pitchFamily="34" charset="0"/>
              </a:rPr>
              <a:t>способу тушения - на объемные, поверхностные, локально-объемные и локально-поверхностные.</a:t>
            </a:r>
          </a:p>
        </p:txBody>
      </p:sp>
      <p:graphicFrame>
        <p:nvGraphicFramePr>
          <p:cNvPr id="8" name="Схема 7"/>
          <p:cNvGraphicFramePr/>
          <p:nvPr>
            <p:extLst>
              <p:ext uri="{D42A27DB-BD31-4B8C-83A1-F6EECF244321}">
                <p14:modId xmlns:p14="http://schemas.microsoft.com/office/powerpoint/2010/main" val="1921880447"/>
              </p:ext>
            </p:extLst>
          </p:nvPr>
        </p:nvGraphicFramePr>
        <p:xfrm>
          <a:off x="11398" y="2875002"/>
          <a:ext cx="9132601" cy="213817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1049335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067944" y="5589240"/>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3.7. ПЕРВИЧНЫЕ СРЕДСТВА ПОЖАРОТУШЕНИЯ В ЗДАНИЯХ И СООРУЖЕНИЯХ</a:t>
            </a:r>
            <a:endParaRPr lang="ru-RU" sz="2000" b="1" dirty="0">
              <a:solidFill>
                <a:srgbClr val="002060"/>
              </a:solidFill>
              <a:latin typeface="Calibri" pitchFamily="34" charset="0"/>
            </a:endParaRPr>
          </a:p>
        </p:txBody>
      </p:sp>
      <p:sp>
        <p:nvSpPr>
          <p:cNvPr id="5" name="Прямоугольник 4"/>
          <p:cNvSpPr/>
          <p:nvPr/>
        </p:nvSpPr>
        <p:spPr>
          <a:xfrm>
            <a:off x="0" y="0"/>
            <a:ext cx="9144000" cy="1261884"/>
          </a:xfrm>
          <a:prstGeom prst="rect">
            <a:avLst/>
          </a:prstGeom>
        </p:spPr>
        <p:txBody>
          <a:bodyPr wrap="square">
            <a:spAutoFit/>
          </a:bodyPr>
          <a:lstStyle/>
          <a:p>
            <a:pPr algn="just"/>
            <a:r>
              <a:rPr lang="ru-RU" sz="1400" dirty="0" smtClean="0">
                <a:solidFill>
                  <a:srgbClr val="002060"/>
                </a:solidFill>
                <a:latin typeface="Calibri" pitchFamily="34" charset="0"/>
              </a:rPr>
              <a:t>5.1.1. Огнетушители</a:t>
            </a:r>
            <a:r>
              <a:rPr lang="ru-RU" sz="1400" dirty="0">
                <a:solidFill>
                  <a:srgbClr val="002060"/>
                </a:solidFill>
                <a:latin typeface="Calibri" pitchFamily="34" charset="0"/>
              </a:rPr>
              <a:t>, введенные в эксплуатацию, должны подвергаться техническому обслуживанию, которое обеспечивает поддержание огнетушителей в постоянной готовности к использованию и надежную работу всех узлов огнетушителя в течение всего срока эксплуатации. Техническое обслуживание включает в себя периодические проверки </a:t>
            </a:r>
            <a:r>
              <a:rPr lang="ru-RU" sz="1400" b="1" dirty="0">
                <a:solidFill>
                  <a:srgbClr val="002060"/>
                </a:solidFill>
                <a:latin typeface="Calibri" pitchFamily="34" charset="0"/>
              </a:rPr>
              <a:t>(первоначальная, ежеквартальная, ежегодная), осмотры, испытания и перезарядку огнетушителей</a:t>
            </a:r>
            <a:r>
              <a:rPr lang="ru-RU" sz="1400" b="1" dirty="0" smtClean="0">
                <a:solidFill>
                  <a:srgbClr val="002060"/>
                </a:solidFill>
                <a:latin typeface="Calibri" pitchFamily="34" charset="0"/>
              </a:rPr>
              <a:t>.</a:t>
            </a:r>
          </a:p>
          <a:p>
            <a:pPr algn="ctr"/>
            <a:r>
              <a:rPr lang="ru-RU" sz="900" i="1" dirty="0" smtClean="0">
                <a:solidFill>
                  <a:srgbClr val="002060"/>
                </a:solidFill>
                <a:latin typeface="Calibri" pitchFamily="34" charset="0"/>
              </a:rPr>
              <a:t>(ГОСТ Р 59641-2021 «Средства противопожарной защиты зданий и сооружений. Средства первичные пожаротушения. Руководство по размещению, техническому обслуживанию и ремонту. Методы испытаний на работоспособность».)</a:t>
            </a:r>
            <a:endParaRPr lang="ru-RU" sz="900" i="1" dirty="0">
              <a:solidFill>
                <a:srgbClr val="002060"/>
              </a:solidFill>
              <a:latin typeface="Calibri" pitchFamily="34" charset="0"/>
            </a:endParaRPr>
          </a:p>
        </p:txBody>
      </p:sp>
      <p:sp>
        <p:nvSpPr>
          <p:cNvPr id="6" name="Прямоугольник 5"/>
          <p:cNvSpPr/>
          <p:nvPr/>
        </p:nvSpPr>
        <p:spPr>
          <a:xfrm>
            <a:off x="0" y="1196752"/>
            <a:ext cx="9144000" cy="1169551"/>
          </a:xfrm>
          <a:prstGeom prst="rect">
            <a:avLst/>
          </a:prstGeom>
        </p:spPr>
        <p:txBody>
          <a:bodyPr wrap="square">
            <a:spAutoFit/>
          </a:bodyPr>
          <a:lstStyle/>
          <a:p>
            <a:pPr algn="just"/>
            <a:r>
              <a:rPr lang="ru-RU" sz="1400" dirty="0">
                <a:solidFill>
                  <a:srgbClr val="002060"/>
                </a:solidFill>
                <a:latin typeface="Calibri" pitchFamily="34" charset="0"/>
              </a:rPr>
              <a:t>Перед вводом огнетушителя в эксплуатацию и в ходе периодических проверок лицом</a:t>
            </a:r>
            <a:r>
              <a:rPr lang="ru-RU" sz="1400" b="1" i="1" dirty="0">
                <a:solidFill>
                  <a:srgbClr val="002060"/>
                </a:solidFill>
                <a:latin typeface="Calibri" pitchFamily="34" charset="0"/>
              </a:rPr>
              <a:t>, ответственным за пожарную безопасность</a:t>
            </a:r>
            <a:r>
              <a:rPr lang="ru-RU" sz="1400" dirty="0">
                <a:solidFill>
                  <a:srgbClr val="002060"/>
                </a:solidFill>
                <a:latin typeface="Calibri" pitchFamily="34" charset="0"/>
              </a:rPr>
              <a:t>, огнетушитель должен быть подвергнут первоначальной проверке, в процессе которой проводят внешний осмотр, проверяют комплектацию огнетушителя и состояние места его установки (заметность огнетушителя или указателя места его установки, возможность свободного подхода к нему), а также читаемость и доходчивость инструкции по работе с огнетушителем.</a:t>
            </a:r>
          </a:p>
        </p:txBody>
      </p:sp>
      <p:graphicFrame>
        <p:nvGraphicFramePr>
          <p:cNvPr id="7" name="Схема 6"/>
          <p:cNvGraphicFramePr/>
          <p:nvPr>
            <p:extLst>
              <p:ext uri="{D42A27DB-BD31-4B8C-83A1-F6EECF244321}">
                <p14:modId xmlns:p14="http://schemas.microsoft.com/office/powerpoint/2010/main" val="2587372805"/>
              </p:ext>
            </p:extLst>
          </p:nvPr>
        </p:nvGraphicFramePr>
        <p:xfrm>
          <a:off x="3130" y="2366303"/>
          <a:ext cx="9144000" cy="2736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999524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067944" y="5589240"/>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3.7. ПЕРВИЧНЫЕ СРЕДСТВА ПОЖАРОТУШЕНИЯ В ЗДАНИЯХ И СООРУЖЕНИЯХ</a:t>
            </a:r>
            <a:endParaRPr lang="ru-RU" sz="2000" b="1" dirty="0">
              <a:solidFill>
                <a:srgbClr val="002060"/>
              </a:solidFill>
              <a:latin typeface="Calibri" pitchFamily="34" charset="0"/>
            </a:endParaRPr>
          </a:p>
        </p:txBody>
      </p:sp>
      <p:sp>
        <p:nvSpPr>
          <p:cNvPr id="5" name="Прямоугольник 4"/>
          <p:cNvSpPr/>
          <p:nvPr/>
        </p:nvSpPr>
        <p:spPr>
          <a:xfrm>
            <a:off x="0" y="0"/>
            <a:ext cx="9144000" cy="1938992"/>
          </a:xfrm>
          <a:prstGeom prst="rect">
            <a:avLst/>
          </a:prstGeom>
        </p:spPr>
        <p:txBody>
          <a:bodyPr wrap="square">
            <a:spAutoFit/>
          </a:bodyPr>
          <a:lstStyle/>
          <a:p>
            <a:pPr algn="just"/>
            <a:r>
              <a:rPr lang="ru-RU" sz="1200" dirty="0">
                <a:solidFill>
                  <a:srgbClr val="002060"/>
                </a:solidFill>
                <a:latin typeface="Calibri" pitchFamily="34" charset="0"/>
              </a:rPr>
              <a:t>Периодические проверки необходимы для контроля состояния огнетушителей, контроля места установки огнетушителей и надежности их крепления, возможности свободного подхода к ним, наличия, расположения и читаемости инструкции по работе с огнетушителями. </a:t>
            </a:r>
            <a:r>
              <a:rPr lang="ru-RU" sz="1200" b="1" dirty="0">
                <a:solidFill>
                  <a:srgbClr val="002060"/>
                </a:solidFill>
                <a:latin typeface="Calibri" pitchFamily="34" charset="0"/>
              </a:rPr>
              <a:t>Периодические проверки осуществляет лицо, ответственное за пожарную безопасность на объекте защиты</a:t>
            </a:r>
            <a:r>
              <a:rPr lang="ru-RU" sz="1200" b="1" dirty="0" smtClean="0">
                <a:solidFill>
                  <a:srgbClr val="002060"/>
                </a:solidFill>
                <a:latin typeface="Calibri" pitchFamily="34" charset="0"/>
              </a:rPr>
              <a:t>.</a:t>
            </a:r>
          </a:p>
          <a:p>
            <a:pPr algn="just"/>
            <a:endParaRPr lang="ru-RU" sz="1200" b="1" dirty="0">
              <a:solidFill>
                <a:srgbClr val="002060"/>
              </a:solidFill>
              <a:latin typeface="Calibri" pitchFamily="34" charset="0"/>
            </a:endParaRPr>
          </a:p>
          <a:p>
            <a:pPr algn="just"/>
            <a:r>
              <a:rPr lang="ru-RU" sz="1200" dirty="0" smtClean="0">
                <a:solidFill>
                  <a:srgbClr val="002060"/>
                </a:solidFill>
                <a:latin typeface="Calibri" pitchFamily="34" charset="0"/>
              </a:rPr>
              <a:t>Огнетушители, выведенные на время ремонта, испытания или перезарядки из эксплуатации, </a:t>
            </a:r>
            <a:r>
              <a:rPr lang="ru-RU" sz="1200" b="1" dirty="0" smtClean="0">
                <a:solidFill>
                  <a:srgbClr val="002060"/>
                </a:solidFill>
                <a:latin typeface="Calibri" pitchFamily="34" charset="0"/>
              </a:rPr>
              <a:t>должны быть заменены резервными </a:t>
            </a:r>
            <a:r>
              <a:rPr lang="ru-RU" sz="1200" dirty="0" smtClean="0">
                <a:solidFill>
                  <a:srgbClr val="002060"/>
                </a:solidFill>
                <a:latin typeface="Calibri" pitchFamily="34" charset="0"/>
              </a:rPr>
              <a:t>огнетушителями с аналогичными параметрами.</a:t>
            </a:r>
          </a:p>
          <a:p>
            <a:pPr algn="just"/>
            <a:endParaRPr lang="ru-RU" sz="1200" dirty="0" smtClean="0">
              <a:solidFill>
                <a:srgbClr val="002060"/>
              </a:solidFill>
              <a:latin typeface="Calibri" pitchFamily="34" charset="0"/>
            </a:endParaRPr>
          </a:p>
          <a:p>
            <a:pPr algn="just"/>
            <a:r>
              <a:rPr lang="ru-RU" sz="1200" b="1" dirty="0" smtClean="0">
                <a:solidFill>
                  <a:srgbClr val="002060"/>
                </a:solidFill>
                <a:latin typeface="Calibri" pitchFamily="34" charset="0"/>
              </a:rPr>
              <a:t>Ежеквартальная проверка </a:t>
            </a:r>
            <a:r>
              <a:rPr lang="ru-RU" sz="1200" dirty="0" smtClean="0">
                <a:solidFill>
                  <a:srgbClr val="002060"/>
                </a:solidFill>
                <a:latin typeface="Calibri" pitchFamily="34" charset="0"/>
              </a:rPr>
              <a:t>включает в себя осмотр места установки огнетушителей и подходов к ним, а также проведение внешнего осмотра огнетушителей.</a:t>
            </a:r>
          </a:p>
          <a:p>
            <a:pPr algn="just"/>
            <a:endParaRPr lang="ru-RU" sz="1200" b="1" dirty="0">
              <a:solidFill>
                <a:srgbClr val="002060"/>
              </a:solidFill>
              <a:latin typeface="Calibri" pitchFamily="34" charset="0"/>
            </a:endParaRPr>
          </a:p>
        </p:txBody>
      </p:sp>
      <p:sp>
        <p:nvSpPr>
          <p:cNvPr id="6" name="Прямоугольник 5"/>
          <p:cNvSpPr/>
          <p:nvPr/>
        </p:nvSpPr>
        <p:spPr>
          <a:xfrm>
            <a:off x="13537" y="1700808"/>
            <a:ext cx="9144000" cy="2492990"/>
          </a:xfrm>
          <a:prstGeom prst="rect">
            <a:avLst/>
          </a:prstGeom>
        </p:spPr>
        <p:txBody>
          <a:bodyPr wrap="square">
            <a:spAutoFit/>
          </a:bodyPr>
          <a:lstStyle/>
          <a:p>
            <a:pPr algn="just"/>
            <a:r>
              <a:rPr lang="ru-RU" sz="1200" dirty="0">
                <a:solidFill>
                  <a:srgbClr val="002060"/>
                </a:solidFill>
                <a:latin typeface="Calibri" pitchFamily="34" charset="0"/>
              </a:rPr>
              <a:t>Ежегодная проверка огнетушителей включает в себя внешний осмотр </a:t>
            </a:r>
            <a:r>
              <a:rPr lang="ru-RU" sz="1200" dirty="0" smtClean="0">
                <a:solidFill>
                  <a:srgbClr val="002060"/>
                </a:solidFill>
                <a:latin typeface="Calibri" pitchFamily="34" charset="0"/>
              </a:rPr>
              <a:t>огнетушителей. В </a:t>
            </a:r>
            <a:r>
              <a:rPr lang="ru-RU" sz="1200" dirty="0">
                <a:solidFill>
                  <a:srgbClr val="002060"/>
                </a:solidFill>
                <a:latin typeface="Calibri" pitchFamily="34" charset="0"/>
              </a:rPr>
              <a:t>процессе ежегодной проверки дополнительно контролируют значение утечки вытесняющего газа из газового баллона или ОТВ из газовых огнетушителей. С привлечением специализированной организации осуществляют выборочное вскрытие порошковых огнетушителей (не менее 3 % от общего количества огнетушителей одной марки, но не менее 1 шт.) для оценки состояния фильтров, проверки основных эксплуатационных параметров огнетушащего порошка (внешний вид, наличие комков или посторонних предметов, сыпучесть при пересыпании рукой, возможность разрушения небольших комков до пылевидного состояния при их падении с высоты 20 см, содержание влаги и дисперсность). В случае, если хотя бы по одному из параметров порошок не удовлетворяет требованиям нормативной и технической документации, все огнетушители данной марки подлежат перезарядке</a:t>
            </a:r>
            <a:r>
              <a:rPr lang="ru-RU" sz="1200" dirty="0" smtClean="0">
                <a:solidFill>
                  <a:srgbClr val="002060"/>
                </a:solidFill>
                <a:latin typeface="Calibri" pitchFamily="34" charset="0"/>
              </a:rPr>
              <a:t>.</a:t>
            </a:r>
          </a:p>
          <a:p>
            <a:pPr algn="just"/>
            <a:endParaRPr lang="ru-RU" sz="1200" dirty="0">
              <a:solidFill>
                <a:srgbClr val="002060"/>
              </a:solidFill>
              <a:latin typeface="Calibri" pitchFamily="34" charset="0"/>
            </a:endParaRPr>
          </a:p>
          <a:p>
            <a:pPr algn="just"/>
            <a:r>
              <a:rPr lang="ru-RU" sz="1200" dirty="0">
                <a:solidFill>
                  <a:srgbClr val="002060"/>
                </a:solidFill>
                <a:latin typeface="Calibri" pitchFamily="34" charset="0"/>
              </a:rPr>
              <a:t>При повышенной пожарной опасности объекта (помещения категории А) или при постоянном воздействии на огнетушители таких неблагоприятных факторов, как близкая к предельному значению (по ТД на огнетушитель) положительная или отрицательная температура окружающей среды, влажность воздуха более 90 % (при </a:t>
            </a:r>
            <a:r>
              <a:rPr lang="ru-RU" sz="1200" dirty="0" smtClean="0">
                <a:solidFill>
                  <a:srgbClr val="002060"/>
                </a:solidFill>
                <a:latin typeface="Calibri" pitchFamily="34" charset="0"/>
              </a:rPr>
              <a:t>температуре</a:t>
            </a:r>
            <a:r>
              <a:rPr lang="ru-RU" sz="1200" dirty="0">
                <a:solidFill>
                  <a:srgbClr val="002060"/>
                </a:solidFill>
                <a:latin typeface="Calibri" pitchFamily="34" charset="0"/>
              </a:rPr>
              <a:t> 25 °C), коррозионно-активная среда, воздействие вибрации и т.д., проверку огнетушителей и контроль ОТВ следует проводить не реже одного раза в 6 мес.</a:t>
            </a:r>
          </a:p>
        </p:txBody>
      </p:sp>
      <p:sp>
        <p:nvSpPr>
          <p:cNvPr id="7" name="Прямоугольник 6"/>
          <p:cNvSpPr/>
          <p:nvPr/>
        </p:nvSpPr>
        <p:spPr>
          <a:xfrm>
            <a:off x="13537" y="4193798"/>
            <a:ext cx="9144000" cy="830997"/>
          </a:xfrm>
          <a:prstGeom prst="rect">
            <a:avLst/>
          </a:prstGeom>
        </p:spPr>
        <p:txBody>
          <a:bodyPr wrap="square">
            <a:spAutoFit/>
          </a:bodyPr>
          <a:lstStyle/>
          <a:p>
            <a:pPr algn="just"/>
            <a:r>
              <a:rPr lang="ru-RU" sz="1200" dirty="0">
                <a:solidFill>
                  <a:srgbClr val="002060"/>
                </a:solidFill>
                <a:latin typeface="Calibri" pitchFamily="34" charset="0"/>
              </a:rPr>
              <a:t>Если в ходе проверки обнаружено несоответствие какого-либо параметра огнетушителя требованиям нормативных документов, необходимо устранить причины выявленных отклонений параметров и при необходимости перезарядить огнетушитель.</a:t>
            </a:r>
          </a:p>
          <a:p>
            <a:pPr algn="just"/>
            <a:r>
              <a:rPr lang="ru-RU" sz="1200" dirty="0">
                <a:solidFill>
                  <a:srgbClr val="002060"/>
                </a:solidFill>
                <a:latin typeface="Calibri" pitchFamily="34" charset="0"/>
              </a:rPr>
              <a:t>На огнетушители, находящиеся в неработоспособном состоянии, следует оформлять акт </a:t>
            </a:r>
            <a:r>
              <a:rPr lang="ru-RU" sz="1200" dirty="0" err="1">
                <a:solidFill>
                  <a:srgbClr val="002060"/>
                </a:solidFill>
                <a:latin typeface="Calibri" pitchFamily="34" charset="0"/>
              </a:rPr>
              <a:t>дефектовки</a:t>
            </a:r>
            <a:r>
              <a:rPr lang="ru-RU" sz="1200" dirty="0">
                <a:solidFill>
                  <a:srgbClr val="002060"/>
                </a:solidFill>
                <a:latin typeface="Calibri" pitchFamily="34" charset="0"/>
              </a:rPr>
              <a:t>. Форма акта </a:t>
            </a:r>
            <a:r>
              <a:rPr lang="ru-RU" sz="1200" dirty="0" err="1">
                <a:solidFill>
                  <a:srgbClr val="002060"/>
                </a:solidFill>
                <a:latin typeface="Calibri" pitchFamily="34" charset="0"/>
              </a:rPr>
              <a:t>дефектовки</a:t>
            </a:r>
            <a:r>
              <a:rPr lang="ru-RU" sz="1200" dirty="0">
                <a:solidFill>
                  <a:srgbClr val="002060"/>
                </a:solidFill>
                <a:latin typeface="Calibri" pitchFamily="34" charset="0"/>
              </a:rPr>
              <a:t> – произвольная.</a:t>
            </a:r>
          </a:p>
        </p:txBody>
      </p:sp>
    </p:spTree>
    <p:extLst>
      <p:ext uri="{BB962C8B-B14F-4D97-AF65-F5344CB8AC3E}">
        <p14:creationId xmlns:p14="http://schemas.microsoft.com/office/powerpoint/2010/main" val="38016165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067944" y="5589240"/>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3.7. ПЕРВИЧНЫЕ СРЕДСТВА ПОЖАРОТУШЕНИЯ В ЗДАНИЯХ И СООРУЖЕНИЯХ</a:t>
            </a:r>
            <a:endParaRPr lang="ru-RU" sz="2000" b="1" dirty="0">
              <a:solidFill>
                <a:srgbClr val="002060"/>
              </a:solidFill>
              <a:latin typeface="Calibri" pitchFamily="34" charset="0"/>
            </a:endParaRPr>
          </a:p>
        </p:txBody>
      </p:sp>
      <p:sp>
        <p:nvSpPr>
          <p:cNvPr id="5" name="Прямоугольник 4"/>
          <p:cNvSpPr/>
          <p:nvPr/>
        </p:nvSpPr>
        <p:spPr>
          <a:xfrm>
            <a:off x="4300" y="-6497"/>
            <a:ext cx="9139700" cy="646331"/>
          </a:xfrm>
          <a:prstGeom prst="rect">
            <a:avLst/>
          </a:prstGeom>
        </p:spPr>
        <p:txBody>
          <a:bodyPr wrap="square">
            <a:spAutoFit/>
          </a:bodyPr>
          <a:lstStyle/>
          <a:p>
            <a:pPr algn="just"/>
            <a:r>
              <a:rPr lang="ru-RU" sz="1200" dirty="0">
                <a:solidFill>
                  <a:srgbClr val="002060"/>
                </a:solidFill>
                <a:latin typeface="Calibri" pitchFamily="34" charset="0"/>
              </a:rPr>
              <a:t>Один раз в пять лет каждый огнетушитель и баллон с вытесняющим газом должны быть разряжены, корпус огнетушителя полностью очищен от остатков ОТВ, проведены внешний и внутренний осмотры, а также проведены испытания на прочность и герметичность корпуса огнетушителя, шланга, пускового и запорного устройств.</a:t>
            </a:r>
          </a:p>
        </p:txBody>
      </p:sp>
      <p:sp>
        <p:nvSpPr>
          <p:cNvPr id="6" name="Прямоугольник 5"/>
          <p:cNvSpPr/>
          <p:nvPr/>
        </p:nvSpPr>
        <p:spPr>
          <a:xfrm>
            <a:off x="0" y="639834"/>
            <a:ext cx="9144000" cy="461665"/>
          </a:xfrm>
          <a:prstGeom prst="rect">
            <a:avLst/>
          </a:prstGeom>
        </p:spPr>
        <p:txBody>
          <a:bodyPr wrap="square">
            <a:spAutoFit/>
          </a:bodyPr>
          <a:lstStyle/>
          <a:p>
            <a:r>
              <a:rPr lang="ru-RU" sz="1200" dirty="0">
                <a:solidFill>
                  <a:srgbClr val="002060"/>
                </a:solidFill>
                <a:latin typeface="Calibri" pitchFamily="34" charset="0"/>
              </a:rPr>
              <a:t>На огнетушитель при техническом обслуживании, сопровождающемся его вскрытием, наносят этикетку с четко читаемой надписью. Этикетка должна содержать информацию, приведенную на рисунке 1.</a:t>
            </a:r>
          </a:p>
        </p:txBody>
      </p:sp>
      <p:graphicFrame>
        <p:nvGraphicFramePr>
          <p:cNvPr id="7" name="Таблица 6"/>
          <p:cNvGraphicFramePr>
            <a:graphicFrameLocks noGrp="1"/>
          </p:cNvGraphicFramePr>
          <p:nvPr>
            <p:extLst>
              <p:ext uri="{D42A27DB-BD31-4B8C-83A1-F6EECF244321}">
                <p14:modId xmlns:p14="http://schemas.microsoft.com/office/powerpoint/2010/main" val="1087603816"/>
              </p:ext>
            </p:extLst>
          </p:nvPr>
        </p:nvGraphicFramePr>
        <p:xfrm>
          <a:off x="-8779" y="1556792"/>
          <a:ext cx="6349644" cy="2085594"/>
        </p:xfrm>
        <a:graphic>
          <a:graphicData uri="http://schemas.openxmlformats.org/drawingml/2006/table">
            <a:tbl>
              <a:tblPr firstRow="1" firstCol="1" bandRow="1">
                <a:tableStyleId>{5C22544A-7EE6-4342-B048-85BDC9FD1C3A}</a:tableStyleId>
              </a:tblPr>
              <a:tblGrid>
                <a:gridCol w="1587411"/>
                <a:gridCol w="1587411"/>
                <a:gridCol w="1587411"/>
                <a:gridCol w="1587411"/>
              </a:tblGrid>
              <a:tr h="210312">
                <a:tc gridSpan="4">
                  <a:txBody>
                    <a:bodyPr/>
                    <a:lstStyle/>
                    <a:p>
                      <a:pPr algn="ctr">
                        <a:lnSpc>
                          <a:spcPct val="115000"/>
                        </a:lnSpc>
                        <a:spcAft>
                          <a:spcPts val="1500"/>
                        </a:spcAft>
                      </a:pPr>
                      <a:r>
                        <a:rPr lang="ru-RU" sz="1200" dirty="0">
                          <a:solidFill>
                            <a:srgbClr val="002060"/>
                          </a:solidFill>
                          <a:effectLst/>
                          <a:latin typeface="Calibri" pitchFamily="34" charset="0"/>
                        </a:rPr>
                        <a:t>Вид технического обслуживания</a:t>
                      </a:r>
                      <a:endParaRPr lang="ru-RU" sz="1100" dirty="0">
                        <a:solidFill>
                          <a:srgbClr val="002060"/>
                        </a:solidFill>
                        <a:effectLst/>
                        <a:latin typeface="Calibri" pitchFamily="34" charset="0"/>
                        <a:ea typeface="Calibri"/>
                        <a:cs typeface="Times New Roman"/>
                      </a:endParaRPr>
                    </a:p>
                  </a:txBody>
                  <a:tcPr marL="0" marR="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r>
              <a:tr h="1222248">
                <a:tc>
                  <a:txBody>
                    <a:bodyPr/>
                    <a:lstStyle/>
                    <a:p>
                      <a:pPr algn="ctr">
                        <a:lnSpc>
                          <a:spcPct val="115000"/>
                        </a:lnSpc>
                        <a:spcAft>
                          <a:spcPts val="1500"/>
                        </a:spcAft>
                      </a:pPr>
                      <a:r>
                        <a:rPr lang="ru-RU" sz="1200">
                          <a:solidFill>
                            <a:srgbClr val="002060"/>
                          </a:solidFill>
                          <a:effectLst/>
                          <a:latin typeface="Calibri" pitchFamily="34" charset="0"/>
                        </a:rPr>
                        <a:t>Осмотр огнетушителя</a:t>
                      </a:r>
                      <a:endParaRPr lang="ru-RU" sz="1100">
                        <a:solidFill>
                          <a:srgbClr val="002060"/>
                        </a:solidFill>
                        <a:effectLst/>
                        <a:latin typeface="Calibri" pitchFamily="34" charset="0"/>
                      </a:endParaRPr>
                    </a:p>
                    <a:p>
                      <a:pPr algn="ctr">
                        <a:lnSpc>
                          <a:spcPct val="115000"/>
                        </a:lnSpc>
                        <a:spcAft>
                          <a:spcPts val="1500"/>
                        </a:spcAft>
                      </a:pPr>
                      <a:r>
                        <a:rPr lang="ru-RU" sz="1200">
                          <a:solidFill>
                            <a:srgbClr val="002060"/>
                          </a:solidFill>
                          <a:effectLst/>
                          <a:latin typeface="Calibri" pitchFamily="34" charset="0"/>
                        </a:rPr>
                        <a:t>(проверен изнутри, снаружи)</a:t>
                      </a:r>
                      <a:endParaRPr lang="ru-RU" sz="1100">
                        <a:solidFill>
                          <a:srgbClr val="002060"/>
                        </a:solidFill>
                        <a:effectLst/>
                        <a:latin typeface="Calibri" pitchFamily="34" charset="0"/>
                      </a:endParaRPr>
                    </a:p>
                    <a:p>
                      <a:pPr algn="ctr">
                        <a:lnSpc>
                          <a:spcPct val="115000"/>
                        </a:lnSpc>
                        <a:spcAft>
                          <a:spcPts val="1500"/>
                        </a:spcAft>
                      </a:pPr>
                      <a:r>
                        <a:rPr lang="ru-RU" sz="1200">
                          <a:solidFill>
                            <a:srgbClr val="002060"/>
                          </a:solidFill>
                          <a:effectLst/>
                          <a:latin typeface="Calibri" pitchFamily="34" charset="0"/>
                        </a:rPr>
                        <a:t>/дата: месяц, год/</a:t>
                      </a:r>
                      <a:endParaRPr lang="ru-RU" sz="1100">
                        <a:solidFill>
                          <a:srgbClr val="002060"/>
                        </a:solidFill>
                        <a:effectLst/>
                        <a:latin typeface="Calibri" pitchFamily="34" charset="0"/>
                        <a:ea typeface="Calibri"/>
                        <a:cs typeface="Times New Roman"/>
                      </a:endParaRPr>
                    </a:p>
                  </a:txBody>
                  <a:tcPr marL="0" marR="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gridSpan="2">
                  <a:txBody>
                    <a:bodyPr/>
                    <a:lstStyle/>
                    <a:p>
                      <a:pPr algn="ctr">
                        <a:lnSpc>
                          <a:spcPct val="115000"/>
                        </a:lnSpc>
                        <a:spcAft>
                          <a:spcPts val="1500"/>
                        </a:spcAft>
                      </a:pPr>
                      <a:r>
                        <a:rPr lang="ru-RU" sz="1200">
                          <a:solidFill>
                            <a:srgbClr val="002060"/>
                          </a:solidFill>
                          <a:effectLst/>
                          <a:latin typeface="Calibri" pitchFamily="34" charset="0"/>
                        </a:rPr>
                        <a:t>Проверка качества ОТВ</a:t>
                      </a:r>
                      <a:endParaRPr lang="ru-RU" sz="1100">
                        <a:solidFill>
                          <a:srgbClr val="002060"/>
                        </a:solidFill>
                        <a:effectLst/>
                        <a:latin typeface="Calibri" pitchFamily="34" charset="0"/>
                      </a:endParaRPr>
                    </a:p>
                    <a:p>
                      <a:pPr algn="ctr">
                        <a:lnSpc>
                          <a:spcPct val="115000"/>
                        </a:lnSpc>
                        <a:spcAft>
                          <a:spcPts val="1500"/>
                        </a:spcAft>
                      </a:pPr>
                      <a:r>
                        <a:rPr lang="ru-RU" sz="1200">
                          <a:solidFill>
                            <a:srgbClr val="002060"/>
                          </a:solidFill>
                          <a:effectLst/>
                          <a:latin typeface="Calibri" pitchFamily="34" charset="0"/>
                        </a:rPr>
                        <a:t>/дата/; перезарядка ОТВ /марка ОТВ, дата перезарядки/</a:t>
                      </a:r>
                      <a:endParaRPr lang="ru-RU" sz="1100">
                        <a:solidFill>
                          <a:srgbClr val="002060"/>
                        </a:solidFill>
                        <a:effectLst/>
                        <a:latin typeface="Calibri" pitchFamily="34" charset="0"/>
                        <a:ea typeface="Calibri"/>
                        <a:cs typeface="Times New Roman"/>
                      </a:endParaRPr>
                    </a:p>
                  </a:txBody>
                  <a:tcPr marL="0" marR="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hMerge="1">
                  <a:txBody>
                    <a:bodyPr/>
                    <a:lstStyle/>
                    <a:p>
                      <a:endParaRPr lang="ru-RU"/>
                    </a:p>
                  </a:txBody>
                  <a:tcPr/>
                </a:tc>
                <a:tc>
                  <a:txBody>
                    <a:bodyPr/>
                    <a:lstStyle/>
                    <a:p>
                      <a:pPr algn="ctr">
                        <a:lnSpc>
                          <a:spcPct val="115000"/>
                        </a:lnSpc>
                        <a:spcAft>
                          <a:spcPts val="1500"/>
                        </a:spcAft>
                      </a:pPr>
                      <a:r>
                        <a:rPr lang="ru-RU" sz="1200" dirty="0">
                          <a:solidFill>
                            <a:srgbClr val="002060"/>
                          </a:solidFill>
                          <a:effectLst/>
                          <a:latin typeface="Calibri" pitchFamily="34" charset="0"/>
                        </a:rPr>
                        <a:t>Гидравлическое (пневматическое) испытание / дата проведения, величина испытательного давления</a:t>
                      </a:r>
                      <a:endParaRPr lang="ru-RU" sz="1100" dirty="0">
                        <a:solidFill>
                          <a:srgbClr val="002060"/>
                        </a:solidFill>
                        <a:effectLst/>
                        <a:latin typeface="Calibri" pitchFamily="34" charset="0"/>
                        <a:ea typeface="Calibri"/>
                        <a:cs typeface="Times New Roman"/>
                      </a:endParaRPr>
                    </a:p>
                  </a:txBody>
                  <a:tcPr marL="0" marR="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r>
              <a:tr h="420624">
                <a:tc gridSpan="2">
                  <a:txBody>
                    <a:bodyPr/>
                    <a:lstStyle/>
                    <a:p>
                      <a:pPr algn="ctr">
                        <a:lnSpc>
                          <a:spcPct val="115000"/>
                        </a:lnSpc>
                        <a:spcAft>
                          <a:spcPts val="1500"/>
                        </a:spcAft>
                      </a:pPr>
                      <a:r>
                        <a:rPr lang="ru-RU" sz="1200">
                          <a:solidFill>
                            <a:srgbClr val="002060"/>
                          </a:solidFill>
                          <a:effectLst/>
                          <a:latin typeface="Calibri" pitchFamily="34" charset="0"/>
                        </a:rPr>
                        <a:t>Организация, проводившая техническое обслуживание; ФИО специалиста</a:t>
                      </a:r>
                      <a:endParaRPr lang="ru-RU" sz="1100">
                        <a:solidFill>
                          <a:srgbClr val="002060"/>
                        </a:solidFill>
                        <a:effectLst/>
                        <a:latin typeface="Calibri" pitchFamily="34" charset="0"/>
                        <a:ea typeface="Calibri"/>
                        <a:cs typeface="Times New Roman"/>
                      </a:endParaRPr>
                    </a:p>
                  </a:txBody>
                  <a:tcPr marL="0" marR="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hMerge="1">
                  <a:txBody>
                    <a:bodyPr/>
                    <a:lstStyle/>
                    <a:p>
                      <a:endParaRPr lang="ru-RU"/>
                    </a:p>
                  </a:txBody>
                  <a:tcPr/>
                </a:tc>
                <a:tc gridSpan="2">
                  <a:txBody>
                    <a:bodyPr/>
                    <a:lstStyle/>
                    <a:p>
                      <a:pPr algn="ctr">
                        <a:lnSpc>
                          <a:spcPct val="115000"/>
                        </a:lnSpc>
                        <a:spcAft>
                          <a:spcPts val="1500"/>
                        </a:spcAft>
                      </a:pPr>
                      <a:r>
                        <a:rPr lang="ru-RU" sz="1200" dirty="0">
                          <a:solidFill>
                            <a:srgbClr val="002060"/>
                          </a:solidFill>
                          <a:effectLst/>
                          <a:latin typeface="Calibri" pitchFamily="34" charset="0"/>
                        </a:rPr>
                        <a:t>Дата проведения следующего испытания огнетушителя</a:t>
                      </a:r>
                      <a:endParaRPr lang="ru-RU" sz="1100" dirty="0">
                        <a:solidFill>
                          <a:srgbClr val="002060"/>
                        </a:solidFill>
                        <a:effectLst/>
                        <a:latin typeface="Calibri" pitchFamily="34" charset="0"/>
                        <a:ea typeface="Calibri"/>
                        <a:cs typeface="Times New Roman"/>
                      </a:endParaRPr>
                    </a:p>
                  </a:txBody>
                  <a:tcPr marL="0" marR="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hMerge="1">
                  <a:txBody>
                    <a:bodyPr/>
                    <a:lstStyle/>
                    <a:p>
                      <a:endParaRPr lang="ru-RU"/>
                    </a:p>
                  </a:txBody>
                  <a:tcPr/>
                </a:tc>
              </a:tr>
              <a:tr h="192786">
                <a:tc>
                  <a:txBody>
                    <a:bodyPr/>
                    <a:lstStyle/>
                    <a:p>
                      <a:pPr>
                        <a:lnSpc>
                          <a:spcPct val="115000"/>
                        </a:lnSpc>
                      </a:pPr>
                      <a:endParaRPr lang="ru-RU" sz="1100" dirty="0">
                        <a:solidFill>
                          <a:srgbClr val="002060"/>
                        </a:solidFill>
                        <a:effectLst/>
                        <a:latin typeface="Calibri" pitchFamily="34" charset="0"/>
                      </a:endParaRPr>
                    </a:p>
                  </a:txBody>
                  <a:tcPr marL="0" marR="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nSpc>
                          <a:spcPct val="115000"/>
                        </a:lnSpc>
                      </a:pPr>
                      <a:endParaRPr lang="ru-RU" sz="1100" dirty="0">
                        <a:solidFill>
                          <a:srgbClr val="002060"/>
                        </a:solidFill>
                        <a:effectLst/>
                        <a:latin typeface="Calibri" pitchFamily="34" charset="0"/>
                      </a:endParaRPr>
                    </a:p>
                  </a:txBody>
                  <a:tcPr marL="0" marR="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nSpc>
                          <a:spcPct val="115000"/>
                        </a:lnSpc>
                      </a:pPr>
                      <a:endParaRPr lang="ru-RU" sz="1100" dirty="0">
                        <a:solidFill>
                          <a:srgbClr val="002060"/>
                        </a:solidFill>
                        <a:effectLst/>
                        <a:latin typeface="Calibri" pitchFamily="34" charset="0"/>
                      </a:endParaRPr>
                    </a:p>
                  </a:txBody>
                  <a:tcPr marL="0" marR="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nSpc>
                          <a:spcPct val="115000"/>
                        </a:lnSpc>
                      </a:pPr>
                      <a:endParaRPr lang="ru-RU" sz="1100" dirty="0">
                        <a:solidFill>
                          <a:srgbClr val="002060"/>
                        </a:solidFill>
                        <a:effectLst/>
                        <a:latin typeface="Calibri" pitchFamily="34" charset="0"/>
                      </a:endParaRPr>
                    </a:p>
                  </a:txBody>
                  <a:tcPr marL="0" marR="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r>
            </a:tbl>
          </a:graphicData>
        </a:graphic>
      </p:graphicFrame>
      <p:sp>
        <p:nvSpPr>
          <p:cNvPr id="8" name="Прямоугольник 7"/>
          <p:cNvSpPr/>
          <p:nvPr/>
        </p:nvSpPr>
        <p:spPr>
          <a:xfrm>
            <a:off x="-7074" y="4797130"/>
            <a:ext cx="9139700" cy="276999"/>
          </a:xfrm>
          <a:prstGeom prst="rect">
            <a:avLst/>
          </a:prstGeom>
        </p:spPr>
        <p:txBody>
          <a:bodyPr wrap="square">
            <a:spAutoFit/>
          </a:bodyPr>
          <a:lstStyle/>
          <a:p>
            <a:pPr algn="just"/>
            <a:r>
              <a:rPr lang="ru-RU" sz="1200" dirty="0">
                <a:solidFill>
                  <a:srgbClr val="002060"/>
                </a:solidFill>
                <a:latin typeface="Calibri" pitchFamily="34" charset="0"/>
              </a:rPr>
              <a:t>Этикетку с защитным полимерным покрытием и слоем клеящего вещества наносят на корпус огнетушителя.</a:t>
            </a:r>
          </a:p>
        </p:txBody>
      </p:sp>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l="15253" r="30512"/>
          <a:stretch/>
        </p:blipFill>
        <p:spPr>
          <a:xfrm>
            <a:off x="6360438" y="1101499"/>
            <a:ext cx="2772188" cy="3407621"/>
          </a:xfrm>
          <a:prstGeom prst="rect">
            <a:avLst/>
          </a:prstGeom>
        </p:spPr>
      </p:pic>
    </p:spTree>
    <p:extLst>
      <p:ext uri="{BB962C8B-B14F-4D97-AF65-F5344CB8AC3E}">
        <p14:creationId xmlns:p14="http://schemas.microsoft.com/office/powerpoint/2010/main" val="2606300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067944" y="5589240"/>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3.7. ПЕРВИЧНЫЕ СРЕДСТВА ПОЖАРОТУШЕНИЯ В ЗДАНИЯХ И СООРУЖЕНИЯХ</a:t>
            </a:r>
            <a:endParaRPr lang="ru-RU" sz="2000" b="1" dirty="0">
              <a:solidFill>
                <a:srgbClr val="002060"/>
              </a:solidFill>
              <a:latin typeface="Calibri" pitchFamily="34" charset="0"/>
            </a:endParaRPr>
          </a:p>
        </p:txBody>
      </p:sp>
      <p:sp>
        <p:nvSpPr>
          <p:cNvPr id="5" name="Прямоугольник 4"/>
          <p:cNvSpPr/>
          <p:nvPr/>
        </p:nvSpPr>
        <p:spPr>
          <a:xfrm>
            <a:off x="-23052" y="0"/>
            <a:ext cx="9167052" cy="1862048"/>
          </a:xfrm>
          <a:prstGeom prst="rect">
            <a:avLst/>
          </a:prstGeom>
        </p:spPr>
        <p:txBody>
          <a:bodyPr wrap="square">
            <a:spAutoFit/>
          </a:bodyPr>
          <a:lstStyle/>
          <a:p>
            <a:pPr algn="just"/>
            <a:r>
              <a:rPr lang="ru-RU" sz="1200" dirty="0">
                <a:solidFill>
                  <a:srgbClr val="002060"/>
                </a:solidFill>
                <a:latin typeface="Calibri" pitchFamily="34" charset="0"/>
              </a:rPr>
              <a:t>Производственные и (или) складские здания предприятий (организаций), не оборудованные внутренним противопожарным водопроводом или автоматическими установками пожаротушения (за исключением зданий, оборудовать которые установками пожаротушения и внутренним противопожарным водопроводом не требуется), помещения и площадки предприятий (организаций) по первичной переработке сельскохозяйственных культур, помещения различного назначения, в которых проводятся огневые работы, а также территории предприятий (организаций), не имеющих источников наружного противопожарного водоснабжения, или наружные технологические установки предприятий (организаций), удаленные на расстояние более 100 метров от источников наружного противопожарного водоснабжения, должны оборудоваться </a:t>
            </a:r>
            <a:r>
              <a:rPr lang="ru-RU" sz="1200" b="1" dirty="0">
                <a:solidFill>
                  <a:srgbClr val="002060"/>
                </a:solidFill>
                <a:latin typeface="Calibri" pitchFamily="34" charset="0"/>
              </a:rPr>
              <a:t>пожарными щитами</a:t>
            </a:r>
            <a:r>
              <a:rPr lang="ru-RU" sz="1200" b="1" dirty="0" smtClean="0">
                <a:solidFill>
                  <a:srgbClr val="002060"/>
                </a:solidFill>
                <a:latin typeface="Calibri" pitchFamily="34" charset="0"/>
              </a:rPr>
              <a:t>.</a:t>
            </a:r>
          </a:p>
          <a:p>
            <a:pPr algn="just"/>
            <a:endParaRPr lang="ru-RU" sz="700" dirty="0">
              <a:solidFill>
                <a:srgbClr val="002060"/>
              </a:solidFill>
              <a:latin typeface="Calibri" pitchFamily="34" charset="0"/>
            </a:endParaRPr>
          </a:p>
          <a:p>
            <a:pPr algn="just"/>
            <a:r>
              <a:rPr lang="ru-RU" sz="1200" dirty="0">
                <a:solidFill>
                  <a:srgbClr val="002060"/>
                </a:solidFill>
                <a:latin typeface="Calibri" pitchFamily="34" charset="0"/>
              </a:rPr>
              <a:t>Необходимое количество пожарных щитов и их тип определяются в зависимости от категории помещений, зданий (сооружений) и наружных технологических установок по взрывопожарной и пожарной опасности. </a:t>
            </a:r>
          </a:p>
        </p:txBody>
      </p:sp>
      <p:sp>
        <p:nvSpPr>
          <p:cNvPr id="6" name="Прямоугольник 5"/>
          <p:cNvSpPr/>
          <p:nvPr/>
        </p:nvSpPr>
        <p:spPr>
          <a:xfrm>
            <a:off x="0" y="1793672"/>
            <a:ext cx="9144000" cy="276999"/>
          </a:xfrm>
          <a:prstGeom prst="rect">
            <a:avLst/>
          </a:prstGeom>
        </p:spPr>
        <p:txBody>
          <a:bodyPr wrap="square">
            <a:spAutoFit/>
          </a:bodyPr>
          <a:lstStyle/>
          <a:p>
            <a:pPr algn="ctr"/>
            <a:r>
              <a:rPr lang="ru-RU" sz="1200" b="1" dirty="0">
                <a:solidFill>
                  <a:srgbClr val="002060"/>
                </a:solidFill>
                <a:latin typeface="Calibri" pitchFamily="34" charset="0"/>
              </a:rPr>
              <a:t>Нормы оснащения зданий, сооружений, строений и территорий пожарными щитами</a:t>
            </a:r>
          </a:p>
        </p:txBody>
      </p:sp>
      <p:graphicFrame>
        <p:nvGraphicFramePr>
          <p:cNvPr id="7" name="Таблица 6"/>
          <p:cNvGraphicFramePr>
            <a:graphicFrameLocks noGrp="1"/>
          </p:cNvGraphicFramePr>
          <p:nvPr>
            <p:extLst>
              <p:ext uri="{D42A27DB-BD31-4B8C-83A1-F6EECF244321}">
                <p14:modId xmlns:p14="http://schemas.microsoft.com/office/powerpoint/2010/main" val="1545885210"/>
              </p:ext>
            </p:extLst>
          </p:nvPr>
        </p:nvGraphicFramePr>
        <p:xfrm>
          <a:off x="7889" y="2042218"/>
          <a:ext cx="9143999" cy="3075915"/>
        </p:xfrm>
        <a:graphic>
          <a:graphicData uri="http://schemas.openxmlformats.org/drawingml/2006/table">
            <a:tbl>
              <a:tblPr>
                <a:tableStyleId>{69C7853C-536D-4A76-A0AE-DD22124D55A5}</a:tableStyleId>
              </a:tblPr>
              <a:tblGrid>
                <a:gridCol w="5148063"/>
                <a:gridCol w="1944216"/>
                <a:gridCol w="864096"/>
                <a:gridCol w="1187624"/>
              </a:tblGrid>
              <a:tr h="286530">
                <a:tc>
                  <a:txBody>
                    <a:bodyPr/>
                    <a:lstStyle/>
                    <a:p>
                      <a:pPr algn="ctr"/>
                      <a:r>
                        <a:rPr lang="ru-RU" sz="800" b="1" dirty="0">
                          <a:solidFill>
                            <a:srgbClr val="002060"/>
                          </a:solidFill>
                          <a:effectLst/>
                          <a:latin typeface="Calibri" pitchFamily="34" charset="0"/>
                        </a:rPr>
                        <a:t>Наименование функционального назначения помещений и категория помещений или наружных технологических установок по взрывопожарной и пожарной опасности</a:t>
                      </a:r>
                    </a:p>
                  </a:txBody>
                  <a:tcPr marL="35798" marR="35798" marT="17899" marB="17899"/>
                </a:tc>
                <a:tc>
                  <a:txBody>
                    <a:bodyPr/>
                    <a:lstStyle/>
                    <a:p>
                      <a:pPr algn="ctr"/>
                      <a:r>
                        <a:rPr lang="ru-RU" sz="800" b="1" dirty="0">
                          <a:solidFill>
                            <a:srgbClr val="002060"/>
                          </a:solidFill>
                          <a:effectLst/>
                          <a:latin typeface="Calibri" pitchFamily="34" charset="0"/>
                        </a:rPr>
                        <a:t>Предельная защищаемая площадь одним пожарным щитом, кв. метров</a:t>
                      </a:r>
                    </a:p>
                  </a:txBody>
                  <a:tcPr marL="35798" marR="35798" marT="17899" marB="17899"/>
                </a:tc>
                <a:tc>
                  <a:txBody>
                    <a:bodyPr/>
                    <a:lstStyle/>
                    <a:p>
                      <a:pPr algn="ctr"/>
                      <a:r>
                        <a:rPr lang="ru-RU" sz="800" b="1" dirty="0">
                          <a:solidFill>
                            <a:srgbClr val="002060"/>
                          </a:solidFill>
                          <a:effectLst/>
                          <a:latin typeface="Calibri" pitchFamily="34" charset="0"/>
                        </a:rPr>
                        <a:t>Класс пожара</a:t>
                      </a:r>
                    </a:p>
                  </a:txBody>
                  <a:tcPr marL="35798" marR="35798" marT="17899" marB="17899"/>
                </a:tc>
                <a:tc>
                  <a:txBody>
                    <a:bodyPr/>
                    <a:lstStyle/>
                    <a:p>
                      <a:pPr algn="ctr"/>
                      <a:r>
                        <a:rPr lang="ru-RU" sz="800" b="1" dirty="0">
                          <a:solidFill>
                            <a:srgbClr val="002060"/>
                          </a:solidFill>
                          <a:effectLst/>
                          <a:latin typeface="Calibri" pitchFamily="34" charset="0"/>
                        </a:rPr>
                        <a:t>Тип щита</a:t>
                      </a:r>
                      <a:r>
                        <a:rPr lang="ru-RU" sz="800" b="1" u="none" strike="noStrike" dirty="0">
                          <a:solidFill>
                            <a:srgbClr val="002060"/>
                          </a:solidFill>
                          <a:effectLst/>
                          <a:latin typeface="Calibri" pitchFamily="34" charset="0"/>
                          <a:hlinkClick r:id="rId2"/>
                        </a:rPr>
                        <a:t>*</a:t>
                      </a:r>
                      <a:endParaRPr lang="ru-RU" sz="800" b="1" dirty="0">
                        <a:solidFill>
                          <a:srgbClr val="002060"/>
                        </a:solidFill>
                        <a:effectLst/>
                        <a:latin typeface="Calibri" pitchFamily="34" charset="0"/>
                      </a:endParaRPr>
                    </a:p>
                  </a:txBody>
                  <a:tcPr marL="35798" marR="35798" marT="17899" marB="17899"/>
                </a:tc>
              </a:tr>
              <a:tr h="170855">
                <a:tc>
                  <a:txBody>
                    <a:bodyPr/>
                    <a:lstStyle/>
                    <a:p>
                      <a:pPr algn="l"/>
                      <a:r>
                        <a:rPr lang="ru-RU" sz="800" dirty="0">
                          <a:solidFill>
                            <a:srgbClr val="002060"/>
                          </a:solidFill>
                          <a:effectLst/>
                          <a:latin typeface="Calibri" pitchFamily="34" charset="0"/>
                        </a:rPr>
                        <a:t>А, Б и В</a:t>
                      </a:r>
                    </a:p>
                  </a:txBody>
                  <a:tcPr marL="35798" marR="35798" marT="17899" marB="17899"/>
                </a:tc>
                <a:tc>
                  <a:txBody>
                    <a:bodyPr/>
                    <a:lstStyle/>
                    <a:p>
                      <a:pPr algn="ctr"/>
                      <a:r>
                        <a:rPr lang="ru-RU" sz="800">
                          <a:solidFill>
                            <a:srgbClr val="002060"/>
                          </a:solidFill>
                          <a:effectLst/>
                          <a:latin typeface="Calibri" pitchFamily="34" charset="0"/>
                        </a:rPr>
                        <a:t>200</a:t>
                      </a:r>
                    </a:p>
                  </a:txBody>
                  <a:tcPr marL="35798" marR="35798" marT="17899" marB="17899"/>
                </a:tc>
                <a:tc>
                  <a:txBody>
                    <a:bodyPr/>
                    <a:lstStyle/>
                    <a:p>
                      <a:pPr algn="ctr"/>
                      <a:r>
                        <a:rPr lang="ru-RU" sz="800">
                          <a:solidFill>
                            <a:srgbClr val="002060"/>
                          </a:solidFill>
                          <a:effectLst/>
                          <a:latin typeface="Calibri" pitchFamily="34" charset="0"/>
                        </a:rPr>
                        <a:t>А</a:t>
                      </a:r>
                    </a:p>
                  </a:txBody>
                  <a:tcPr marL="35798" marR="35798" marT="17899" marB="17899"/>
                </a:tc>
                <a:tc>
                  <a:txBody>
                    <a:bodyPr/>
                    <a:lstStyle/>
                    <a:p>
                      <a:pPr algn="ctr"/>
                      <a:r>
                        <a:rPr lang="ru-RU" sz="800">
                          <a:solidFill>
                            <a:srgbClr val="002060"/>
                          </a:solidFill>
                          <a:effectLst/>
                          <a:latin typeface="Calibri" pitchFamily="34" charset="0"/>
                        </a:rPr>
                        <a:t>ЩП-А</a:t>
                      </a:r>
                    </a:p>
                  </a:txBody>
                  <a:tcPr marL="35798" marR="35798" marT="17899" marB="17899"/>
                </a:tc>
              </a:tr>
              <a:tr h="170855">
                <a:tc rowSpan="3">
                  <a:txBody>
                    <a:bodyPr/>
                    <a:lstStyle/>
                    <a:p>
                      <a:r>
                        <a:rPr lang="ru-RU" sz="800" dirty="0">
                          <a:solidFill>
                            <a:srgbClr val="002060"/>
                          </a:solidFill>
                          <a:effectLst/>
                          <a:latin typeface="Calibri" pitchFamily="34" charset="0"/>
                        </a:rPr>
                        <a:t> </a:t>
                      </a:r>
                    </a:p>
                    <a:p>
                      <a:r>
                        <a:rPr lang="ru-RU" sz="800" dirty="0">
                          <a:solidFill>
                            <a:srgbClr val="002060"/>
                          </a:solidFill>
                          <a:effectLst/>
                          <a:latin typeface="Calibri" pitchFamily="34" charset="0"/>
                        </a:rPr>
                        <a:t> </a:t>
                      </a:r>
                    </a:p>
                    <a:p>
                      <a:pPr algn="l"/>
                      <a:r>
                        <a:rPr lang="ru-RU" sz="800" dirty="0">
                          <a:solidFill>
                            <a:srgbClr val="002060"/>
                          </a:solidFill>
                          <a:effectLst/>
                          <a:latin typeface="Calibri" pitchFamily="34" charset="0"/>
                        </a:rPr>
                        <a:t>В</a:t>
                      </a:r>
                    </a:p>
                  </a:txBody>
                  <a:tcPr marL="35798" marR="35798" marT="17899" marB="17899"/>
                </a:tc>
                <a:tc>
                  <a:txBody>
                    <a:bodyPr/>
                    <a:lstStyle/>
                    <a:p>
                      <a:r>
                        <a:rPr lang="ru-RU" sz="800">
                          <a:solidFill>
                            <a:srgbClr val="002060"/>
                          </a:solidFill>
                          <a:effectLst/>
                          <a:latin typeface="Calibri" pitchFamily="34" charset="0"/>
                        </a:rPr>
                        <a:t> </a:t>
                      </a:r>
                    </a:p>
                  </a:txBody>
                  <a:tcPr marL="35798" marR="35798" marT="17899" marB="17899"/>
                </a:tc>
                <a:tc>
                  <a:txBody>
                    <a:bodyPr/>
                    <a:lstStyle/>
                    <a:p>
                      <a:pPr algn="ctr"/>
                      <a:r>
                        <a:rPr lang="ru-RU" sz="800">
                          <a:solidFill>
                            <a:srgbClr val="002060"/>
                          </a:solidFill>
                          <a:effectLst/>
                          <a:latin typeface="Calibri" pitchFamily="34" charset="0"/>
                        </a:rPr>
                        <a:t>В</a:t>
                      </a:r>
                    </a:p>
                  </a:txBody>
                  <a:tcPr marL="35798" marR="35798" marT="17899" marB="17899"/>
                </a:tc>
                <a:tc>
                  <a:txBody>
                    <a:bodyPr/>
                    <a:lstStyle/>
                    <a:p>
                      <a:pPr algn="ctr"/>
                      <a:r>
                        <a:rPr lang="ru-RU" sz="800">
                          <a:solidFill>
                            <a:srgbClr val="002060"/>
                          </a:solidFill>
                          <a:effectLst/>
                          <a:latin typeface="Calibri" pitchFamily="34" charset="0"/>
                        </a:rPr>
                        <a:t>ЩП-В</a:t>
                      </a:r>
                    </a:p>
                  </a:txBody>
                  <a:tcPr marL="35798" marR="35798" marT="17899" marB="17899"/>
                </a:tc>
              </a:tr>
              <a:tr h="170855">
                <a:tc vMerge="1">
                  <a:txBody>
                    <a:bodyPr/>
                    <a:lstStyle/>
                    <a:p>
                      <a:endParaRPr lang="ru-RU" sz="1000" dirty="0">
                        <a:effectLst/>
                        <a:latin typeface="Calibri" pitchFamily="34" charset="0"/>
                      </a:endParaRPr>
                    </a:p>
                  </a:txBody>
                  <a:tcPr marL="35798" marR="35798" marT="17899" marB="17899">
                    <a:lnL>
                      <a:noFill/>
                    </a:lnL>
                    <a:lnR>
                      <a:noFill/>
                    </a:lnR>
                    <a:lnT>
                      <a:noFill/>
                    </a:lnT>
                    <a:lnB>
                      <a:noFill/>
                    </a:lnB>
                    <a:solidFill>
                      <a:srgbClr val="FFFFFF"/>
                    </a:solidFill>
                  </a:tcPr>
                </a:tc>
                <a:tc>
                  <a:txBody>
                    <a:bodyPr/>
                    <a:lstStyle/>
                    <a:p>
                      <a:r>
                        <a:rPr lang="ru-RU" sz="800">
                          <a:solidFill>
                            <a:srgbClr val="002060"/>
                          </a:solidFill>
                          <a:effectLst/>
                          <a:latin typeface="Calibri" pitchFamily="34" charset="0"/>
                        </a:rPr>
                        <a:t> </a:t>
                      </a:r>
                    </a:p>
                  </a:txBody>
                  <a:tcPr marL="35798" marR="35798" marT="17899" marB="17899"/>
                </a:tc>
                <a:tc>
                  <a:txBody>
                    <a:bodyPr/>
                    <a:lstStyle/>
                    <a:p>
                      <a:pPr algn="ctr"/>
                      <a:r>
                        <a:rPr lang="ru-RU" sz="800">
                          <a:solidFill>
                            <a:srgbClr val="002060"/>
                          </a:solidFill>
                          <a:effectLst/>
                          <a:latin typeface="Calibri" pitchFamily="34" charset="0"/>
                        </a:rPr>
                        <a:t>Е</a:t>
                      </a:r>
                    </a:p>
                  </a:txBody>
                  <a:tcPr marL="35798" marR="35798" marT="17899" marB="17899"/>
                </a:tc>
                <a:tc>
                  <a:txBody>
                    <a:bodyPr/>
                    <a:lstStyle/>
                    <a:p>
                      <a:pPr algn="ctr"/>
                      <a:r>
                        <a:rPr lang="ru-RU" sz="800">
                          <a:solidFill>
                            <a:srgbClr val="002060"/>
                          </a:solidFill>
                          <a:effectLst/>
                          <a:latin typeface="Calibri" pitchFamily="34" charset="0"/>
                        </a:rPr>
                        <a:t>ЩП-Е</a:t>
                      </a:r>
                    </a:p>
                  </a:txBody>
                  <a:tcPr marL="35798" marR="35798" marT="17899" marB="17899"/>
                </a:tc>
              </a:tr>
              <a:tr h="170855">
                <a:tc vMerge="1">
                  <a:txBody>
                    <a:bodyPr/>
                    <a:lstStyle/>
                    <a:p>
                      <a:pPr algn="l"/>
                      <a:endParaRPr lang="ru-RU" sz="1000" dirty="0">
                        <a:effectLst/>
                        <a:latin typeface="Calibri" pitchFamily="34" charset="0"/>
                      </a:endParaRPr>
                    </a:p>
                  </a:txBody>
                  <a:tcPr marL="35798" marR="35798" marT="17899" marB="17899">
                    <a:lnL>
                      <a:noFill/>
                    </a:lnL>
                    <a:lnR>
                      <a:noFill/>
                    </a:lnR>
                    <a:lnT>
                      <a:noFill/>
                    </a:lnT>
                    <a:lnB>
                      <a:noFill/>
                    </a:lnB>
                    <a:solidFill>
                      <a:srgbClr val="FFFFFF"/>
                    </a:solidFill>
                  </a:tcPr>
                </a:tc>
                <a:tc>
                  <a:txBody>
                    <a:bodyPr/>
                    <a:lstStyle/>
                    <a:p>
                      <a:pPr algn="ctr"/>
                      <a:r>
                        <a:rPr lang="ru-RU" sz="800">
                          <a:solidFill>
                            <a:srgbClr val="002060"/>
                          </a:solidFill>
                          <a:effectLst/>
                          <a:latin typeface="Calibri" pitchFamily="34" charset="0"/>
                        </a:rPr>
                        <a:t>400</a:t>
                      </a:r>
                    </a:p>
                  </a:txBody>
                  <a:tcPr marL="35798" marR="35798" marT="17899" marB="17899"/>
                </a:tc>
                <a:tc>
                  <a:txBody>
                    <a:bodyPr/>
                    <a:lstStyle/>
                    <a:p>
                      <a:pPr algn="ctr"/>
                      <a:r>
                        <a:rPr lang="ru-RU" sz="800">
                          <a:solidFill>
                            <a:srgbClr val="002060"/>
                          </a:solidFill>
                          <a:effectLst/>
                          <a:latin typeface="Calibri" pitchFamily="34" charset="0"/>
                        </a:rPr>
                        <a:t>А</a:t>
                      </a:r>
                    </a:p>
                  </a:txBody>
                  <a:tcPr marL="35798" marR="35798" marT="17899" marB="17899"/>
                </a:tc>
                <a:tc>
                  <a:txBody>
                    <a:bodyPr/>
                    <a:lstStyle/>
                    <a:p>
                      <a:pPr algn="ctr"/>
                      <a:r>
                        <a:rPr lang="ru-RU" sz="800">
                          <a:solidFill>
                            <a:srgbClr val="002060"/>
                          </a:solidFill>
                          <a:effectLst/>
                          <a:latin typeface="Calibri" pitchFamily="34" charset="0"/>
                        </a:rPr>
                        <a:t>ЩП-А</a:t>
                      </a:r>
                    </a:p>
                  </a:txBody>
                  <a:tcPr marL="35798" marR="35798" marT="17899" marB="17899"/>
                </a:tc>
              </a:tr>
              <a:tr h="170855">
                <a:tc rowSpan="4">
                  <a:txBody>
                    <a:bodyPr/>
                    <a:lstStyle/>
                    <a:p>
                      <a:r>
                        <a:rPr lang="ru-RU" sz="800" dirty="0">
                          <a:solidFill>
                            <a:srgbClr val="002060"/>
                          </a:solidFill>
                          <a:effectLst/>
                          <a:latin typeface="Calibri" pitchFamily="34" charset="0"/>
                        </a:rPr>
                        <a:t> </a:t>
                      </a:r>
                    </a:p>
                    <a:p>
                      <a:pPr algn="l"/>
                      <a:r>
                        <a:rPr lang="ru-RU" sz="800" dirty="0">
                          <a:solidFill>
                            <a:srgbClr val="002060"/>
                          </a:solidFill>
                          <a:effectLst/>
                          <a:latin typeface="Calibri" pitchFamily="34" charset="0"/>
                        </a:rPr>
                        <a:t>Г и Д</a:t>
                      </a:r>
                    </a:p>
                    <a:p>
                      <a:r>
                        <a:rPr lang="ru-RU" sz="800" dirty="0">
                          <a:solidFill>
                            <a:srgbClr val="002060"/>
                          </a:solidFill>
                          <a:effectLst/>
                          <a:latin typeface="Calibri" pitchFamily="34" charset="0"/>
                        </a:rPr>
                        <a:t> </a:t>
                      </a:r>
                    </a:p>
                    <a:p>
                      <a:r>
                        <a:rPr lang="ru-RU" sz="800" dirty="0">
                          <a:solidFill>
                            <a:srgbClr val="002060"/>
                          </a:solidFill>
                          <a:effectLst/>
                          <a:latin typeface="Calibri" pitchFamily="34" charset="0"/>
                        </a:rPr>
                        <a:t> </a:t>
                      </a:r>
                    </a:p>
                  </a:txBody>
                  <a:tcPr marL="35798" marR="35798" marT="17899" marB="17899"/>
                </a:tc>
                <a:tc>
                  <a:txBody>
                    <a:bodyPr/>
                    <a:lstStyle/>
                    <a:p>
                      <a:r>
                        <a:rPr lang="ru-RU" sz="800">
                          <a:solidFill>
                            <a:srgbClr val="002060"/>
                          </a:solidFill>
                          <a:effectLst/>
                          <a:latin typeface="Calibri" pitchFamily="34" charset="0"/>
                        </a:rPr>
                        <a:t> </a:t>
                      </a:r>
                    </a:p>
                  </a:txBody>
                  <a:tcPr marL="35798" marR="35798" marT="17899" marB="17899"/>
                </a:tc>
                <a:tc>
                  <a:txBody>
                    <a:bodyPr/>
                    <a:lstStyle/>
                    <a:p>
                      <a:pPr algn="ctr"/>
                      <a:r>
                        <a:rPr lang="ru-RU" sz="800">
                          <a:solidFill>
                            <a:srgbClr val="002060"/>
                          </a:solidFill>
                          <a:effectLst/>
                          <a:latin typeface="Calibri" pitchFamily="34" charset="0"/>
                        </a:rPr>
                        <a:t>Е</a:t>
                      </a:r>
                    </a:p>
                  </a:txBody>
                  <a:tcPr marL="35798" marR="35798" marT="17899" marB="17899"/>
                </a:tc>
                <a:tc>
                  <a:txBody>
                    <a:bodyPr/>
                    <a:lstStyle/>
                    <a:p>
                      <a:pPr algn="ctr"/>
                      <a:r>
                        <a:rPr lang="ru-RU" sz="800">
                          <a:solidFill>
                            <a:srgbClr val="002060"/>
                          </a:solidFill>
                          <a:effectLst/>
                          <a:latin typeface="Calibri" pitchFamily="34" charset="0"/>
                        </a:rPr>
                        <a:t>ЩП-Е</a:t>
                      </a:r>
                    </a:p>
                  </a:txBody>
                  <a:tcPr marL="35798" marR="35798" marT="17899" marB="17899"/>
                </a:tc>
              </a:tr>
              <a:tr h="170855">
                <a:tc vMerge="1">
                  <a:txBody>
                    <a:bodyPr/>
                    <a:lstStyle/>
                    <a:p>
                      <a:pPr algn="l"/>
                      <a:endParaRPr lang="ru-RU" sz="1000" dirty="0">
                        <a:effectLst/>
                        <a:latin typeface="Calibri" pitchFamily="34" charset="0"/>
                      </a:endParaRPr>
                    </a:p>
                  </a:txBody>
                  <a:tcPr marL="35798" marR="35798" marT="17899" marB="17899">
                    <a:lnL>
                      <a:noFill/>
                    </a:lnL>
                    <a:lnR>
                      <a:noFill/>
                    </a:lnR>
                    <a:lnT>
                      <a:noFill/>
                    </a:lnT>
                    <a:lnB>
                      <a:noFill/>
                    </a:lnB>
                    <a:solidFill>
                      <a:srgbClr val="FFFFFF"/>
                    </a:solidFill>
                  </a:tcPr>
                </a:tc>
                <a:tc>
                  <a:txBody>
                    <a:bodyPr/>
                    <a:lstStyle/>
                    <a:p>
                      <a:pPr algn="ctr"/>
                      <a:r>
                        <a:rPr lang="ru-RU" sz="800">
                          <a:solidFill>
                            <a:srgbClr val="002060"/>
                          </a:solidFill>
                          <a:effectLst/>
                          <a:latin typeface="Calibri" pitchFamily="34" charset="0"/>
                        </a:rPr>
                        <a:t>1800</a:t>
                      </a:r>
                    </a:p>
                  </a:txBody>
                  <a:tcPr marL="35798" marR="35798" marT="17899" marB="17899"/>
                </a:tc>
                <a:tc>
                  <a:txBody>
                    <a:bodyPr/>
                    <a:lstStyle/>
                    <a:p>
                      <a:pPr algn="ctr"/>
                      <a:r>
                        <a:rPr lang="ru-RU" sz="800">
                          <a:solidFill>
                            <a:srgbClr val="002060"/>
                          </a:solidFill>
                          <a:effectLst/>
                          <a:latin typeface="Calibri" pitchFamily="34" charset="0"/>
                        </a:rPr>
                        <a:t>А</a:t>
                      </a:r>
                    </a:p>
                  </a:txBody>
                  <a:tcPr marL="35798" marR="35798" marT="17899" marB="17899"/>
                </a:tc>
                <a:tc>
                  <a:txBody>
                    <a:bodyPr/>
                    <a:lstStyle/>
                    <a:p>
                      <a:pPr algn="ctr"/>
                      <a:r>
                        <a:rPr lang="ru-RU" sz="800">
                          <a:solidFill>
                            <a:srgbClr val="002060"/>
                          </a:solidFill>
                          <a:effectLst/>
                          <a:latin typeface="Calibri" pitchFamily="34" charset="0"/>
                        </a:rPr>
                        <a:t>ЩП-А</a:t>
                      </a:r>
                    </a:p>
                  </a:txBody>
                  <a:tcPr marL="35798" marR="35798" marT="17899" marB="17899"/>
                </a:tc>
              </a:tr>
              <a:tr h="170855">
                <a:tc vMerge="1">
                  <a:txBody>
                    <a:bodyPr/>
                    <a:lstStyle/>
                    <a:p>
                      <a:endParaRPr lang="ru-RU" sz="1000" dirty="0">
                        <a:effectLst/>
                        <a:latin typeface="Calibri" pitchFamily="34" charset="0"/>
                      </a:endParaRPr>
                    </a:p>
                  </a:txBody>
                  <a:tcPr marL="35798" marR="35798" marT="17899" marB="17899">
                    <a:lnL>
                      <a:noFill/>
                    </a:lnL>
                    <a:lnR>
                      <a:noFill/>
                    </a:lnR>
                    <a:lnT>
                      <a:noFill/>
                    </a:lnT>
                    <a:lnB>
                      <a:noFill/>
                    </a:lnB>
                    <a:solidFill>
                      <a:srgbClr val="FFFFFF"/>
                    </a:solidFill>
                  </a:tcPr>
                </a:tc>
                <a:tc>
                  <a:txBody>
                    <a:bodyPr/>
                    <a:lstStyle/>
                    <a:p>
                      <a:r>
                        <a:rPr lang="ru-RU" sz="800">
                          <a:solidFill>
                            <a:srgbClr val="002060"/>
                          </a:solidFill>
                          <a:effectLst/>
                          <a:latin typeface="Calibri" pitchFamily="34" charset="0"/>
                        </a:rPr>
                        <a:t> </a:t>
                      </a:r>
                    </a:p>
                  </a:txBody>
                  <a:tcPr marL="35798" marR="35798" marT="17899" marB="17899"/>
                </a:tc>
                <a:tc>
                  <a:txBody>
                    <a:bodyPr/>
                    <a:lstStyle/>
                    <a:p>
                      <a:pPr algn="ctr"/>
                      <a:r>
                        <a:rPr lang="ru-RU" sz="800">
                          <a:solidFill>
                            <a:srgbClr val="002060"/>
                          </a:solidFill>
                          <a:effectLst/>
                          <a:latin typeface="Calibri" pitchFamily="34" charset="0"/>
                        </a:rPr>
                        <a:t>В</a:t>
                      </a:r>
                    </a:p>
                  </a:txBody>
                  <a:tcPr marL="35798" marR="35798" marT="17899" marB="17899"/>
                </a:tc>
                <a:tc>
                  <a:txBody>
                    <a:bodyPr/>
                    <a:lstStyle/>
                    <a:p>
                      <a:pPr algn="ctr"/>
                      <a:r>
                        <a:rPr lang="ru-RU" sz="800">
                          <a:solidFill>
                            <a:srgbClr val="002060"/>
                          </a:solidFill>
                          <a:effectLst/>
                          <a:latin typeface="Calibri" pitchFamily="34" charset="0"/>
                        </a:rPr>
                        <a:t>ЩП-В</a:t>
                      </a:r>
                    </a:p>
                  </a:txBody>
                  <a:tcPr marL="35798" marR="35798" marT="17899" marB="17899"/>
                </a:tc>
              </a:tr>
              <a:tr h="170855">
                <a:tc vMerge="1">
                  <a:txBody>
                    <a:bodyPr/>
                    <a:lstStyle/>
                    <a:p>
                      <a:endParaRPr lang="ru-RU" sz="1000" dirty="0">
                        <a:effectLst/>
                        <a:latin typeface="Calibri" pitchFamily="34" charset="0"/>
                      </a:endParaRPr>
                    </a:p>
                  </a:txBody>
                  <a:tcPr marL="35798" marR="35798" marT="17899" marB="17899">
                    <a:lnL>
                      <a:noFill/>
                    </a:lnL>
                    <a:lnR>
                      <a:noFill/>
                    </a:lnR>
                    <a:lnT>
                      <a:noFill/>
                    </a:lnT>
                    <a:lnB>
                      <a:noFill/>
                    </a:lnB>
                    <a:solidFill>
                      <a:srgbClr val="FFFFFF"/>
                    </a:solidFill>
                  </a:tcPr>
                </a:tc>
                <a:tc>
                  <a:txBody>
                    <a:bodyPr/>
                    <a:lstStyle/>
                    <a:p>
                      <a:r>
                        <a:rPr lang="ru-RU" sz="800">
                          <a:solidFill>
                            <a:srgbClr val="002060"/>
                          </a:solidFill>
                          <a:effectLst/>
                          <a:latin typeface="Calibri" pitchFamily="34" charset="0"/>
                        </a:rPr>
                        <a:t> </a:t>
                      </a:r>
                    </a:p>
                  </a:txBody>
                  <a:tcPr marL="35798" marR="35798" marT="17899" marB="17899"/>
                </a:tc>
                <a:tc>
                  <a:txBody>
                    <a:bodyPr/>
                    <a:lstStyle/>
                    <a:p>
                      <a:pPr algn="ctr"/>
                      <a:r>
                        <a:rPr lang="ru-RU" sz="800">
                          <a:solidFill>
                            <a:srgbClr val="002060"/>
                          </a:solidFill>
                          <a:effectLst/>
                          <a:latin typeface="Calibri" pitchFamily="34" charset="0"/>
                        </a:rPr>
                        <a:t>Е</a:t>
                      </a:r>
                    </a:p>
                  </a:txBody>
                  <a:tcPr marL="35798" marR="35798" marT="17899" marB="17899"/>
                </a:tc>
                <a:tc>
                  <a:txBody>
                    <a:bodyPr/>
                    <a:lstStyle/>
                    <a:p>
                      <a:pPr algn="ctr"/>
                      <a:r>
                        <a:rPr lang="ru-RU" sz="800">
                          <a:solidFill>
                            <a:srgbClr val="002060"/>
                          </a:solidFill>
                          <a:effectLst/>
                          <a:latin typeface="Calibri" pitchFamily="34" charset="0"/>
                        </a:rPr>
                        <a:t>ЩП-Е</a:t>
                      </a:r>
                    </a:p>
                  </a:txBody>
                  <a:tcPr marL="35798" marR="35798" marT="17899" marB="17899"/>
                </a:tc>
              </a:tr>
              <a:tr h="227495">
                <a:tc rowSpan="7">
                  <a:txBody>
                    <a:bodyPr/>
                    <a:lstStyle/>
                    <a:p>
                      <a:pPr algn="l"/>
                      <a:endParaRPr lang="ru-RU" sz="800" dirty="0" smtClean="0">
                        <a:solidFill>
                          <a:srgbClr val="002060"/>
                        </a:solidFill>
                        <a:effectLst/>
                        <a:latin typeface="Calibri" pitchFamily="34" charset="0"/>
                      </a:endParaRPr>
                    </a:p>
                    <a:p>
                      <a:pPr algn="l"/>
                      <a:endParaRPr lang="ru-RU" sz="800" dirty="0" smtClean="0">
                        <a:solidFill>
                          <a:srgbClr val="002060"/>
                        </a:solidFill>
                        <a:effectLst/>
                        <a:latin typeface="Calibri" pitchFamily="34" charset="0"/>
                      </a:endParaRPr>
                    </a:p>
                    <a:p>
                      <a:pPr algn="l"/>
                      <a:r>
                        <a:rPr lang="ru-RU" sz="800" dirty="0" smtClean="0">
                          <a:solidFill>
                            <a:srgbClr val="002060"/>
                          </a:solidFill>
                          <a:effectLst/>
                          <a:latin typeface="Calibri" pitchFamily="34" charset="0"/>
                        </a:rPr>
                        <a:t>Помещения </a:t>
                      </a:r>
                      <a:r>
                        <a:rPr lang="ru-RU" sz="800" dirty="0">
                          <a:solidFill>
                            <a:srgbClr val="002060"/>
                          </a:solidFill>
                          <a:effectLst/>
                          <a:latin typeface="Calibri" pitchFamily="34" charset="0"/>
                        </a:rPr>
                        <a:t>и открытые площадки</a:t>
                      </a:r>
                    </a:p>
                    <a:p>
                      <a:pPr algn="l"/>
                      <a:r>
                        <a:rPr lang="ru-RU" sz="800" dirty="0">
                          <a:solidFill>
                            <a:srgbClr val="002060"/>
                          </a:solidFill>
                          <a:effectLst/>
                          <a:latin typeface="Calibri" pitchFamily="34" charset="0"/>
                        </a:rPr>
                        <a:t>предприятий (организаций)</a:t>
                      </a:r>
                    </a:p>
                    <a:p>
                      <a:pPr algn="l"/>
                      <a:r>
                        <a:rPr lang="ru-RU" sz="800" dirty="0">
                          <a:solidFill>
                            <a:srgbClr val="002060"/>
                          </a:solidFill>
                          <a:effectLst/>
                          <a:latin typeface="Calibri" pitchFamily="34" charset="0"/>
                        </a:rPr>
                        <a:t>по первичной переработке</a:t>
                      </a:r>
                    </a:p>
                    <a:p>
                      <a:pPr algn="l"/>
                      <a:r>
                        <a:rPr lang="ru-RU" sz="800" dirty="0">
                          <a:solidFill>
                            <a:srgbClr val="002060"/>
                          </a:solidFill>
                          <a:effectLst/>
                          <a:latin typeface="Calibri" pitchFamily="34" charset="0"/>
                        </a:rPr>
                        <a:t>сельскохозяйственных культур</a:t>
                      </a:r>
                    </a:p>
                    <a:p>
                      <a:pPr algn="l"/>
                      <a:r>
                        <a:rPr lang="ru-RU" sz="800" dirty="0">
                          <a:solidFill>
                            <a:srgbClr val="002060"/>
                          </a:solidFill>
                          <a:effectLst/>
                          <a:latin typeface="Calibri" pitchFamily="34" charset="0"/>
                        </a:rPr>
                        <a:t>Помещения различного</a:t>
                      </a:r>
                    </a:p>
                    <a:p>
                      <a:pPr algn="l"/>
                      <a:r>
                        <a:rPr lang="ru-RU" sz="800" dirty="0">
                          <a:solidFill>
                            <a:srgbClr val="002060"/>
                          </a:solidFill>
                          <a:effectLst/>
                          <a:latin typeface="Calibri" pitchFamily="34" charset="0"/>
                        </a:rPr>
                        <a:t>назначения, в которых проводятся</a:t>
                      </a:r>
                    </a:p>
                    <a:p>
                      <a:pPr algn="l"/>
                      <a:r>
                        <a:rPr lang="ru-RU" sz="800" dirty="0">
                          <a:solidFill>
                            <a:srgbClr val="002060"/>
                          </a:solidFill>
                          <a:effectLst/>
                          <a:latin typeface="Calibri" pitchFamily="34" charset="0"/>
                        </a:rPr>
                        <a:t>огневые работы</a:t>
                      </a:r>
                    </a:p>
                  </a:txBody>
                  <a:tcPr marL="35798" marR="35798" marT="17899" marB="17899"/>
                </a:tc>
                <a:tc>
                  <a:txBody>
                    <a:bodyPr/>
                    <a:lstStyle/>
                    <a:p>
                      <a:pPr algn="ctr"/>
                      <a:r>
                        <a:rPr lang="ru-RU" sz="800">
                          <a:solidFill>
                            <a:srgbClr val="002060"/>
                          </a:solidFill>
                          <a:effectLst/>
                          <a:latin typeface="Calibri" pitchFamily="34" charset="0"/>
                        </a:rPr>
                        <a:t>1000</a:t>
                      </a:r>
                    </a:p>
                  </a:txBody>
                  <a:tcPr marL="35798" marR="35798" marT="17899" marB="17899"/>
                </a:tc>
                <a:tc>
                  <a:txBody>
                    <a:bodyPr/>
                    <a:lstStyle/>
                    <a:p>
                      <a:pPr algn="ctr"/>
                      <a:r>
                        <a:rPr lang="ru-RU" sz="800">
                          <a:solidFill>
                            <a:srgbClr val="002060"/>
                          </a:solidFill>
                          <a:effectLst/>
                          <a:latin typeface="Calibri" pitchFamily="34" charset="0"/>
                        </a:rPr>
                        <a:t>-</a:t>
                      </a:r>
                    </a:p>
                  </a:txBody>
                  <a:tcPr marL="35798" marR="35798" marT="17899" marB="17899"/>
                </a:tc>
                <a:tc>
                  <a:txBody>
                    <a:bodyPr/>
                    <a:lstStyle/>
                    <a:p>
                      <a:pPr algn="ctr"/>
                      <a:r>
                        <a:rPr lang="ru-RU" sz="800">
                          <a:solidFill>
                            <a:srgbClr val="002060"/>
                          </a:solidFill>
                          <a:effectLst/>
                          <a:latin typeface="Calibri" pitchFamily="34" charset="0"/>
                        </a:rPr>
                        <a:t>ЩП-СХ</a:t>
                      </a:r>
                    </a:p>
                  </a:txBody>
                  <a:tcPr marL="35798" marR="35798" marT="17899" marB="17899"/>
                </a:tc>
              </a:tr>
              <a:tr h="227495">
                <a:tc vMerge="1">
                  <a:txBody>
                    <a:bodyPr/>
                    <a:lstStyle/>
                    <a:p>
                      <a:pPr algn="l"/>
                      <a:endParaRPr lang="ru-RU" sz="1000" dirty="0">
                        <a:effectLst/>
                        <a:latin typeface="Calibri" pitchFamily="34" charset="0"/>
                      </a:endParaRPr>
                    </a:p>
                  </a:txBody>
                  <a:tcPr marL="35798" marR="35798" marT="17899" marB="17899">
                    <a:lnL>
                      <a:noFill/>
                    </a:lnL>
                    <a:lnR>
                      <a:noFill/>
                    </a:lnR>
                    <a:lnT>
                      <a:noFill/>
                    </a:lnT>
                    <a:lnB>
                      <a:noFill/>
                    </a:lnB>
                    <a:solidFill>
                      <a:srgbClr val="FFFFFF"/>
                    </a:solidFill>
                  </a:tcPr>
                </a:tc>
                <a:tc>
                  <a:txBody>
                    <a:bodyPr/>
                    <a:lstStyle/>
                    <a:p>
                      <a:r>
                        <a:rPr lang="ru-RU" sz="800">
                          <a:solidFill>
                            <a:srgbClr val="002060"/>
                          </a:solidFill>
                          <a:effectLst/>
                          <a:latin typeface="Calibri" pitchFamily="34" charset="0"/>
                        </a:rPr>
                        <a:t> </a:t>
                      </a:r>
                    </a:p>
                  </a:txBody>
                  <a:tcPr marL="35798" marR="35798" marT="17899" marB="17899"/>
                </a:tc>
                <a:tc>
                  <a:txBody>
                    <a:bodyPr/>
                    <a:lstStyle/>
                    <a:p>
                      <a:r>
                        <a:rPr lang="ru-RU" sz="800">
                          <a:solidFill>
                            <a:srgbClr val="002060"/>
                          </a:solidFill>
                          <a:effectLst/>
                          <a:latin typeface="Calibri" pitchFamily="34" charset="0"/>
                        </a:rPr>
                        <a:t> </a:t>
                      </a:r>
                    </a:p>
                  </a:txBody>
                  <a:tcPr marL="35798" marR="35798" marT="17899" marB="17899"/>
                </a:tc>
                <a:tc>
                  <a:txBody>
                    <a:bodyPr/>
                    <a:lstStyle/>
                    <a:p>
                      <a:r>
                        <a:rPr lang="ru-RU" sz="800">
                          <a:solidFill>
                            <a:srgbClr val="002060"/>
                          </a:solidFill>
                          <a:effectLst/>
                          <a:latin typeface="Calibri" pitchFamily="34" charset="0"/>
                        </a:rPr>
                        <a:t> </a:t>
                      </a:r>
                    </a:p>
                  </a:txBody>
                  <a:tcPr marL="35798" marR="35798" marT="17899" marB="17899"/>
                </a:tc>
              </a:tr>
              <a:tr h="170855">
                <a:tc vMerge="1">
                  <a:txBody>
                    <a:bodyPr/>
                    <a:lstStyle/>
                    <a:p>
                      <a:pPr algn="l"/>
                      <a:endParaRPr lang="ru-RU" sz="1000" dirty="0">
                        <a:effectLst/>
                        <a:latin typeface="Calibri" pitchFamily="34" charset="0"/>
                      </a:endParaRPr>
                    </a:p>
                  </a:txBody>
                  <a:tcPr marL="35798" marR="35798" marT="17899" marB="17899">
                    <a:lnL>
                      <a:noFill/>
                    </a:lnL>
                    <a:lnR>
                      <a:noFill/>
                    </a:lnR>
                    <a:lnT>
                      <a:noFill/>
                    </a:lnT>
                    <a:lnB>
                      <a:noFill/>
                    </a:lnB>
                    <a:solidFill>
                      <a:srgbClr val="FFFFFF"/>
                    </a:solidFill>
                  </a:tcPr>
                </a:tc>
                <a:tc>
                  <a:txBody>
                    <a:bodyPr/>
                    <a:lstStyle/>
                    <a:p>
                      <a:r>
                        <a:rPr lang="ru-RU" sz="800">
                          <a:solidFill>
                            <a:srgbClr val="002060"/>
                          </a:solidFill>
                          <a:effectLst/>
                          <a:latin typeface="Calibri" pitchFamily="34" charset="0"/>
                        </a:rPr>
                        <a:t> </a:t>
                      </a:r>
                    </a:p>
                  </a:txBody>
                  <a:tcPr marL="35798" marR="35798" marT="17899" marB="17899"/>
                </a:tc>
                <a:tc>
                  <a:txBody>
                    <a:bodyPr/>
                    <a:lstStyle/>
                    <a:p>
                      <a:r>
                        <a:rPr lang="ru-RU" sz="800">
                          <a:solidFill>
                            <a:srgbClr val="002060"/>
                          </a:solidFill>
                          <a:effectLst/>
                          <a:latin typeface="Calibri" pitchFamily="34" charset="0"/>
                        </a:rPr>
                        <a:t> </a:t>
                      </a:r>
                    </a:p>
                  </a:txBody>
                  <a:tcPr marL="35798" marR="35798" marT="17899" marB="17899"/>
                </a:tc>
                <a:tc>
                  <a:txBody>
                    <a:bodyPr/>
                    <a:lstStyle/>
                    <a:p>
                      <a:r>
                        <a:rPr lang="ru-RU" sz="800">
                          <a:solidFill>
                            <a:srgbClr val="002060"/>
                          </a:solidFill>
                          <a:effectLst/>
                          <a:latin typeface="Calibri" pitchFamily="34" charset="0"/>
                        </a:rPr>
                        <a:t> </a:t>
                      </a:r>
                    </a:p>
                  </a:txBody>
                  <a:tcPr marL="35798" marR="35798" marT="17899" marB="17899"/>
                </a:tc>
              </a:tr>
              <a:tr h="227495">
                <a:tc vMerge="1">
                  <a:txBody>
                    <a:bodyPr/>
                    <a:lstStyle/>
                    <a:p>
                      <a:pPr algn="l"/>
                      <a:endParaRPr lang="ru-RU" sz="1000" dirty="0">
                        <a:effectLst/>
                        <a:latin typeface="Calibri" pitchFamily="34" charset="0"/>
                      </a:endParaRPr>
                    </a:p>
                  </a:txBody>
                  <a:tcPr marL="35798" marR="35798" marT="17899" marB="17899">
                    <a:lnL>
                      <a:noFill/>
                    </a:lnL>
                    <a:lnR>
                      <a:noFill/>
                    </a:lnR>
                    <a:lnT>
                      <a:noFill/>
                    </a:lnT>
                    <a:lnB>
                      <a:noFill/>
                    </a:lnB>
                    <a:solidFill>
                      <a:srgbClr val="FFFFFF"/>
                    </a:solidFill>
                  </a:tcPr>
                </a:tc>
                <a:tc>
                  <a:txBody>
                    <a:bodyPr/>
                    <a:lstStyle/>
                    <a:p>
                      <a:r>
                        <a:rPr lang="ru-RU" sz="800">
                          <a:solidFill>
                            <a:srgbClr val="002060"/>
                          </a:solidFill>
                          <a:effectLst/>
                          <a:latin typeface="Calibri" pitchFamily="34" charset="0"/>
                        </a:rPr>
                        <a:t> </a:t>
                      </a:r>
                    </a:p>
                  </a:txBody>
                  <a:tcPr marL="35798" marR="35798" marT="17899" marB="17899"/>
                </a:tc>
                <a:tc>
                  <a:txBody>
                    <a:bodyPr/>
                    <a:lstStyle/>
                    <a:p>
                      <a:r>
                        <a:rPr lang="ru-RU" sz="800">
                          <a:solidFill>
                            <a:srgbClr val="002060"/>
                          </a:solidFill>
                          <a:effectLst/>
                          <a:latin typeface="Calibri" pitchFamily="34" charset="0"/>
                        </a:rPr>
                        <a:t> </a:t>
                      </a:r>
                    </a:p>
                  </a:txBody>
                  <a:tcPr marL="35798" marR="35798" marT="17899" marB="17899"/>
                </a:tc>
                <a:tc>
                  <a:txBody>
                    <a:bodyPr/>
                    <a:lstStyle/>
                    <a:p>
                      <a:r>
                        <a:rPr lang="ru-RU" sz="800">
                          <a:solidFill>
                            <a:srgbClr val="002060"/>
                          </a:solidFill>
                          <a:effectLst/>
                          <a:latin typeface="Calibri" pitchFamily="34" charset="0"/>
                        </a:rPr>
                        <a:t> </a:t>
                      </a:r>
                    </a:p>
                  </a:txBody>
                  <a:tcPr marL="35798" marR="35798" marT="17899" marB="17899"/>
                </a:tc>
              </a:tr>
              <a:tr h="170855">
                <a:tc vMerge="1">
                  <a:txBody>
                    <a:bodyPr/>
                    <a:lstStyle/>
                    <a:p>
                      <a:pPr algn="l"/>
                      <a:endParaRPr lang="ru-RU" sz="1000" dirty="0">
                        <a:effectLst/>
                        <a:latin typeface="Calibri" pitchFamily="34" charset="0"/>
                      </a:endParaRPr>
                    </a:p>
                  </a:txBody>
                  <a:tcPr marL="35798" marR="35798" marT="17899" marB="17899">
                    <a:lnL>
                      <a:noFill/>
                    </a:lnL>
                    <a:lnR>
                      <a:noFill/>
                    </a:lnR>
                    <a:lnT>
                      <a:noFill/>
                    </a:lnT>
                    <a:lnB>
                      <a:noFill/>
                    </a:lnB>
                    <a:solidFill>
                      <a:srgbClr val="FFFFFF"/>
                    </a:solidFill>
                  </a:tcPr>
                </a:tc>
                <a:tc>
                  <a:txBody>
                    <a:bodyPr/>
                    <a:lstStyle/>
                    <a:p>
                      <a:pPr algn="ctr"/>
                      <a:r>
                        <a:rPr lang="ru-RU" sz="800">
                          <a:solidFill>
                            <a:srgbClr val="002060"/>
                          </a:solidFill>
                          <a:effectLst/>
                          <a:latin typeface="Calibri" pitchFamily="34" charset="0"/>
                        </a:rPr>
                        <a:t>-</a:t>
                      </a:r>
                    </a:p>
                  </a:txBody>
                  <a:tcPr marL="35798" marR="35798" marT="17899" marB="17899"/>
                </a:tc>
                <a:tc>
                  <a:txBody>
                    <a:bodyPr/>
                    <a:lstStyle/>
                    <a:p>
                      <a:pPr algn="ctr"/>
                      <a:r>
                        <a:rPr lang="ru-RU" sz="800">
                          <a:solidFill>
                            <a:srgbClr val="002060"/>
                          </a:solidFill>
                          <a:effectLst/>
                          <a:latin typeface="Calibri" pitchFamily="34" charset="0"/>
                        </a:rPr>
                        <a:t>А</a:t>
                      </a:r>
                    </a:p>
                  </a:txBody>
                  <a:tcPr marL="35798" marR="35798" marT="17899" marB="17899"/>
                </a:tc>
                <a:tc>
                  <a:txBody>
                    <a:bodyPr/>
                    <a:lstStyle/>
                    <a:p>
                      <a:pPr algn="ctr"/>
                      <a:r>
                        <a:rPr lang="ru-RU" sz="800">
                          <a:solidFill>
                            <a:srgbClr val="002060"/>
                          </a:solidFill>
                          <a:effectLst/>
                          <a:latin typeface="Calibri" pitchFamily="34" charset="0"/>
                        </a:rPr>
                        <a:t>ЩПП</a:t>
                      </a:r>
                    </a:p>
                  </a:txBody>
                  <a:tcPr marL="35798" marR="35798" marT="17899" marB="17899"/>
                </a:tc>
              </a:tr>
              <a:tr h="227495">
                <a:tc vMerge="1">
                  <a:txBody>
                    <a:bodyPr/>
                    <a:lstStyle/>
                    <a:p>
                      <a:pPr algn="l"/>
                      <a:endParaRPr lang="ru-RU" sz="1000" dirty="0">
                        <a:effectLst/>
                        <a:latin typeface="Calibri" pitchFamily="34" charset="0"/>
                      </a:endParaRPr>
                    </a:p>
                  </a:txBody>
                  <a:tcPr marL="35798" marR="35798" marT="17899" marB="17899">
                    <a:lnL>
                      <a:noFill/>
                    </a:lnL>
                    <a:lnR>
                      <a:noFill/>
                    </a:lnR>
                    <a:lnT>
                      <a:noFill/>
                    </a:lnT>
                    <a:lnB>
                      <a:noFill/>
                    </a:lnB>
                    <a:solidFill>
                      <a:srgbClr val="FFFFFF"/>
                    </a:solidFill>
                  </a:tcPr>
                </a:tc>
                <a:tc>
                  <a:txBody>
                    <a:bodyPr/>
                    <a:lstStyle/>
                    <a:p>
                      <a:r>
                        <a:rPr lang="ru-RU" sz="800">
                          <a:solidFill>
                            <a:srgbClr val="002060"/>
                          </a:solidFill>
                          <a:effectLst/>
                          <a:latin typeface="Calibri" pitchFamily="34" charset="0"/>
                        </a:rPr>
                        <a:t> </a:t>
                      </a:r>
                    </a:p>
                  </a:txBody>
                  <a:tcPr marL="35798" marR="35798" marT="17899" marB="17899"/>
                </a:tc>
                <a:tc>
                  <a:txBody>
                    <a:bodyPr/>
                    <a:lstStyle/>
                    <a:p>
                      <a:r>
                        <a:rPr lang="ru-RU" sz="800">
                          <a:solidFill>
                            <a:srgbClr val="002060"/>
                          </a:solidFill>
                          <a:effectLst/>
                          <a:latin typeface="Calibri" pitchFamily="34" charset="0"/>
                        </a:rPr>
                        <a:t> </a:t>
                      </a:r>
                    </a:p>
                  </a:txBody>
                  <a:tcPr marL="35798" marR="35798" marT="17899" marB="17899"/>
                </a:tc>
                <a:tc>
                  <a:txBody>
                    <a:bodyPr/>
                    <a:lstStyle/>
                    <a:p>
                      <a:r>
                        <a:rPr lang="ru-RU" sz="800">
                          <a:solidFill>
                            <a:srgbClr val="002060"/>
                          </a:solidFill>
                          <a:effectLst/>
                          <a:latin typeface="Calibri" pitchFamily="34" charset="0"/>
                        </a:rPr>
                        <a:t> </a:t>
                      </a:r>
                    </a:p>
                  </a:txBody>
                  <a:tcPr marL="35798" marR="35798" marT="17899" marB="17899"/>
                </a:tc>
              </a:tr>
              <a:tr h="170855">
                <a:tc vMerge="1">
                  <a:txBody>
                    <a:bodyPr/>
                    <a:lstStyle/>
                    <a:p>
                      <a:pPr algn="l"/>
                      <a:endParaRPr lang="ru-RU" sz="1000" dirty="0">
                        <a:effectLst/>
                        <a:latin typeface="Calibri" pitchFamily="34" charset="0"/>
                      </a:endParaRPr>
                    </a:p>
                  </a:txBody>
                  <a:tcPr marL="35798" marR="35798" marT="17899" marB="17899">
                    <a:lnL>
                      <a:noFill/>
                    </a:lnL>
                    <a:lnR>
                      <a:noFill/>
                    </a:lnR>
                    <a:lnT>
                      <a:noFill/>
                    </a:lnT>
                    <a:lnB w="9525" cap="flat" cmpd="sng" algn="ctr">
                      <a:solidFill>
                        <a:srgbClr val="000000"/>
                      </a:solidFill>
                      <a:prstDash val="solid"/>
                      <a:round/>
                      <a:headEnd type="none" w="med" len="med"/>
                      <a:tailEnd type="none" w="med" len="med"/>
                    </a:lnB>
                    <a:solidFill>
                      <a:srgbClr val="FFFFFF"/>
                    </a:solidFill>
                  </a:tcPr>
                </a:tc>
                <a:tc>
                  <a:txBody>
                    <a:bodyPr/>
                    <a:lstStyle/>
                    <a:p>
                      <a:r>
                        <a:rPr lang="ru-RU" sz="800">
                          <a:solidFill>
                            <a:srgbClr val="002060"/>
                          </a:solidFill>
                          <a:effectLst/>
                          <a:latin typeface="Calibri" pitchFamily="34" charset="0"/>
                        </a:rPr>
                        <a:t> </a:t>
                      </a:r>
                    </a:p>
                  </a:txBody>
                  <a:tcPr marL="35798" marR="35798" marT="17899" marB="17899"/>
                </a:tc>
                <a:tc>
                  <a:txBody>
                    <a:bodyPr/>
                    <a:lstStyle/>
                    <a:p>
                      <a:r>
                        <a:rPr lang="ru-RU" sz="800">
                          <a:solidFill>
                            <a:srgbClr val="002060"/>
                          </a:solidFill>
                          <a:effectLst/>
                          <a:latin typeface="Calibri" pitchFamily="34" charset="0"/>
                        </a:rPr>
                        <a:t> </a:t>
                      </a:r>
                    </a:p>
                  </a:txBody>
                  <a:tcPr marL="35798" marR="35798" marT="17899" marB="17899"/>
                </a:tc>
                <a:tc>
                  <a:txBody>
                    <a:bodyPr/>
                    <a:lstStyle/>
                    <a:p>
                      <a:r>
                        <a:rPr lang="ru-RU" sz="800" dirty="0">
                          <a:solidFill>
                            <a:srgbClr val="002060"/>
                          </a:solidFill>
                          <a:effectLst/>
                          <a:latin typeface="Calibri" pitchFamily="34" charset="0"/>
                        </a:rPr>
                        <a:t> </a:t>
                      </a:r>
                    </a:p>
                  </a:txBody>
                  <a:tcPr marL="35798" marR="35798" marT="17899" marB="17899"/>
                </a:tc>
              </a:tr>
            </a:tbl>
          </a:graphicData>
        </a:graphic>
      </p:graphicFrame>
    </p:spTree>
    <p:extLst>
      <p:ext uri="{BB962C8B-B14F-4D97-AF65-F5344CB8AC3E}">
        <p14:creationId xmlns:p14="http://schemas.microsoft.com/office/powerpoint/2010/main" val="11351120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067944" y="5589240"/>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3.7. ПЕРВИЧНЫЕ СРЕДСТВА ПОЖАРОТУШЕНИЯ В ЗДАНИЯХ И СООРУЖЕНИЯХ</a:t>
            </a:r>
            <a:endParaRPr lang="ru-RU" sz="2000" b="1" dirty="0">
              <a:solidFill>
                <a:srgbClr val="002060"/>
              </a:solidFill>
              <a:latin typeface="Calibri" pitchFamily="34" charset="0"/>
            </a:endParaRPr>
          </a:p>
        </p:txBody>
      </p:sp>
      <p:sp>
        <p:nvSpPr>
          <p:cNvPr id="5" name="Прямоугольник 4"/>
          <p:cNvSpPr/>
          <p:nvPr/>
        </p:nvSpPr>
        <p:spPr>
          <a:xfrm>
            <a:off x="11476" y="7988"/>
            <a:ext cx="9144000" cy="276999"/>
          </a:xfrm>
          <a:prstGeom prst="rect">
            <a:avLst/>
          </a:prstGeom>
        </p:spPr>
        <p:txBody>
          <a:bodyPr wrap="square">
            <a:spAutoFit/>
          </a:bodyPr>
          <a:lstStyle/>
          <a:p>
            <a:r>
              <a:rPr lang="ru-RU" sz="1200" b="1" dirty="0">
                <a:solidFill>
                  <a:srgbClr val="002060"/>
                </a:solidFill>
                <a:latin typeface="Calibri" pitchFamily="34" charset="0"/>
              </a:rPr>
              <a:t>Пожарные щиты комплектуются немеханизированным пожарным инструментом и инвентарем. </a:t>
            </a:r>
          </a:p>
        </p:txBody>
      </p:sp>
      <p:sp>
        <p:nvSpPr>
          <p:cNvPr id="6" name="Прямоугольник 5"/>
          <p:cNvSpPr/>
          <p:nvPr/>
        </p:nvSpPr>
        <p:spPr>
          <a:xfrm>
            <a:off x="11476" y="438031"/>
            <a:ext cx="9144000" cy="276999"/>
          </a:xfrm>
          <a:prstGeom prst="rect">
            <a:avLst/>
          </a:prstGeom>
        </p:spPr>
        <p:txBody>
          <a:bodyPr wrap="square">
            <a:spAutoFit/>
          </a:bodyPr>
          <a:lstStyle/>
          <a:p>
            <a:pPr algn="ctr"/>
            <a:r>
              <a:rPr lang="ru-RU" sz="1200" b="1" dirty="0">
                <a:solidFill>
                  <a:srgbClr val="002060"/>
                </a:solidFill>
                <a:latin typeface="Calibri" pitchFamily="34" charset="0"/>
              </a:rPr>
              <a:t>Нормы комплектации пожарных щитов немеханизированным инструментом и инвентарем</a:t>
            </a:r>
          </a:p>
        </p:txBody>
      </p:sp>
      <p:graphicFrame>
        <p:nvGraphicFramePr>
          <p:cNvPr id="7" name="Таблица 6"/>
          <p:cNvGraphicFramePr>
            <a:graphicFrameLocks noGrp="1"/>
          </p:cNvGraphicFramePr>
          <p:nvPr>
            <p:extLst>
              <p:ext uri="{D42A27DB-BD31-4B8C-83A1-F6EECF244321}">
                <p14:modId xmlns:p14="http://schemas.microsoft.com/office/powerpoint/2010/main" val="4217815324"/>
              </p:ext>
            </p:extLst>
          </p:nvPr>
        </p:nvGraphicFramePr>
        <p:xfrm>
          <a:off x="0" y="692696"/>
          <a:ext cx="9144000" cy="3949892"/>
        </p:xfrm>
        <a:graphic>
          <a:graphicData uri="http://schemas.openxmlformats.org/drawingml/2006/table">
            <a:tbl>
              <a:tblPr>
                <a:tableStyleId>{69C7853C-536D-4A76-A0AE-DD22124D55A5}</a:tableStyleId>
              </a:tblPr>
              <a:tblGrid>
                <a:gridCol w="395536"/>
                <a:gridCol w="3600400"/>
                <a:gridCol w="952114"/>
                <a:gridCol w="1134754"/>
                <a:gridCol w="1016001"/>
                <a:gridCol w="1016001"/>
                <a:gridCol w="1029194"/>
              </a:tblGrid>
              <a:tr h="300972">
                <a:tc rowSpan="2" gridSpan="2">
                  <a:txBody>
                    <a:bodyPr/>
                    <a:lstStyle/>
                    <a:p>
                      <a:pPr algn="ctr"/>
                      <a:r>
                        <a:rPr lang="ru-RU" sz="1000" b="1" dirty="0">
                          <a:solidFill>
                            <a:srgbClr val="002060"/>
                          </a:solidFill>
                          <a:effectLst/>
                          <a:latin typeface="Calibri" pitchFamily="34" charset="0"/>
                        </a:rPr>
                        <a:t>Наименование первичных средств пожаротушения, немеханизированного инструмента и инвентаря</a:t>
                      </a:r>
                    </a:p>
                  </a:txBody>
                  <a:tcPr marL="24519" marR="24519" marT="12260" marB="12260"/>
                </a:tc>
                <a:tc rowSpan="2" hMerge="1">
                  <a:txBody>
                    <a:bodyPr/>
                    <a:lstStyle/>
                    <a:p>
                      <a:endParaRPr lang="ru-RU"/>
                    </a:p>
                  </a:txBody>
                  <a:tcPr/>
                </a:tc>
                <a:tc gridSpan="5">
                  <a:txBody>
                    <a:bodyPr/>
                    <a:lstStyle/>
                    <a:p>
                      <a:pPr algn="ctr"/>
                      <a:r>
                        <a:rPr lang="ru-RU" sz="1000" b="1" dirty="0">
                          <a:solidFill>
                            <a:srgbClr val="002060"/>
                          </a:solidFill>
                          <a:effectLst/>
                          <a:latin typeface="Calibri" pitchFamily="34" charset="0"/>
                        </a:rPr>
                        <a:t>Нормы комплектации в зависимости от типа пожарного щита и класса пожара</a:t>
                      </a:r>
                    </a:p>
                  </a:txBody>
                  <a:tcPr marL="24519" marR="24519" marT="12260" marB="1226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61974">
                <a:tc gridSpan="2" vMerge="1">
                  <a:txBody>
                    <a:bodyPr/>
                    <a:lstStyle/>
                    <a:p>
                      <a:endParaRPr lang="ru-RU"/>
                    </a:p>
                  </a:txBody>
                  <a:tcPr/>
                </a:tc>
                <a:tc hMerge="1" vMerge="1">
                  <a:txBody>
                    <a:bodyPr/>
                    <a:lstStyle/>
                    <a:p>
                      <a:endParaRPr lang="ru-RU"/>
                    </a:p>
                  </a:txBody>
                  <a:tcPr/>
                </a:tc>
                <a:tc>
                  <a:txBody>
                    <a:bodyPr/>
                    <a:lstStyle/>
                    <a:p>
                      <a:pPr algn="ctr"/>
                      <a:r>
                        <a:rPr lang="ru-RU" sz="1000" b="1" dirty="0">
                          <a:solidFill>
                            <a:srgbClr val="002060"/>
                          </a:solidFill>
                          <a:effectLst/>
                          <a:latin typeface="Calibri" pitchFamily="34" charset="0"/>
                        </a:rPr>
                        <a:t>ЩП-А класс А</a:t>
                      </a:r>
                    </a:p>
                  </a:txBody>
                  <a:tcPr marL="24519" marR="24519" marT="12260" marB="12260"/>
                </a:tc>
                <a:tc>
                  <a:txBody>
                    <a:bodyPr/>
                    <a:lstStyle/>
                    <a:p>
                      <a:pPr algn="ctr"/>
                      <a:r>
                        <a:rPr lang="ru-RU" sz="1000" b="1" dirty="0">
                          <a:solidFill>
                            <a:srgbClr val="002060"/>
                          </a:solidFill>
                          <a:effectLst/>
                          <a:latin typeface="Calibri" pitchFamily="34" charset="0"/>
                        </a:rPr>
                        <a:t>ЩП-В класс В</a:t>
                      </a:r>
                    </a:p>
                  </a:txBody>
                  <a:tcPr marL="24519" marR="24519" marT="12260" marB="12260"/>
                </a:tc>
                <a:tc>
                  <a:txBody>
                    <a:bodyPr/>
                    <a:lstStyle/>
                    <a:p>
                      <a:pPr algn="ctr"/>
                      <a:r>
                        <a:rPr lang="ru-RU" sz="1000" b="1" dirty="0">
                          <a:solidFill>
                            <a:srgbClr val="002060"/>
                          </a:solidFill>
                          <a:effectLst/>
                          <a:latin typeface="Calibri" pitchFamily="34" charset="0"/>
                        </a:rPr>
                        <a:t>ЩП-Е класс Е</a:t>
                      </a:r>
                    </a:p>
                  </a:txBody>
                  <a:tcPr marL="24519" marR="24519" marT="12260" marB="12260"/>
                </a:tc>
                <a:tc>
                  <a:txBody>
                    <a:bodyPr/>
                    <a:lstStyle/>
                    <a:p>
                      <a:pPr algn="ctr"/>
                      <a:r>
                        <a:rPr lang="ru-RU" sz="1000" b="1" dirty="0" smtClean="0">
                          <a:solidFill>
                            <a:srgbClr val="002060"/>
                          </a:solidFill>
                          <a:effectLst/>
                          <a:latin typeface="Calibri" pitchFamily="34" charset="0"/>
                        </a:rPr>
                        <a:t>ЩП-СХ</a:t>
                      </a:r>
                      <a:endParaRPr lang="ru-RU" sz="1000" b="1" dirty="0">
                        <a:solidFill>
                          <a:srgbClr val="002060"/>
                        </a:solidFill>
                        <a:effectLst/>
                        <a:latin typeface="Calibri" pitchFamily="34" charset="0"/>
                      </a:endParaRPr>
                    </a:p>
                  </a:txBody>
                  <a:tcPr marL="24519" marR="24519" marT="12260" marB="12260"/>
                </a:tc>
                <a:tc>
                  <a:txBody>
                    <a:bodyPr/>
                    <a:lstStyle/>
                    <a:p>
                      <a:pPr algn="ctr"/>
                      <a:r>
                        <a:rPr lang="ru-RU" sz="1000" b="1" dirty="0" smtClean="0">
                          <a:solidFill>
                            <a:srgbClr val="002060"/>
                          </a:solidFill>
                          <a:effectLst/>
                          <a:latin typeface="Calibri" pitchFamily="34" charset="0"/>
                        </a:rPr>
                        <a:t>ЩПП</a:t>
                      </a:r>
                      <a:endParaRPr lang="ru-RU" sz="1000" b="1" dirty="0">
                        <a:solidFill>
                          <a:srgbClr val="002060"/>
                        </a:solidFill>
                        <a:effectLst/>
                        <a:latin typeface="Calibri" pitchFamily="34" charset="0"/>
                      </a:endParaRPr>
                    </a:p>
                  </a:txBody>
                  <a:tcPr marL="24519" marR="24519" marT="12260" marB="12260"/>
                </a:tc>
              </a:tr>
              <a:tr h="123633">
                <a:tc>
                  <a:txBody>
                    <a:bodyPr/>
                    <a:lstStyle/>
                    <a:p>
                      <a:pPr algn="ctr"/>
                      <a:r>
                        <a:rPr lang="ru-RU" sz="1000">
                          <a:solidFill>
                            <a:srgbClr val="002060"/>
                          </a:solidFill>
                          <a:effectLst/>
                          <a:latin typeface="Calibri" pitchFamily="34" charset="0"/>
                        </a:rPr>
                        <a:t>1.</a:t>
                      </a:r>
                    </a:p>
                  </a:txBody>
                  <a:tcPr marL="24519" marR="24519" marT="12260" marB="12260"/>
                </a:tc>
                <a:tc>
                  <a:txBody>
                    <a:bodyPr/>
                    <a:lstStyle/>
                    <a:p>
                      <a:pPr algn="l"/>
                      <a:r>
                        <a:rPr lang="ru-RU" sz="1000">
                          <a:solidFill>
                            <a:srgbClr val="002060"/>
                          </a:solidFill>
                          <a:effectLst/>
                          <a:latin typeface="Calibri" pitchFamily="34" charset="0"/>
                        </a:rPr>
                        <a:t>Лом</a:t>
                      </a:r>
                    </a:p>
                  </a:txBody>
                  <a:tcPr marL="24519" marR="24519" marT="12260" marB="12260"/>
                </a:tc>
                <a:tc>
                  <a:txBody>
                    <a:bodyPr/>
                    <a:lstStyle/>
                    <a:p>
                      <a:pPr algn="ctr"/>
                      <a:r>
                        <a:rPr lang="ru-RU" sz="1000">
                          <a:solidFill>
                            <a:srgbClr val="002060"/>
                          </a:solidFill>
                          <a:effectLst/>
                          <a:latin typeface="Calibri" pitchFamily="34" charset="0"/>
                        </a:rPr>
                        <a:t>1</a:t>
                      </a:r>
                    </a:p>
                  </a:txBody>
                  <a:tcPr marL="24519" marR="24519" marT="12260" marB="12260"/>
                </a:tc>
                <a:tc>
                  <a:txBody>
                    <a:bodyPr/>
                    <a:lstStyle/>
                    <a:p>
                      <a:pPr algn="ctr"/>
                      <a:r>
                        <a:rPr lang="ru-RU" sz="1000">
                          <a:solidFill>
                            <a:srgbClr val="002060"/>
                          </a:solidFill>
                          <a:effectLst/>
                          <a:latin typeface="Calibri" pitchFamily="34" charset="0"/>
                        </a:rPr>
                        <a:t>1</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1</a:t>
                      </a:r>
                    </a:p>
                  </a:txBody>
                  <a:tcPr marL="24519" marR="24519" marT="12260" marB="12260"/>
                </a:tc>
                <a:tc>
                  <a:txBody>
                    <a:bodyPr/>
                    <a:lstStyle/>
                    <a:p>
                      <a:pPr algn="ctr"/>
                      <a:r>
                        <a:rPr lang="ru-RU" sz="1000">
                          <a:solidFill>
                            <a:srgbClr val="002060"/>
                          </a:solidFill>
                          <a:effectLst/>
                          <a:latin typeface="Calibri" pitchFamily="34" charset="0"/>
                        </a:rPr>
                        <a:t>1</a:t>
                      </a:r>
                    </a:p>
                  </a:txBody>
                  <a:tcPr marL="24519" marR="24519" marT="12260" marB="12260"/>
                </a:tc>
              </a:tr>
              <a:tr h="123633">
                <a:tc>
                  <a:txBody>
                    <a:bodyPr/>
                    <a:lstStyle/>
                    <a:p>
                      <a:pPr algn="ctr"/>
                      <a:r>
                        <a:rPr lang="ru-RU" sz="1000">
                          <a:solidFill>
                            <a:srgbClr val="002060"/>
                          </a:solidFill>
                          <a:effectLst/>
                          <a:latin typeface="Calibri" pitchFamily="34" charset="0"/>
                        </a:rPr>
                        <a:t>2.</a:t>
                      </a:r>
                    </a:p>
                  </a:txBody>
                  <a:tcPr marL="24519" marR="24519" marT="12260" marB="12260"/>
                </a:tc>
                <a:tc>
                  <a:txBody>
                    <a:bodyPr/>
                    <a:lstStyle/>
                    <a:p>
                      <a:pPr algn="l"/>
                      <a:r>
                        <a:rPr lang="ru-RU" sz="1000">
                          <a:solidFill>
                            <a:srgbClr val="002060"/>
                          </a:solidFill>
                          <a:effectLst/>
                          <a:latin typeface="Calibri" pitchFamily="34" charset="0"/>
                        </a:rPr>
                        <a:t>Багор</a:t>
                      </a:r>
                    </a:p>
                  </a:txBody>
                  <a:tcPr marL="24519" marR="24519" marT="12260" marB="12260"/>
                </a:tc>
                <a:tc>
                  <a:txBody>
                    <a:bodyPr/>
                    <a:lstStyle/>
                    <a:p>
                      <a:pPr algn="ctr"/>
                      <a:r>
                        <a:rPr lang="ru-RU" sz="1000" dirty="0">
                          <a:solidFill>
                            <a:srgbClr val="002060"/>
                          </a:solidFill>
                          <a:effectLst/>
                          <a:latin typeface="Calibri" pitchFamily="34" charset="0"/>
                        </a:rPr>
                        <a:t>1</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1</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r>
              <a:tr h="140420">
                <a:tc>
                  <a:txBody>
                    <a:bodyPr/>
                    <a:lstStyle/>
                    <a:p>
                      <a:pPr algn="ctr"/>
                      <a:r>
                        <a:rPr lang="ru-RU" sz="1000">
                          <a:solidFill>
                            <a:srgbClr val="002060"/>
                          </a:solidFill>
                          <a:effectLst/>
                          <a:latin typeface="Calibri" pitchFamily="34" charset="0"/>
                        </a:rPr>
                        <a:t>3.</a:t>
                      </a:r>
                    </a:p>
                  </a:txBody>
                  <a:tcPr marL="24519" marR="24519" marT="12260" marB="12260"/>
                </a:tc>
                <a:tc>
                  <a:txBody>
                    <a:bodyPr/>
                    <a:lstStyle/>
                    <a:p>
                      <a:pPr algn="l"/>
                      <a:r>
                        <a:rPr lang="ru-RU" sz="1000">
                          <a:solidFill>
                            <a:srgbClr val="002060"/>
                          </a:solidFill>
                          <a:effectLst/>
                          <a:latin typeface="Calibri" pitchFamily="34" charset="0"/>
                        </a:rPr>
                        <a:t>Крюк с деревянной рукояткой</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1</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r>
              <a:tr h="123633">
                <a:tc>
                  <a:txBody>
                    <a:bodyPr/>
                    <a:lstStyle/>
                    <a:p>
                      <a:pPr algn="ctr"/>
                      <a:r>
                        <a:rPr lang="ru-RU" sz="1000">
                          <a:solidFill>
                            <a:srgbClr val="002060"/>
                          </a:solidFill>
                          <a:effectLst/>
                          <a:latin typeface="Calibri" pitchFamily="34" charset="0"/>
                        </a:rPr>
                        <a:t>4.</a:t>
                      </a:r>
                    </a:p>
                  </a:txBody>
                  <a:tcPr marL="24519" marR="24519" marT="12260" marB="12260"/>
                </a:tc>
                <a:tc>
                  <a:txBody>
                    <a:bodyPr/>
                    <a:lstStyle/>
                    <a:p>
                      <a:pPr algn="l"/>
                      <a:r>
                        <a:rPr lang="ru-RU" sz="1000">
                          <a:solidFill>
                            <a:srgbClr val="002060"/>
                          </a:solidFill>
                          <a:effectLst/>
                          <a:latin typeface="Calibri" pitchFamily="34" charset="0"/>
                        </a:rPr>
                        <a:t>Ведро</a:t>
                      </a:r>
                    </a:p>
                  </a:txBody>
                  <a:tcPr marL="24519" marR="24519" marT="12260" marB="12260"/>
                </a:tc>
                <a:tc>
                  <a:txBody>
                    <a:bodyPr/>
                    <a:lstStyle/>
                    <a:p>
                      <a:pPr algn="ctr"/>
                      <a:r>
                        <a:rPr lang="ru-RU" sz="1000">
                          <a:solidFill>
                            <a:srgbClr val="002060"/>
                          </a:solidFill>
                          <a:effectLst/>
                          <a:latin typeface="Calibri" pitchFamily="34" charset="0"/>
                        </a:rPr>
                        <a:t>2</a:t>
                      </a:r>
                    </a:p>
                  </a:txBody>
                  <a:tcPr marL="24519" marR="24519" marT="12260" marB="12260"/>
                </a:tc>
                <a:tc>
                  <a:txBody>
                    <a:bodyPr/>
                    <a:lstStyle/>
                    <a:p>
                      <a:pPr algn="ctr"/>
                      <a:r>
                        <a:rPr lang="ru-RU" sz="1000">
                          <a:solidFill>
                            <a:srgbClr val="002060"/>
                          </a:solidFill>
                          <a:effectLst/>
                          <a:latin typeface="Calibri" pitchFamily="34" charset="0"/>
                        </a:rPr>
                        <a:t>1</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2</a:t>
                      </a:r>
                    </a:p>
                  </a:txBody>
                  <a:tcPr marL="24519" marR="24519" marT="12260" marB="12260"/>
                </a:tc>
                <a:tc>
                  <a:txBody>
                    <a:bodyPr/>
                    <a:lstStyle/>
                    <a:p>
                      <a:pPr algn="ctr"/>
                      <a:r>
                        <a:rPr lang="ru-RU" sz="1000">
                          <a:solidFill>
                            <a:srgbClr val="002060"/>
                          </a:solidFill>
                          <a:effectLst/>
                          <a:latin typeface="Calibri" pitchFamily="34" charset="0"/>
                        </a:rPr>
                        <a:t>1</a:t>
                      </a:r>
                    </a:p>
                  </a:txBody>
                  <a:tcPr marL="24519" marR="24519" marT="12260" marB="12260"/>
                </a:tc>
              </a:tr>
              <a:tr h="249108">
                <a:tc>
                  <a:txBody>
                    <a:bodyPr/>
                    <a:lstStyle/>
                    <a:p>
                      <a:pPr algn="ctr"/>
                      <a:r>
                        <a:rPr lang="ru-RU" sz="1000">
                          <a:solidFill>
                            <a:srgbClr val="002060"/>
                          </a:solidFill>
                          <a:effectLst/>
                          <a:latin typeface="Calibri" pitchFamily="34" charset="0"/>
                        </a:rPr>
                        <a:t>5.</a:t>
                      </a:r>
                    </a:p>
                  </a:txBody>
                  <a:tcPr marL="24519" marR="24519" marT="12260" marB="12260"/>
                </a:tc>
                <a:tc>
                  <a:txBody>
                    <a:bodyPr/>
                    <a:lstStyle/>
                    <a:p>
                      <a:pPr algn="l"/>
                      <a:r>
                        <a:rPr lang="ru-RU" sz="1000">
                          <a:solidFill>
                            <a:srgbClr val="002060"/>
                          </a:solidFill>
                          <a:effectLst/>
                          <a:latin typeface="Calibri" pitchFamily="34" charset="0"/>
                        </a:rPr>
                        <a:t>Комплект для резки электропроводов: ножницы, диэлектрические боты и коврик</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1</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r>
              <a:tr h="166292">
                <a:tc>
                  <a:txBody>
                    <a:bodyPr/>
                    <a:lstStyle/>
                    <a:p>
                      <a:pPr algn="ctr"/>
                      <a:r>
                        <a:rPr lang="ru-RU" sz="1000">
                          <a:solidFill>
                            <a:srgbClr val="002060"/>
                          </a:solidFill>
                          <a:effectLst/>
                          <a:latin typeface="Calibri" pitchFamily="34" charset="0"/>
                        </a:rPr>
                        <a:t>6.</a:t>
                      </a:r>
                    </a:p>
                  </a:txBody>
                  <a:tcPr marL="24519" marR="24519" marT="12260" marB="12260"/>
                </a:tc>
                <a:tc>
                  <a:txBody>
                    <a:bodyPr/>
                    <a:lstStyle/>
                    <a:p>
                      <a:pPr algn="l"/>
                      <a:r>
                        <a:rPr lang="ru-RU" sz="1000">
                          <a:solidFill>
                            <a:srgbClr val="002060"/>
                          </a:solidFill>
                          <a:effectLst/>
                          <a:latin typeface="Calibri" pitchFamily="34" charset="0"/>
                        </a:rPr>
                        <a:t>Покрывало для изоляции очага возгорания</a:t>
                      </a:r>
                    </a:p>
                  </a:txBody>
                  <a:tcPr marL="24519" marR="24519" marT="12260" marB="12260"/>
                </a:tc>
                <a:tc>
                  <a:txBody>
                    <a:bodyPr/>
                    <a:lstStyle/>
                    <a:p>
                      <a:pPr algn="ctr"/>
                      <a:r>
                        <a:rPr lang="ru-RU" sz="1000">
                          <a:solidFill>
                            <a:srgbClr val="002060"/>
                          </a:solidFill>
                          <a:effectLst/>
                          <a:latin typeface="Calibri" pitchFamily="34" charset="0"/>
                        </a:rPr>
                        <a:t>1</a:t>
                      </a:r>
                    </a:p>
                  </a:txBody>
                  <a:tcPr marL="24519" marR="24519" marT="12260" marB="12260"/>
                </a:tc>
                <a:tc>
                  <a:txBody>
                    <a:bodyPr/>
                    <a:lstStyle/>
                    <a:p>
                      <a:pPr algn="ctr"/>
                      <a:r>
                        <a:rPr lang="ru-RU" sz="1000">
                          <a:solidFill>
                            <a:srgbClr val="002060"/>
                          </a:solidFill>
                          <a:effectLst/>
                          <a:latin typeface="Calibri" pitchFamily="34" charset="0"/>
                        </a:rPr>
                        <a:t>1</a:t>
                      </a:r>
                    </a:p>
                  </a:txBody>
                  <a:tcPr marL="24519" marR="24519" marT="12260" marB="12260"/>
                </a:tc>
                <a:tc>
                  <a:txBody>
                    <a:bodyPr/>
                    <a:lstStyle/>
                    <a:p>
                      <a:pPr algn="ctr"/>
                      <a:r>
                        <a:rPr lang="ru-RU" sz="1000">
                          <a:solidFill>
                            <a:srgbClr val="002060"/>
                          </a:solidFill>
                          <a:effectLst/>
                          <a:latin typeface="Calibri" pitchFamily="34" charset="0"/>
                        </a:rPr>
                        <a:t>1</a:t>
                      </a:r>
                    </a:p>
                  </a:txBody>
                  <a:tcPr marL="24519" marR="24519" marT="12260" marB="12260"/>
                </a:tc>
                <a:tc>
                  <a:txBody>
                    <a:bodyPr/>
                    <a:lstStyle/>
                    <a:p>
                      <a:pPr algn="ctr"/>
                      <a:r>
                        <a:rPr lang="ru-RU" sz="1000">
                          <a:solidFill>
                            <a:srgbClr val="002060"/>
                          </a:solidFill>
                          <a:effectLst/>
                          <a:latin typeface="Calibri" pitchFamily="34" charset="0"/>
                        </a:rPr>
                        <a:t>1</a:t>
                      </a:r>
                    </a:p>
                  </a:txBody>
                  <a:tcPr marL="24519" marR="24519" marT="12260" marB="12260"/>
                </a:tc>
                <a:tc>
                  <a:txBody>
                    <a:bodyPr/>
                    <a:lstStyle/>
                    <a:p>
                      <a:pPr algn="ctr"/>
                      <a:r>
                        <a:rPr lang="ru-RU" sz="1000">
                          <a:solidFill>
                            <a:srgbClr val="002060"/>
                          </a:solidFill>
                          <a:effectLst/>
                          <a:latin typeface="Calibri" pitchFamily="34" charset="0"/>
                        </a:rPr>
                        <a:t>1</a:t>
                      </a:r>
                    </a:p>
                  </a:txBody>
                  <a:tcPr marL="24519" marR="24519" marT="12260" marB="12260"/>
                </a:tc>
              </a:tr>
              <a:tr h="123633">
                <a:tc>
                  <a:txBody>
                    <a:bodyPr/>
                    <a:lstStyle/>
                    <a:p>
                      <a:pPr algn="ctr"/>
                      <a:r>
                        <a:rPr lang="ru-RU" sz="1000">
                          <a:solidFill>
                            <a:srgbClr val="002060"/>
                          </a:solidFill>
                          <a:effectLst/>
                          <a:latin typeface="Calibri" pitchFamily="34" charset="0"/>
                        </a:rPr>
                        <a:t>7.</a:t>
                      </a:r>
                    </a:p>
                  </a:txBody>
                  <a:tcPr marL="24519" marR="24519" marT="12260" marB="12260"/>
                </a:tc>
                <a:tc>
                  <a:txBody>
                    <a:bodyPr/>
                    <a:lstStyle/>
                    <a:p>
                      <a:pPr algn="l"/>
                      <a:r>
                        <a:rPr lang="ru-RU" sz="1000" dirty="0">
                          <a:solidFill>
                            <a:srgbClr val="002060"/>
                          </a:solidFill>
                          <a:effectLst/>
                          <a:latin typeface="Calibri" pitchFamily="34" charset="0"/>
                        </a:rPr>
                        <a:t>Лопата штыковая</a:t>
                      </a:r>
                    </a:p>
                  </a:txBody>
                  <a:tcPr marL="24519" marR="24519" marT="12260" marB="12260"/>
                </a:tc>
                <a:tc>
                  <a:txBody>
                    <a:bodyPr/>
                    <a:lstStyle/>
                    <a:p>
                      <a:pPr algn="ctr"/>
                      <a:r>
                        <a:rPr lang="ru-RU" sz="1000">
                          <a:solidFill>
                            <a:srgbClr val="002060"/>
                          </a:solidFill>
                          <a:effectLst/>
                          <a:latin typeface="Calibri" pitchFamily="34" charset="0"/>
                        </a:rPr>
                        <a:t>1</a:t>
                      </a:r>
                    </a:p>
                  </a:txBody>
                  <a:tcPr marL="24519" marR="24519" marT="12260" marB="12260"/>
                </a:tc>
                <a:tc>
                  <a:txBody>
                    <a:bodyPr/>
                    <a:lstStyle/>
                    <a:p>
                      <a:pPr algn="ctr"/>
                      <a:r>
                        <a:rPr lang="ru-RU" sz="1000">
                          <a:solidFill>
                            <a:srgbClr val="002060"/>
                          </a:solidFill>
                          <a:effectLst/>
                          <a:latin typeface="Calibri" pitchFamily="34" charset="0"/>
                        </a:rPr>
                        <a:t>1</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1</a:t>
                      </a:r>
                    </a:p>
                  </a:txBody>
                  <a:tcPr marL="24519" marR="24519" marT="12260" marB="12260"/>
                </a:tc>
                <a:tc>
                  <a:txBody>
                    <a:bodyPr/>
                    <a:lstStyle/>
                    <a:p>
                      <a:pPr algn="ctr"/>
                      <a:r>
                        <a:rPr lang="ru-RU" sz="1000">
                          <a:solidFill>
                            <a:srgbClr val="002060"/>
                          </a:solidFill>
                          <a:effectLst/>
                          <a:latin typeface="Calibri" pitchFamily="34" charset="0"/>
                        </a:rPr>
                        <a:t>1</a:t>
                      </a:r>
                    </a:p>
                  </a:txBody>
                  <a:tcPr marL="24519" marR="24519" marT="12260" marB="12260"/>
                </a:tc>
              </a:tr>
              <a:tr h="123633">
                <a:tc>
                  <a:txBody>
                    <a:bodyPr/>
                    <a:lstStyle/>
                    <a:p>
                      <a:pPr algn="ctr"/>
                      <a:r>
                        <a:rPr lang="ru-RU" sz="1000">
                          <a:solidFill>
                            <a:srgbClr val="002060"/>
                          </a:solidFill>
                          <a:effectLst/>
                          <a:latin typeface="Calibri" pitchFamily="34" charset="0"/>
                        </a:rPr>
                        <a:t>8.</a:t>
                      </a:r>
                    </a:p>
                  </a:txBody>
                  <a:tcPr marL="24519" marR="24519" marT="12260" marB="12260"/>
                </a:tc>
                <a:tc>
                  <a:txBody>
                    <a:bodyPr/>
                    <a:lstStyle/>
                    <a:p>
                      <a:pPr algn="l"/>
                      <a:r>
                        <a:rPr lang="ru-RU" sz="1000">
                          <a:solidFill>
                            <a:srgbClr val="002060"/>
                          </a:solidFill>
                          <a:effectLst/>
                          <a:latin typeface="Calibri" pitchFamily="34" charset="0"/>
                        </a:rPr>
                        <a:t>Лопата совковая</a:t>
                      </a:r>
                    </a:p>
                  </a:txBody>
                  <a:tcPr marL="24519" marR="24519" marT="12260" marB="12260"/>
                </a:tc>
                <a:tc>
                  <a:txBody>
                    <a:bodyPr/>
                    <a:lstStyle/>
                    <a:p>
                      <a:pPr algn="ctr"/>
                      <a:r>
                        <a:rPr lang="ru-RU" sz="1000">
                          <a:solidFill>
                            <a:srgbClr val="002060"/>
                          </a:solidFill>
                          <a:effectLst/>
                          <a:latin typeface="Calibri" pitchFamily="34" charset="0"/>
                        </a:rPr>
                        <a:t>1</a:t>
                      </a:r>
                    </a:p>
                  </a:txBody>
                  <a:tcPr marL="24519" marR="24519" marT="12260" marB="12260"/>
                </a:tc>
                <a:tc>
                  <a:txBody>
                    <a:bodyPr/>
                    <a:lstStyle/>
                    <a:p>
                      <a:pPr algn="ctr"/>
                      <a:r>
                        <a:rPr lang="ru-RU" sz="1000">
                          <a:solidFill>
                            <a:srgbClr val="002060"/>
                          </a:solidFill>
                          <a:effectLst/>
                          <a:latin typeface="Calibri" pitchFamily="34" charset="0"/>
                        </a:rPr>
                        <a:t>1</a:t>
                      </a:r>
                    </a:p>
                  </a:txBody>
                  <a:tcPr marL="24519" marR="24519" marT="12260" marB="12260"/>
                </a:tc>
                <a:tc>
                  <a:txBody>
                    <a:bodyPr/>
                    <a:lstStyle/>
                    <a:p>
                      <a:pPr algn="ctr"/>
                      <a:r>
                        <a:rPr lang="ru-RU" sz="1000">
                          <a:solidFill>
                            <a:srgbClr val="002060"/>
                          </a:solidFill>
                          <a:effectLst/>
                          <a:latin typeface="Calibri" pitchFamily="34" charset="0"/>
                        </a:rPr>
                        <a:t>1</a:t>
                      </a:r>
                    </a:p>
                  </a:txBody>
                  <a:tcPr marL="24519" marR="24519" marT="12260" marB="12260"/>
                </a:tc>
                <a:tc>
                  <a:txBody>
                    <a:bodyPr/>
                    <a:lstStyle/>
                    <a:p>
                      <a:pPr algn="ctr"/>
                      <a:r>
                        <a:rPr lang="ru-RU" sz="1000">
                          <a:solidFill>
                            <a:srgbClr val="002060"/>
                          </a:solidFill>
                          <a:effectLst/>
                          <a:latin typeface="Calibri" pitchFamily="34" charset="0"/>
                        </a:rPr>
                        <a:t>1</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r>
              <a:tr h="123633">
                <a:tc>
                  <a:txBody>
                    <a:bodyPr/>
                    <a:lstStyle/>
                    <a:p>
                      <a:pPr algn="ctr"/>
                      <a:r>
                        <a:rPr lang="ru-RU" sz="1000">
                          <a:solidFill>
                            <a:srgbClr val="002060"/>
                          </a:solidFill>
                          <a:effectLst/>
                          <a:latin typeface="Calibri" pitchFamily="34" charset="0"/>
                        </a:rPr>
                        <a:t>9.</a:t>
                      </a:r>
                    </a:p>
                  </a:txBody>
                  <a:tcPr marL="24519" marR="24519" marT="12260" marB="12260"/>
                </a:tc>
                <a:tc>
                  <a:txBody>
                    <a:bodyPr/>
                    <a:lstStyle/>
                    <a:p>
                      <a:pPr algn="l"/>
                      <a:r>
                        <a:rPr lang="ru-RU" sz="1000">
                          <a:solidFill>
                            <a:srgbClr val="002060"/>
                          </a:solidFill>
                          <a:effectLst/>
                          <a:latin typeface="Calibri" pitchFamily="34" charset="0"/>
                        </a:rPr>
                        <a:t>Вилы</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1</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r>
              <a:tr h="163032">
                <a:tc>
                  <a:txBody>
                    <a:bodyPr/>
                    <a:lstStyle/>
                    <a:p>
                      <a:pPr algn="ctr"/>
                      <a:r>
                        <a:rPr lang="ru-RU" sz="1000">
                          <a:solidFill>
                            <a:srgbClr val="002060"/>
                          </a:solidFill>
                          <a:effectLst/>
                          <a:latin typeface="Calibri" pitchFamily="34" charset="0"/>
                        </a:rPr>
                        <a:t>10.</a:t>
                      </a:r>
                    </a:p>
                  </a:txBody>
                  <a:tcPr marL="24519" marR="24519" marT="12260" marB="12260"/>
                </a:tc>
                <a:tc>
                  <a:txBody>
                    <a:bodyPr/>
                    <a:lstStyle/>
                    <a:p>
                      <a:pPr algn="l"/>
                      <a:r>
                        <a:rPr lang="ru-RU" sz="1000">
                          <a:solidFill>
                            <a:srgbClr val="002060"/>
                          </a:solidFill>
                          <a:effectLst/>
                          <a:latin typeface="Calibri" pitchFamily="34" charset="0"/>
                        </a:rPr>
                        <a:t>Тележка для перевозки оборудования</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1</a:t>
                      </a:r>
                    </a:p>
                  </a:txBody>
                  <a:tcPr marL="24519" marR="24519" marT="12260" marB="12260"/>
                </a:tc>
              </a:tr>
              <a:tr h="150092">
                <a:tc>
                  <a:txBody>
                    <a:bodyPr/>
                    <a:lstStyle/>
                    <a:p>
                      <a:pPr algn="ctr"/>
                      <a:r>
                        <a:rPr lang="ru-RU" sz="1000">
                          <a:solidFill>
                            <a:srgbClr val="002060"/>
                          </a:solidFill>
                          <a:effectLst/>
                          <a:latin typeface="Calibri" pitchFamily="34" charset="0"/>
                        </a:rPr>
                        <a:t>11.</a:t>
                      </a:r>
                    </a:p>
                  </a:txBody>
                  <a:tcPr marL="24519" marR="24519" marT="12260" marB="12260"/>
                </a:tc>
                <a:tc>
                  <a:txBody>
                    <a:bodyPr/>
                    <a:lstStyle/>
                    <a:p>
                      <a:pPr algn="l"/>
                      <a:r>
                        <a:rPr lang="ru-RU" sz="1000" dirty="0">
                          <a:solidFill>
                            <a:srgbClr val="002060"/>
                          </a:solidFill>
                          <a:effectLst/>
                          <a:latin typeface="Calibri" pitchFamily="34" charset="0"/>
                        </a:rPr>
                        <a:t>Емкость для хранения воды объемом:</a:t>
                      </a:r>
                    </a:p>
                  </a:txBody>
                  <a:tcPr marL="24519" marR="24519" marT="12260" marB="12260"/>
                </a:tc>
                <a:tc>
                  <a:txBody>
                    <a:bodyPr/>
                    <a:lstStyle/>
                    <a:p>
                      <a:r>
                        <a:rPr lang="ru-RU" sz="1000">
                          <a:solidFill>
                            <a:srgbClr val="002060"/>
                          </a:solidFill>
                          <a:effectLst/>
                          <a:latin typeface="Calibri" pitchFamily="34" charset="0"/>
                        </a:rPr>
                        <a:t> </a:t>
                      </a:r>
                    </a:p>
                  </a:txBody>
                  <a:tcPr marL="24519" marR="24519" marT="12260" marB="12260"/>
                </a:tc>
                <a:tc>
                  <a:txBody>
                    <a:bodyPr/>
                    <a:lstStyle/>
                    <a:p>
                      <a:r>
                        <a:rPr lang="ru-RU" sz="1000">
                          <a:solidFill>
                            <a:srgbClr val="002060"/>
                          </a:solidFill>
                          <a:effectLst/>
                          <a:latin typeface="Calibri" pitchFamily="34" charset="0"/>
                        </a:rPr>
                        <a:t> </a:t>
                      </a:r>
                    </a:p>
                  </a:txBody>
                  <a:tcPr marL="24519" marR="24519" marT="12260" marB="12260"/>
                </a:tc>
                <a:tc>
                  <a:txBody>
                    <a:bodyPr/>
                    <a:lstStyle/>
                    <a:p>
                      <a:r>
                        <a:rPr lang="ru-RU" sz="1000">
                          <a:solidFill>
                            <a:srgbClr val="002060"/>
                          </a:solidFill>
                          <a:effectLst/>
                          <a:latin typeface="Calibri" pitchFamily="34" charset="0"/>
                        </a:rPr>
                        <a:t> </a:t>
                      </a:r>
                    </a:p>
                  </a:txBody>
                  <a:tcPr marL="24519" marR="24519" marT="12260" marB="12260"/>
                </a:tc>
                <a:tc>
                  <a:txBody>
                    <a:bodyPr/>
                    <a:lstStyle/>
                    <a:p>
                      <a:r>
                        <a:rPr lang="ru-RU" sz="1000">
                          <a:solidFill>
                            <a:srgbClr val="002060"/>
                          </a:solidFill>
                          <a:effectLst/>
                          <a:latin typeface="Calibri" pitchFamily="34" charset="0"/>
                        </a:rPr>
                        <a:t> </a:t>
                      </a:r>
                    </a:p>
                  </a:txBody>
                  <a:tcPr marL="24519" marR="24519" marT="12260" marB="12260"/>
                </a:tc>
                <a:tc>
                  <a:txBody>
                    <a:bodyPr/>
                    <a:lstStyle/>
                    <a:p>
                      <a:r>
                        <a:rPr lang="ru-RU" sz="1000">
                          <a:solidFill>
                            <a:srgbClr val="002060"/>
                          </a:solidFill>
                          <a:effectLst/>
                          <a:latin typeface="Calibri" pitchFamily="34" charset="0"/>
                        </a:rPr>
                        <a:t> </a:t>
                      </a:r>
                    </a:p>
                  </a:txBody>
                  <a:tcPr marL="24519" marR="24519" marT="12260" marB="12260"/>
                </a:tc>
              </a:tr>
              <a:tr h="123633">
                <a:tc>
                  <a:txBody>
                    <a:bodyPr/>
                    <a:lstStyle/>
                    <a:p>
                      <a:r>
                        <a:rPr lang="ru-RU" sz="1000">
                          <a:solidFill>
                            <a:srgbClr val="002060"/>
                          </a:solidFill>
                          <a:effectLst/>
                          <a:latin typeface="Calibri" pitchFamily="34" charset="0"/>
                        </a:rPr>
                        <a:t> </a:t>
                      </a:r>
                    </a:p>
                  </a:txBody>
                  <a:tcPr marL="24519" marR="24519" marT="12260" marB="12260"/>
                </a:tc>
                <a:tc>
                  <a:txBody>
                    <a:bodyPr/>
                    <a:lstStyle/>
                    <a:p>
                      <a:pPr algn="l"/>
                      <a:r>
                        <a:rPr lang="ru-RU" sz="1000">
                          <a:solidFill>
                            <a:srgbClr val="002060"/>
                          </a:solidFill>
                          <a:effectLst/>
                          <a:latin typeface="Calibri" pitchFamily="34" charset="0"/>
                        </a:rPr>
                        <a:t>0,2 куб. метра</a:t>
                      </a:r>
                    </a:p>
                  </a:txBody>
                  <a:tcPr marL="24519" marR="24519" marT="12260" marB="12260"/>
                </a:tc>
                <a:tc>
                  <a:txBody>
                    <a:bodyPr/>
                    <a:lstStyle/>
                    <a:p>
                      <a:pPr algn="ctr"/>
                      <a:r>
                        <a:rPr lang="ru-RU" sz="1000">
                          <a:solidFill>
                            <a:srgbClr val="002060"/>
                          </a:solidFill>
                          <a:effectLst/>
                          <a:latin typeface="Calibri" pitchFamily="34" charset="0"/>
                        </a:rPr>
                        <a:t>1</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1</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r>
              <a:tr h="123633">
                <a:tc>
                  <a:txBody>
                    <a:bodyPr/>
                    <a:lstStyle/>
                    <a:p>
                      <a:r>
                        <a:rPr lang="ru-RU" sz="1000">
                          <a:solidFill>
                            <a:srgbClr val="002060"/>
                          </a:solidFill>
                          <a:effectLst/>
                          <a:latin typeface="Calibri" pitchFamily="34" charset="0"/>
                        </a:rPr>
                        <a:t> </a:t>
                      </a:r>
                    </a:p>
                  </a:txBody>
                  <a:tcPr marL="24519" marR="24519" marT="12260" marB="12260"/>
                </a:tc>
                <a:tc>
                  <a:txBody>
                    <a:bodyPr/>
                    <a:lstStyle/>
                    <a:p>
                      <a:pPr algn="l"/>
                      <a:r>
                        <a:rPr lang="ru-RU" sz="1000">
                          <a:solidFill>
                            <a:srgbClr val="002060"/>
                          </a:solidFill>
                          <a:effectLst/>
                          <a:latin typeface="Calibri" pitchFamily="34" charset="0"/>
                        </a:rPr>
                        <a:t>0,02 куб. метра</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1</a:t>
                      </a:r>
                    </a:p>
                  </a:txBody>
                  <a:tcPr marL="24519" marR="24519" marT="12260" marB="12260"/>
                </a:tc>
              </a:tr>
              <a:tr h="210680">
                <a:tc>
                  <a:txBody>
                    <a:bodyPr/>
                    <a:lstStyle/>
                    <a:p>
                      <a:pPr algn="ctr"/>
                      <a:r>
                        <a:rPr lang="ru-RU" sz="1000">
                          <a:solidFill>
                            <a:srgbClr val="002060"/>
                          </a:solidFill>
                          <a:effectLst/>
                          <a:latin typeface="Calibri" pitchFamily="34" charset="0"/>
                        </a:rPr>
                        <a:t>12.</a:t>
                      </a:r>
                    </a:p>
                  </a:txBody>
                  <a:tcPr marL="24519" marR="24519" marT="12260" marB="12260"/>
                </a:tc>
                <a:tc>
                  <a:txBody>
                    <a:bodyPr/>
                    <a:lstStyle/>
                    <a:p>
                      <a:pPr algn="l"/>
                      <a:r>
                        <a:rPr lang="ru-RU" sz="1000">
                          <a:solidFill>
                            <a:srgbClr val="002060"/>
                          </a:solidFill>
                          <a:effectLst/>
                          <a:latin typeface="Calibri" pitchFamily="34" charset="0"/>
                        </a:rPr>
                        <a:t>Ящик с песком 0,5 куб. метра</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1</a:t>
                      </a:r>
                    </a:p>
                  </a:txBody>
                  <a:tcPr marL="24519" marR="24519" marT="12260" marB="12260"/>
                </a:tc>
                <a:tc>
                  <a:txBody>
                    <a:bodyPr/>
                    <a:lstStyle/>
                    <a:p>
                      <a:pPr algn="ctr"/>
                      <a:r>
                        <a:rPr lang="ru-RU" sz="1000">
                          <a:solidFill>
                            <a:srgbClr val="002060"/>
                          </a:solidFill>
                          <a:effectLst/>
                          <a:latin typeface="Calibri" pitchFamily="34" charset="0"/>
                        </a:rPr>
                        <a:t>1</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r>
              <a:tr h="123633">
                <a:tc>
                  <a:txBody>
                    <a:bodyPr/>
                    <a:lstStyle/>
                    <a:p>
                      <a:pPr algn="ctr"/>
                      <a:r>
                        <a:rPr lang="ru-RU" sz="1000">
                          <a:solidFill>
                            <a:srgbClr val="002060"/>
                          </a:solidFill>
                          <a:effectLst/>
                          <a:latin typeface="Calibri" pitchFamily="34" charset="0"/>
                        </a:rPr>
                        <a:t>13.</a:t>
                      </a:r>
                    </a:p>
                  </a:txBody>
                  <a:tcPr marL="24519" marR="24519" marT="12260" marB="12260"/>
                </a:tc>
                <a:tc>
                  <a:txBody>
                    <a:bodyPr/>
                    <a:lstStyle/>
                    <a:p>
                      <a:pPr algn="l"/>
                      <a:r>
                        <a:rPr lang="ru-RU" sz="1000">
                          <a:solidFill>
                            <a:srgbClr val="002060"/>
                          </a:solidFill>
                          <a:effectLst/>
                          <a:latin typeface="Calibri" pitchFamily="34" charset="0"/>
                        </a:rPr>
                        <a:t>Насос ручной</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1</a:t>
                      </a:r>
                    </a:p>
                  </a:txBody>
                  <a:tcPr marL="24519" marR="24519" marT="12260" marB="12260"/>
                </a:tc>
              </a:tr>
              <a:tr h="210680">
                <a:tc>
                  <a:txBody>
                    <a:bodyPr/>
                    <a:lstStyle/>
                    <a:p>
                      <a:pPr algn="ctr"/>
                      <a:r>
                        <a:rPr lang="ru-RU" sz="1000">
                          <a:solidFill>
                            <a:srgbClr val="002060"/>
                          </a:solidFill>
                          <a:effectLst/>
                          <a:latin typeface="Calibri" pitchFamily="34" charset="0"/>
                        </a:rPr>
                        <a:t>14.</a:t>
                      </a:r>
                    </a:p>
                  </a:txBody>
                  <a:tcPr marL="24519" marR="24519" marT="12260" marB="12260"/>
                </a:tc>
                <a:tc>
                  <a:txBody>
                    <a:bodyPr/>
                    <a:lstStyle/>
                    <a:p>
                      <a:pPr algn="l"/>
                      <a:r>
                        <a:rPr lang="ru-RU" sz="1000">
                          <a:solidFill>
                            <a:srgbClr val="002060"/>
                          </a:solidFill>
                          <a:effectLst/>
                          <a:latin typeface="Calibri" pitchFamily="34" charset="0"/>
                        </a:rPr>
                        <a:t>Рукав Ду 18-20 длиной 5 метров</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1</a:t>
                      </a:r>
                    </a:p>
                  </a:txBody>
                  <a:tcPr marL="24519" marR="24519" marT="12260" marB="12260"/>
                </a:tc>
              </a:tr>
              <a:tr h="210680">
                <a:tc>
                  <a:txBody>
                    <a:bodyPr/>
                    <a:lstStyle/>
                    <a:p>
                      <a:pPr algn="ctr"/>
                      <a:r>
                        <a:rPr lang="ru-RU" sz="1000">
                          <a:solidFill>
                            <a:srgbClr val="002060"/>
                          </a:solidFill>
                          <a:effectLst/>
                          <a:latin typeface="Calibri" pitchFamily="34" charset="0"/>
                        </a:rPr>
                        <a:t>15.</a:t>
                      </a:r>
                    </a:p>
                  </a:txBody>
                  <a:tcPr marL="24519" marR="24519" marT="12260" marB="12260"/>
                </a:tc>
                <a:tc>
                  <a:txBody>
                    <a:bodyPr/>
                    <a:lstStyle/>
                    <a:p>
                      <a:pPr algn="l"/>
                      <a:r>
                        <a:rPr lang="ru-RU" sz="1000">
                          <a:solidFill>
                            <a:srgbClr val="002060"/>
                          </a:solidFill>
                          <a:effectLst/>
                          <a:latin typeface="Calibri" pitchFamily="34" charset="0"/>
                        </a:rPr>
                        <a:t>Защитный экран 1,4</a:t>
                      </a:r>
                      <a:r>
                        <a:rPr lang="en-US" sz="1000">
                          <a:solidFill>
                            <a:srgbClr val="002060"/>
                          </a:solidFill>
                          <a:effectLst/>
                          <a:latin typeface="Calibri" pitchFamily="34" charset="0"/>
                        </a:rPr>
                        <a:t>x2 </a:t>
                      </a:r>
                      <a:r>
                        <a:rPr lang="ru-RU" sz="1000">
                          <a:solidFill>
                            <a:srgbClr val="002060"/>
                          </a:solidFill>
                          <a:effectLst/>
                          <a:latin typeface="Calibri" pitchFamily="34" charset="0"/>
                        </a:rPr>
                        <a:t>метра</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6</a:t>
                      </a:r>
                    </a:p>
                  </a:txBody>
                  <a:tcPr marL="24519" marR="24519" marT="12260" marB="12260"/>
                </a:tc>
              </a:tr>
              <a:tr h="210680">
                <a:tc>
                  <a:txBody>
                    <a:bodyPr/>
                    <a:lstStyle/>
                    <a:p>
                      <a:pPr algn="ctr"/>
                      <a:r>
                        <a:rPr lang="ru-RU" sz="1000" dirty="0">
                          <a:solidFill>
                            <a:srgbClr val="002060"/>
                          </a:solidFill>
                          <a:effectLst/>
                          <a:latin typeface="Calibri" pitchFamily="34" charset="0"/>
                        </a:rPr>
                        <a:t>16.</a:t>
                      </a:r>
                    </a:p>
                  </a:txBody>
                  <a:tcPr marL="24519" marR="24519" marT="12260" marB="12260"/>
                </a:tc>
                <a:tc>
                  <a:txBody>
                    <a:bodyPr/>
                    <a:lstStyle/>
                    <a:p>
                      <a:pPr algn="l"/>
                      <a:r>
                        <a:rPr lang="ru-RU" sz="1000">
                          <a:solidFill>
                            <a:srgbClr val="002060"/>
                          </a:solidFill>
                          <a:effectLst/>
                          <a:latin typeface="Calibri" pitchFamily="34" charset="0"/>
                        </a:rPr>
                        <a:t>Стойки для подвески экранов</a:t>
                      </a:r>
                    </a:p>
                  </a:txBody>
                  <a:tcPr marL="24519" marR="24519" marT="12260" marB="12260"/>
                </a:tc>
                <a:tc>
                  <a:txBody>
                    <a:bodyPr/>
                    <a:lstStyle/>
                    <a:p>
                      <a:pPr algn="ctr"/>
                      <a:r>
                        <a:rPr lang="ru-RU" sz="1000" dirty="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a:solidFill>
                            <a:srgbClr val="002060"/>
                          </a:solidFill>
                          <a:effectLst/>
                          <a:latin typeface="Calibri" pitchFamily="34" charset="0"/>
                        </a:rPr>
                        <a:t>-</a:t>
                      </a:r>
                    </a:p>
                  </a:txBody>
                  <a:tcPr marL="24519" marR="24519" marT="12260" marB="12260"/>
                </a:tc>
                <a:tc>
                  <a:txBody>
                    <a:bodyPr/>
                    <a:lstStyle/>
                    <a:p>
                      <a:pPr algn="ctr"/>
                      <a:r>
                        <a:rPr lang="ru-RU" sz="1000" dirty="0">
                          <a:solidFill>
                            <a:srgbClr val="002060"/>
                          </a:solidFill>
                          <a:effectLst/>
                          <a:latin typeface="Calibri" pitchFamily="34" charset="0"/>
                        </a:rPr>
                        <a:t>6</a:t>
                      </a:r>
                    </a:p>
                  </a:txBody>
                  <a:tcPr marL="24519" marR="24519" marT="12260" marB="12260"/>
                </a:tc>
              </a:tr>
            </a:tbl>
          </a:graphicData>
        </a:graphic>
      </p:graphicFrame>
    </p:spTree>
    <p:extLst>
      <p:ext uri="{BB962C8B-B14F-4D97-AF65-F5344CB8AC3E}">
        <p14:creationId xmlns:p14="http://schemas.microsoft.com/office/powerpoint/2010/main" val="3839961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554"/>
            <a:ext cx="9144000" cy="523220"/>
          </a:xfrm>
          <a:prstGeom prst="rect">
            <a:avLst/>
          </a:prstGeom>
        </p:spPr>
        <p:txBody>
          <a:bodyPr wrap="square">
            <a:spAutoFit/>
          </a:bodyPr>
          <a:lstStyle/>
          <a:p>
            <a:pPr algn="just"/>
            <a:r>
              <a:rPr lang="ru-RU" sz="1400" b="1" dirty="0">
                <a:solidFill>
                  <a:srgbClr val="002060"/>
                </a:solidFill>
                <a:latin typeface="Calibri" pitchFamily="34" charset="0"/>
              </a:rPr>
              <a:t>Защита людей и имущества от воздействия опасных факторов пожара и (или) ограничение последствий их воздействия обеспечиваются одним или несколькими из следующих </a:t>
            </a:r>
            <a:r>
              <a:rPr lang="ru-RU" sz="1400" b="1" dirty="0" smtClean="0">
                <a:solidFill>
                  <a:srgbClr val="002060"/>
                </a:solidFill>
                <a:latin typeface="Calibri" pitchFamily="34" charset="0"/>
              </a:rPr>
              <a:t>способов (продолжение):</a:t>
            </a:r>
            <a:endParaRPr lang="ru-RU" sz="1400" b="1" dirty="0">
              <a:solidFill>
                <a:srgbClr val="002060"/>
              </a:solidFill>
              <a:latin typeface="Calibri" pitchFamily="34" charset="0"/>
            </a:endParaRPr>
          </a:p>
        </p:txBody>
      </p:sp>
      <p:graphicFrame>
        <p:nvGraphicFramePr>
          <p:cNvPr id="3" name="Схема 2"/>
          <p:cNvGraphicFramePr/>
          <p:nvPr>
            <p:extLst>
              <p:ext uri="{D42A27DB-BD31-4B8C-83A1-F6EECF244321}">
                <p14:modId xmlns:p14="http://schemas.microsoft.com/office/powerpoint/2010/main" val="248576664"/>
              </p:ext>
            </p:extLst>
          </p:nvPr>
        </p:nvGraphicFramePr>
        <p:xfrm>
          <a:off x="0" y="525774"/>
          <a:ext cx="9144000" cy="45594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Прямоугольник 3"/>
          <p:cNvSpPr/>
          <p:nvPr/>
        </p:nvSpPr>
        <p:spPr>
          <a:xfrm>
            <a:off x="4067944" y="5517232"/>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3.1. СПОСОБЫ ЗАЩИТЫ ЛЮДЕЙ И ИМУЩЕСТВА ОТ ВОЗДЕЙСТВИЯ ОПАСНЫХ ФАКТОРОВ ПОЖАРА</a:t>
            </a:r>
            <a:endParaRPr lang="ru-RU" sz="2000" b="1" dirty="0">
              <a:solidFill>
                <a:srgbClr val="002060"/>
              </a:solidFill>
              <a:latin typeface="Calibri" pitchFamily="34" charset="0"/>
            </a:endParaRPr>
          </a:p>
        </p:txBody>
      </p:sp>
    </p:spTree>
    <p:extLst>
      <p:ext uri="{BB962C8B-B14F-4D97-AF65-F5344CB8AC3E}">
        <p14:creationId xmlns:p14="http://schemas.microsoft.com/office/powerpoint/2010/main" val="250273251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067944" y="5589240"/>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3.7. ПЕРВИЧНЫЕ СРЕДСТВА ПОЖАРОТУШЕНИЯ В ЗДАНИЯХ И СООРУЖЕНИЯХ</a:t>
            </a:r>
            <a:endParaRPr lang="ru-RU" sz="2000" b="1" dirty="0">
              <a:solidFill>
                <a:srgbClr val="002060"/>
              </a:solidFill>
              <a:latin typeface="Calibri" pitchFamily="34" charset="0"/>
            </a:endParaRPr>
          </a:p>
        </p:txBody>
      </p:sp>
      <p:pic>
        <p:nvPicPr>
          <p:cNvPr id="6" name="Рисунок 5"/>
          <p:cNvPicPr>
            <a:picLocks noChangeAspect="1"/>
          </p:cNvPicPr>
          <p:nvPr/>
        </p:nvPicPr>
        <p:blipFill rotWithShape="1">
          <a:blip r:embed="rId2">
            <a:extLst>
              <a:ext uri="{28A0092B-C50C-407E-A947-70E740481C1C}">
                <a14:useLocalDpi xmlns:a14="http://schemas.microsoft.com/office/drawing/2010/main" val="0"/>
              </a:ext>
            </a:extLst>
          </a:blip>
          <a:srcRect r="5274"/>
          <a:stretch/>
        </p:blipFill>
        <p:spPr>
          <a:xfrm>
            <a:off x="0" y="1176690"/>
            <a:ext cx="4398599" cy="2634387"/>
          </a:xfrm>
          <a:prstGeom prst="rect">
            <a:avLst/>
          </a:prstGeom>
        </p:spPr>
      </p:pic>
      <p:pic>
        <p:nvPicPr>
          <p:cNvPr id="7" name="Рисунок 6"/>
          <p:cNvPicPr>
            <a:picLocks noChangeAspect="1"/>
          </p:cNvPicPr>
          <p:nvPr/>
        </p:nvPicPr>
        <p:blipFill rotWithShape="1">
          <a:blip r:embed="rId3">
            <a:extLst>
              <a:ext uri="{28A0092B-C50C-407E-A947-70E740481C1C}">
                <a14:useLocalDpi xmlns:a14="http://schemas.microsoft.com/office/drawing/2010/main" val="0"/>
              </a:ext>
            </a:extLst>
          </a:blip>
          <a:srcRect t="16431" r="1029" b="6668"/>
          <a:stretch/>
        </p:blipFill>
        <p:spPr>
          <a:xfrm>
            <a:off x="4322441" y="620688"/>
            <a:ext cx="4821559" cy="3746392"/>
          </a:xfrm>
          <a:prstGeom prst="rect">
            <a:avLst/>
          </a:prstGeom>
        </p:spPr>
      </p:pic>
      <p:sp>
        <p:nvSpPr>
          <p:cNvPr id="8" name="Прямоугольник 7"/>
          <p:cNvSpPr/>
          <p:nvPr/>
        </p:nvSpPr>
        <p:spPr>
          <a:xfrm>
            <a:off x="11476" y="7988"/>
            <a:ext cx="9144000" cy="338554"/>
          </a:xfrm>
          <a:prstGeom prst="rect">
            <a:avLst/>
          </a:prstGeom>
        </p:spPr>
        <p:txBody>
          <a:bodyPr wrap="square">
            <a:spAutoFit/>
          </a:bodyPr>
          <a:lstStyle/>
          <a:p>
            <a:pPr algn="ctr"/>
            <a:r>
              <a:rPr lang="ru-RU" sz="1600" b="1" dirty="0" smtClean="0">
                <a:solidFill>
                  <a:srgbClr val="002060"/>
                </a:solidFill>
                <a:latin typeface="Calibri" pitchFamily="34" charset="0"/>
              </a:rPr>
              <a:t>ПОЖАРНЫЕ ЩИТЫ</a:t>
            </a:r>
            <a:endParaRPr lang="ru-RU" sz="1600" b="1" dirty="0">
              <a:solidFill>
                <a:srgbClr val="002060"/>
              </a:solidFill>
              <a:latin typeface="Calibri" pitchFamily="34" charset="0"/>
            </a:endParaRPr>
          </a:p>
        </p:txBody>
      </p:sp>
    </p:spTree>
    <p:extLst>
      <p:ext uri="{BB962C8B-B14F-4D97-AF65-F5344CB8AC3E}">
        <p14:creationId xmlns:p14="http://schemas.microsoft.com/office/powerpoint/2010/main" val="10094286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067944" y="5589240"/>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3.7. ПЕРВИЧНЫЕ СРЕДСТВА ПОЖАРОТУШЕНИЯ В ЗДАНИЯХ И СООРУЖЕНИЯХ</a:t>
            </a:r>
            <a:endParaRPr lang="ru-RU" sz="2000" b="1" dirty="0">
              <a:solidFill>
                <a:srgbClr val="002060"/>
              </a:solidFill>
              <a:latin typeface="Calibri" pitchFamily="34" charset="0"/>
            </a:endParaRPr>
          </a:p>
        </p:txBody>
      </p:sp>
      <p:sp>
        <p:nvSpPr>
          <p:cNvPr id="5" name="Прямоугольник 4"/>
          <p:cNvSpPr/>
          <p:nvPr/>
        </p:nvSpPr>
        <p:spPr>
          <a:xfrm>
            <a:off x="0" y="0"/>
            <a:ext cx="9144000" cy="2123658"/>
          </a:xfrm>
          <a:prstGeom prst="rect">
            <a:avLst/>
          </a:prstGeom>
        </p:spPr>
        <p:txBody>
          <a:bodyPr wrap="square">
            <a:spAutoFit/>
          </a:bodyPr>
          <a:lstStyle/>
          <a:p>
            <a:pPr algn="just"/>
            <a:r>
              <a:rPr lang="ru-RU" sz="1200" dirty="0">
                <a:solidFill>
                  <a:srgbClr val="002060"/>
                </a:solidFill>
                <a:latin typeface="Calibri" pitchFamily="34" charset="0"/>
              </a:rPr>
              <a:t>Бочки для хранения воды, устанавливаемые рядом с пожарным щитом, должны иметь объем </a:t>
            </a:r>
            <a:r>
              <a:rPr lang="ru-RU" sz="1200" b="1" dirty="0">
                <a:solidFill>
                  <a:srgbClr val="002060"/>
                </a:solidFill>
                <a:latin typeface="Calibri" pitchFamily="34" charset="0"/>
              </a:rPr>
              <a:t>не менее 0,2 куб. метра и комплектоваться ведрами</a:t>
            </a:r>
            <a:r>
              <a:rPr lang="ru-RU" sz="1200" b="1" dirty="0" smtClean="0">
                <a:solidFill>
                  <a:srgbClr val="002060"/>
                </a:solidFill>
                <a:latin typeface="Calibri" pitchFamily="34" charset="0"/>
              </a:rPr>
              <a:t>.</a:t>
            </a:r>
          </a:p>
          <a:p>
            <a:pPr algn="just"/>
            <a:endParaRPr lang="ru-RU" sz="1200" dirty="0">
              <a:solidFill>
                <a:srgbClr val="002060"/>
              </a:solidFill>
              <a:latin typeface="Calibri" pitchFamily="34" charset="0"/>
            </a:endParaRPr>
          </a:p>
          <a:p>
            <a:pPr algn="just"/>
            <a:r>
              <a:rPr lang="ru-RU" sz="1200" dirty="0">
                <a:solidFill>
                  <a:srgbClr val="002060"/>
                </a:solidFill>
                <a:latin typeface="Calibri" pitchFamily="34" charset="0"/>
              </a:rPr>
              <a:t>Ящики для песка должны иметь объем </a:t>
            </a:r>
            <a:r>
              <a:rPr lang="ru-RU" sz="1200" b="1" dirty="0">
                <a:solidFill>
                  <a:srgbClr val="002060"/>
                </a:solidFill>
                <a:latin typeface="Calibri" pitchFamily="34" charset="0"/>
              </a:rPr>
              <a:t>0,5 куб. метра </a:t>
            </a:r>
            <a:r>
              <a:rPr lang="ru-RU" sz="1200" dirty="0">
                <a:solidFill>
                  <a:srgbClr val="002060"/>
                </a:solidFill>
                <a:latin typeface="Calibri" pitchFamily="34" charset="0"/>
              </a:rPr>
              <a:t>и комплектоваться совковой лопатой. Конструкция ящика должна обеспечивать удобство извлечения песка и исключать попадание осадков</a:t>
            </a:r>
            <a:r>
              <a:rPr lang="ru-RU" sz="1200" dirty="0" smtClean="0">
                <a:solidFill>
                  <a:srgbClr val="002060"/>
                </a:solidFill>
                <a:latin typeface="Calibri" pitchFamily="34" charset="0"/>
              </a:rPr>
              <a:t>.</a:t>
            </a:r>
          </a:p>
          <a:p>
            <a:pPr algn="just"/>
            <a:endParaRPr lang="ru-RU" sz="1200" dirty="0">
              <a:solidFill>
                <a:srgbClr val="002060"/>
              </a:solidFill>
              <a:latin typeface="Calibri" pitchFamily="34" charset="0"/>
            </a:endParaRPr>
          </a:p>
          <a:p>
            <a:pPr algn="just"/>
            <a:r>
              <a:rPr lang="ru-RU" sz="1200" dirty="0">
                <a:solidFill>
                  <a:srgbClr val="002060"/>
                </a:solidFill>
                <a:latin typeface="Calibri" pitchFamily="34" charset="0"/>
              </a:rPr>
              <a:t>Ящики с песком, как правило, устанавливаются с пожарными щитами в местах, где возможен розлив легковоспламеняющихся или горючих жидкостей</a:t>
            </a:r>
            <a:r>
              <a:rPr lang="ru-RU" sz="1200" dirty="0" smtClean="0">
                <a:solidFill>
                  <a:srgbClr val="002060"/>
                </a:solidFill>
                <a:latin typeface="Calibri" pitchFamily="34" charset="0"/>
              </a:rPr>
              <a:t>.</a:t>
            </a:r>
          </a:p>
          <a:p>
            <a:pPr algn="just"/>
            <a:endParaRPr lang="ru-RU" sz="1200" dirty="0">
              <a:solidFill>
                <a:srgbClr val="002060"/>
              </a:solidFill>
              <a:latin typeface="Calibri" pitchFamily="34" charset="0"/>
            </a:endParaRPr>
          </a:p>
          <a:p>
            <a:pPr algn="just"/>
            <a:r>
              <a:rPr lang="ru-RU" sz="1200" dirty="0">
                <a:solidFill>
                  <a:srgbClr val="002060"/>
                </a:solidFill>
                <a:latin typeface="Calibri" pitchFamily="34" charset="0"/>
              </a:rPr>
              <a:t>Для помещений категорий А, Б, В1-В4 и наружных технологических установок категорий АН, БН и ВН по взрывопожарной и пожарной опасности предусматривается </a:t>
            </a:r>
            <a:r>
              <a:rPr lang="ru-RU" sz="1200" b="1" dirty="0">
                <a:solidFill>
                  <a:srgbClr val="002060"/>
                </a:solidFill>
                <a:latin typeface="Calibri" pitchFamily="34" charset="0"/>
              </a:rPr>
              <a:t>запас песка 0,5 куб. метра на каждые 500 кв. метров защищаемой площади.</a:t>
            </a:r>
          </a:p>
        </p:txBody>
      </p:sp>
      <p:pic>
        <p:nvPicPr>
          <p:cNvPr id="6" name="Рисунок 5"/>
          <p:cNvPicPr>
            <a:picLocks noChangeAspect="1"/>
          </p:cNvPicPr>
          <p:nvPr/>
        </p:nvPicPr>
        <p:blipFill rotWithShape="1">
          <a:blip r:embed="rId2">
            <a:extLst>
              <a:ext uri="{28A0092B-C50C-407E-A947-70E740481C1C}">
                <a14:useLocalDpi xmlns:a14="http://schemas.microsoft.com/office/drawing/2010/main" val="0"/>
              </a:ext>
            </a:extLst>
          </a:blip>
          <a:srcRect l="11212" t="15780" r="13394" b="3612"/>
          <a:stretch/>
        </p:blipFill>
        <p:spPr>
          <a:xfrm>
            <a:off x="683568" y="2061190"/>
            <a:ext cx="3779912" cy="2983823"/>
          </a:xfrm>
          <a:prstGeom prst="rect">
            <a:avLst/>
          </a:prstGeom>
        </p:spPr>
      </p:pic>
      <p:pic>
        <p:nvPicPr>
          <p:cNvPr id="8" name="Рисунок 7"/>
          <p:cNvPicPr>
            <a:picLocks noChangeAspect="1"/>
          </p:cNvPicPr>
          <p:nvPr/>
        </p:nvPicPr>
        <p:blipFill rotWithShape="1">
          <a:blip r:embed="rId3" cstate="print">
            <a:extLst>
              <a:ext uri="{28A0092B-C50C-407E-A947-70E740481C1C}">
                <a14:useLocalDpi xmlns:a14="http://schemas.microsoft.com/office/drawing/2010/main" val="0"/>
              </a:ext>
            </a:extLst>
          </a:blip>
          <a:srcRect l="24276" t="26667" r="28856" b="26238"/>
          <a:stretch/>
        </p:blipFill>
        <p:spPr>
          <a:xfrm>
            <a:off x="18550" y="3932808"/>
            <a:ext cx="1120091" cy="1125489"/>
          </a:xfrm>
          <a:prstGeom prst="rect">
            <a:avLst/>
          </a:prstGeom>
        </p:spPr>
      </p:pic>
      <p:pic>
        <p:nvPicPr>
          <p:cNvPr id="9" name="Рисунок 8"/>
          <p:cNvPicPr>
            <a:picLocks noChangeAspect="1"/>
          </p:cNvPicPr>
          <p:nvPr/>
        </p:nvPicPr>
        <p:blipFill rotWithShape="1">
          <a:blip r:embed="rId4" cstate="print">
            <a:extLst>
              <a:ext uri="{28A0092B-C50C-407E-A947-70E740481C1C}">
                <a14:useLocalDpi xmlns:a14="http://schemas.microsoft.com/office/drawing/2010/main" val="0"/>
              </a:ext>
            </a:extLst>
          </a:blip>
          <a:srcRect l="11482" r="21582"/>
          <a:stretch/>
        </p:blipFill>
        <p:spPr>
          <a:xfrm>
            <a:off x="6012160" y="2101667"/>
            <a:ext cx="1921520" cy="2870681"/>
          </a:xfrm>
          <a:prstGeom prst="rect">
            <a:avLst/>
          </a:prstGeom>
        </p:spPr>
      </p:pic>
    </p:spTree>
    <p:extLst>
      <p:ext uri="{BB962C8B-B14F-4D97-AF65-F5344CB8AC3E}">
        <p14:creationId xmlns:p14="http://schemas.microsoft.com/office/powerpoint/2010/main" val="17613194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067944" y="5589240"/>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3.7. ПЕРВИЧНЫЕ СРЕДСТВА ПОЖАРОТУШЕНИЯ В ЗДАНИЯХ И СООРУЖЕНИЯХ</a:t>
            </a:r>
            <a:endParaRPr lang="ru-RU" sz="2000" b="1" dirty="0">
              <a:solidFill>
                <a:srgbClr val="002060"/>
              </a:solidFill>
              <a:latin typeface="Calibri" pitchFamily="34" charset="0"/>
            </a:endParaRPr>
          </a:p>
        </p:txBody>
      </p:sp>
      <p:sp>
        <p:nvSpPr>
          <p:cNvPr id="5" name="Прямоугольник 4"/>
          <p:cNvSpPr/>
          <p:nvPr/>
        </p:nvSpPr>
        <p:spPr>
          <a:xfrm>
            <a:off x="2774" y="12527"/>
            <a:ext cx="4713242" cy="3108543"/>
          </a:xfrm>
          <a:prstGeom prst="rect">
            <a:avLst/>
          </a:prstGeom>
        </p:spPr>
        <p:txBody>
          <a:bodyPr wrap="square">
            <a:spAutoFit/>
          </a:bodyPr>
          <a:lstStyle/>
          <a:p>
            <a:pPr algn="just"/>
            <a:r>
              <a:rPr lang="ru-RU" sz="1400" dirty="0">
                <a:solidFill>
                  <a:srgbClr val="002060"/>
                </a:solidFill>
                <a:latin typeface="Calibri" pitchFamily="34" charset="0"/>
              </a:rPr>
              <a:t>Покрывала для изоляции очага возгорания должны обеспечивать тушение пожаров </a:t>
            </a:r>
            <a:r>
              <a:rPr lang="ru-RU" sz="1400" b="1" dirty="0">
                <a:solidFill>
                  <a:srgbClr val="002060"/>
                </a:solidFill>
                <a:latin typeface="Calibri" pitchFamily="34" charset="0"/>
              </a:rPr>
              <a:t>классов А, В, Е </a:t>
            </a:r>
            <a:r>
              <a:rPr lang="ru-RU" sz="1400" dirty="0">
                <a:solidFill>
                  <a:srgbClr val="002060"/>
                </a:solidFill>
                <a:latin typeface="Calibri" pitchFamily="34" charset="0"/>
              </a:rPr>
              <a:t>и иметь размер не менее одного метра шириной и одного метра длиной</a:t>
            </a:r>
            <a:r>
              <a:rPr lang="ru-RU" sz="1400" dirty="0" smtClean="0">
                <a:solidFill>
                  <a:srgbClr val="002060"/>
                </a:solidFill>
                <a:latin typeface="Calibri" pitchFamily="34" charset="0"/>
              </a:rPr>
              <a:t>.</a:t>
            </a:r>
          </a:p>
          <a:p>
            <a:pPr algn="just"/>
            <a:endParaRPr lang="ru-RU" sz="1400" dirty="0">
              <a:solidFill>
                <a:srgbClr val="002060"/>
              </a:solidFill>
              <a:latin typeface="Calibri" pitchFamily="34" charset="0"/>
            </a:endParaRPr>
          </a:p>
          <a:p>
            <a:pPr algn="just"/>
            <a:r>
              <a:rPr lang="ru-RU" sz="1400" dirty="0">
                <a:solidFill>
                  <a:srgbClr val="002060"/>
                </a:solidFill>
                <a:latin typeface="Calibri" pitchFamily="34" charset="0"/>
              </a:rPr>
              <a:t>В помещениях, где применяются и (или) хранятся легковоспламеняющиеся и (или) горючие жидкости, размеры полотен должны быть не менее </a:t>
            </a:r>
            <a:r>
              <a:rPr lang="ru-RU" sz="1400" b="1" dirty="0">
                <a:solidFill>
                  <a:srgbClr val="002060"/>
                </a:solidFill>
                <a:latin typeface="Calibri" pitchFamily="34" charset="0"/>
              </a:rPr>
              <a:t>2 х 1,5 метра</a:t>
            </a:r>
            <a:r>
              <a:rPr lang="ru-RU" sz="1400" b="1" dirty="0" smtClean="0">
                <a:solidFill>
                  <a:srgbClr val="002060"/>
                </a:solidFill>
                <a:latin typeface="Calibri" pitchFamily="34" charset="0"/>
              </a:rPr>
              <a:t>.</a:t>
            </a:r>
          </a:p>
          <a:p>
            <a:pPr algn="just"/>
            <a:endParaRPr lang="ru-RU" sz="1400" dirty="0">
              <a:solidFill>
                <a:srgbClr val="002060"/>
              </a:solidFill>
              <a:latin typeface="Calibri" pitchFamily="34" charset="0"/>
            </a:endParaRPr>
          </a:p>
          <a:p>
            <a:pPr algn="just"/>
            <a:r>
              <a:rPr lang="ru-RU" sz="1400" dirty="0">
                <a:solidFill>
                  <a:srgbClr val="002060"/>
                </a:solidFill>
                <a:latin typeface="Calibri" pitchFamily="34" charset="0"/>
              </a:rPr>
              <a:t>Покрывала для изоляции очага возгорания хранятся в водонепроницаемых закрывающихся футлярах (чехлах, упаковках), позволяющих быстро применить эти средства в случае пожара</a:t>
            </a:r>
            <a:r>
              <a:rPr lang="ru-RU" sz="1400" dirty="0" smtClean="0">
                <a:solidFill>
                  <a:srgbClr val="002060"/>
                </a:solidFill>
                <a:latin typeface="Calibri" pitchFamily="34" charset="0"/>
              </a:rPr>
              <a:t>.</a:t>
            </a:r>
          </a:p>
          <a:p>
            <a:pPr algn="just"/>
            <a:endParaRPr lang="ru-RU" sz="1400" dirty="0">
              <a:solidFill>
                <a:srgbClr val="002060"/>
              </a:solidFill>
              <a:latin typeface="Calibri" pitchFamily="34" charset="0"/>
            </a:endParaRPr>
          </a:p>
        </p:txBody>
      </p:sp>
      <p:pic>
        <p:nvPicPr>
          <p:cNvPr id="6" name="Рисунок 5"/>
          <p:cNvPicPr>
            <a:picLocks noChangeAspect="1"/>
          </p:cNvPicPr>
          <p:nvPr/>
        </p:nvPicPr>
        <p:blipFill rotWithShape="1">
          <a:blip r:embed="rId2">
            <a:extLst>
              <a:ext uri="{28A0092B-C50C-407E-A947-70E740481C1C}">
                <a14:useLocalDpi xmlns:a14="http://schemas.microsoft.com/office/drawing/2010/main" val="0"/>
              </a:ext>
            </a:extLst>
          </a:blip>
          <a:srcRect l="6364" t="17497" r="10000"/>
          <a:stretch/>
        </p:blipFill>
        <p:spPr>
          <a:xfrm>
            <a:off x="4679310" y="28551"/>
            <a:ext cx="4435149" cy="2880320"/>
          </a:xfrm>
          <a:prstGeom prst="rect">
            <a:avLst/>
          </a:prstGeom>
        </p:spPr>
      </p:pic>
      <p:sp>
        <p:nvSpPr>
          <p:cNvPr id="7" name="Прямоугольник 6"/>
          <p:cNvSpPr/>
          <p:nvPr/>
        </p:nvSpPr>
        <p:spPr>
          <a:xfrm>
            <a:off x="0" y="3097972"/>
            <a:ext cx="9137104" cy="738664"/>
          </a:xfrm>
          <a:prstGeom prst="rect">
            <a:avLst/>
          </a:prstGeom>
        </p:spPr>
        <p:txBody>
          <a:bodyPr wrap="square">
            <a:spAutoFit/>
          </a:bodyPr>
          <a:lstStyle/>
          <a:p>
            <a:pPr algn="just"/>
            <a:r>
              <a:rPr lang="ru-RU" sz="1400" b="1" dirty="0" smtClean="0">
                <a:solidFill>
                  <a:srgbClr val="002060"/>
                </a:solidFill>
                <a:latin typeface="Calibri" pitchFamily="34" charset="0"/>
              </a:rPr>
              <a:t>Руководитель организации обеспечивает 1 раз в год проверку покрывала </a:t>
            </a:r>
            <a:r>
              <a:rPr lang="ru-RU" sz="1400" dirty="0" smtClean="0">
                <a:solidFill>
                  <a:srgbClr val="002060"/>
                </a:solidFill>
                <a:latin typeface="Calibri" pitchFamily="34" charset="0"/>
              </a:rPr>
              <a:t>для изоляции очага возгорания на предмет отсутствия механических повреждений и его целостности с внесением информации в журнал эксплуатации систем противопожарной защиты.</a:t>
            </a:r>
            <a:endParaRPr lang="ru-RU" sz="1400" dirty="0">
              <a:solidFill>
                <a:srgbClr val="002060"/>
              </a:solidFill>
              <a:latin typeface="Calibri" pitchFamily="34" charset="0"/>
            </a:endParaRPr>
          </a:p>
        </p:txBody>
      </p:sp>
      <p:sp>
        <p:nvSpPr>
          <p:cNvPr id="8" name="Прямоугольник 7"/>
          <p:cNvSpPr/>
          <p:nvPr/>
        </p:nvSpPr>
        <p:spPr>
          <a:xfrm>
            <a:off x="6896" y="4149080"/>
            <a:ext cx="9168858" cy="523220"/>
          </a:xfrm>
          <a:prstGeom prst="rect">
            <a:avLst/>
          </a:prstGeom>
        </p:spPr>
        <p:txBody>
          <a:bodyPr wrap="square">
            <a:spAutoFit/>
          </a:bodyPr>
          <a:lstStyle/>
          <a:p>
            <a:r>
              <a:rPr lang="ru-RU" sz="1400" dirty="0">
                <a:solidFill>
                  <a:srgbClr val="002060"/>
                </a:solidFill>
                <a:latin typeface="Calibri" pitchFamily="34" charset="0"/>
              </a:rPr>
              <a:t>Использование первичных средств пожаротушения, немеханизированного пожарного инструмента и инвентаря для хозяйственных и прочих нужд, не связанных с тушением пожара, запрещается.</a:t>
            </a:r>
          </a:p>
        </p:txBody>
      </p:sp>
    </p:spTree>
    <p:extLst>
      <p:ext uri="{BB962C8B-B14F-4D97-AF65-F5344CB8AC3E}">
        <p14:creationId xmlns:p14="http://schemas.microsoft.com/office/powerpoint/2010/main" val="23904444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910" y="0"/>
            <a:ext cx="9121752" cy="523220"/>
          </a:xfrm>
          <a:prstGeom prst="rect">
            <a:avLst/>
          </a:prstGeom>
        </p:spPr>
        <p:txBody>
          <a:bodyPr wrap="square">
            <a:spAutoFit/>
          </a:bodyPr>
          <a:lstStyle/>
          <a:p>
            <a:pPr algn="just"/>
            <a:r>
              <a:rPr lang="ru-RU" sz="1400" b="1" i="1" dirty="0">
                <a:solidFill>
                  <a:srgbClr val="002060"/>
                </a:solidFill>
                <a:latin typeface="Calibri" pitchFamily="34" charset="0"/>
              </a:rPr>
              <a:t>Пожарный </a:t>
            </a:r>
            <a:r>
              <a:rPr lang="ru-RU" sz="1400" b="1" i="1" dirty="0" smtClean="0">
                <a:solidFill>
                  <a:srgbClr val="002060"/>
                </a:solidFill>
                <a:latin typeface="Calibri" pitchFamily="34" charset="0"/>
              </a:rPr>
              <a:t>шкаф </a:t>
            </a:r>
            <a:r>
              <a:rPr lang="ru-RU" sz="1400" dirty="0">
                <a:solidFill>
                  <a:srgbClr val="002060"/>
                </a:solidFill>
                <a:latin typeface="Calibri" pitchFamily="34" charset="0"/>
              </a:rPr>
              <a:t>— это комплект, состоящий из клапана, установленного на пожарном трубопроводе и оборудованного пожарной соединительной головкой, а также пожарного рукава с ручным стволом.</a:t>
            </a:r>
          </a:p>
        </p:txBody>
      </p:sp>
      <p:pic>
        <p:nvPicPr>
          <p:cNvPr id="921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5127"/>
          <a:stretch/>
        </p:blipFill>
        <p:spPr bwMode="auto">
          <a:xfrm>
            <a:off x="4223069" y="956246"/>
            <a:ext cx="4886325" cy="3668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4354400" y="3078832"/>
            <a:ext cx="4394063" cy="1384995"/>
          </a:xfrm>
          <a:prstGeom prst="rect">
            <a:avLst/>
          </a:prstGeom>
          <a:noFill/>
        </p:spPr>
        <p:txBody>
          <a:bodyPr wrap="square" rtlCol="0">
            <a:spAutoFit/>
          </a:bodyPr>
          <a:lstStyle/>
          <a:p>
            <a:pPr marL="342900" indent="-342900">
              <a:buFont typeface="+mj-lt"/>
              <a:buAutoNum type="arabicPeriod"/>
            </a:pPr>
            <a:r>
              <a:rPr lang="ru-RU" sz="1400" dirty="0">
                <a:solidFill>
                  <a:srgbClr val="002060"/>
                </a:solidFill>
                <a:latin typeface="Calibri" pitchFamily="34" charset="0"/>
              </a:rPr>
              <a:t>Место хранения </a:t>
            </a:r>
            <a:r>
              <a:rPr lang="ru-RU" sz="1400" dirty="0" smtClean="0">
                <a:solidFill>
                  <a:srgbClr val="002060"/>
                </a:solidFill>
                <a:latin typeface="Calibri" pitchFamily="34" charset="0"/>
              </a:rPr>
              <a:t>ключа.</a:t>
            </a:r>
          </a:p>
          <a:p>
            <a:pPr marL="342900" indent="-342900">
              <a:buFont typeface="+mj-lt"/>
              <a:buAutoNum type="arabicPeriod"/>
            </a:pPr>
            <a:r>
              <a:rPr lang="ru-RU" sz="1400" dirty="0" smtClean="0">
                <a:solidFill>
                  <a:srgbClr val="002060"/>
                </a:solidFill>
                <a:latin typeface="Calibri" pitchFamily="34" charset="0"/>
              </a:rPr>
              <a:t>Пожарный кран.</a:t>
            </a:r>
          </a:p>
          <a:p>
            <a:pPr marL="342900" indent="-342900">
              <a:buFont typeface="+mj-lt"/>
              <a:buAutoNum type="arabicPeriod"/>
            </a:pPr>
            <a:r>
              <a:rPr lang="ru-RU" sz="1400" dirty="0" smtClean="0">
                <a:solidFill>
                  <a:srgbClr val="002060"/>
                </a:solidFill>
                <a:latin typeface="Calibri" pitchFamily="34" charset="0"/>
              </a:rPr>
              <a:t>Пожарный рукав.</a:t>
            </a:r>
          </a:p>
          <a:p>
            <a:pPr marL="342900" indent="-342900">
              <a:buFont typeface="+mj-lt"/>
              <a:buAutoNum type="arabicPeriod"/>
            </a:pPr>
            <a:r>
              <a:rPr lang="ru-RU" sz="1400" dirty="0" smtClean="0">
                <a:solidFill>
                  <a:srgbClr val="002060"/>
                </a:solidFill>
                <a:latin typeface="Calibri" pitchFamily="34" charset="0"/>
              </a:rPr>
              <a:t>Ствол.</a:t>
            </a:r>
            <a:endParaRPr lang="ru-RU" sz="1400" dirty="0">
              <a:solidFill>
                <a:srgbClr val="002060"/>
              </a:solidFill>
              <a:latin typeface="Calibri" pitchFamily="34" charset="0"/>
            </a:endParaRPr>
          </a:p>
          <a:p>
            <a:pPr marL="342900" indent="-342900">
              <a:buFont typeface="+mj-lt"/>
              <a:buAutoNum type="arabicPeriod"/>
            </a:pPr>
            <a:r>
              <a:rPr lang="ru-RU" sz="1400" dirty="0">
                <a:solidFill>
                  <a:srgbClr val="002060"/>
                </a:solidFill>
                <a:latin typeface="Calibri" pitchFamily="34" charset="0"/>
              </a:rPr>
              <a:t>Пульт дистанционного включения </a:t>
            </a:r>
            <a:r>
              <a:rPr lang="ru-RU" sz="1400" dirty="0" smtClean="0">
                <a:solidFill>
                  <a:srgbClr val="002060"/>
                </a:solidFill>
                <a:latin typeface="Calibri" pitchFamily="34" charset="0"/>
              </a:rPr>
              <a:t>насоса.</a:t>
            </a:r>
            <a:endParaRPr lang="ru-RU" sz="1400" dirty="0">
              <a:solidFill>
                <a:srgbClr val="002060"/>
              </a:solidFill>
              <a:latin typeface="Calibri" pitchFamily="34" charset="0"/>
            </a:endParaRPr>
          </a:p>
          <a:p>
            <a:endParaRPr lang="ru-RU" sz="1400" dirty="0">
              <a:solidFill>
                <a:srgbClr val="002060"/>
              </a:solidFill>
              <a:latin typeface="Calibri" pitchFamily="34" charset="0"/>
            </a:endParaRPr>
          </a:p>
        </p:txBody>
      </p:sp>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1015662"/>
            <a:ext cx="835879" cy="39955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1095119" y="1196752"/>
            <a:ext cx="1461747" cy="307777"/>
          </a:xfrm>
          <a:prstGeom prst="rect">
            <a:avLst/>
          </a:prstGeom>
          <a:noFill/>
        </p:spPr>
        <p:txBody>
          <a:bodyPr wrap="none" rtlCol="0">
            <a:spAutoFit/>
          </a:bodyPr>
          <a:lstStyle/>
          <a:p>
            <a:r>
              <a:rPr lang="ru-RU" sz="1400" dirty="0">
                <a:solidFill>
                  <a:srgbClr val="002060"/>
                </a:solidFill>
              </a:rPr>
              <a:t>Шкаф пожарный</a:t>
            </a:r>
          </a:p>
        </p:txBody>
      </p:sp>
      <p:sp>
        <p:nvSpPr>
          <p:cNvPr id="8" name="TextBox 7"/>
          <p:cNvSpPr txBox="1"/>
          <p:nvPr/>
        </p:nvSpPr>
        <p:spPr>
          <a:xfrm>
            <a:off x="1095119" y="2036555"/>
            <a:ext cx="2376484" cy="307777"/>
          </a:xfrm>
          <a:prstGeom prst="rect">
            <a:avLst/>
          </a:prstGeom>
          <a:noFill/>
        </p:spPr>
        <p:txBody>
          <a:bodyPr wrap="none" rtlCol="0">
            <a:spAutoFit/>
          </a:bodyPr>
          <a:lstStyle/>
          <a:p>
            <a:r>
              <a:rPr lang="ru-RU" sz="1400" dirty="0">
                <a:solidFill>
                  <a:srgbClr val="002060"/>
                </a:solidFill>
              </a:rPr>
              <a:t>Клапан пожарный запорный</a:t>
            </a:r>
          </a:p>
        </p:txBody>
      </p:sp>
      <p:sp>
        <p:nvSpPr>
          <p:cNvPr id="9" name="TextBox 8"/>
          <p:cNvSpPr txBox="1"/>
          <p:nvPr/>
        </p:nvSpPr>
        <p:spPr>
          <a:xfrm>
            <a:off x="1095119" y="2781566"/>
            <a:ext cx="2549031" cy="523220"/>
          </a:xfrm>
          <a:prstGeom prst="rect">
            <a:avLst/>
          </a:prstGeom>
          <a:noFill/>
        </p:spPr>
        <p:txBody>
          <a:bodyPr wrap="none" rtlCol="0">
            <a:spAutoFit/>
          </a:bodyPr>
          <a:lstStyle/>
          <a:p>
            <a:r>
              <a:rPr lang="ru-RU" sz="1400" dirty="0">
                <a:solidFill>
                  <a:srgbClr val="002060"/>
                </a:solidFill>
              </a:rPr>
              <a:t>Соединительные головки для </a:t>
            </a:r>
            <a:endParaRPr lang="ru-RU" sz="1400" dirty="0" smtClean="0">
              <a:solidFill>
                <a:srgbClr val="002060"/>
              </a:solidFill>
            </a:endParaRPr>
          </a:p>
          <a:p>
            <a:r>
              <a:rPr lang="ru-RU" sz="1400" dirty="0" smtClean="0">
                <a:solidFill>
                  <a:srgbClr val="002060"/>
                </a:solidFill>
              </a:rPr>
              <a:t>пожарного оборудования</a:t>
            </a:r>
            <a:endParaRPr lang="ru-RU" sz="1400" dirty="0">
              <a:solidFill>
                <a:srgbClr val="002060"/>
              </a:solidFill>
            </a:endParaRPr>
          </a:p>
        </p:txBody>
      </p:sp>
      <p:sp>
        <p:nvSpPr>
          <p:cNvPr id="10" name="TextBox 9"/>
          <p:cNvSpPr txBox="1"/>
          <p:nvPr/>
        </p:nvSpPr>
        <p:spPr>
          <a:xfrm>
            <a:off x="1095119" y="3645024"/>
            <a:ext cx="2338525" cy="307777"/>
          </a:xfrm>
          <a:prstGeom prst="rect">
            <a:avLst/>
          </a:prstGeom>
          <a:noFill/>
        </p:spPr>
        <p:txBody>
          <a:bodyPr wrap="none" rtlCol="0">
            <a:spAutoFit/>
          </a:bodyPr>
          <a:lstStyle/>
          <a:p>
            <a:r>
              <a:rPr lang="ru-RU" sz="1400" dirty="0">
                <a:solidFill>
                  <a:srgbClr val="002060"/>
                </a:solidFill>
              </a:rPr>
              <a:t>Рукав пожарный </a:t>
            </a:r>
            <a:r>
              <a:rPr lang="ru-RU" sz="1400" dirty="0" smtClean="0">
                <a:solidFill>
                  <a:srgbClr val="002060"/>
                </a:solidFill>
              </a:rPr>
              <a:t>напорный</a:t>
            </a:r>
            <a:endParaRPr lang="ru-RU" sz="1400" dirty="0">
              <a:solidFill>
                <a:srgbClr val="002060"/>
              </a:solidFill>
            </a:endParaRPr>
          </a:p>
        </p:txBody>
      </p:sp>
      <p:sp>
        <p:nvSpPr>
          <p:cNvPr id="11" name="Прямоугольник 10"/>
          <p:cNvSpPr/>
          <p:nvPr/>
        </p:nvSpPr>
        <p:spPr>
          <a:xfrm>
            <a:off x="1124254" y="4462780"/>
            <a:ext cx="2097049" cy="307777"/>
          </a:xfrm>
          <a:prstGeom prst="rect">
            <a:avLst/>
          </a:prstGeom>
        </p:spPr>
        <p:txBody>
          <a:bodyPr wrap="none">
            <a:spAutoFit/>
          </a:bodyPr>
          <a:lstStyle/>
          <a:p>
            <a:r>
              <a:rPr lang="ru-RU" sz="1400" dirty="0">
                <a:solidFill>
                  <a:srgbClr val="002060"/>
                </a:solidFill>
              </a:rPr>
              <a:t>Ствол пожарный ручной</a:t>
            </a:r>
          </a:p>
        </p:txBody>
      </p:sp>
      <p:sp>
        <p:nvSpPr>
          <p:cNvPr id="14" name="Прямоугольник 13"/>
          <p:cNvSpPr/>
          <p:nvPr/>
        </p:nvSpPr>
        <p:spPr>
          <a:xfrm>
            <a:off x="4067944" y="5589240"/>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3.7. ПЕРВИЧНЫЕ СРЕДСТВА ПОЖАРОТУШЕНИЯ В ЗДАНИЯХ И СООРУЖЕНИЯХ</a:t>
            </a:r>
            <a:endParaRPr lang="ru-RU" sz="2000" b="1" dirty="0">
              <a:solidFill>
                <a:srgbClr val="002060"/>
              </a:solidFill>
              <a:latin typeface="Calibri" pitchFamily="34" charset="0"/>
            </a:endParaRPr>
          </a:p>
        </p:txBody>
      </p:sp>
    </p:spTree>
    <p:custDataLst>
      <p:tags r:id="rId1"/>
    </p:custDataLst>
    <p:extLst>
      <p:ext uri="{BB962C8B-B14F-4D97-AF65-F5344CB8AC3E}">
        <p14:creationId xmlns:p14="http://schemas.microsoft.com/office/powerpoint/2010/main" val="9337151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3347864" y="5661248"/>
            <a:ext cx="5820792" cy="548640"/>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lvl="0" algn="ctr">
              <a:spcBef>
                <a:spcPts val="0"/>
              </a:spcBef>
            </a:pPr>
            <a:r>
              <a:rPr lang="ru-RU" sz="2000" b="1" cap="none" dirty="0">
                <a:solidFill>
                  <a:srgbClr val="002060"/>
                </a:solidFill>
                <a:latin typeface="Calibri" pitchFamily="34" charset="0"/>
                <a:ea typeface="+mn-ea"/>
                <a:cs typeface="+mn-cs"/>
              </a:rPr>
              <a:t>ТЕМА 3.7. ПЕРВИЧНЫЕ СРЕДСТВА ПОЖАРОТУШЕНИЯ В ЗДАНИЯХ И СООРУЖЕНИЯХ</a:t>
            </a:r>
          </a:p>
        </p:txBody>
      </p:sp>
      <p:sp>
        <p:nvSpPr>
          <p:cNvPr id="5" name="Заголовок 3"/>
          <p:cNvSpPr txBox="1">
            <a:spLocks/>
          </p:cNvSpPr>
          <p:nvPr/>
        </p:nvSpPr>
        <p:spPr>
          <a:xfrm>
            <a:off x="1907704" y="0"/>
            <a:ext cx="5820792" cy="548640"/>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a:r>
              <a:rPr lang="ru-RU" sz="2000" b="1" dirty="0" smtClean="0">
                <a:solidFill>
                  <a:srgbClr val="002060"/>
                </a:solidFill>
                <a:latin typeface="Calibri" pitchFamily="34" charset="0"/>
              </a:rPr>
              <a:t>ЗНАКИ Пожарной безопасности</a:t>
            </a:r>
            <a:endParaRPr lang="ru-RU" sz="2000" b="1" dirty="0">
              <a:solidFill>
                <a:srgbClr val="002060"/>
              </a:solidFill>
              <a:latin typeface="Calibri" pitchFamily="34" charset="0"/>
            </a:endParaRPr>
          </a:p>
        </p:txBody>
      </p:sp>
      <p:sp>
        <p:nvSpPr>
          <p:cNvPr id="6" name="Заголовок 6"/>
          <p:cNvSpPr>
            <a:spLocks noGrp="1"/>
          </p:cNvSpPr>
          <p:nvPr>
            <p:ph type="title"/>
          </p:nvPr>
        </p:nvSpPr>
        <p:spPr>
          <a:xfrm>
            <a:off x="4283968" y="6093296"/>
            <a:ext cx="4114800" cy="648072"/>
          </a:xfrm>
        </p:spPr>
        <p:txBody>
          <a:bodyPr>
            <a:normAutofit/>
          </a:bodyPr>
          <a:lstStyle/>
          <a:p>
            <a:pPr algn="ctr" eaLnBrk="1" hangingPunct="1"/>
            <a:r>
              <a:rPr lang="ru-RU" sz="2000" b="1" dirty="0" smtClean="0">
                <a:solidFill>
                  <a:schemeClr val="bg1"/>
                </a:solidFill>
                <a:latin typeface="Calibri" pitchFamily="34" charset="0"/>
              </a:rPr>
              <a:t>Запрещающие </a:t>
            </a:r>
            <a:r>
              <a:rPr lang="ru-RU" sz="2000" b="1" dirty="0">
                <a:solidFill>
                  <a:schemeClr val="bg1"/>
                </a:solidFill>
                <a:latin typeface="Calibri" pitchFamily="34" charset="0"/>
              </a:rPr>
              <a:t>знаки</a:t>
            </a:r>
          </a:p>
        </p:txBody>
      </p:sp>
      <p:pic>
        <p:nvPicPr>
          <p:cNvPr id="7" name="Picture 5" descr="F:\ara_suitseta.png"/>
          <p:cNvPicPr>
            <a:picLocks noGrp="1" noChangeAspect="1" noChangeArrowheads="1"/>
          </p:cNvPicPr>
          <p:nvPr>
            <p:ph idx="1"/>
          </p:nvPr>
        </p:nvPicPr>
        <p:blipFill>
          <a:blip r:embed="rId2"/>
          <a:srcRect/>
          <a:stretch>
            <a:fillRect/>
          </a:stretch>
        </p:blipFill>
        <p:spPr>
          <a:xfrm>
            <a:off x="0" y="523910"/>
            <a:ext cx="1512640" cy="1512640"/>
          </a:xfrm>
        </p:spPr>
      </p:pic>
      <p:sp>
        <p:nvSpPr>
          <p:cNvPr id="8" name="Прямоугольник 7"/>
          <p:cNvSpPr/>
          <p:nvPr/>
        </p:nvSpPr>
        <p:spPr>
          <a:xfrm>
            <a:off x="1499816" y="506388"/>
            <a:ext cx="7644184" cy="1631216"/>
          </a:xfrm>
          <a:prstGeom prst="rect">
            <a:avLst/>
          </a:prstGeom>
        </p:spPr>
        <p:txBody>
          <a:bodyPr wrap="square">
            <a:spAutoFit/>
          </a:bodyPr>
          <a:lstStyle/>
          <a:p>
            <a:pPr algn="just"/>
            <a:r>
              <a:rPr lang="ru-RU" sz="2000" b="1" dirty="0" smtClean="0">
                <a:solidFill>
                  <a:srgbClr val="002060"/>
                </a:solidFill>
                <a:latin typeface="Calibri" pitchFamily="34" charset="0"/>
                <a:cs typeface="Times New Roman" pitchFamily="18" charset="0"/>
              </a:rPr>
              <a:t>Запрещается курить</a:t>
            </a:r>
          </a:p>
          <a:p>
            <a:pPr algn="just"/>
            <a:r>
              <a:rPr lang="ru-RU" sz="2000" dirty="0" smtClean="0">
                <a:solidFill>
                  <a:srgbClr val="002060"/>
                </a:solidFill>
                <a:latin typeface="Calibri" pitchFamily="34" charset="0"/>
                <a:cs typeface="Times New Roman" pitchFamily="18" charset="0"/>
              </a:rPr>
              <a:t>Знак устанавливается там, где курение может стать причиной пожара, например, на дверях и стенах помещений (или на участках), где имеются горючие и легковоспламеняющиеся вещества.</a:t>
            </a:r>
          </a:p>
        </p:txBody>
      </p:sp>
      <p:pic>
        <p:nvPicPr>
          <p:cNvPr id="9" name="Picture 2" descr="F:\znak_zapreshaetsya_polzovatsya_otkrytym_ognem_Abali.ru_-600x600.png"/>
          <p:cNvPicPr>
            <a:picLocks noChangeAspect="1" noChangeArrowheads="1"/>
          </p:cNvPicPr>
          <p:nvPr/>
        </p:nvPicPr>
        <p:blipFill>
          <a:blip r:embed="rId3"/>
          <a:stretch>
            <a:fillRect/>
          </a:stretch>
        </p:blipFill>
        <p:spPr>
          <a:xfrm>
            <a:off x="34851" y="2060848"/>
            <a:ext cx="1436440" cy="1436440"/>
          </a:xfrm>
          <a:prstGeom prst="rect">
            <a:avLst/>
          </a:prstGeom>
          <a:effectLst>
            <a:outerShdw blurRad="292100" dist="139700" dir="2700000" algn="tl" rotWithShape="0">
              <a:srgbClr val="333333">
                <a:alpha val="65000"/>
              </a:srgbClr>
            </a:outerShdw>
          </a:effectLst>
        </p:spPr>
      </p:pic>
      <p:sp>
        <p:nvSpPr>
          <p:cNvPr id="10" name="Прямоугольник 9"/>
          <p:cNvSpPr/>
          <p:nvPr/>
        </p:nvSpPr>
        <p:spPr>
          <a:xfrm>
            <a:off x="1576636" y="2137604"/>
            <a:ext cx="7611392" cy="1323439"/>
          </a:xfrm>
          <a:prstGeom prst="rect">
            <a:avLst/>
          </a:prstGeom>
        </p:spPr>
        <p:txBody>
          <a:bodyPr wrap="square">
            <a:spAutoFit/>
          </a:bodyPr>
          <a:lstStyle/>
          <a:p>
            <a:pPr algn="just"/>
            <a:r>
              <a:rPr lang="ru-RU" sz="2000" b="1" dirty="0" smtClean="0">
                <a:solidFill>
                  <a:srgbClr val="002060"/>
                </a:solidFill>
                <a:latin typeface="Calibri" pitchFamily="34" charset="0"/>
                <a:cs typeface="Times New Roman" pitchFamily="18" charset="0"/>
              </a:rPr>
              <a:t>Запрещается пользоваться открытым огнём</a:t>
            </a:r>
          </a:p>
          <a:p>
            <a:pPr algn="just"/>
            <a:r>
              <a:rPr lang="ru-RU" sz="2000" dirty="0" smtClean="0">
                <a:solidFill>
                  <a:srgbClr val="002060"/>
                </a:solidFill>
                <a:latin typeface="Calibri" pitchFamily="34" charset="0"/>
                <a:cs typeface="Times New Roman" pitchFamily="18" charset="0"/>
              </a:rPr>
              <a:t>Знак устанавливается в местах, где открытый огонь может стать причиной пожара: на дверях, стенах помещений, лабораторий, гаражей, мастерских.</a:t>
            </a:r>
          </a:p>
        </p:txBody>
      </p:sp>
      <p:pic>
        <p:nvPicPr>
          <p:cNvPr id="11" name="Picture 2" descr="F:\znak_prohod_zapreshen_Abali.ru_-600x600.png"/>
          <p:cNvPicPr>
            <a:picLocks noChangeAspect="1" noChangeArrowheads="1"/>
          </p:cNvPicPr>
          <p:nvPr/>
        </p:nvPicPr>
        <p:blipFill>
          <a:blip r:embed="rId4"/>
          <a:stretch>
            <a:fillRect/>
          </a:stretch>
        </p:blipFill>
        <p:spPr>
          <a:xfrm>
            <a:off x="104578" y="3573016"/>
            <a:ext cx="1472058" cy="1472058"/>
          </a:xfrm>
          <a:prstGeom prst="rect">
            <a:avLst/>
          </a:prstGeom>
          <a:effectLst>
            <a:outerShdw blurRad="292100" dist="139700" dir="2700000" algn="tl" rotWithShape="0">
              <a:srgbClr val="333333">
                <a:alpha val="65000"/>
              </a:srgbClr>
            </a:outerShdw>
          </a:effectLst>
        </p:spPr>
      </p:pic>
      <p:sp>
        <p:nvSpPr>
          <p:cNvPr id="12" name="Прямоугольник 11"/>
          <p:cNvSpPr/>
          <p:nvPr/>
        </p:nvSpPr>
        <p:spPr>
          <a:xfrm>
            <a:off x="1620664" y="3647325"/>
            <a:ext cx="7567364" cy="1323439"/>
          </a:xfrm>
          <a:prstGeom prst="rect">
            <a:avLst/>
          </a:prstGeom>
        </p:spPr>
        <p:txBody>
          <a:bodyPr wrap="square">
            <a:spAutoFit/>
          </a:bodyPr>
          <a:lstStyle/>
          <a:p>
            <a:pPr algn="just"/>
            <a:r>
              <a:rPr lang="ru-RU" sz="2000" b="1" dirty="0" smtClean="0">
                <a:solidFill>
                  <a:srgbClr val="002060"/>
                </a:solidFill>
                <a:latin typeface="Calibri" pitchFamily="34" charset="0"/>
                <a:cs typeface="Times New Roman" pitchFamily="18" charset="0"/>
              </a:rPr>
              <a:t>Проход запрещён</a:t>
            </a:r>
          </a:p>
          <a:p>
            <a:pPr algn="just"/>
            <a:r>
              <a:rPr lang="ru-RU" sz="2000" dirty="0" smtClean="0">
                <a:solidFill>
                  <a:srgbClr val="002060"/>
                </a:solidFill>
                <a:latin typeface="Calibri" pitchFamily="34" charset="0"/>
                <a:cs typeface="Times New Roman" pitchFamily="18" charset="0"/>
              </a:rPr>
              <a:t>Знак обозначает, что проход в данном месте запрещён. Устанавливается он у входа в опасные зоны, помещения, на участки и т. д.</a:t>
            </a:r>
          </a:p>
        </p:txBody>
      </p:sp>
    </p:spTree>
    <p:extLst>
      <p:ext uri="{BB962C8B-B14F-4D97-AF65-F5344CB8AC3E}">
        <p14:creationId xmlns:p14="http://schemas.microsoft.com/office/powerpoint/2010/main" val="297240861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3347864" y="5661248"/>
            <a:ext cx="5820792" cy="548640"/>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lvl="0" algn="ctr">
              <a:spcBef>
                <a:spcPts val="0"/>
              </a:spcBef>
            </a:pPr>
            <a:r>
              <a:rPr lang="ru-RU" sz="2000" b="1" cap="none" dirty="0">
                <a:solidFill>
                  <a:srgbClr val="002060"/>
                </a:solidFill>
                <a:latin typeface="Calibri" pitchFamily="34" charset="0"/>
                <a:ea typeface="+mn-ea"/>
                <a:cs typeface="+mn-cs"/>
              </a:rPr>
              <a:t>ТЕМА 3.7. ПЕРВИЧНЫЕ СРЕДСТВА ПОЖАРОТУШЕНИЯ В ЗДАНИЯХ И СООРУЖЕНИЯХ</a:t>
            </a:r>
          </a:p>
        </p:txBody>
      </p:sp>
      <p:sp>
        <p:nvSpPr>
          <p:cNvPr id="5" name="Заголовок 3"/>
          <p:cNvSpPr txBox="1">
            <a:spLocks/>
          </p:cNvSpPr>
          <p:nvPr/>
        </p:nvSpPr>
        <p:spPr>
          <a:xfrm>
            <a:off x="1907704" y="0"/>
            <a:ext cx="5820792" cy="548640"/>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a:r>
              <a:rPr lang="ru-RU" sz="2000" b="1" dirty="0" smtClean="0">
                <a:solidFill>
                  <a:srgbClr val="002060"/>
                </a:solidFill>
                <a:latin typeface="Calibri" pitchFamily="34" charset="0"/>
              </a:rPr>
              <a:t>ЗНАКИ Пожарной безопасности</a:t>
            </a:r>
            <a:endParaRPr lang="ru-RU" sz="2000" b="1" dirty="0">
              <a:solidFill>
                <a:srgbClr val="002060"/>
              </a:solidFill>
              <a:latin typeface="Calibri" pitchFamily="34" charset="0"/>
            </a:endParaRPr>
          </a:p>
        </p:txBody>
      </p:sp>
      <p:sp>
        <p:nvSpPr>
          <p:cNvPr id="6" name="Заголовок 6"/>
          <p:cNvSpPr>
            <a:spLocks noGrp="1"/>
          </p:cNvSpPr>
          <p:nvPr>
            <p:ph type="title"/>
          </p:nvPr>
        </p:nvSpPr>
        <p:spPr>
          <a:xfrm>
            <a:off x="4283968" y="6093296"/>
            <a:ext cx="4114800" cy="648072"/>
          </a:xfrm>
        </p:spPr>
        <p:txBody>
          <a:bodyPr>
            <a:normAutofit/>
          </a:bodyPr>
          <a:lstStyle/>
          <a:p>
            <a:pPr algn="ctr" eaLnBrk="1" hangingPunct="1"/>
            <a:r>
              <a:rPr lang="ru-RU" sz="2000" b="1" dirty="0" smtClean="0">
                <a:solidFill>
                  <a:schemeClr val="bg1"/>
                </a:solidFill>
                <a:latin typeface="Calibri" pitchFamily="34" charset="0"/>
              </a:rPr>
              <a:t>Запрещающие </a:t>
            </a:r>
            <a:r>
              <a:rPr lang="ru-RU" sz="2000" b="1" dirty="0">
                <a:solidFill>
                  <a:schemeClr val="bg1"/>
                </a:solidFill>
                <a:latin typeface="Calibri" pitchFamily="34" charset="0"/>
              </a:rPr>
              <a:t>знаки</a:t>
            </a:r>
          </a:p>
        </p:txBody>
      </p:sp>
      <p:sp>
        <p:nvSpPr>
          <p:cNvPr id="8" name="Прямоугольник 7"/>
          <p:cNvSpPr/>
          <p:nvPr/>
        </p:nvSpPr>
        <p:spPr>
          <a:xfrm>
            <a:off x="1499816" y="506388"/>
            <a:ext cx="7644184" cy="1323439"/>
          </a:xfrm>
          <a:prstGeom prst="rect">
            <a:avLst/>
          </a:prstGeom>
        </p:spPr>
        <p:txBody>
          <a:bodyPr wrap="square">
            <a:spAutoFit/>
          </a:bodyPr>
          <a:lstStyle/>
          <a:p>
            <a:pPr algn="just"/>
            <a:r>
              <a:rPr lang="ru-RU" sz="2000" b="1" dirty="0" smtClean="0">
                <a:solidFill>
                  <a:srgbClr val="002060"/>
                </a:solidFill>
                <a:latin typeface="Calibri" pitchFamily="34" charset="0"/>
                <a:cs typeface="Times New Roman" pitchFamily="18" charset="0"/>
              </a:rPr>
              <a:t>Запрещается тушить водой</a:t>
            </a:r>
          </a:p>
          <a:p>
            <a:pPr algn="just"/>
            <a:r>
              <a:rPr lang="ru-RU" sz="2000" dirty="0" smtClean="0">
                <a:solidFill>
                  <a:srgbClr val="002060"/>
                </a:solidFill>
                <a:latin typeface="Calibri" pitchFamily="34" charset="0"/>
                <a:cs typeface="Times New Roman" pitchFamily="18" charset="0"/>
              </a:rPr>
              <a:t>Там, где расположено электрооборудование или находятся вещества, при возгорании которых нельзя применять воду, устанавливается этот знак.</a:t>
            </a:r>
          </a:p>
        </p:txBody>
      </p:sp>
      <p:sp>
        <p:nvSpPr>
          <p:cNvPr id="10" name="Прямоугольник 9"/>
          <p:cNvSpPr/>
          <p:nvPr/>
        </p:nvSpPr>
        <p:spPr>
          <a:xfrm>
            <a:off x="1499816" y="1862406"/>
            <a:ext cx="7720830" cy="1631216"/>
          </a:xfrm>
          <a:prstGeom prst="rect">
            <a:avLst/>
          </a:prstGeom>
        </p:spPr>
        <p:txBody>
          <a:bodyPr wrap="square">
            <a:spAutoFit/>
          </a:bodyPr>
          <a:lstStyle/>
          <a:p>
            <a:pPr algn="just"/>
            <a:r>
              <a:rPr lang="ru-RU" sz="2000" b="1" dirty="0" smtClean="0">
                <a:solidFill>
                  <a:srgbClr val="002060"/>
                </a:solidFill>
                <a:latin typeface="Calibri" pitchFamily="34" charset="0"/>
                <a:cs typeface="Times New Roman" pitchFamily="18" charset="0"/>
              </a:rPr>
              <a:t>Запрещается загромождать проходы и (или) складировать</a:t>
            </a:r>
          </a:p>
          <a:p>
            <a:pPr algn="just"/>
            <a:r>
              <a:rPr lang="ru-RU" sz="2000" dirty="0" smtClean="0">
                <a:solidFill>
                  <a:srgbClr val="002060"/>
                </a:solidFill>
                <a:latin typeface="Calibri" pitchFamily="34" charset="0"/>
                <a:cs typeface="Times New Roman" pitchFamily="18" charset="0"/>
              </a:rPr>
              <a:t>Знак устанавливается на эвакуационных путях, у выходов, в местах размещения средств противопожарной защиты, аптечек первой медицинской помощи, словом, в местах, доступ к которым всегда должен оставаться свободным.</a:t>
            </a:r>
          </a:p>
        </p:txBody>
      </p:sp>
      <p:sp>
        <p:nvSpPr>
          <p:cNvPr id="12" name="Прямоугольник 11"/>
          <p:cNvSpPr/>
          <p:nvPr/>
        </p:nvSpPr>
        <p:spPr>
          <a:xfrm>
            <a:off x="1556752" y="3647325"/>
            <a:ext cx="7567364" cy="1323439"/>
          </a:xfrm>
          <a:prstGeom prst="rect">
            <a:avLst/>
          </a:prstGeom>
        </p:spPr>
        <p:txBody>
          <a:bodyPr wrap="square">
            <a:spAutoFit/>
          </a:bodyPr>
          <a:lstStyle/>
          <a:p>
            <a:pPr algn="just"/>
            <a:r>
              <a:rPr lang="ru-RU" sz="2000" b="1" dirty="0" smtClean="0">
                <a:solidFill>
                  <a:srgbClr val="002060"/>
                </a:solidFill>
                <a:latin typeface="Calibri" pitchFamily="34" charset="0"/>
                <a:cs typeface="Times New Roman" pitchFamily="18" charset="0"/>
              </a:rPr>
              <a:t>Доступ посторонним запрещен</a:t>
            </a:r>
          </a:p>
          <a:p>
            <a:pPr algn="just"/>
            <a:r>
              <a:rPr lang="ru-RU" sz="2000" dirty="0" smtClean="0">
                <a:solidFill>
                  <a:srgbClr val="002060"/>
                </a:solidFill>
                <a:latin typeface="Calibri" pitchFamily="34" charset="0"/>
                <a:cs typeface="Times New Roman" pitchFamily="18" charset="0"/>
              </a:rPr>
              <a:t>На дверях помещений, у входа на объекты, участки и т.п. для обозначения запрета на вход (проход) в опасные зоны или для обозначения служебного входа (прохода).</a:t>
            </a:r>
          </a:p>
        </p:txBody>
      </p:sp>
      <p:pic>
        <p:nvPicPr>
          <p:cNvPr id="2050" name="Picture 2" descr="https://mospraz.ru/image/catalog/image/data/0_1znaki/p_0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18879"/>
            <a:ext cx="1498456" cy="149845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F:\p12.png"/>
          <p:cNvPicPr>
            <a:picLocks noGrp="1" noChangeAspect="1" noChangeArrowheads="1"/>
          </p:cNvPicPr>
          <p:nvPr>
            <p:ph idx="1"/>
          </p:nvPr>
        </p:nvPicPr>
        <p:blipFill>
          <a:blip r:embed="rId3"/>
          <a:stretch>
            <a:fillRect/>
          </a:stretch>
        </p:blipFill>
        <p:spPr>
          <a:xfrm>
            <a:off x="33104" y="2028795"/>
            <a:ext cx="1432248" cy="1432248"/>
          </a:xfrm>
          <a:effectLst>
            <a:outerShdw blurRad="292100" dist="139700" dir="2700000" algn="tl" rotWithShape="0">
              <a:srgbClr val="333333">
                <a:alpha val="65000"/>
              </a:srgbClr>
            </a:outerShdw>
          </a:effectLst>
        </p:spPr>
      </p:pic>
      <p:pic>
        <p:nvPicPr>
          <p:cNvPr id="2052" name="Picture 4" descr="https://pro-color.ru/wa-data/public/shop/products/11/57/5711/images/11867/11867.750x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3530668"/>
            <a:ext cx="1556752" cy="1556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400604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3347864" y="5373216"/>
            <a:ext cx="5820792" cy="836672"/>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a:spcBef>
                <a:spcPts val="0"/>
              </a:spcBef>
            </a:pPr>
            <a:r>
              <a:rPr lang="ru-RU" sz="2000" b="1" cap="none" dirty="0">
                <a:solidFill>
                  <a:srgbClr val="002060"/>
                </a:solidFill>
                <a:latin typeface="Calibri" pitchFamily="34" charset="0"/>
              </a:rPr>
              <a:t>ТЕМА 3.7. ПЕРВИЧНЫЕ СРЕДСТВА ПОЖАРОТУШЕНИЯ В ЗДАНИЯХ И СООРУЖЕНИЯХ</a:t>
            </a:r>
          </a:p>
        </p:txBody>
      </p:sp>
      <p:sp>
        <p:nvSpPr>
          <p:cNvPr id="5" name="Заголовок 3"/>
          <p:cNvSpPr txBox="1">
            <a:spLocks/>
          </p:cNvSpPr>
          <p:nvPr/>
        </p:nvSpPr>
        <p:spPr>
          <a:xfrm>
            <a:off x="1907704" y="0"/>
            <a:ext cx="5820792" cy="548640"/>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a:r>
              <a:rPr lang="ru-RU" sz="2000" b="1" dirty="0" smtClean="0">
                <a:solidFill>
                  <a:srgbClr val="002060"/>
                </a:solidFill>
                <a:latin typeface="Calibri" pitchFamily="34" charset="0"/>
              </a:rPr>
              <a:t>ЗНАКИ Пожарной безопасности</a:t>
            </a:r>
            <a:endParaRPr lang="ru-RU" sz="2000" b="1" dirty="0">
              <a:solidFill>
                <a:srgbClr val="002060"/>
              </a:solidFill>
              <a:latin typeface="Calibri" pitchFamily="34" charset="0"/>
            </a:endParaRPr>
          </a:p>
        </p:txBody>
      </p:sp>
      <p:sp>
        <p:nvSpPr>
          <p:cNvPr id="6" name="Заголовок 6"/>
          <p:cNvSpPr>
            <a:spLocks noGrp="1"/>
          </p:cNvSpPr>
          <p:nvPr>
            <p:ph type="title"/>
          </p:nvPr>
        </p:nvSpPr>
        <p:spPr>
          <a:xfrm>
            <a:off x="4283968" y="6093296"/>
            <a:ext cx="4114800" cy="648072"/>
          </a:xfrm>
        </p:spPr>
        <p:txBody>
          <a:bodyPr>
            <a:normAutofit/>
          </a:bodyPr>
          <a:lstStyle/>
          <a:p>
            <a:pPr algn="ctr"/>
            <a:r>
              <a:rPr lang="ru-RU" sz="2000" b="1" dirty="0">
                <a:solidFill>
                  <a:schemeClr val="bg1"/>
                </a:solidFill>
                <a:latin typeface="Calibri" pitchFamily="34" charset="0"/>
              </a:rPr>
              <a:t>Предупреждающие знаки</a:t>
            </a:r>
          </a:p>
        </p:txBody>
      </p:sp>
      <p:sp>
        <p:nvSpPr>
          <p:cNvPr id="8" name="Прямоугольник 7"/>
          <p:cNvSpPr/>
          <p:nvPr/>
        </p:nvSpPr>
        <p:spPr>
          <a:xfrm>
            <a:off x="1499816" y="404664"/>
            <a:ext cx="7711479" cy="1631216"/>
          </a:xfrm>
          <a:prstGeom prst="rect">
            <a:avLst/>
          </a:prstGeom>
        </p:spPr>
        <p:txBody>
          <a:bodyPr wrap="square">
            <a:spAutoFit/>
          </a:bodyPr>
          <a:lstStyle/>
          <a:p>
            <a:pPr algn="just"/>
            <a:r>
              <a:rPr lang="ru-RU" sz="2000" b="1" dirty="0" err="1" smtClean="0">
                <a:solidFill>
                  <a:srgbClr val="002060"/>
                </a:solidFill>
                <a:latin typeface="Calibri" pitchFamily="34" charset="0"/>
                <a:cs typeface="Times New Roman" pitchFamily="18" charset="0"/>
              </a:rPr>
              <a:t>Пожароопасно</a:t>
            </a:r>
            <a:r>
              <a:rPr lang="ru-RU" sz="2000" b="1" dirty="0" smtClean="0">
                <a:solidFill>
                  <a:srgbClr val="002060"/>
                </a:solidFill>
                <a:latin typeface="Calibri" pitchFamily="34" charset="0"/>
                <a:cs typeface="Times New Roman" pitchFamily="18" charset="0"/>
              </a:rPr>
              <a:t>. Легковоспламеняющиеся вещества</a:t>
            </a:r>
          </a:p>
          <a:p>
            <a:pPr algn="just"/>
            <a:r>
              <a:rPr lang="ru-RU" sz="2000" dirty="0" smtClean="0">
                <a:solidFill>
                  <a:srgbClr val="002060"/>
                </a:solidFill>
                <a:latin typeface="Calibri" pitchFamily="34" charset="0"/>
                <a:cs typeface="Times New Roman" pitchFamily="18" charset="0"/>
              </a:rPr>
              <a:t>Такие знаки используются для привлечения внимания к помещениям, в которых хранятся легковоспламеняющиеся вещества. Их устанавливают на входных дверях, ёмкостях, дверцах шкафов и т. д. </a:t>
            </a:r>
          </a:p>
        </p:txBody>
      </p:sp>
      <p:sp>
        <p:nvSpPr>
          <p:cNvPr id="10" name="Прямоугольник 9"/>
          <p:cNvSpPr/>
          <p:nvPr/>
        </p:nvSpPr>
        <p:spPr>
          <a:xfrm>
            <a:off x="1499817" y="1944535"/>
            <a:ext cx="7668840" cy="1938992"/>
          </a:xfrm>
          <a:prstGeom prst="rect">
            <a:avLst/>
          </a:prstGeom>
        </p:spPr>
        <p:txBody>
          <a:bodyPr wrap="square">
            <a:spAutoFit/>
          </a:bodyPr>
          <a:lstStyle/>
          <a:p>
            <a:pPr algn="just"/>
            <a:r>
              <a:rPr lang="ru-RU" sz="2000" b="1" dirty="0" smtClean="0">
                <a:solidFill>
                  <a:srgbClr val="002060"/>
                </a:solidFill>
                <a:latin typeface="Calibri" pitchFamily="34" charset="0"/>
                <a:cs typeface="Times New Roman" pitchFamily="18" charset="0"/>
              </a:rPr>
              <a:t>Взрывоопасно</a:t>
            </a:r>
          </a:p>
          <a:p>
            <a:pPr algn="just"/>
            <a:r>
              <a:rPr lang="ru-RU" sz="2000" dirty="0" smtClean="0">
                <a:solidFill>
                  <a:srgbClr val="002060"/>
                </a:solidFill>
                <a:latin typeface="Calibri" pitchFamily="34" charset="0"/>
                <a:cs typeface="Times New Roman" pitchFamily="18" charset="0"/>
              </a:rPr>
              <a:t>Эти знаки используют для привлечения внимания к взрывоопасным веществам, устанавливают их на входных дверях, стенах помещений, дверцах шкафов и т. д. Знак непосредственно не относится к знакам пожарной безопасности, но он предупреждает о ситуации, которая может возникнуть при возгорании. </a:t>
            </a:r>
          </a:p>
        </p:txBody>
      </p:sp>
      <p:sp>
        <p:nvSpPr>
          <p:cNvPr id="12" name="Прямоугольник 11"/>
          <p:cNvSpPr/>
          <p:nvPr/>
        </p:nvSpPr>
        <p:spPr>
          <a:xfrm>
            <a:off x="1499816" y="3789040"/>
            <a:ext cx="7688212" cy="1323439"/>
          </a:xfrm>
          <a:prstGeom prst="rect">
            <a:avLst/>
          </a:prstGeom>
        </p:spPr>
        <p:txBody>
          <a:bodyPr wrap="square">
            <a:spAutoFit/>
          </a:bodyPr>
          <a:lstStyle/>
          <a:p>
            <a:pPr algn="just"/>
            <a:r>
              <a:rPr lang="ru-RU" sz="2000" b="1" dirty="0" smtClean="0">
                <a:solidFill>
                  <a:srgbClr val="002060"/>
                </a:solidFill>
                <a:latin typeface="Calibri" pitchFamily="34" charset="0"/>
                <a:cs typeface="Times New Roman" pitchFamily="18" charset="0"/>
              </a:rPr>
              <a:t>Опасно. Ядовитые вещества</a:t>
            </a:r>
          </a:p>
          <a:p>
            <a:pPr algn="just"/>
            <a:r>
              <a:rPr lang="ru-RU" sz="2000" dirty="0" smtClean="0">
                <a:solidFill>
                  <a:srgbClr val="002060"/>
                </a:solidFill>
                <a:latin typeface="Calibri" pitchFamily="34" charset="0"/>
                <a:cs typeface="Times New Roman" pitchFamily="18" charset="0"/>
              </a:rPr>
              <a:t>Эти знаки предупреждают об опасности отравления. Их устанавливают в местах хранения, выделения, производства и применения ядовитых веществ. </a:t>
            </a:r>
          </a:p>
        </p:txBody>
      </p:sp>
      <p:pic>
        <p:nvPicPr>
          <p:cNvPr id="14" name="Picture 2" descr="F:\Pozharoopasno_legkovosplamenyayushiesya_veshestva_Abali.ru_-600x502.png"/>
          <p:cNvPicPr>
            <a:picLocks noGrp="1" noChangeAspect="1" noChangeArrowheads="1"/>
          </p:cNvPicPr>
          <p:nvPr>
            <p:ph idx="1"/>
          </p:nvPr>
        </p:nvPicPr>
        <p:blipFill>
          <a:blip r:embed="rId2"/>
          <a:stretch>
            <a:fillRect/>
          </a:stretch>
        </p:blipFill>
        <p:spPr>
          <a:xfrm>
            <a:off x="0" y="476697"/>
            <a:ext cx="1462816" cy="1224111"/>
          </a:xfrm>
          <a:effectLst>
            <a:outerShdw blurRad="292100" dist="139700" dir="2700000" algn="tl" rotWithShape="0">
              <a:srgbClr val="333333">
                <a:alpha val="65000"/>
              </a:srgbClr>
            </a:outerShdw>
          </a:effectLst>
        </p:spPr>
      </p:pic>
      <p:pic>
        <p:nvPicPr>
          <p:cNvPr id="15" name="Picture 2" descr="F:\znak_vzryvoopasno_Abali.ru_-600x502.png"/>
          <p:cNvPicPr>
            <a:picLocks noChangeAspect="1" noChangeArrowheads="1"/>
          </p:cNvPicPr>
          <p:nvPr/>
        </p:nvPicPr>
        <p:blipFill>
          <a:blip r:embed="rId3"/>
          <a:stretch>
            <a:fillRect/>
          </a:stretch>
        </p:blipFill>
        <p:spPr>
          <a:xfrm>
            <a:off x="1" y="2255047"/>
            <a:ext cx="1499815" cy="1255073"/>
          </a:xfrm>
          <a:prstGeom prst="rect">
            <a:avLst/>
          </a:prstGeom>
          <a:effectLst>
            <a:outerShdw blurRad="292100" dist="139700" dir="2700000" algn="tl" rotWithShape="0">
              <a:srgbClr val="333333">
                <a:alpha val="65000"/>
              </a:srgbClr>
            </a:outerShdw>
          </a:effectLst>
        </p:spPr>
      </p:pic>
      <p:pic>
        <p:nvPicPr>
          <p:cNvPr id="16" name="Picture 3" descr="F:\opasno_yadovitye_veshestva_Abali.ru_-600x502.png"/>
          <p:cNvPicPr>
            <a:picLocks noChangeAspect="1" noChangeArrowheads="1"/>
          </p:cNvPicPr>
          <p:nvPr/>
        </p:nvPicPr>
        <p:blipFill>
          <a:blip r:embed="rId4"/>
          <a:stretch>
            <a:fillRect/>
          </a:stretch>
        </p:blipFill>
        <p:spPr>
          <a:xfrm>
            <a:off x="68742" y="3804642"/>
            <a:ext cx="1362331" cy="1140024"/>
          </a:xfrm>
          <a:prstGeom prst="rect">
            <a:avLst/>
          </a:prstGeom>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9712012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3437706" y="5661248"/>
            <a:ext cx="5820792" cy="548640"/>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lvl="0" algn="ctr">
              <a:spcBef>
                <a:spcPts val="0"/>
              </a:spcBef>
            </a:pPr>
            <a:r>
              <a:rPr lang="ru-RU" sz="2000" b="1" cap="none" dirty="0">
                <a:solidFill>
                  <a:srgbClr val="002060"/>
                </a:solidFill>
                <a:latin typeface="Calibri" pitchFamily="34" charset="0"/>
                <a:ea typeface="+mn-ea"/>
                <a:cs typeface="+mn-cs"/>
              </a:rPr>
              <a:t>ТЕМА 3.7. ПЕРВИЧНЫЕ СРЕДСТВА ПОЖАРОТУШЕНИЯ В ЗДАНИЯХ И СООРУЖЕНИЯХ</a:t>
            </a:r>
          </a:p>
        </p:txBody>
      </p:sp>
      <p:sp>
        <p:nvSpPr>
          <p:cNvPr id="5" name="Заголовок 3"/>
          <p:cNvSpPr txBox="1">
            <a:spLocks/>
          </p:cNvSpPr>
          <p:nvPr/>
        </p:nvSpPr>
        <p:spPr>
          <a:xfrm>
            <a:off x="1907704" y="0"/>
            <a:ext cx="5820792" cy="548640"/>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a:r>
              <a:rPr lang="ru-RU" sz="2000" b="1" dirty="0" smtClean="0">
                <a:solidFill>
                  <a:srgbClr val="002060"/>
                </a:solidFill>
                <a:latin typeface="Calibri" pitchFamily="34" charset="0"/>
              </a:rPr>
              <a:t>ЗНАКИ Пожарной безопасности</a:t>
            </a:r>
            <a:endParaRPr lang="ru-RU" sz="2000" b="1" dirty="0">
              <a:solidFill>
                <a:srgbClr val="002060"/>
              </a:solidFill>
              <a:latin typeface="Calibri" pitchFamily="34" charset="0"/>
            </a:endParaRPr>
          </a:p>
        </p:txBody>
      </p:sp>
      <p:sp>
        <p:nvSpPr>
          <p:cNvPr id="6" name="Заголовок 6"/>
          <p:cNvSpPr>
            <a:spLocks noGrp="1"/>
          </p:cNvSpPr>
          <p:nvPr>
            <p:ph type="title"/>
          </p:nvPr>
        </p:nvSpPr>
        <p:spPr>
          <a:xfrm>
            <a:off x="4283968" y="6093296"/>
            <a:ext cx="4114800" cy="648072"/>
          </a:xfrm>
        </p:spPr>
        <p:txBody>
          <a:bodyPr>
            <a:normAutofit/>
          </a:bodyPr>
          <a:lstStyle/>
          <a:p>
            <a:pPr algn="ctr"/>
            <a:r>
              <a:rPr lang="ru-RU" sz="2000" b="1" dirty="0">
                <a:solidFill>
                  <a:schemeClr val="bg1"/>
                </a:solidFill>
                <a:latin typeface="Calibri" pitchFamily="34" charset="0"/>
              </a:rPr>
              <a:t>Предупреждающие знаки</a:t>
            </a:r>
          </a:p>
        </p:txBody>
      </p:sp>
      <p:sp>
        <p:nvSpPr>
          <p:cNvPr id="8" name="Прямоугольник 7"/>
          <p:cNvSpPr/>
          <p:nvPr/>
        </p:nvSpPr>
        <p:spPr>
          <a:xfrm>
            <a:off x="1499816" y="404664"/>
            <a:ext cx="7711479" cy="1631216"/>
          </a:xfrm>
          <a:prstGeom prst="rect">
            <a:avLst/>
          </a:prstGeom>
        </p:spPr>
        <p:txBody>
          <a:bodyPr wrap="square">
            <a:spAutoFit/>
          </a:bodyPr>
          <a:lstStyle/>
          <a:p>
            <a:pPr algn="just"/>
            <a:r>
              <a:rPr lang="ru-RU" sz="2000" b="1" dirty="0" smtClean="0">
                <a:solidFill>
                  <a:srgbClr val="002060"/>
                </a:solidFill>
                <a:latin typeface="Calibri" pitchFamily="34" charset="0"/>
                <a:cs typeface="Times New Roman" pitchFamily="18" charset="0"/>
              </a:rPr>
              <a:t>Опасность поражения электрическим током</a:t>
            </a:r>
          </a:p>
          <a:p>
            <a:pPr algn="just"/>
            <a:r>
              <a:rPr lang="ru-RU" sz="2000" dirty="0" smtClean="0">
                <a:solidFill>
                  <a:srgbClr val="002060"/>
                </a:solidFill>
                <a:latin typeface="Calibri" pitchFamily="34" charset="0"/>
                <a:cs typeface="Times New Roman" pitchFamily="18" charset="0"/>
              </a:rPr>
              <a:t>Знак предупреждает об опасности поражения электрическим током. Эти знаки устанавливают на опорах линий электропередачи, электрооборудовании и приборах, дверцах силовых щитков, на электрических панелях и шкафах.</a:t>
            </a:r>
          </a:p>
        </p:txBody>
      </p:sp>
      <p:sp>
        <p:nvSpPr>
          <p:cNvPr id="10" name="Прямоугольник 9"/>
          <p:cNvSpPr/>
          <p:nvPr/>
        </p:nvSpPr>
        <p:spPr>
          <a:xfrm>
            <a:off x="1542455" y="2262536"/>
            <a:ext cx="7668840" cy="1323439"/>
          </a:xfrm>
          <a:prstGeom prst="rect">
            <a:avLst/>
          </a:prstGeom>
        </p:spPr>
        <p:txBody>
          <a:bodyPr wrap="square">
            <a:spAutoFit/>
          </a:bodyPr>
          <a:lstStyle/>
          <a:p>
            <a:pPr algn="just"/>
            <a:r>
              <a:rPr lang="ru-RU" sz="2000" b="1" dirty="0" smtClean="0">
                <a:solidFill>
                  <a:srgbClr val="002060"/>
                </a:solidFill>
                <a:latin typeface="Calibri" pitchFamily="34" charset="0"/>
                <a:cs typeface="Times New Roman" pitchFamily="18" charset="0"/>
              </a:rPr>
              <a:t>Внимание. Опасность </a:t>
            </a:r>
          </a:p>
          <a:p>
            <a:pPr algn="just"/>
            <a:r>
              <a:rPr lang="ru-RU" sz="2000" dirty="0" smtClean="0">
                <a:solidFill>
                  <a:srgbClr val="002060"/>
                </a:solidFill>
                <a:latin typeface="Calibri" pitchFamily="34" charset="0"/>
                <a:cs typeface="Times New Roman" pitchFamily="18" charset="0"/>
              </a:rPr>
              <a:t>Знак сигнализирует о прочих опасностях, которые не маркированы соответствующими знаками. Этот знак используется вместе с дополнительными знаками безопасности с поясняющей надписью.</a:t>
            </a:r>
          </a:p>
        </p:txBody>
      </p:sp>
      <p:sp>
        <p:nvSpPr>
          <p:cNvPr id="12" name="Прямоугольник 11"/>
          <p:cNvSpPr/>
          <p:nvPr/>
        </p:nvSpPr>
        <p:spPr>
          <a:xfrm>
            <a:off x="1570286" y="3789040"/>
            <a:ext cx="7688212" cy="1015663"/>
          </a:xfrm>
          <a:prstGeom prst="rect">
            <a:avLst/>
          </a:prstGeom>
        </p:spPr>
        <p:txBody>
          <a:bodyPr wrap="square">
            <a:spAutoFit/>
          </a:bodyPr>
          <a:lstStyle/>
          <a:p>
            <a:pPr algn="just"/>
            <a:r>
              <a:rPr lang="ru-RU" sz="2000" b="1" dirty="0" smtClean="0">
                <a:solidFill>
                  <a:srgbClr val="002060"/>
                </a:solidFill>
                <a:latin typeface="Calibri" pitchFamily="34" charset="0"/>
                <a:cs typeface="Times New Roman" pitchFamily="18" charset="0"/>
              </a:rPr>
              <a:t>Опасно. Едкие и коррозионные вещества</a:t>
            </a:r>
          </a:p>
          <a:p>
            <a:pPr algn="just"/>
            <a:r>
              <a:rPr lang="ru-RU" sz="2000" dirty="0" smtClean="0">
                <a:solidFill>
                  <a:srgbClr val="002060"/>
                </a:solidFill>
                <a:latin typeface="Calibri" pitchFamily="34" charset="0"/>
                <a:cs typeface="Times New Roman" pitchFamily="18" charset="0"/>
              </a:rPr>
              <a:t>Эти знаки располагаются в местах хранения, выделения, производства и применения едких и коррозионных веществ</a:t>
            </a:r>
          </a:p>
        </p:txBody>
      </p:sp>
      <p:pic>
        <p:nvPicPr>
          <p:cNvPr id="13" name="Picture 2" descr="F:\27056.jpg"/>
          <p:cNvPicPr>
            <a:picLocks noGrp="1" noChangeAspect="1" noChangeArrowheads="1"/>
          </p:cNvPicPr>
          <p:nvPr>
            <p:ph idx="1"/>
          </p:nvPr>
        </p:nvPicPr>
        <p:blipFill>
          <a:blip r:embed="rId2"/>
          <a:srcRect r="-921"/>
          <a:stretch>
            <a:fillRect/>
          </a:stretch>
        </p:blipFill>
        <p:spPr>
          <a:xfrm>
            <a:off x="12626" y="547524"/>
            <a:ext cx="1510341" cy="1343184"/>
          </a:xfrm>
          <a:effectLst>
            <a:outerShdw blurRad="292100" dist="139700" dir="2700000" algn="tl" rotWithShape="0">
              <a:srgbClr val="333333">
                <a:alpha val="65000"/>
              </a:srgbClr>
            </a:outerShdw>
          </a:effectLst>
        </p:spPr>
      </p:pic>
      <p:pic>
        <p:nvPicPr>
          <p:cNvPr id="17" name="Picture 2" descr="F:\1319449078_41.jpg"/>
          <p:cNvPicPr>
            <a:picLocks noChangeAspect="1" noChangeArrowheads="1"/>
          </p:cNvPicPr>
          <p:nvPr/>
        </p:nvPicPr>
        <p:blipFill>
          <a:blip r:embed="rId3">
            <a:clrChange>
              <a:clrFrom>
                <a:srgbClr val="FEFEFE"/>
              </a:clrFrom>
              <a:clrTo>
                <a:srgbClr val="FEFEFE">
                  <a:alpha val="0"/>
                </a:srgbClr>
              </a:clrTo>
            </a:clrChange>
          </a:blip>
          <a:srcRect l="15407" t="4694" r="15259" b="4639"/>
          <a:stretch>
            <a:fillRect/>
          </a:stretch>
        </p:blipFill>
        <p:spPr>
          <a:xfrm>
            <a:off x="-1952" y="2262536"/>
            <a:ext cx="1486660" cy="1296144"/>
          </a:xfrm>
          <a:prstGeom prst="rect">
            <a:avLst/>
          </a:prstGeom>
          <a:effectLst>
            <a:outerShdw blurRad="292100" dist="139700" dir="2700000" algn="tl" rotWithShape="0">
              <a:srgbClr val="333333">
                <a:alpha val="65000"/>
              </a:srgbClr>
            </a:outerShdw>
          </a:effectLst>
        </p:spPr>
      </p:pic>
      <p:pic>
        <p:nvPicPr>
          <p:cNvPr id="9220" name="Picture 4" descr="https://upload.wikimedia.org/wikipedia/commons/thumb/0/0e/DIN_4844-2_Warnung_vor_Aetzenden_Stoffen_D-W004.svg/1200px-DIN_4844-2_Warnung_vor_Aetzenden_Stoffen_D-W004.sv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161" y="3616877"/>
            <a:ext cx="1551316" cy="1359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717517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11960" y="5445224"/>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3.8. СИСТЕМЫ АВТОМАТИЧЕСКОГО ПОЖАРОТУШЕНИЯ И ПОЖАРНОЙ СИГНАЛИЗАЦИИ</a:t>
            </a:r>
            <a:endParaRPr lang="ru-RU" sz="2000" b="1" dirty="0">
              <a:solidFill>
                <a:srgbClr val="002060"/>
              </a:solidFill>
              <a:latin typeface="Calibri" pitchFamily="34" charset="0"/>
            </a:endParaRPr>
          </a:p>
        </p:txBody>
      </p:sp>
      <p:sp>
        <p:nvSpPr>
          <p:cNvPr id="5" name="Прямоугольник 4"/>
          <p:cNvSpPr/>
          <p:nvPr/>
        </p:nvSpPr>
        <p:spPr>
          <a:xfrm>
            <a:off x="-102" y="-12321"/>
            <a:ext cx="9144101" cy="738664"/>
          </a:xfrm>
          <a:prstGeom prst="rect">
            <a:avLst/>
          </a:prstGeom>
        </p:spPr>
        <p:txBody>
          <a:bodyPr wrap="square">
            <a:spAutoFit/>
          </a:bodyPr>
          <a:lstStyle/>
          <a:p>
            <a:pPr algn="just"/>
            <a:r>
              <a:rPr lang="ru-RU" sz="1400" b="1" dirty="0" smtClean="0">
                <a:solidFill>
                  <a:srgbClr val="002060"/>
                </a:solidFill>
                <a:latin typeface="Calibri" pitchFamily="34" charset="0"/>
              </a:rPr>
              <a:t>СИСТЕМА ОПОВЕЩЕНИЯ И УПРАВЛЕНИЯ ЭВАКУАЦИЕЙ ЛЮДЕЙ </a:t>
            </a:r>
            <a:r>
              <a:rPr lang="ru-RU" sz="1400" dirty="0" smtClean="0">
                <a:solidFill>
                  <a:srgbClr val="002060"/>
                </a:solidFill>
                <a:latin typeface="Calibri" pitchFamily="34" charset="0"/>
              </a:rPr>
              <a:t>(СОУЭ)- это комплекс </a:t>
            </a:r>
            <a:r>
              <a:rPr lang="ru-RU" sz="1400" dirty="0">
                <a:solidFill>
                  <a:srgbClr val="002060"/>
                </a:solidFill>
                <a:latin typeface="Calibri" pitchFamily="34" charset="0"/>
              </a:rPr>
              <a:t>организационных мероприятий и технических средств, предназначенный для своевременного сообщения людям информации о возникновении пожара, необходимости эвакуироваться, путях и очередности эвакуации.</a:t>
            </a:r>
          </a:p>
        </p:txBody>
      </p:sp>
      <p:sp>
        <p:nvSpPr>
          <p:cNvPr id="6" name="Прямоугольник 5"/>
          <p:cNvSpPr/>
          <p:nvPr/>
        </p:nvSpPr>
        <p:spPr>
          <a:xfrm>
            <a:off x="-103" y="751344"/>
            <a:ext cx="9144101" cy="2677656"/>
          </a:xfrm>
          <a:prstGeom prst="rect">
            <a:avLst/>
          </a:prstGeom>
        </p:spPr>
        <p:txBody>
          <a:bodyPr wrap="square">
            <a:spAutoFit/>
          </a:bodyPr>
          <a:lstStyle/>
          <a:p>
            <a:pPr algn="just" fontAlgn="base"/>
            <a:r>
              <a:rPr lang="ru-RU" sz="1400" b="1" dirty="0">
                <a:solidFill>
                  <a:srgbClr val="002060"/>
                </a:solidFill>
                <a:latin typeface="Calibri" pitchFamily="34" charset="0"/>
              </a:rPr>
              <a:t>СОУЭ </a:t>
            </a:r>
            <a:r>
              <a:rPr lang="ru-RU" sz="1400" dirty="0">
                <a:solidFill>
                  <a:srgbClr val="002060"/>
                </a:solidFill>
                <a:latin typeface="Calibri" pitchFamily="34" charset="0"/>
              </a:rPr>
              <a:t>должна включаться автоматически от командного сигнала, формируемого автоматической установкой пожарной сигнализации или пожаротушения, за исключением случаев, приведенных ниже</a:t>
            </a:r>
            <a:r>
              <a:rPr lang="ru-RU" sz="1400" dirty="0" smtClean="0">
                <a:solidFill>
                  <a:srgbClr val="002060"/>
                </a:solidFill>
                <a:latin typeface="Calibri" pitchFamily="34" charset="0"/>
              </a:rPr>
              <a:t>.</a:t>
            </a:r>
          </a:p>
          <a:p>
            <a:pPr algn="just" fontAlgn="base"/>
            <a:endParaRPr lang="ru-RU" sz="1400" dirty="0">
              <a:solidFill>
                <a:srgbClr val="002060"/>
              </a:solidFill>
              <a:latin typeface="Calibri" pitchFamily="34" charset="0"/>
            </a:endParaRPr>
          </a:p>
          <a:p>
            <a:pPr algn="just" fontAlgn="base"/>
            <a:r>
              <a:rPr lang="ru-RU" sz="1400" dirty="0">
                <a:solidFill>
                  <a:srgbClr val="002060"/>
                </a:solidFill>
                <a:latin typeface="Calibri" pitchFamily="34" charset="0"/>
              </a:rPr>
              <a:t>Дистанционное, ручное и местное включение СОУЭ допускается использовать, если в соответствии с нормативными документами по пожарной безопасности для данного вида зданий не требуется оснащение автоматическими установками пожаротушения и (или) автоматической пожарной сигнализацией. При этом пусковые элементы должны быть выполнены и размещены в соответствии с требованиями, предъявляемыми к ручным пожарным </a:t>
            </a:r>
            <a:r>
              <a:rPr lang="ru-RU" sz="1400" dirty="0" err="1">
                <a:solidFill>
                  <a:srgbClr val="002060"/>
                </a:solidFill>
                <a:latin typeface="Calibri" pitchFamily="34" charset="0"/>
              </a:rPr>
              <a:t>извещателям</a:t>
            </a:r>
            <a:r>
              <a:rPr lang="ru-RU" sz="1400" dirty="0" smtClean="0">
                <a:solidFill>
                  <a:srgbClr val="002060"/>
                </a:solidFill>
                <a:latin typeface="Calibri" pitchFamily="34" charset="0"/>
              </a:rPr>
              <a:t>.</a:t>
            </a:r>
          </a:p>
          <a:p>
            <a:pPr algn="just" fontAlgn="base"/>
            <a:endParaRPr lang="ru-RU" sz="1400" dirty="0">
              <a:solidFill>
                <a:srgbClr val="002060"/>
              </a:solidFill>
              <a:latin typeface="Calibri" pitchFamily="34" charset="0"/>
            </a:endParaRPr>
          </a:p>
          <a:p>
            <a:pPr algn="just" fontAlgn="base"/>
            <a:r>
              <a:rPr lang="ru-RU" sz="1400" dirty="0" smtClean="0">
                <a:solidFill>
                  <a:srgbClr val="002060"/>
                </a:solidFill>
                <a:latin typeface="Calibri" pitchFamily="34" charset="0"/>
              </a:rPr>
              <a:t>В СОУЭ 3-5-го типов полуавтоматическое управление, а также ручное, дистанционное и местное включение допускается использовать только в отдельных зонах оповещения.</a:t>
            </a:r>
          </a:p>
          <a:p>
            <a:pPr algn="just" fontAlgn="base"/>
            <a:endParaRPr lang="ru-RU" sz="1400" dirty="0" smtClean="0">
              <a:solidFill>
                <a:srgbClr val="002060"/>
              </a:solidFill>
              <a:latin typeface="Calibri" pitchFamily="34" charset="0"/>
            </a:endParaRPr>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83354" y="2924944"/>
            <a:ext cx="2646038" cy="2071848"/>
          </a:xfrm>
          <a:prstGeom prst="rect">
            <a:avLst/>
          </a:prstGeom>
        </p:spPr>
      </p:pic>
      <p:sp>
        <p:nvSpPr>
          <p:cNvPr id="8" name="Прямоугольник 7"/>
          <p:cNvSpPr/>
          <p:nvPr/>
        </p:nvSpPr>
        <p:spPr>
          <a:xfrm>
            <a:off x="7784" y="3429000"/>
            <a:ext cx="6580439" cy="954107"/>
          </a:xfrm>
          <a:prstGeom prst="rect">
            <a:avLst/>
          </a:prstGeom>
        </p:spPr>
        <p:txBody>
          <a:bodyPr wrap="square">
            <a:spAutoFit/>
          </a:bodyPr>
          <a:lstStyle/>
          <a:p>
            <a:pPr algn="just" fontAlgn="base"/>
            <a:r>
              <a:rPr lang="ru-RU" sz="1400" dirty="0" smtClean="0">
                <a:solidFill>
                  <a:srgbClr val="002060"/>
                </a:solidFill>
                <a:latin typeface="Calibri" pitchFamily="34" charset="0"/>
              </a:rPr>
              <a:t>Выбор вида управления определяется организацией-проектировщиком в зависимости от функционального назначения, конструктивных и объемно-планировочных решений здания и исходя из условия обеспечения безопасной эвакуации людей при пожаре.</a:t>
            </a:r>
            <a:endParaRPr lang="ru-RU" sz="1400" dirty="0">
              <a:solidFill>
                <a:srgbClr val="002060"/>
              </a:solidFill>
              <a:latin typeface="Calibri" pitchFamily="34" charset="0"/>
            </a:endParaRPr>
          </a:p>
        </p:txBody>
      </p:sp>
    </p:spTree>
    <p:extLst>
      <p:ext uri="{BB962C8B-B14F-4D97-AF65-F5344CB8AC3E}">
        <p14:creationId xmlns:p14="http://schemas.microsoft.com/office/powerpoint/2010/main" val="9711253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11960" y="5445224"/>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3.8. СИСТЕМЫ АВТОМАТИЧЕСКОГО ПОЖАРОТУШЕНИЯ И ПОЖАРНОЙ СИГНАЛИЗАЦИИ</a:t>
            </a:r>
            <a:endParaRPr lang="ru-RU" sz="2000" b="1" dirty="0">
              <a:solidFill>
                <a:srgbClr val="002060"/>
              </a:solidFill>
              <a:latin typeface="Calibri" pitchFamily="34" charset="0"/>
            </a:endParaRPr>
          </a:p>
        </p:txBody>
      </p:sp>
      <p:sp>
        <p:nvSpPr>
          <p:cNvPr id="5" name="Прямоугольник 4"/>
          <p:cNvSpPr/>
          <p:nvPr/>
        </p:nvSpPr>
        <p:spPr>
          <a:xfrm>
            <a:off x="0" y="0"/>
            <a:ext cx="4427984" cy="954107"/>
          </a:xfrm>
          <a:prstGeom prst="rect">
            <a:avLst/>
          </a:prstGeom>
        </p:spPr>
        <p:txBody>
          <a:bodyPr wrap="square">
            <a:spAutoFit/>
          </a:bodyPr>
          <a:lstStyle/>
          <a:p>
            <a:pPr algn="just"/>
            <a:r>
              <a:rPr lang="ru-RU" sz="1400" b="1" dirty="0" smtClean="0">
                <a:solidFill>
                  <a:srgbClr val="002060"/>
                </a:solidFill>
                <a:latin typeface="Calibri" pitchFamily="34" charset="0"/>
              </a:rPr>
              <a:t>С0УЭ 1 </a:t>
            </a:r>
            <a:r>
              <a:rPr lang="ru-RU" sz="1400" b="1" dirty="0">
                <a:solidFill>
                  <a:srgbClr val="002060"/>
                </a:solidFill>
                <a:latin typeface="Calibri" pitchFamily="34" charset="0"/>
              </a:rPr>
              <a:t>типа —</a:t>
            </a:r>
            <a:r>
              <a:rPr lang="ru-RU" sz="1400" dirty="0">
                <a:solidFill>
                  <a:srgbClr val="002060"/>
                </a:solidFill>
                <a:latin typeface="Calibri" pitchFamily="34" charset="0"/>
              </a:rPr>
              <a:t> </a:t>
            </a:r>
            <a:r>
              <a:rPr lang="ru-RU" sz="1400" dirty="0" smtClean="0">
                <a:solidFill>
                  <a:srgbClr val="002060"/>
                </a:solidFill>
                <a:latin typeface="Calibri" pitchFamily="34" charset="0"/>
              </a:rPr>
              <a:t>любые </a:t>
            </a:r>
            <a:r>
              <a:rPr lang="ru-RU" sz="1400" dirty="0">
                <a:solidFill>
                  <a:srgbClr val="002060"/>
                </a:solidFill>
                <a:latin typeface="Calibri" pitchFamily="34" charset="0"/>
              </a:rPr>
              <a:t>типы таких систем неразрывно связаны с установками АПС, смонтированных в зданиях, из которых необходимо организовать эвакуацию в случае возникновения пожара.</a:t>
            </a:r>
          </a:p>
        </p:txBody>
      </p:sp>
      <p:sp>
        <p:nvSpPr>
          <p:cNvPr id="6" name="Прямоугольник 5"/>
          <p:cNvSpPr/>
          <p:nvPr/>
        </p:nvSpPr>
        <p:spPr>
          <a:xfrm>
            <a:off x="4427984" y="11975"/>
            <a:ext cx="4716016" cy="1384995"/>
          </a:xfrm>
          <a:prstGeom prst="rect">
            <a:avLst/>
          </a:prstGeom>
        </p:spPr>
        <p:txBody>
          <a:bodyPr wrap="square">
            <a:spAutoFit/>
          </a:bodyPr>
          <a:lstStyle/>
          <a:p>
            <a:pPr algn="just"/>
            <a:r>
              <a:rPr lang="ru-RU" sz="1400" b="1" dirty="0">
                <a:solidFill>
                  <a:srgbClr val="002060"/>
                </a:solidFill>
                <a:latin typeface="Calibri" pitchFamily="34" charset="0"/>
              </a:rPr>
              <a:t>СОУЭ 2 </a:t>
            </a:r>
            <a:r>
              <a:rPr lang="ru-RU" sz="1400" b="1" dirty="0" smtClean="0">
                <a:solidFill>
                  <a:srgbClr val="002060"/>
                </a:solidFill>
                <a:latin typeface="Calibri" pitchFamily="34" charset="0"/>
              </a:rPr>
              <a:t>типа —</a:t>
            </a:r>
            <a:r>
              <a:rPr lang="ru-RU" sz="1400" dirty="0" smtClean="0">
                <a:solidFill>
                  <a:srgbClr val="002060"/>
                </a:solidFill>
                <a:latin typeface="Calibri" pitchFamily="34" charset="0"/>
              </a:rPr>
              <a:t> такие </a:t>
            </a:r>
            <a:r>
              <a:rPr lang="ru-RU" sz="1400" dirty="0">
                <a:solidFill>
                  <a:srgbClr val="002060"/>
                </a:solidFill>
                <a:latin typeface="Calibri" pitchFamily="34" charset="0"/>
              </a:rPr>
              <a:t>системы оповещения совмещают звуковое извещение </a:t>
            </a:r>
            <a:r>
              <a:rPr lang="ru-RU" sz="1400" dirty="0" smtClean="0">
                <a:solidFill>
                  <a:srgbClr val="002060"/>
                </a:solidFill>
                <a:latin typeface="Calibri" pitchFamily="34" charset="0"/>
              </a:rPr>
              <a:t>1 типа со световыми </a:t>
            </a:r>
            <a:r>
              <a:rPr lang="ru-RU" sz="1400" dirty="0">
                <a:solidFill>
                  <a:srgbClr val="002060"/>
                </a:solidFill>
                <a:latin typeface="Calibri" pitchFamily="34" charset="0"/>
              </a:rPr>
              <a:t>табло «Выход», </a:t>
            </a:r>
            <a:r>
              <a:rPr lang="ru-RU" sz="1400" dirty="0" smtClean="0">
                <a:solidFill>
                  <a:srgbClr val="002060"/>
                </a:solidFill>
                <a:latin typeface="Calibri" pitchFamily="34" charset="0"/>
              </a:rPr>
              <a:t>смонтированными над дверными проемами помещений</a:t>
            </a:r>
            <a:r>
              <a:rPr lang="ru-RU" sz="1400" dirty="0">
                <a:solidFill>
                  <a:srgbClr val="002060"/>
                </a:solidFill>
                <a:latin typeface="Calibri" pitchFamily="34" charset="0"/>
              </a:rPr>
              <a:t>, в </a:t>
            </a:r>
            <a:r>
              <a:rPr lang="ru-RU" sz="1400" dirty="0" smtClean="0">
                <a:solidFill>
                  <a:srgbClr val="002060"/>
                </a:solidFill>
                <a:latin typeface="Calibri" pitchFamily="34" charset="0"/>
              </a:rPr>
              <a:t>коридорах у выходов в лестничные </a:t>
            </a:r>
            <a:r>
              <a:rPr lang="ru-RU" sz="1400" dirty="0">
                <a:solidFill>
                  <a:srgbClr val="002060"/>
                </a:solidFill>
                <a:latin typeface="Calibri" pitchFamily="34" charset="0"/>
              </a:rPr>
              <a:t>клетки</a:t>
            </a:r>
            <a:r>
              <a:rPr lang="ru-RU" sz="1400" dirty="0" smtClean="0">
                <a:solidFill>
                  <a:srgbClr val="002060"/>
                </a:solidFill>
                <a:latin typeface="Calibri" pitchFamily="34" charset="0"/>
              </a:rPr>
              <a:t>, переходы, непосредственно на улицу / территорию предприятия / организации</a:t>
            </a:r>
            <a:r>
              <a:rPr lang="ru-RU" sz="1400" dirty="0">
                <a:solidFill>
                  <a:srgbClr val="002060"/>
                </a:solidFill>
                <a:latin typeface="Calibri" pitchFamily="34" charset="0"/>
              </a:rPr>
              <a:t>.</a:t>
            </a:r>
          </a:p>
        </p:txBody>
      </p:sp>
      <p:pic>
        <p:nvPicPr>
          <p:cNvPr id="7" name="Рисунок 6"/>
          <p:cNvPicPr>
            <a:picLocks noChangeAspect="1"/>
          </p:cNvPicPr>
          <p:nvPr/>
        </p:nvPicPr>
        <p:blipFill rotWithShape="1">
          <a:blip r:embed="rId2">
            <a:extLst>
              <a:ext uri="{28A0092B-C50C-407E-A947-70E740481C1C}">
                <a14:useLocalDpi xmlns:a14="http://schemas.microsoft.com/office/drawing/2010/main" val="0"/>
              </a:ext>
            </a:extLst>
          </a:blip>
          <a:srcRect t="42538" b="7101"/>
          <a:stretch/>
        </p:blipFill>
        <p:spPr>
          <a:xfrm>
            <a:off x="11297" y="1396971"/>
            <a:ext cx="9144000" cy="3257058"/>
          </a:xfrm>
          <a:prstGeom prst="rect">
            <a:avLst/>
          </a:prstGeom>
        </p:spPr>
      </p:pic>
    </p:spTree>
    <p:extLst>
      <p:ext uri="{BB962C8B-B14F-4D97-AF65-F5344CB8AC3E}">
        <p14:creationId xmlns:p14="http://schemas.microsoft.com/office/powerpoint/2010/main" val="2308342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67944" y="5517232"/>
            <a:ext cx="4572000" cy="707886"/>
          </a:xfrm>
          <a:prstGeom prst="rect">
            <a:avLst/>
          </a:prstGeom>
        </p:spPr>
        <p:txBody>
          <a:bodyPr>
            <a:spAutoFit/>
          </a:bodyPr>
          <a:lstStyle/>
          <a:p>
            <a:pPr algn="ctr"/>
            <a:r>
              <a:rPr lang="ru-RU" sz="2000" b="1" dirty="0" smtClean="0">
                <a:solidFill>
                  <a:srgbClr val="002060"/>
                </a:solidFill>
                <a:latin typeface="Calibri" pitchFamily="34" charset="0"/>
              </a:rPr>
              <a:t>ТЕМА 3.2. ПУТИ ЭВАКУАЦИИ ЛЮДЕЙ ПРИ ПОЖАРЕ</a:t>
            </a:r>
            <a:endParaRPr lang="ru-RU" sz="2000" b="1" dirty="0">
              <a:solidFill>
                <a:srgbClr val="002060"/>
              </a:solidFill>
              <a:latin typeface="Calibri" pitchFamily="34" charset="0"/>
            </a:endParaRPr>
          </a:p>
        </p:txBody>
      </p:sp>
      <p:sp>
        <p:nvSpPr>
          <p:cNvPr id="3" name="Прямоугольник 2"/>
          <p:cNvSpPr/>
          <p:nvPr/>
        </p:nvSpPr>
        <p:spPr>
          <a:xfrm>
            <a:off x="0" y="0"/>
            <a:ext cx="9144000" cy="738664"/>
          </a:xfrm>
          <a:prstGeom prst="rect">
            <a:avLst/>
          </a:prstGeom>
        </p:spPr>
        <p:txBody>
          <a:bodyPr wrap="square">
            <a:spAutoFit/>
          </a:bodyPr>
          <a:lstStyle/>
          <a:p>
            <a:pPr algn="just"/>
            <a:r>
              <a:rPr lang="ru-RU" sz="1400" dirty="0">
                <a:solidFill>
                  <a:srgbClr val="002060"/>
                </a:solidFill>
                <a:latin typeface="Calibri" pitchFamily="34" charset="0"/>
              </a:rPr>
              <a:t>Каждое здание или сооружение должно иметь объемно-планировочное решение и конструктивное исполнение эвакуационных путей, обеспечивающие безопасную эвакуацию людей при пожаре.</a:t>
            </a:r>
            <a:r>
              <a:rPr lang="ru-RU" sz="1400" b="1" dirty="0">
                <a:solidFill>
                  <a:srgbClr val="002060"/>
                </a:solidFill>
                <a:latin typeface="Calibri" pitchFamily="34" charset="0"/>
              </a:rPr>
              <a:t> При невозможности безопасной эвакуации людей должна быть обеспечена их защита посредством применения систем коллективной защиты.</a:t>
            </a:r>
          </a:p>
        </p:txBody>
      </p:sp>
      <p:graphicFrame>
        <p:nvGraphicFramePr>
          <p:cNvPr id="4" name="Схема 3"/>
          <p:cNvGraphicFramePr/>
          <p:nvPr>
            <p:extLst>
              <p:ext uri="{D42A27DB-BD31-4B8C-83A1-F6EECF244321}">
                <p14:modId xmlns:p14="http://schemas.microsoft.com/office/powerpoint/2010/main" val="3046042405"/>
              </p:ext>
            </p:extLst>
          </p:nvPr>
        </p:nvGraphicFramePr>
        <p:xfrm>
          <a:off x="0" y="744740"/>
          <a:ext cx="5796136" cy="22088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Рисунок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96136" y="738664"/>
            <a:ext cx="3347864" cy="2214943"/>
          </a:xfrm>
          <a:prstGeom prst="rect">
            <a:avLst/>
          </a:prstGeom>
        </p:spPr>
      </p:pic>
      <p:sp>
        <p:nvSpPr>
          <p:cNvPr id="7" name="Прямоугольник 6"/>
          <p:cNvSpPr/>
          <p:nvPr/>
        </p:nvSpPr>
        <p:spPr>
          <a:xfrm>
            <a:off x="-47989" y="2993330"/>
            <a:ext cx="7640588" cy="738664"/>
          </a:xfrm>
          <a:prstGeom prst="rect">
            <a:avLst/>
          </a:prstGeom>
        </p:spPr>
        <p:txBody>
          <a:bodyPr wrap="square">
            <a:spAutoFit/>
          </a:bodyPr>
          <a:lstStyle/>
          <a:p>
            <a:pPr algn="just"/>
            <a:r>
              <a:rPr lang="ru-RU" sz="1400" dirty="0">
                <a:solidFill>
                  <a:srgbClr val="002060"/>
                </a:solidFill>
                <a:latin typeface="Calibri" pitchFamily="34" charset="0"/>
              </a:rPr>
              <a:t>Безопасная эвакуация людей из зданий и сооружений при пожаре считается обеспеченной, если интервал </a:t>
            </a:r>
            <a:r>
              <a:rPr lang="ru-RU" sz="1400" b="1" dirty="0">
                <a:solidFill>
                  <a:srgbClr val="002060"/>
                </a:solidFill>
                <a:latin typeface="Calibri" pitchFamily="34" charset="0"/>
              </a:rPr>
              <a:t>времени от момента обнаружения пожара до завершения процесса эвакуации людей в безопасную зону не превышает необходимого времени эвакуации людей при пожаре.</a:t>
            </a:r>
          </a:p>
        </p:txBody>
      </p:sp>
      <p:sp>
        <p:nvSpPr>
          <p:cNvPr id="8" name="Прямоугольник 7"/>
          <p:cNvSpPr/>
          <p:nvPr/>
        </p:nvSpPr>
        <p:spPr>
          <a:xfrm>
            <a:off x="-47989" y="3873268"/>
            <a:ext cx="7616549" cy="1169551"/>
          </a:xfrm>
          <a:prstGeom prst="rect">
            <a:avLst/>
          </a:prstGeom>
        </p:spPr>
        <p:txBody>
          <a:bodyPr wrap="square">
            <a:spAutoFit/>
          </a:bodyPr>
          <a:lstStyle/>
          <a:p>
            <a:pPr algn="just"/>
            <a:r>
              <a:rPr lang="ru-RU" sz="1400" dirty="0">
                <a:solidFill>
                  <a:srgbClr val="002060"/>
                </a:solidFill>
                <a:latin typeface="Calibri" pitchFamily="34" charset="0"/>
              </a:rPr>
              <a:t>Размещение помещений с массовым пребыванием людей, в том числе детей и групп населения с ограниченными возможностями передвижения, и применение пожароопасных строительных материалов в конструктивных элементах путей эвакуации должны </a:t>
            </a:r>
            <a:r>
              <a:rPr lang="ru-RU" sz="1400" b="1" dirty="0">
                <a:solidFill>
                  <a:srgbClr val="002060"/>
                </a:solidFill>
                <a:latin typeface="Calibri" pitchFamily="34" charset="0"/>
              </a:rPr>
              <a:t>определяться техническими регламентами, принятыми в соответствии с Федеральным законом "О техническом регулировании".</a:t>
            </a:r>
          </a:p>
        </p:txBody>
      </p:sp>
      <p:pic>
        <p:nvPicPr>
          <p:cNvPr id="10" name="Рисунок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92598" y="2993330"/>
            <a:ext cx="1551401" cy="904984"/>
          </a:xfrm>
          <a:prstGeom prst="rect">
            <a:avLst/>
          </a:prstGeom>
        </p:spPr>
      </p:pic>
      <p:pic>
        <p:nvPicPr>
          <p:cNvPr id="11" name="Рисунок 10"/>
          <p:cNvPicPr>
            <a:picLocks noChangeAspect="1"/>
          </p:cNvPicPr>
          <p:nvPr/>
        </p:nvPicPr>
        <p:blipFill rotWithShape="1">
          <a:blip r:embed="rId9" cstate="print">
            <a:extLst>
              <a:ext uri="{28A0092B-C50C-407E-A947-70E740481C1C}">
                <a14:useLocalDpi xmlns:a14="http://schemas.microsoft.com/office/drawing/2010/main" val="0"/>
              </a:ext>
            </a:extLst>
          </a:blip>
          <a:srcRect l="18753"/>
          <a:stretch/>
        </p:blipFill>
        <p:spPr>
          <a:xfrm>
            <a:off x="7568561" y="4061725"/>
            <a:ext cx="1575438" cy="663419"/>
          </a:xfrm>
          <a:prstGeom prst="rect">
            <a:avLst/>
          </a:prstGeom>
        </p:spPr>
      </p:pic>
    </p:spTree>
    <p:extLst>
      <p:ext uri="{BB962C8B-B14F-4D97-AF65-F5344CB8AC3E}">
        <p14:creationId xmlns:p14="http://schemas.microsoft.com/office/powerpoint/2010/main" val="71625720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11960" y="5445224"/>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3.8. СИСТЕМЫ АВТОМАТИЧЕСКОГО ПОЖАРОТУШЕНИЯ И ПОЖАРНОЙ СИГНАЛИЗАЦИИ</a:t>
            </a:r>
            <a:endParaRPr lang="ru-RU" sz="2000" b="1" dirty="0">
              <a:solidFill>
                <a:srgbClr val="002060"/>
              </a:solidFill>
              <a:latin typeface="Calibri" pitchFamily="34" charset="0"/>
            </a:endParaRPr>
          </a:p>
        </p:txBody>
      </p:sp>
      <p:sp>
        <p:nvSpPr>
          <p:cNvPr id="5" name="Прямоугольник 4"/>
          <p:cNvSpPr/>
          <p:nvPr/>
        </p:nvSpPr>
        <p:spPr>
          <a:xfrm>
            <a:off x="13714" y="2923"/>
            <a:ext cx="9130285" cy="1169551"/>
          </a:xfrm>
          <a:prstGeom prst="rect">
            <a:avLst/>
          </a:prstGeom>
        </p:spPr>
        <p:txBody>
          <a:bodyPr wrap="square">
            <a:spAutoFit/>
          </a:bodyPr>
          <a:lstStyle/>
          <a:p>
            <a:pPr algn="just"/>
            <a:r>
              <a:rPr lang="ru-RU" sz="1400" b="1" dirty="0">
                <a:solidFill>
                  <a:srgbClr val="002060"/>
                </a:solidFill>
                <a:latin typeface="Calibri" pitchFamily="34" charset="0"/>
              </a:rPr>
              <a:t>СОУЭ 3</a:t>
            </a:r>
            <a:r>
              <a:rPr lang="ru-RU" sz="1400" dirty="0">
                <a:solidFill>
                  <a:srgbClr val="002060"/>
                </a:solidFill>
                <a:latin typeface="Calibri" pitchFamily="34" charset="0"/>
              </a:rPr>
              <a:t> </a:t>
            </a:r>
            <a:r>
              <a:rPr lang="ru-RU" sz="1400" b="1" dirty="0" smtClean="0">
                <a:solidFill>
                  <a:srgbClr val="002060"/>
                </a:solidFill>
                <a:latin typeface="Calibri" pitchFamily="34" charset="0"/>
              </a:rPr>
              <a:t>типа </a:t>
            </a:r>
            <a:r>
              <a:rPr lang="ru-RU" sz="1400" dirty="0">
                <a:solidFill>
                  <a:srgbClr val="002060"/>
                </a:solidFill>
                <a:latin typeface="Calibri" pitchFamily="34" charset="0"/>
              </a:rPr>
              <a:t>— </a:t>
            </a:r>
            <a:r>
              <a:rPr lang="ru-RU" sz="1400" dirty="0" smtClean="0">
                <a:solidFill>
                  <a:srgbClr val="002060"/>
                </a:solidFill>
                <a:latin typeface="Calibri" pitchFamily="34" charset="0"/>
              </a:rPr>
              <a:t>этот </a:t>
            </a:r>
            <a:r>
              <a:rPr lang="ru-RU" sz="1400" dirty="0">
                <a:solidFill>
                  <a:srgbClr val="002060"/>
                </a:solidFill>
                <a:latin typeface="Calibri" pitchFamily="34" charset="0"/>
              </a:rPr>
              <a:t>вид систем кардинально отличается от 1, 2 типа, т.к. в нем главным способом извещения людей о случившемся, необходимости без паники, организованно покинуть здание является речевое оповещение с передачей в автоматическом режиме специальных, заранее подготовленных текстов о необходимости эвакуации; а звуковое допустимо лишь в отдельных зонах по техническому заданию заказчика/собственника, решению проектной организации.</a:t>
            </a:r>
          </a:p>
        </p:txBody>
      </p:sp>
      <p:pic>
        <p:nvPicPr>
          <p:cNvPr id="6" name="Рисунок 5"/>
          <p:cNvPicPr>
            <a:picLocks noChangeAspect="1"/>
          </p:cNvPicPr>
          <p:nvPr/>
        </p:nvPicPr>
        <p:blipFill rotWithShape="1">
          <a:blip r:embed="rId2">
            <a:extLst>
              <a:ext uri="{28A0092B-C50C-407E-A947-70E740481C1C}">
                <a14:useLocalDpi xmlns:a14="http://schemas.microsoft.com/office/drawing/2010/main" val="0"/>
              </a:ext>
            </a:extLst>
          </a:blip>
          <a:srcRect t="40397" b="3120"/>
          <a:stretch/>
        </p:blipFill>
        <p:spPr>
          <a:xfrm>
            <a:off x="-1" y="1258137"/>
            <a:ext cx="9144000" cy="3653032"/>
          </a:xfrm>
          <a:prstGeom prst="rect">
            <a:avLst/>
          </a:prstGeom>
        </p:spPr>
      </p:pic>
    </p:spTree>
    <p:extLst>
      <p:ext uri="{BB962C8B-B14F-4D97-AF65-F5344CB8AC3E}">
        <p14:creationId xmlns:p14="http://schemas.microsoft.com/office/powerpoint/2010/main" val="135963291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11960" y="5445224"/>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3.8. СИСТЕМЫ АВТОМАТИЧЕСКОГО ПОЖАРОТУШЕНИЯ И ПОЖАРНОЙ СИГНАЛИЗАЦИИ</a:t>
            </a:r>
            <a:endParaRPr lang="ru-RU" sz="2000" b="1" dirty="0">
              <a:solidFill>
                <a:srgbClr val="002060"/>
              </a:solidFill>
              <a:latin typeface="Calibri" pitchFamily="34" charset="0"/>
            </a:endParaRPr>
          </a:p>
        </p:txBody>
      </p:sp>
      <p:sp>
        <p:nvSpPr>
          <p:cNvPr id="5" name="Прямоугольник 4"/>
          <p:cNvSpPr/>
          <p:nvPr/>
        </p:nvSpPr>
        <p:spPr>
          <a:xfrm>
            <a:off x="0" y="0"/>
            <a:ext cx="9144000" cy="954107"/>
          </a:xfrm>
          <a:prstGeom prst="rect">
            <a:avLst/>
          </a:prstGeom>
        </p:spPr>
        <p:txBody>
          <a:bodyPr wrap="square">
            <a:spAutoFit/>
          </a:bodyPr>
          <a:lstStyle/>
          <a:p>
            <a:pPr algn="just"/>
            <a:r>
              <a:rPr lang="ru-RU" sz="1400" b="1" dirty="0">
                <a:solidFill>
                  <a:srgbClr val="002060"/>
                </a:solidFill>
                <a:latin typeface="Calibri" pitchFamily="34" charset="0"/>
              </a:rPr>
              <a:t>СОУЭ 4 </a:t>
            </a:r>
            <a:r>
              <a:rPr lang="ru-RU" sz="1400" b="1" dirty="0" smtClean="0">
                <a:solidFill>
                  <a:srgbClr val="002060"/>
                </a:solidFill>
                <a:latin typeface="Calibri" pitchFamily="34" charset="0"/>
              </a:rPr>
              <a:t>типа</a:t>
            </a:r>
            <a:r>
              <a:rPr lang="ru-RU" sz="1400" dirty="0" smtClean="0">
                <a:solidFill>
                  <a:srgbClr val="002060"/>
                </a:solidFill>
                <a:latin typeface="Calibri" pitchFamily="34" charset="0"/>
              </a:rPr>
              <a:t> </a:t>
            </a:r>
            <a:r>
              <a:rPr lang="ru-RU" sz="1400" dirty="0">
                <a:solidFill>
                  <a:srgbClr val="002060"/>
                </a:solidFill>
                <a:latin typeface="Calibri" pitchFamily="34" charset="0"/>
              </a:rPr>
              <a:t>— </a:t>
            </a:r>
            <a:r>
              <a:rPr lang="ru-RU" sz="1400" dirty="0" smtClean="0">
                <a:solidFill>
                  <a:srgbClr val="002060"/>
                </a:solidFill>
                <a:latin typeface="Calibri" pitchFamily="34" charset="0"/>
              </a:rPr>
              <a:t>такая </a:t>
            </a:r>
            <a:r>
              <a:rPr lang="ru-RU" sz="1400" dirty="0">
                <a:solidFill>
                  <a:srgbClr val="002060"/>
                </a:solidFill>
                <a:latin typeface="Calibri" pitchFamily="34" charset="0"/>
              </a:rPr>
              <a:t>речевая система оповещения аналогична 3 типу, но имеет отличия в сторону </a:t>
            </a:r>
            <a:r>
              <a:rPr lang="ru-RU" sz="1400" dirty="0" smtClean="0">
                <a:solidFill>
                  <a:srgbClr val="002060"/>
                </a:solidFill>
                <a:latin typeface="Calibri" pitchFamily="34" charset="0"/>
              </a:rPr>
              <a:t>технического усложнения </a:t>
            </a:r>
            <a:r>
              <a:rPr lang="ru-RU" sz="1400" dirty="0">
                <a:solidFill>
                  <a:srgbClr val="002060"/>
                </a:solidFill>
                <a:latin typeface="Calibri" pitchFamily="34" charset="0"/>
              </a:rPr>
              <a:t>по некоторым параметрам, направленные на возможность передачи различных текстов тревожных извещений для дежурного/обслуживающего персонала, отдельных групп посетителей, на отдельную эвакуацию людей из разных частей здания (пожарных отсеков).</a:t>
            </a:r>
          </a:p>
        </p:txBody>
      </p:sp>
      <p:pic>
        <p:nvPicPr>
          <p:cNvPr id="6" name="Рисунок 5"/>
          <p:cNvPicPr>
            <a:picLocks noChangeAspect="1"/>
          </p:cNvPicPr>
          <p:nvPr/>
        </p:nvPicPr>
        <p:blipFill rotWithShape="1">
          <a:blip r:embed="rId2">
            <a:extLst>
              <a:ext uri="{28A0092B-C50C-407E-A947-70E740481C1C}">
                <a14:useLocalDpi xmlns:a14="http://schemas.microsoft.com/office/drawing/2010/main" val="0"/>
              </a:ext>
            </a:extLst>
          </a:blip>
          <a:srcRect t="36254" b="3121"/>
          <a:stretch/>
        </p:blipFill>
        <p:spPr>
          <a:xfrm>
            <a:off x="0" y="954107"/>
            <a:ext cx="9144000" cy="3920887"/>
          </a:xfrm>
          <a:prstGeom prst="rect">
            <a:avLst/>
          </a:prstGeom>
        </p:spPr>
      </p:pic>
    </p:spTree>
    <p:extLst>
      <p:ext uri="{BB962C8B-B14F-4D97-AF65-F5344CB8AC3E}">
        <p14:creationId xmlns:p14="http://schemas.microsoft.com/office/powerpoint/2010/main" val="28916394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11960" y="5445224"/>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3.8. СИСТЕМЫ АВТОМАТИЧЕСКОГО ПОЖАРОТУШЕНИЯ И ПОЖАРНОЙ СИГНАЛИЗАЦИИ</a:t>
            </a:r>
            <a:endParaRPr lang="ru-RU" sz="2000" b="1" dirty="0">
              <a:solidFill>
                <a:srgbClr val="002060"/>
              </a:solidFill>
              <a:latin typeface="Calibri" pitchFamily="34" charset="0"/>
            </a:endParaRPr>
          </a:p>
        </p:txBody>
      </p:sp>
      <p:sp>
        <p:nvSpPr>
          <p:cNvPr id="5" name="Прямоугольник 4"/>
          <p:cNvSpPr/>
          <p:nvPr/>
        </p:nvSpPr>
        <p:spPr>
          <a:xfrm>
            <a:off x="-21526" y="11791"/>
            <a:ext cx="9165526" cy="738664"/>
          </a:xfrm>
          <a:prstGeom prst="rect">
            <a:avLst/>
          </a:prstGeom>
        </p:spPr>
        <p:txBody>
          <a:bodyPr wrap="square">
            <a:spAutoFit/>
          </a:bodyPr>
          <a:lstStyle/>
          <a:p>
            <a:r>
              <a:rPr lang="ru-RU" sz="1400" b="1" dirty="0">
                <a:solidFill>
                  <a:srgbClr val="002060"/>
                </a:solidFill>
                <a:latin typeface="Calibri" pitchFamily="34" charset="0"/>
              </a:rPr>
              <a:t>СОУЭ 5 </a:t>
            </a:r>
            <a:r>
              <a:rPr lang="ru-RU" sz="1400" b="1" dirty="0" smtClean="0">
                <a:solidFill>
                  <a:srgbClr val="002060"/>
                </a:solidFill>
                <a:latin typeface="Calibri" pitchFamily="34" charset="0"/>
              </a:rPr>
              <a:t>типа</a:t>
            </a:r>
            <a:r>
              <a:rPr lang="ru-RU" sz="1400" dirty="0" smtClean="0">
                <a:solidFill>
                  <a:srgbClr val="002060"/>
                </a:solidFill>
                <a:latin typeface="Calibri" pitchFamily="34" charset="0"/>
              </a:rPr>
              <a:t>— еще </a:t>
            </a:r>
            <a:r>
              <a:rPr lang="ru-RU" sz="1400" dirty="0">
                <a:solidFill>
                  <a:srgbClr val="002060"/>
                </a:solidFill>
                <a:latin typeface="Calibri" pitchFamily="34" charset="0"/>
              </a:rPr>
              <a:t>более сложная техническая система с возможностью более четко управлять эвакуацией, для чего дополнительно к требованиям для СОУЭ предыдущего типа предусмотрены</a:t>
            </a:r>
            <a:r>
              <a:rPr lang="ru-RU" sz="1400" dirty="0" smtClean="0">
                <a:solidFill>
                  <a:srgbClr val="002060"/>
                </a:solidFill>
                <a:latin typeface="Calibri" pitchFamily="34" charset="0"/>
              </a:rPr>
              <a:t>:</a:t>
            </a:r>
          </a:p>
          <a:p>
            <a:endParaRPr lang="ru-RU" sz="1400" dirty="0">
              <a:solidFill>
                <a:srgbClr val="002060"/>
              </a:solidFill>
              <a:latin typeface="Calibri" pitchFamily="34" charset="0"/>
            </a:endParaRPr>
          </a:p>
        </p:txBody>
      </p:sp>
      <p:sp>
        <p:nvSpPr>
          <p:cNvPr id="6" name="Прямоугольник 5"/>
          <p:cNvSpPr/>
          <p:nvPr/>
        </p:nvSpPr>
        <p:spPr>
          <a:xfrm>
            <a:off x="1604" y="476672"/>
            <a:ext cx="9144000" cy="1384995"/>
          </a:xfrm>
          <a:prstGeom prst="rect">
            <a:avLst/>
          </a:prstGeom>
        </p:spPr>
        <p:txBody>
          <a:bodyPr wrap="square">
            <a:spAutoFit/>
          </a:bodyPr>
          <a:lstStyle/>
          <a:p>
            <a:pPr algn="just">
              <a:buFont typeface="Arial" pitchFamily="34" charset="0"/>
              <a:buChar char="•"/>
            </a:pPr>
            <a:r>
              <a:rPr lang="ru-RU" sz="1400" dirty="0">
                <a:solidFill>
                  <a:srgbClr val="002060"/>
                </a:solidFill>
                <a:latin typeface="Calibri" pitchFamily="34" charset="0"/>
              </a:rPr>
              <a:t>Световые указатели с направлением движения, с возможностью по </a:t>
            </a:r>
            <a:r>
              <a:rPr lang="ru-RU" sz="1400" dirty="0" smtClean="0">
                <a:solidFill>
                  <a:srgbClr val="002060"/>
                </a:solidFill>
                <a:latin typeface="Calibri" pitchFamily="34" charset="0"/>
              </a:rPr>
              <a:t>команде </a:t>
            </a:r>
            <a:r>
              <a:rPr lang="ru-RU" sz="1400" dirty="0">
                <a:solidFill>
                  <a:srgbClr val="002060"/>
                </a:solidFill>
                <a:latin typeface="Calibri" pitchFamily="34" charset="0"/>
              </a:rPr>
              <a:t>с диспетчерской изменять их смысловое значение (динамические).</a:t>
            </a:r>
          </a:p>
          <a:p>
            <a:pPr algn="just">
              <a:buFont typeface="Arial" pitchFamily="34" charset="0"/>
              <a:buChar char="•"/>
            </a:pPr>
            <a:r>
              <a:rPr lang="ru-RU" sz="1400" dirty="0">
                <a:solidFill>
                  <a:srgbClr val="002060"/>
                </a:solidFill>
                <a:latin typeface="Calibri" pitchFamily="34" charset="0"/>
              </a:rPr>
              <a:t>Обязательная разработка различных вариантов эвакуации из любой зоны оповещения в зависимости от складывающейся ситуации во время пожара.</a:t>
            </a:r>
          </a:p>
          <a:p>
            <a:pPr algn="just">
              <a:buFont typeface="Arial" pitchFamily="34" charset="0"/>
              <a:buChar char="•"/>
            </a:pPr>
            <a:r>
              <a:rPr lang="ru-RU" sz="1400" dirty="0">
                <a:solidFill>
                  <a:srgbClr val="002060"/>
                </a:solidFill>
                <a:latin typeface="Calibri" pitchFamily="34" charset="0"/>
              </a:rPr>
              <a:t>Координация/централизованное управление всеми инженерными системами противопожарной защиты здания/сооружения из помещения диспетчерской или </a:t>
            </a:r>
            <a:r>
              <a:rPr lang="ru-RU" sz="1400" dirty="0" err="1">
                <a:solidFill>
                  <a:srgbClr val="002060"/>
                </a:solidFill>
                <a:latin typeface="Calibri" pitchFamily="34" charset="0"/>
              </a:rPr>
              <a:t>пожарногопоста</a:t>
            </a:r>
            <a:r>
              <a:rPr lang="ru-RU" sz="1400" dirty="0">
                <a:solidFill>
                  <a:srgbClr val="002060"/>
                </a:solidFill>
                <a:latin typeface="Calibri" pitchFamily="34" charset="0"/>
              </a:rPr>
              <a:t>.</a:t>
            </a:r>
          </a:p>
        </p:txBody>
      </p:sp>
      <p:pic>
        <p:nvPicPr>
          <p:cNvPr id="7" name="Рисунок 6"/>
          <p:cNvPicPr>
            <a:picLocks noChangeAspect="1"/>
          </p:cNvPicPr>
          <p:nvPr/>
        </p:nvPicPr>
        <p:blipFill rotWithShape="1">
          <a:blip r:embed="rId2">
            <a:extLst>
              <a:ext uri="{28A0092B-C50C-407E-A947-70E740481C1C}">
                <a14:useLocalDpi xmlns:a14="http://schemas.microsoft.com/office/drawing/2010/main" val="0"/>
              </a:ext>
            </a:extLst>
          </a:blip>
          <a:srcRect t="38253" b="3121"/>
          <a:stretch/>
        </p:blipFill>
        <p:spPr>
          <a:xfrm>
            <a:off x="611560" y="1858684"/>
            <a:ext cx="7704856" cy="3194834"/>
          </a:xfrm>
          <a:prstGeom prst="rect">
            <a:avLst/>
          </a:prstGeom>
        </p:spPr>
      </p:pic>
    </p:spTree>
    <p:extLst>
      <p:ext uri="{BB962C8B-B14F-4D97-AF65-F5344CB8AC3E}">
        <p14:creationId xmlns:p14="http://schemas.microsoft.com/office/powerpoint/2010/main" val="410289312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8895"/>
            <a:ext cx="9144000" cy="5262979"/>
          </a:xfrm>
          <a:prstGeom prst="rect">
            <a:avLst/>
          </a:prstGeom>
        </p:spPr>
        <p:txBody>
          <a:bodyPr wrap="square">
            <a:spAutoFit/>
          </a:bodyPr>
          <a:lstStyle/>
          <a:p>
            <a:pPr algn="just" fontAlgn="base"/>
            <a:r>
              <a:rPr lang="ru-RU" sz="1400" dirty="0">
                <a:solidFill>
                  <a:srgbClr val="002060"/>
                </a:solidFill>
                <a:latin typeface="Calibri" pitchFamily="34" charset="0"/>
              </a:rPr>
              <a:t>Звуковые сигналы СОУЭ должны обеспечивать общий уровень звука (уровень звука постоянного шума вместе со всеми сигналами, производимыми </a:t>
            </a:r>
            <a:r>
              <a:rPr lang="ru-RU" sz="1400" dirty="0" err="1">
                <a:solidFill>
                  <a:srgbClr val="002060"/>
                </a:solidFill>
                <a:latin typeface="Calibri" pitchFamily="34" charset="0"/>
              </a:rPr>
              <a:t>оповещателями</a:t>
            </a:r>
            <a:r>
              <a:rPr lang="ru-RU" sz="1400" dirty="0">
                <a:solidFill>
                  <a:srgbClr val="002060"/>
                </a:solidFill>
                <a:latin typeface="Calibri" pitchFamily="34" charset="0"/>
              </a:rPr>
              <a:t>) не менее 75 </a:t>
            </a:r>
            <a:r>
              <a:rPr lang="ru-RU" sz="1400" dirty="0" err="1">
                <a:solidFill>
                  <a:srgbClr val="002060"/>
                </a:solidFill>
                <a:latin typeface="Calibri" pitchFamily="34" charset="0"/>
              </a:rPr>
              <a:t>дБА</a:t>
            </a:r>
            <a:r>
              <a:rPr lang="ru-RU" sz="1400" dirty="0">
                <a:solidFill>
                  <a:srgbClr val="002060"/>
                </a:solidFill>
                <a:latin typeface="Calibri" pitchFamily="34" charset="0"/>
              </a:rPr>
              <a:t> на расстоянии 3 м от </a:t>
            </a:r>
            <a:r>
              <a:rPr lang="ru-RU" sz="1400" dirty="0" err="1">
                <a:solidFill>
                  <a:srgbClr val="002060"/>
                </a:solidFill>
                <a:latin typeface="Calibri" pitchFamily="34" charset="0"/>
              </a:rPr>
              <a:t>оповещателя</a:t>
            </a:r>
            <a:r>
              <a:rPr lang="ru-RU" sz="1400" dirty="0">
                <a:solidFill>
                  <a:srgbClr val="002060"/>
                </a:solidFill>
                <a:latin typeface="Calibri" pitchFamily="34" charset="0"/>
              </a:rPr>
              <a:t>, но не более 120 </a:t>
            </a:r>
            <a:r>
              <a:rPr lang="ru-RU" sz="1400" dirty="0" err="1">
                <a:solidFill>
                  <a:srgbClr val="002060"/>
                </a:solidFill>
                <a:latin typeface="Calibri" pitchFamily="34" charset="0"/>
              </a:rPr>
              <a:t>дБА</a:t>
            </a:r>
            <a:r>
              <a:rPr lang="ru-RU" sz="1400" dirty="0">
                <a:solidFill>
                  <a:srgbClr val="002060"/>
                </a:solidFill>
                <a:latin typeface="Calibri" pitchFamily="34" charset="0"/>
              </a:rPr>
              <a:t> в любой точке защищаемого помещения</a:t>
            </a:r>
            <a:r>
              <a:rPr lang="ru-RU" sz="1400" dirty="0" smtClean="0">
                <a:solidFill>
                  <a:srgbClr val="002060"/>
                </a:solidFill>
                <a:latin typeface="Calibri" pitchFamily="34" charset="0"/>
              </a:rPr>
              <a:t>.</a:t>
            </a:r>
          </a:p>
          <a:p>
            <a:pPr algn="just" fontAlgn="base"/>
            <a:r>
              <a:rPr lang="ru-RU" sz="1400" dirty="0">
                <a:solidFill>
                  <a:srgbClr val="002060"/>
                </a:solidFill>
                <a:latin typeface="Calibri" pitchFamily="34" charset="0"/>
              </a:rPr>
              <a:t/>
            </a:r>
            <a:br>
              <a:rPr lang="ru-RU" sz="1400" dirty="0">
                <a:solidFill>
                  <a:srgbClr val="002060"/>
                </a:solidFill>
                <a:latin typeface="Calibri" pitchFamily="34" charset="0"/>
              </a:rPr>
            </a:br>
            <a:r>
              <a:rPr lang="ru-RU" sz="1400" dirty="0" smtClean="0">
                <a:solidFill>
                  <a:srgbClr val="002060"/>
                </a:solidFill>
                <a:latin typeface="Calibri" pitchFamily="34" charset="0"/>
              </a:rPr>
              <a:t>Звуковые </a:t>
            </a:r>
            <a:r>
              <a:rPr lang="ru-RU" sz="1400" dirty="0">
                <a:solidFill>
                  <a:srgbClr val="002060"/>
                </a:solidFill>
                <a:latin typeface="Calibri" pitchFamily="34" charset="0"/>
              </a:rPr>
              <a:t>сигналы СОУЭ должны обеспечивать уровень звука не менее чем на 15 </a:t>
            </a:r>
            <a:r>
              <a:rPr lang="ru-RU" sz="1400" dirty="0" err="1">
                <a:solidFill>
                  <a:srgbClr val="002060"/>
                </a:solidFill>
                <a:latin typeface="Calibri" pitchFamily="34" charset="0"/>
              </a:rPr>
              <a:t>дБА</a:t>
            </a:r>
            <a:r>
              <a:rPr lang="ru-RU" sz="1400" dirty="0">
                <a:solidFill>
                  <a:srgbClr val="002060"/>
                </a:solidFill>
                <a:latin typeface="Calibri" pitchFamily="34" charset="0"/>
              </a:rPr>
              <a:t> выше допустимого уровня звука постоянного шума в защищаемом помещении. Измерение уровня звука должно проводиться на расстоянии 1,5 м от уровня пола</a:t>
            </a:r>
            <a:r>
              <a:rPr lang="ru-RU" sz="1400" dirty="0" smtClean="0">
                <a:solidFill>
                  <a:srgbClr val="002060"/>
                </a:solidFill>
                <a:latin typeface="Calibri" pitchFamily="34" charset="0"/>
              </a:rPr>
              <a:t>.</a:t>
            </a:r>
          </a:p>
          <a:p>
            <a:pPr algn="just" fontAlgn="base"/>
            <a:endParaRPr lang="ru-RU" sz="1400" dirty="0">
              <a:solidFill>
                <a:srgbClr val="002060"/>
              </a:solidFill>
              <a:latin typeface="Calibri" pitchFamily="34" charset="0"/>
            </a:endParaRPr>
          </a:p>
          <a:p>
            <a:pPr algn="just" fontAlgn="base"/>
            <a:r>
              <a:rPr lang="ru-RU" sz="1400" dirty="0" smtClean="0">
                <a:solidFill>
                  <a:srgbClr val="002060"/>
                </a:solidFill>
                <a:latin typeface="Calibri" pitchFamily="34" charset="0"/>
              </a:rPr>
              <a:t>В </a:t>
            </a:r>
            <a:r>
              <a:rPr lang="ru-RU" sz="1400" dirty="0">
                <a:solidFill>
                  <a:srgbClr val="002060"/>
                </a:solidFill>
                <a:latin typeface="Calibri" pitchFamily="34" charset="0"/>
              </a:rPr>
              <a:t>спальных помещениях звуковые сигналы СОУЭ должны иметь уровень звука не менее чем на 15 </a:t>
            </a:r>
            <a:r>
              <a:rPr lang="ru-RU" sz="1400" dirty="0" err="1">
                <a:solidFill>
                  <a:srgbClr val="002060"/>
                </a:solidFill>
                <a:latin typeface="Calibri" pitchFamily="34" charset="0"/>
              </a:rPr>
              <a:t>дБА</a:t>
            </a:r>
            <a:r>
              <a:rPr lang="ru-RU" sz="1400" dirty="0">
                <a:solidFill>
                  <a:srgbClr val="002060"/>
                </a:solidFill>
                <a:latin typeface="Calibri" pitchFamily="34" charset="0"/>
              </a:rPr>
              <a:t> выше уровня звука постоянного шума в защищаемом помещении, но не менее 70 </a:t>
            </a:r>
            <a:r>
              <a:rPr lang="ru-RU" sz="1400" dirty="0" err="1">
                <a:solidFill>
                  <a:srgbClr val="002060"/>
                </a:solidFill>
                <a:latin typeface="Calibri" pitchFamily="34" charset="0"/>
              </a:rPr>
              <a:t>дБА</a:t>
            </a:r>
            <a:r>
              <a:rPr lang="ru-RU" sz="1400" dirty="0">
                <a:solidFill>
                  <a:srgbClr val="002060"/>
                </a:solidFill>
                <a:latin typeface="Calibri" pitchFamily="34" charset="0"/>
              </a:rPr>
              <a:t>. Измерения должны проводиться на уровне головы спящего человека</a:t>
            </a:r>
            <a:r>
              <a:rPr lang="ru-RU" sz="1400" dirty="0" smtClean="0">
                <a:solidFill>
                  <a:srgbClr val="002060"/>
                </a:solidFill>
                <a:latin typeface="Calibri" pitchFamily="34" charset="0"/>
              </a:rPr>
              <a:t>.</a:t>
            </a:r>
          </a:p>
          <a:p>
            <a:pPr algn="just" fontAlgn="base"/>
            <a:r>
              <a:rPr lang="ru-RU" sz="1400" dirty="0">
                <a:solidFill>
                  <a:srgbClr val="002060"/>
                </a:solidFill>
                <a:latin typeface="Calibri" pitchFamily="34" charset="0"/>
              </a:rPr>
              <a:t/>
            </a:r>
            <a:br>
              <a:rPr lang="ru-RU" sz="1400" dirty="0">
                <a:solidFill>
                  <a:srgbClr val="002060"/>
                </a:solidFill>
                <a:latin typeface="Calibri" pitchFamily="34" charset="0"/>
              </a:rPr>
            </a:br>
            <a:r>
              <a:rPr lang="ru-RU" sz="1400" dirty="0" smtClean="0">
                <a:solidFill>
                  <a:srgbClr val="002060"/>
                </a:solidFill>
                <a:latin typeface="Calibri" pitchFamily="34" charset="0"/>
              </a:rPr>
              <a:t>Настенные </a:t>
            </a:r>
            <a:r>
              <a:rPr lang="ru-RU" sz="1400" dirty="0">
                <a:solidFill>
                  <a:srgbClr val="002060"/>
                </a:solidFill>
                <a:latin typeface="Calibri" pitchFamily="34" charset="0"/>
              </a:rPr>
              <a:t>звуковые и речевые </a:t>
            </a:r>
            <a:r>
              <a:rPr lang="ru-RU" sz="1400" dirty="0" err="1">
                <a:solidFill>
                  <a:srgbClr val="002060"/>
                </a:solidFill>
                <a:latin typeface="Calibri" pitchFamily="34" charset="0"/>
              </a:rPr>
              <a:t>оповещатели</a:t>
            </a:r>
            <a:r>
              <a:rPr lang="ru-RU" sz="1400" dirty="0">
                <a:solidFill>
                  <a:srgbClr val="002060"/>
                </a:solidFill>
                <a:latin typeface="Calibri" pitchFamily="34" charset="0"/>
              </a:rPr>
              <a:t> должны располагаться таким образом, чтобы их верхняя часть была на расстоянии не менее 2,3 м от уровня пола, но расстояние от потолка до верхней части </a:t>
            </a:r>
            <a:r>
              <a:rPr lang="ru-RU" sz="1400" dirty="0" err="1">
                <a:solidFill>
                  <a:srgbClr val="002060"/>
                </a:solidFill>
                <a:latin typeface="Calibri" pitchFamily="34" charset="0"/>
              </a:rPr>
              <a:t>оповещателя</a:t>
            </a:r>
            <a:r>
              <a:rPr lang="ru-RU" sz="1400" dirty="0">
                <a:solidFill>
                  <a:srgbClr val="002060"/>
                </a:solidFill>
                <a:latin typeface="Calibri" pitchFamily="34" charset="0"/>
              </a:rPr>
              <a:t> должно быть не менее 150 мм</a:t>
            </a:r>
            <a:r>
              <a:rPr lang="ru-RU" sz="1400" dirty="0" smtClean="0">
                <a:solidFill>
                  <a:srgbClr val="002060"/>
                </a:solidFill>
                <a:latin typeface="Calibri" pitchFamily="34" charset="0"/>
              </a:rPr>
              <a:t>.</a:t>
            </a:r>
          </a:p>
          <a:p>
            <a:pPr algn="just" fontAlgn="base"/>
            <a:endParaRPr lang="ru-RU" sz="1400" dirty="0">
              <a:solidFill>
                <a:srgbClr val="002060"/>
              </a:solidFill>
              <a:latin typeface="Calibri" pitchFamily="34" charset="0"/>
            </a:endParaRPr>
          </a:p>
          <a:p>
            <a:pPr algn="just" fontAlgn="base"/>
            <a:r>
              <a:rPr lang="ru-RU" sz="1400" dirty="0" smtClean="0">
                <a:solidFill>
                  <a:srgbClr val="002060"/>
                </a:solidFill>
                <a:latin typeface="Calibri" pitchFamily="34" charset="0"/>
              </a:rPr>
              <a:t>В </a:t>
            </a:r>
            <a:r>
              <a:rPr lang="ru-RU" sz="1400" dirty="0">
                <a:solidFill>
                  <a:srgbClr val="002060"/>
                </a:solidFill>
                <a:latin typeface="Calibri" pitchFamily="34" charset="0"/>
              </a:rPr>
              <a:t>защищаемых помещениях, где люди находятся в </a:t>
            </a:r>
            <a:r>
              <a:rPr lang="ru-RU" sz="1400" dirty="0" err="1">
                <a:solidFill>
                  <a:srgbClr val="002060"/>
                </a:solidFill>
                <a:latin typeface="Calibri" pitchFamily="34" charset="0"/>
              </a:rPr>
              <a:t>шумозащитном</a:t>
            </a:r>
            <a:r>
              <a:rPr lang="ru-RU" sz="1400" dirty="0">
                <a:solidFill>
                  <a:srgbClr val="002060"/>
                </a:solidFill>
                <a:latin typeface="Calibri" pitchFamily="34" charset="0"/>
              </a:rPr>
              <a:t> снаряжении, а также в защищаемых помещениях с уровнем звука шума более 95 </a:t>
            </a:r>
            <a:r>
              <a:rPr lang="ru-RU" sz="1400" dirty="0" err="1">
                <a:solidFill>
                  <a:srgbClr val="002060"/>
                </a:solidFill>
                <a:latin typeface="Calibri" pitchFamily="34" charset="0"/>
              </a:rPr>
              <a:t>дБА</a:t>
            </a:r>
            <a:r>
              <a:rPr lang="ru-RU" sz="1400" dirty="0">
                <a:solidFill>
                  <a:srgbClr val="002060"/>
                </a:solidFill>
                <a:latin typeface="Calibri" pitchFamily="34" charset="0"/>
              </a:rPr>
              <a:t>, звуковые </a:t>
            </a:r>
            <a:r>
              <a:rPr lang="ru-RU" sz="1400" dirty="0" err="1">
                <a:solidFill>
                  <a:srgbClr val="002060"/>
                </a:solidFill>
                <a:latin typeface="Calibri" pitchFamily="34" charset="0"/>
              </a:rPr>
              <a:t>оповещатели</a:t>
            </a:r>
            <a:r>
              <a:rPr lang="ru-RU" sz="1400" dirty="0">
                <a:solidFill>
                  <a:srgbClr val="002060"/>
                </a:solidFill>
                <a:latin typeface="Calibri" pitchFamily="34" charset="0"/>
              </a:rPr>
              <a:t> должны комбинироваться со световыми </a:t>
            </a:r>
            <a:r>
              <a:rPr lang="ru-RU" sz="1400" dirty="0" err="1">
                <a:solidFill>
                  <a:srgbClr val="002060"/>
                </a:solidFill>
                <a:latin typeface="Calibri" pitchFamily="34" charset="0"/>
              </a:rPr>
              <a:t>оповещателями</a:t>
            </a:r>
            <a:r>
              <a:rPr lang="ru-RU" sz="1400" dirty="0">
                <a:solidFill>
                  <a:srgbClr val="002060"/>
                </a:solidFill>
                <a:latin typeface="Calibri" pitchFamily="34" charset="0"/>
              </a:rPr>
              <a:t>. Допускается использование световых мигающих </a:t>
            </a:r>
            <a:r>
              <a:rPr lang="ru-RU" sz="1400" dirty="0" err="1">
                <a:solidFill>
                  <a:srgbClr val="002060"/>
                </a:solidFill>
                <a:latin typeface="Calibri" pitchFamily="34" charset="0"/>
              </a:rPr>
              <a:t>оповещателей</a:t>
            </a:r>
            <a:r>
              <a:rPr lang="ru-RU" sz="1400" dirty="0" smtClean="0">
                <a:solidFill>
                  <a:srgbClr val="002060"/>
                </a:solidFill>
                <a:latin typeface="Calibri" pitchFamily="34" charset="0"/>
              </a:rPr>
              <a:t>.</a:t>
            </a:r>
          </a:p>
          <a:p>
            <a:pPr algn="just" fontAlgn="base"/>
            <a:endParaRPr lang="ru-RU" sz="1400" dirty="0">
              <a:solidFill>
                <a:srgbClr val="002060"/>
              </a:solidFill>
              <a:latin typeface="Calibri" pitchFamily="34" charset="0"/>
            </a:endParaRPr>
          </a:p>
          <a:p>
            <a:pPr algn="just" fontAlgn="base"/>
            <a:r>
              <a:rPr lang="ru-RU" sz="1400" dirty="0" smtClean="0">
                <a:solidFill>
                  <a:srgbClr val="002060"/>
                </a:solidFill>
                <a:latin typeface="Calibri" pitchFamily="34" charset="0"/>
              </a:rPr>
              <a:t>Речевые </a:t>
            </a:r>
            <a:r>
              <a:rPr lang="ru-RU" sz="1400" dirty="0" err="1">
                <a:solidFill>
                  <a:srgbClr val="002060"/>
                </a:solidFill>
                <a:latin typeface="Calibri" pitchFamily="34" charset="0"/>
              </a:rPr>
              <a:t>оповещатели</a:t>
            </a:r>
            <a:r>
              <a:rPr lang="ru-RU" sz="1400" dirty="0">
                <a:solidFill>
                  <a:srgbClr val="002060"/>
                </a:solidFill>
                <a:latin typeface="Calibri" pitchFamily="34" charset="0"/>
              </a:rPr>
              <a:t> должны воспроизводить нормально слышимые частоты в диапазоне от 200 до 5000 Гц. Уровень звука информации от речевых </a:t>
            </a:r>
            <a:r>
              <a:rPr lang="ru-RU" sz="1400" dirty="0" err="1">
                <a:solidFill>
                  <a:srgbClr val="002060"/>
                </a:solidFill>
                <a:latin typeface="Calibri" pitchFamily="34" charset="0"/>
              </a:rPr>
              <a:t>оповещателей</a:t>
            </a:r>
            <a:r>
              <a:rPr lang="ru-RU" sz="1400" dirty="0">
                <a:solidFill>
                  <a:srgbClr val="002060"/>
                </a:solidFill>
                <a:latin typeface="Calibri" pitchFamily="34" charset="0"/>
              </a:rPr>
              <a:t> должен соответствовать нормам настоящего свода правил применительно к звуковым пожарным </a:t>
            </a:r>
            <a:r>
              <a:rPr lang="ru-RU" sz="1400" dirty="0" err="1">
                <a:solidFill>
                  <a:srgbClr val="002060"/>
                </a:solidFill>
                <a:latin typeface="Calibri" pitchFamily="34" charset="0"/>
              </a:rPr>
              <a:t>оповещателям</a:t>
            </a:r>
            <a:r>
              <a:rPr lang="ru-RU" sz="1400" dirty="0" smtClean="0">
                <a:solidFill>
                  <a:srgbClr val="002060"/>
                </a:solidFill>
                <a:latin typeface="Calibri" pitchFamily="34" charset="0"/>
              </a:rPr>
              <a:t>.</a:t>
            </a:r>
          </a:p>
          <a:p>
            <a:pPr algn="just" fontAlgn="base"/>
            <a:endParaRPr lang="ru-RU" sz="1400" dirty="0">
              <a:solidFill>
                <a:srgbClr val="002060"/>
              </a:solidFill>
              <a:latin typeface="Calibri" pitchFamily="34" charset="0"/>
            </a:endParaRPr>
          </a:p>
        </p:txBody>
      </p:sp>
      <p:sp>
        <p:nvSpPr>
          <p:cNvPr id="5" name="Прямоугольник 4"/>
          <p:cNvSpPr/>
          <p:nvPr/>
        </p:nvSpPr>
        <p:spPr>
          <a:xfrm>
            <a:off x="4211960" y="5445224"/>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3.8. СИСТЕМЫ АВТОМАТИЧЕСКОГО ПОЖАРОТУШЕНИЯ И ПОЖАРНОЙ СИГНАЛИЗАЦИИ</a:t>
            </a:r>
            <a:endParaRPr lang="ru-RU" sz="2000" b="1" dirty="0">
              <a:solidFill>
                <a:srgbClr val="002060"/>
              </a:solidFill>
              <a:latin typeface="Calibri" pitchFamily="34" charset="0"/>
            </a:endParaRPr>
          </a:p>
        </p:txBody>
      </p:sp>
    </p:spTree>
    <p:extLst>
      <p:ext uri="{BB962C8B-B14F-4D97-AF65-F5344CB8AC3E}">
        <p14:creationId xmlns:p14="http://schemas.microsoft.com/office/powerpoint/2010/main" val="30822439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11960" y="5445224"/>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3.8. СИСТЕМЫ АВТОМАТИЧЕСКОГО ПОЖАРОТУШЕНИЯ И ПОЖАРНОЙ СИГНАЛИЗАЦИИ</a:t>
            </a:r>
            <a:endParaRPr lang="ru-RU" sz="2000" b="1" dirty="0">
              <a:solidFill>
                <a:srgbClr val="002060"/>
              </a:solidFill>
              <a:latin typeface="Calibri"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815733389"/>
              </p:ext>
            </p:extLst>
          </p:nvPr>
        </p:nvGraphicFramePr>
        <p:xfrm>
          <a:off x="0" y="0"/>
          <a:ext cx="9144000" cy="3133807"/>
        </p:xfrm>
        <a:graphic>
          <a:graphicData uri="http://schemas.openxmlformats.org/drawingml/2006/table">
            <a:tbl>
              <a:tblPr>
                <a:tableStyleId>{69C7853C-536D-4A76-A0AE-DD22124D55A5}</a:tableStyleId>
              </a:tblPr>
              <a:tblGrid>
                <a:gridCol w="6179289"/>
                <a:gridCol w="580085"/>
                <a:gridCol w="652595"/>
                <a:gridCol w="580085"/>
                <a:gridCol w="507575"/>
                <a:gridCol w="644371"/>
              </a:tblGrid>
              <a:tr h="326673">
                <a:tc>
                  <a:txBody>
                    <a:bodyPr/>
                    <a:lstStyle/>
                    <a:p>
                      <a:pPr algn="ctr" fontAlgn="base"/>
                      <a:r>
                        <a:rPr lang="ru-RU" sz="1050" b="1" dirty="0">
                          <a:solidFill>
                            <a:srgbClr val="002060"/>
                          </a:solidFill>
                          <a:latin typeface="Calibri" pitchFamily="34" charset="0"/>
                        </a:rPr>
                        <a:t>Характеристика СОУЭ</a:t>
                      </a:r>
                    </a:p>
                  </a:txBody>
                  <a:tcPr marL="8544" marR="8544" marT="4272" marB="4272"/>
                </a:tc>
                <a:tc gridSpan="5">
                  <a:txBody>
                    <a:bodyPr/>
                    <a:lstStyle/>
                    <a:p>
                      <a:pPr algn="ctr" fontAlgn="base"/>
                      <a:r>
                        <a:rPr lang="ru-RU" sz="1050" b="1" dirty="0">
                          <a:solidFill>
                            <a:srgbClr val="002060"/>
                          </a:solidFill>
                          <a:latin typeface="Calibri" pitchFamily="34" charset="0"/>
                        </a:rPr>
                        <a:t>Наличие указанных характеристик у различных</a:t>
                      </a:r>
                      <a:br>
                        <a:rPr lang="ru-RU" sz="1050" b="1" dirty="0">
                          <a:solidFill>
                            <a:srgbClr val="002060"/>
                          </a:solidFill>
                          <a:latin typeface="Calibri" pitchFamily="34" charset="0"/>
                        </a:rPr>
                      </a:br>
                      <a:r>
                        <a:rPr lang="ru-RU" sz="1050" b="1" dirty="0">
                          <a:solidFill>
                            <a:srgbClr val="002060"/>
                          </a:solidFill>
                          <a:latin typeface="Calibri" pitchFamily="34" charset="0"/>
                        </a:rPr>
                        <a:t>типов </a:t>
                      </a:r>
                      <a:r>
                        <a:rPr lang="ru-RU" sz="1050" b="1" dirty="0" smtClean="0">
                          <a:solidFill>
                            <a:srgbClr val="002060"/>
                          </a:solidFill>
                          <a:latin typeface="Calibri" pitchFamily="34" charset="0"/>
                        </a:rPr>
                        <a:t>СОУЭ</a:t>
                      </a:r>
                      <a:endParaRPr lang="ru-RU" sz="1050" b="1" dirty="0">
                        <a:solidFill>
                          <a:srgbClr val="002060"/>
                        </a:solidFill>
                        <a:latin typeface="Calibri" pitchFamily="34" charset="0"/>
                      </a:endParaRPr>
                    </a:p>
                  </a:txBody>
                  <a:tcPr marL="8544" marR="8544" marT="4272" marB="4272"/>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82399">
                <a:tc>
                  <a:txBody>
                    <a:bodyPr/>
                    <a:lstStyle/>
                    <a:p>
                      <a:pPr fontAlgn="base"/>
                      <a:endParaRPr lang="ru-RU" sz="1050" dirty="0">
                        <a:solidFill>
                          <a:srgbClr val="002060"/>
                        </a:solidFill>
                        <a:latin typeface="Calibri" pitchFamily="34" charset="0"/>
                      </a:endParaRPr>
                    </a:p>
                  </a:txBody>
                  <a:tcPr marL="8544" marR="8544" marT="4272" marB="4272"/>
                </a:tc>
                <a:tc>
                  <a:txBody>
                    <a:bodyPr/>
                    <a:lstStyle/>
                    <a:p>
                      <a:pPr algn="ctr" fontAlgn="base"/>
                      <a:r>
                        <a:rPr lang="ru-RU" sz="1050" dirty="0" smtClean="0">
                          <a:solidFill>
                            <a:srgbClr val="002060"/>
                          </a:solidFill>
                          <a:latin typeface="Calibri" pitchFamily="34" charset="0"/>
                        </a:rPr>
                        <a:t>1</a:t>
                      </a:r>
                      <a:endParaRPr lang="ru-RU" sz="1050" dirty="0">
                        <a:solidFill>
                          <a:srgbClr val="002060"/>
                        </a:solidFill>
                        <a:latin typeface="Calibri" pitchFamily="34" charset="0"/>
                      </a:endParaRPr>
                    </a:p>
                  </a:txBody>
                  <a:tcPr marL="8544" marR="8544" marT="4272" marB="4272"/>
                </a:tc>
                <a:tc>
                  <a:txBody>
                    <a:bodyPr/>
                    <a:lstStyle/>
                    <a:p>
                      <a:pPr algn="ctr" fontAlgn="base"/>
                      <a:r>
                        <a:rPr lang="ru-RU" sz="1050">
                          <a:solidFill>
                            <a:srgbClr val="002060"/>
                          </a:solidFill>
                          <a:latin typeface="Calibri" pitchFamily="34" charset="0"/>
                        </a:rPr>
                        <a:t>2</a:t>
                      </a:r>
                    </a:p>
                  </a:txBody>
                  <a:tcPr marL="8544" marR="8544" marT="4272" marB="4272"/>
                </a:tc>
                <a:tc>
                  <a:txBody>
                    <a:bodyPr/>
                    <a:lstStyle/>
                    <a:p>
                      <a:pPr algn="ctr" fontAlgn="base"/>
                      <a:r>
                        <a:rPr lang="ru-RU" sz="1050">
                          <a:solidFill>
                            <a:srgbClr val="002060"/>
                          </a:solidFill>
                          <a:latin typeface="Calibri" pitchFamily="34" charset="0"/>
                        </a:rPr>
                        <a:t>3</a:t>
                      </a:r>
                    </a:p>
                  </a:txBody>
                  <a:tcPr marL="8544" marR="8544" marT="4272" marB="4272"/>
                </a:tc>
                <a:tc>
                  <a:txBody>
                    <a:bodyPr/>
                    <a:lstStyle/>
                    <a:p>
                      <a:pPr algn="ctr" fontAlgn="base"/>
                      <a:r>
                        <a:rPr lang="ru-RU" sz="1050">
                          <a:solidFill>
                            <a:srgbClr val="002060"/>
                          </a:solidFill>
                          <a:latin typeface="Calibri" pitchFamily="34" charset="0"/>
                        </a:rPr>
                        <a:t>4</a:t>
                      </a:r>
                    </a:p>
                  </a:txBody>
                  <a:tcPr marL="8544" marR="8544" marT="4272" marB="4272"/>
                </a:tc>
                <a:tc>
                  <a:txBody>
                    <a:bodyPr/>
                    <a:lstStyle/>
                    <a:p>
                      <a:pPr algn="ctr" fontAlgn="base"/>
                      <a:r>
                        <a:rPr lang="ru-RU" sz="1050">
                          <a:solidFill>
                            <a:srgbClr val="002060"/>
                          </a:solidFill>
                          <a:latin typeface="Calibri" pitchFamily="34" charset="0"/>
                        </a:rPr>
                        <a:t>5</a:t>
                      </a:r>
                    </a:p>
                  </a:txBody>
                  <a:tcPr marL="8544" marR="8544" marT="4272" marB="4272"/>
                </a:tc>
              </a:tr>
              <a:tr h="167273">
                <a:tc>
                  <a:txBody>
                    <a:bodyPr/>
                    <a:lstStyle/>
                    <a:p>
                      <a:pPr marL="228600" indent="-228600" algn="just" fontAlgn="base">
                        <a:buAutoNum type="arabicPeriod"/>
                      </a:pPr>
                      <a:r>
                        <a:rPr lang="ru-RU" sz="1050" dirty="0" smtClean="0">
                          <a:solidFill>
                            <a:srgbClr val="002060"/>
                          </a:solidFill>
                          <a:latin typeface="Calibri" pitchFamily="34" charset="0"/>
                        </a:rPr>
                        <a:t>Способы </a:t>
                      </a:r>
                      <a:r>
                        <a:rPr lang="ru-RU" sz="1050" dirty="0">
                          <a:solidFill>
                            <a:srgbClr val="002060"/>
                          </a:solidFill>
                          <a:latin typeface="Calibri" pitchFamily="34" charset="0"/>
                        </a:rPr>
                        <a:t>оповещения</a:t>
                      </a:r>
                      <a:r>
                        <a:rPr lang="ru-RU" sz="1050" dirty="0" smtClean="0">
                          <a:solidFill>
                            <a:srgbClr val="002060"/>
                          </a:solidFill>
                          <a:latin typeface="Calibri" pitchFamily="34" charset="0"/>
                        </a:rPr>
                        <a:t>:</a:t>
                      </a:r>
                    </a:p>
                  </a:txBody>
                  <a:tcPr marL="8544" marR="8544" marT="4272" marB="4272"/>
                </a:tc>
                <a:tc>
                  <a:txBody>
                    <a:bodyPr/>
                    <a:lstStyle/>
                    <a:p>
                      <a:pPr fontAlgn="base"/>
                      <a:endParaRPr lang="ru-RU" sz="1050">
                        <a:solidFill>
                          <a:srgbClr val="002060"/>
                        </a:solidFill>
                        <a:latin typeface="Calibri" pitchFamily="34" charset="0"/>
                      </a:endParaRPr>
                    </a:p>
                  </a:txBody>
                  <a:tcPr marL="8544" marR="8544" marT="4272" marB="4272"/>
                </a:tc>
                <a:tc>
                  <a:txBody>
                    <a:bodyPr/>
                    <a:lstStyle/>
                    <a:p>
                      <a:pPr fontAlgn="base"/>
                      <a:endParaRPr lang="ru-RU" sz="1050">
                        <a:solidFill>
                          <a:srgbClr val="002060"/>
                        </a:solidFill>
                        <a:latin typeface="Calibri" pitchFamily="34" charset="0"/>
                      </a:endParaRPr>
                    </a:p>
                  </a:txBody>
                  <a:tcPr marL="8544" marR="8544" marT="4272" marB="4272"/>
                </a:tc>
                <a:tc>
                  <a:txBody>
                    <a:bodyPr/>
                    <a:lstStyle/>
                    <a:p>
                      <a:pPr fontAlgn="base"/>
                      <a:endParaRPr lang="ru-RU" sz="1050">
                        <a:solidFill>
                          <a:srgbClr val="002060"/>
                        </a:solidFill>
                        <a:latin typeface="Calibri" pitchFamily="34" charset="0"/>
                      </a:endParaRPr>
                    </a:p>
                  </a:txBody>
                  <a:tcPr marL="8544" marR="8544" marT="4272" marB="4272"/>
                </a:tc>
                <a:tc>
                  <a:txBody>
                    <a:bodyPr/>
                    <a:lstStyle/>
                    <a:p>
                      <a:pPr fontAlgn="base"/>
                      <a:endParaRPr lang="ru-RU" sz="1050">
                        <a:solidFill>
                          <a:srgbClr val="002060"/>
                        </a:solidFill>
                        <a:latin typeface="Calibri" pitchFamily="34" charset="0"/>
                      </a:endParaRPr>
                    </a:p>
                  </a:txBody>
                  <a:tcPr marL="8544" marR="8544" marT="4272" marB="4272"/>
                </a:tc>
                <a:tc>
                  <a:txBody>
                    <a:bodyPr/>
                    <a:lstStyle/>
                    <a:p>
                      <a:pPr fontAlgn="base"/>
                      <a:endParaRPr lang="ru-RU" sz="1050">
                        <a:solidFill>
                          <a:srgbClr val="002060"/>
                        </a:solidFill>
                        <a:latin typeface="Calibri" pitchFamily="34" charset="0"/>
                      </a:endParaRPr>
                    </a:p>
                  </a:txBody>
                  <a:tcPr marL="8544" marR="8544" marT="4272" marB="4272"/>
                </a:tc>
              </a:tr>
              <a:tr h="186645">
                <a:tc>
                  <a:txBody>
                    <a:bodyPr/>
                    <a:lstStyle/>
                    <a:p>
                      <a:pPr algn="just" fontAlgn="base"/>
                      <a:r>
                        <a:rPr lang="ru-RU" sz="1050" dirty="0">
                          <a:solidFill>
                            <a:srgbClr val="002060"/>
                          </a:solidFill>
                          <a:latin typeface="Calibri" pitchFamily="34" charset="0"/>
                        </a:rPr>
                        <a:t>звуковой (сирена, тонированный сигнал и др</a:t>
                      </a:r>
                      <a:r>
                        <a:rPr lang="ru-RU" sz="1050" dirty="0" smtClean="0">
                          <a:solidFill>
                            <a:srgbClr val="002060"/>
                          </a:solidFill>
                          <a:latin typeface="Calibri" pitchFamily="34" charset="0"/>
                        </a:rPr>
                        <a:t>.);</a:t>
                      </a:r>
                      <a:endParaRPr lang="ru-RU" sz="1050" dirty="0">
                        <a:solidFill>
                          <a:srgbClr val="002060"/>
                        </a:solidFill>
                        <a:latin typeface="Calibri" pitchFamily="34" charset="0"/>
                      </a:endParaRPr>
                    </a:p>
                  </a:txBody>
                  <a:tcPr marL="8544" marR="8544" marT="4272" marB="4272"/>
                </a:tc>
                <a:tc>
                  <a:txBody>
                    <a:bodyPr/>
                    <a:lstStyle/>
                    <a:p>
                      <a:pPr algn="ctr" fontAlgn="base"/>
                      <a:r>
                        <a:rPr lang="ru-RU" sz="1050" dirty="0">
                          <a:solidFill>
                            <a:srgbClr val="002060"/>
                          </a:solidFill>
                          <a:latin typeface="Calibri" pitchFamily="34" charset="0"/>
                        </a:rPr>
                        <a:t>+</a:t>
                      </a:r>
                    </a:p>
                  </a:txBody>
                  <a:tcPr marL="8544" marR="8544" marT="4272" marB="4272"/>
                </a:tc>
                <a:tc>
                  <a:txBody>
                    <a:bodyPr/>
                    <a:lstStyle/>
                    <a:p>
                      <a:pPr algn="ctr" fontAlgn="base"/>
                      <a:r>
                        <a:rPr lang="ru-RU" sz="1050">
                          <a:solidFill>
                            <a:srgbClr val="002060"/>
                          </a:solidFill>
                          <a:latin typeface="Calibri" pitchFamily="34" charset="0"/>
                        </a:rPr>
                        <a:t>+</a:t>
                      </a:r>
                    </a:p>
                  </a:txBody>
                  <a:tcPr marL="8544" marR="8544" marT="4272" marB="4272"/>
                </a:tc>
                <a:tc>
                  <a:txBody>
                    <a:bodyPr/>
                    <a:lstStyle/>
                    <a:p>
                      <a:pPr algn="ctr" fontAlgn="base"/>
                      <a:r>
                        <a:rPr lang="ru-RU" sz="1050" dirty="0">
                          <a:solidFill>
                            <a:srgbClr val="002060"/>
                          </a:solidFill>
                          <a:latin typeface="Calibri" pitchFamily="34" charset="0"/>
                        </a:rPr>
                        <a:t>*</a:t>
                      </a:r>
                    </a:p>
                  </a:txBody>
                  <a:tcPr marL="8544" marR="8544" marT="4272" marB="4272"/>
                </a:tc>
                <a:tc>
                  <a:txBody>
                    <a:bodyPr/>
                    <a:lstStyle/>
                    <a:p>
                      <a:pPr algn="ctr" fontAlgn="base"/>
                      <a:r>
                        <a:rPr lang="ru-RU" sz="1050">
                          <a:solidFill>
                            <a:srgbClr val="002060"/>
                          </a:solidFill>
                          <a:latin typeface="Calibri" pitchFamily="34" charset="0"/>
                        </a:rPr>
                        <a:t>*</a:t>
                      </a:r>
                    </a:p>
                  </a:txBody>
                  <a:tcPr marL="8544" marR="8544" marT="4272" marB="4272"/>
                </a:tc>
                <a:tc>
                  <a:txBody>
                    <a:bodyPr/>
                    <a:lstStyle/>
                    <a:p>
                      <a:pPr algn="ctr" fontAlgn="base"/>
                      <a:r>
                        <a:rPr lang="ru-RU" sz="1050">
                          <a:solidFill>
                            <a:srgbClr val="002060"/>
                          </a:solidFill>
                          <a:latin typeface="Calibri" pitchFamily="34" charset="0"/>
                        </a:rPr>
                        <a:t>*</a:t>
                      </a:r>
                    </a:p>
                  </a:txBody>
                  <a:tcPr marL="8544" marR="8544" marT="4272" marB="4272"/>
                </a:tc>
              </a:tr>
              <a:tr h="167273">
                <a:tc>
                  <a:txBody>
                    <a:bodyPr/>
                    <a:lstStyle/>
                    <a:p>
                      <a:pPr algn="just" fontAlgn="base"/>
                      <a:r>
                        <a:rPr lang="ru-RU" sz="1050" dirty="0">
                          <a:solidFill>
                            <a:srgbClr val="002060"/>
                          </a:solidFill>
                          <a:latin typeface="Calibri" pitchFamily="34" charset="0"/>
                        </a:rPr>
                        <a:t>речевой (передача специальных текстов</a:t>
                      </a:r>
                      <a:r>
                        <a:rPr lang="ru-RU" sz="1050" dirty="0" smtClean="0">
                          <a:solidFill>
                            <a:srgbClr val="002060"/>
                          </a:solidFill>
                          <a:latin typeface="Calibri" pitchFamily="34" charset="0"/>
                        </a:rPr>
                        <a:t>);</a:t>
                      </a:r>
                      <a:endParaRPr lang="ru-RU" sz="1050" dirty="0">
                        <a:solidFill>
                          <a:srgbClr val="002060"/>
                        </a:solidFill>
                        <a:latin typeface="Calibri" pitchFamily="34" charset="0"/>
                      </a:endParaRPr>
                    </a:p>
                  </a:txBody>
                  <a:tcPr marL="8544" marR="8544" marT="4272" marB="4272"/>
                </a:tc>
                <a:tc>
                  <a:txBody>
                    <a:bodyPr/>
                    <a:lstStyle/>
                    <a:p>
                      <a:pPr algn="ctr" fontAlgn="base"/>
                      <a:r>
                        <a:rPr lang="ru-RU" sz="1050" dirty="0">
                          <a:solidFill>
                            <a:srgbClr val="002060"/>
                          </a:solidFill>
                          <a:latin typeface="Calibri" pitchFamily="34" charset="0"/>
                        </a:rPr>
                        <a:t>-</a:t>
                      </a:r>
                    </a:p>
                  </a:txBody>
                  <a:tcPr marL="8544" marR="8544" marT="4272" marB="4272"/>
                </a:tc>
                <a:tc>
                  <a:txBody>
                    <a:bodyPr/>
                    <a:lstStyle/>
                    <a:p>
                      <a:pPr algn="ctr" fontAlgn="base"/>
                      <a:r>
                        <a:rPr lang="ru-RU" sz="1050" dirty="0">
                          <a:solidFill>
                            <a:srgbClr val="002060"/>
                          </a:solidFill>
                          <a:latin typeface="Calibri" pitchFamily="34" charset="0"/>
                        </a:rPr>
                        <a:t>-</a:t>
                      </a:r>
                    </a:p>
                  </a:txBody>
                  <a:tcPr marL="8544" marR="8544" marT="4272" marB="4272"/>
                </a:tc>
                <a:tc>
                  <a:txBody>
                    <a:bodyPr/>
                    <a:lstStyle/>
                    <a:p>
                      <a:pPr algn="ctr" fontAlgn="base"/>
                      <a:r>
                        <a:rPr lang="ru-RU" sz="1050" dirty="0">
                          <a:solidFill>
                            <a:srgbClr val="002060"/>
                          </a:solidFill>
                          <a:latin typeface="Calibri" pitchFamily="34" charset="0"/>
                        </a:rPr>
                        <a:t>+</a:t>
                      </a:r>
                    </a:p>
                  </a:txBody>
                  <a:tcPr marL="8544" marR="8544" marT="4272" marB="4272"/>
                </a:tc>
                <a:tc>
                  <a:txBody>
                    <a:bodyPr/>
                    <a:lstStyle/>
                    <a:p>
                      <a:pPr algn="ctr" fontAlgn="base"/>
                      <a:r>
                        <a:rPr lang="ru-RU" sz="1050" dirty="0">
                          <a:solidFill>
                            <a:srgbClr val="002060"/>
                          </a:solidFill>
                          <a:latin typeface="Calibri" pitchFamily="34" charset="0"/>
                        </a:rPr>
                        <a:t>+</a:t>
                      </a:r>
                    </a:p>
                  </a:txBody>
                  <a:tcPr marL="8544" marR="8544" marT="4272" marB="4272"/>
                </a:tc>
                <a:tc>
                  <a:txBody>
                    <a:bodyPr/>
                    <a:lstStyle/>
                    <a:p>
                      <a:pPr algn="ctr" fontAlgn="base"/>
                      <a:r>
                        <a:rPr lang="ru-RU" sz="1050" dirty="0">
                          <a:solidFill>
                            <a:srgbClr val="002060"/>
                          </a:solidFill>
                          <a:latin typeface="Calibri" pitchFamily="34" charset="0"/>
                        </a:rPr>
                        <a:t>+</a:t>
                      </a:r>
                    </a:p>
                  </a:txBody>
                  <a:tcPr marL="8544" marR="8544" marT="4272" marB="4272"/>
                </a:tc>
              </a:tr>
              <a:tr h="167273">
                <a:tc>
                  <a:txBody>
                    <a:bodyPr/>
                    <a:lstStyle/>
                    <a:p>
                      <a:pPr algn="just" fontAlgn="base"/>
                      <a:r>
                        <a:rPr lang="ru-RU" sz="1050" dirty="0">
                          <a:solidFill>
                            <a:srgbClr val="002060"/>
                          </a:solidFill>
                          <a:latin typeface="Calibri" pitchFamily="34" charset="0"/>
                        </a:rPr>
                        <a:t>световой:</a:t>
                      </a:r>
                    </a:p>
                  </a:txBody>
                  <a:tcPr marL="8544" marR="8544" marT="4272" marB="4272"/>
                </a:tc>
                <a:tc>
                  <a:txBody>
                    <a:bodyPr/>
                    <a:lstStyle/>
                    <a:p>
                      <a:pPr fontAlgn="base"/>
                      <a:endParaRPr lang="ru-RU" sz="1050" dirty="0">
                        <a:solidFill>
                          <a:srgbClr val="002060"/>
                        </a:solidFill>
                        <a:latin typeface="Calibri" pitchFamily="34" charset="0"/>
                      </a:endParaRPr>
                    </a:p>
                  </a:txBody>
                  <a:tcPr marL="8544" marR="8544" marT="4272" marB="4272"/>
                </a:tc>
                <a:tc>
                  <a:txBody>
                    <a:bodyPr/>
                    <a:lstStyle/>
                    <a:p>
                      <a:pPr fontAlgn="base"/>
                      <a:endParaRPr lang="ru-RU" sz="1050" dirty="0">
                        <a:solidFill>
                          <a:srgbClr val="002060"/>
                        </a:solidFill>
                        <a:latin typeface="Calibri" pitchFamily="34" charset="0"/>
                      </a:endParaRPr>
                    </a:p>
                  </a:txBody>
                  <a:tcPr marL="8544" marR="8544" marT="4272" marB="4272"/>
                </a:tc>
                <a:tc>
                  <a:txBody>
                    <a:bodyPr/>
                    <a:lstStyle/>
                    <a:p>
                      <a:pPr fontAlgn="base"/>
                      <a:endParaRPr lang="ru-RU" sz="1050" dirty="0">
                        <a:solidFill>
                          <a:srgbClr val="002060"/>
                        </a:solidFill>
                        <a:latin typeface="Calibri" pitchFamily="34" charset="0"/>
                      </a:endParaRPr>
                    </a:p>
                  </a:txBody>
                  <a:tcPr marL="8544" marR="8544" marT="4272" marB="4272"/>
                </a:tc>
                <a:tc>
                  <a:txBody>
                    <a:bodyPr/>
                    <a:lstStyle/>
                    <a:p>
                      <a:pPr fontAlgn="base"/>
                      <a:endParaRPr lang="ru-RU" sz="1050">
                        <a:solidFill>
                          <a:srgbClr val="002060"/>
                        </a:solidFill>
                        <a:latin typeface="Calibri" pitchFamily="34" charset="0"/>
                      </a:endParaRPr>
                    </a:p>
                  </a:txBody>
                  <a:tcPr marL="8544" marR="8544" marT="4272" marB="4272"/>
                </a:tc>
                <a:tc>
                  <a:txBody>
                    <a:bodyPr/>
                    <a:lstStyle/>
                    <a:p>
                      <a:pPr fontAlgn="base"/>
                      <a:endParaRPr lang="ru-RU" sz="1050">
                        <a:solidFill>
                          <a:srgbClr val="002060"/>
                        </a:solidFill>
                        <a:latin typeface="Calibri" pitchFamily="34" charset="0"/>
                      </a:endParaRPr>
                    </a:p>
                  </a:txBody>
                  <a:tcPr marL="8544" marR="8544" marT="4272" marB="4272"/>
                </a:tc>
              </a:tr>
              <a:tr h="167273">
                <a:tc>
                  <a:txBody>
                    <a:bodyPr/>
                    <a:lstStyle/>
                    <a:p>
                      <a:pPr algn="just" fontAlgn="base"/>
                      <a:r>
                        <a:rPr lang="ru-RU" sz="1050" dirty="0">
                          <a:solidFill>
                            <a:srgbClr val="002060"/>
                          </a:solidFill>
                          <a:latin typeface="Calibri" pitchFamily="34" charset="0"/>
                        </a:rPr>
                        <a:t>а) световые мигающие </a:t>
                      </a:r>
                      <a:r>
                        <a:rPr lang="ru-RU" sz="1050" dirty="0" err="1">
                          <a:solidFill>
                            <a:srgbClr val="002060"/>
                          </a:solidFill>
                          <a:latin typeface="Calibri" pitchFamily="34" charset="0"/>
                        </a:rPr>
                        <a:t>оповещатели</a:t>
                      </a:r>
                      <a:r>
                        <a:rPr lang="ru-RU" sz="1050" dirty="0" smtClean="0">
                          <a:solidFill>
                            <a:srgbClr val="002060"/>
                          </a:solidFill>
                          <a:latin typeface="Calibri" pitchFamily="34" charset="0"/>
                        </a:rPr>
                        <a:t>;</a:t>
                      </a:r>
                      <a:endParaRPr lang="ru-RU" sz="1050" dirty="0">
                        <a:solidFill>
                          <a:srgbClr val="002060"/>
                        </a:solidFill>
                        <a:latin typeface="Calibri" pitchFamily="34" charset="0"/>
                      </a:endParaRPr>
                    </a:p>
                  </a:txBody>
                  <a:tcPr marL="8544" marR="8544" marT="4272" marB="4272"/>
                </a:tc>
                <a:tc>
                  <a:txBody>
                    <a:bodyPr/>
                    <a:lstStyle/>
                    <a:p>
                      <a:pPr algn="ctr" fontAlgn="base"/>
                      <a:r>
                        <a:rPr lang="ru-RU" sz="1050">
                          <a:solidFill>
                            <a:srgbClr val="002060"/>
                          </a:solidFill>
                          <a:latin typeface="Calibri" pitchFamily="34" charset="0"/>
                        </a:rPr>
                        <a:t>*</a:t>
                      </a:r>
                    </a:p>
                  </a:txBody>
                  <a:tcPr marL="8544" marR="8544" marT="4272" marB="4272"/>
                </a:tc>
                <a:tc>
                  <a:txBody>
                    <a:bodyPr/>
                    <a:lstStyle/>
                    <a:p>
                      <a:pPr algn="ctr" fontAlgn="base"/>
                      <a:r>
                        <a:rPr lang="ru-RU" sz="1050" dirty="0">
                          <a:solidFill>
                            <a:srgbClr val="002060"/>
                          </a:solidFill>
                          <a:latin typeface="Calibri" pitchFamily="34" charset="0"/>
                        </a:rPr>
                        <a:t>*</a:t>
                      </a:r>
                    </a:p>
                  </a:txBody>
                  <a:tcPr marL="8544" marR="8544" marT="4272" marB="4272"/>
                </a:tc>
                <a:tc>
                  <a:txBody>
                    <a:bodyPr/>
                    <a:lstStyle/>
                    <a:p>
                      <a:pPr algn="ctr" fontAlgn="base"/>
                      <a:r>
                        <a:rPr lang="ru-RU" sz="1050">
                          <a:solidFill>
                            <a:srgbClr val="002060"/>
                          </a:solidFill>
                          <a:latin typeface="Calibri" pitchFamily="34" charset="0"/>
                        </a:rPr>
                        <a:t>*</a:t>
                      </a:r>
                    </a:p>
                  </a:txBody>
                  <a:tcPr marL="8544" marR="8544" marT="4272" marB="4272"/>
                </a:tc>
                <a:tc>
                  <a:txBody>
                    <a:bodyPr/>
                    <a:lstStyle/>
                    <a:p>
                      <a:pPr algn="ctr" fontAlgn="base"/>
                      <a:r>
                        <a:rPr lang="ru-RU" sz="1050">
                          <a:solidFill>
                            <a:srgbClr val="002060"/>
                          </a:solidFill>
                          <a:latin typeface="Calibri" pitchFamily="34" charset="0"/>
                        </a:rPr>
                        <a:t>*</a:t>
                      </a:r>
                    </a:p>
                  </a:txBody>
                  <a:tcPr marL="8544" marR="8544" marT="4272" marB="4272"/>
                </a:tc>
                <a:tc>
                  <a:txBody>
                    <a:bodyPr/>
                    <a:lstStyle/>
                    <a:p>
                      <a:pPr algn="ctr" fontAlgn="base"/>
                      <a:r>
                        <a:rPr lang="ru-RU" sz="1050">
                          <a:solidFill>
                            <a:srgbClr val="002060"/>
                          </a:solidFill>
                          <a:latin typeface="Calibri" pitchFamily="34" charset="0"/>
                        </a:rPr>
                        <a:t>*</a:t>
                      </a:r>
                    </a:p>
                  </a:txBody>
                  <a:tcPr marL="8544" marR="8544" marT="4272" marB="4272"/>
                </a:tc>
              </a:tr>
              <a:tr h="167273">
                <a:tc>
                  <a:txBody>
                    <a:bodyPr/>
                    <a:lstStyle/>
                    <a:p>
                      <a:pPr algn="just" fontAlgn="base"/>
                      <a:r>
                        <a:rPr lang="ru-RU" sz="1050" dirty="0">
                          <a:solidFill>
                            <a:srgbClr val="002060"/>
                          </a:solidFill>
                          <a:latin typeface="Calibri" pitchFamily="34" charset="0"/>
                        </a:rPr>
                        <a:t>б) световые </a:t>
                      </a:r>
                      <a:r>
                        <a:rPr lang="ru-RU" sz="1050" dirty="0" err="1">
                          <a:solidFill>
                            <a:srgbClr val="002060"/>
                          </a:solidFill>
                          <a:latin typeface="Calibri" pitchFamily="34" charset="0"/>
                        </a:rPr>
                        <a:t>оповещатели</a:t>
                      </a:r>
                      <a:r>
                        <a:rPr lang="ru-RU" sz="1050" dirty="0">
                          <a:solidFill>
                            <a:srgbClr val="002060"/>
                          </a:solidFill>
                          <a:latin typeface="Calibri" pitchFamily="34" charset="0"/>
                        </a:rPr>
                        <a:t> "Выход</a:t>
                      </a:r>
                      <a:r>
                        <a:rPr lang="ru-RU" sz="1050" dirty="0" smtClean="0">
                          <a:solidFill>
                            <a:srgbClr val="002060"/>
                          </a:solidFill>
                          <a:latin typeface="Calibri" pitchFamily="34" charset="0"/>
                        </a:rPr>
                        <a:t>";</a:t>
                      </a:r>
                      <a:endParaRPr lang="ru-RU" sz="1050" dirty="0">
                        <a:solidFill>
                          <a:srgbClr val="002060"/>
                        </a:solidFill>
                        <a:latin typeface="Calibri" pitchFamily="34" charset="0"/>
                      </a:endParaRPr>
                    </a:p>
                  </a:txBody>
                  <a:tcPr marL="8544" marR="8544" marT="4272" marB="4272"/>
                </a:tc>
                <a:tc>
                  <a:txBody>
                    <a:bodyPr/>
                    <a:lstStyle/>
                    <a:p>
                      <a:pPr algn="ctr" fontAlgn="base"/>
                      <a:r>
                        <a:rPr lang="ru-RU" sz="1050">
                          <a:solidFill>
                            <a:srgbClr val="002060"/>
                          </a:solidFill>
                          <a:latin typeface="Calibri" pitchFamily="34" charset="0"/>
                        </a:rPr>
                        <a:t>*</a:t>
                      </a:r>
                    </a:p>
                  </a:txBody>
                  <a:tcPr marL="8544" marR="8544" marT="4272" marB="4272"/>
                </a:tc>
                <a:tc>
                  <a:txBody>
                    <a:bodyPr/>
                    <a:lstStyle/>
                    <a:p>
                      <a:pPr algn="ctr" fontAlgn="base"/>
                      <a:r>
                        <a:rPr lang="ru-RU" sz="1050" dirty="0">
                          <a:solidFill>
                            <a:srgbClr val="002060"/>
                          </a:solidFill>
                          <a:latin typeface="Calibri" pitchFamily="34" charset="0"/>
                        </a:rPr>
                        <a:t>+</a:t>
                      </a:r>
                    </a:p>
                  </a:txBody>
                  <a:tcPr marL="8544" marR="8544" marT="4272" marB="4272"/>
                </a:tc>
                <a:tc>
                  <a:txBody>
                    <a:bodyPr/>
                    <a:lstStyle/>
                    <a:p>
                      <a:pPr algn="ctr" fontAlgn="base"/>
                      <a:r>
                        <a:rPr lang="ru-RU" sz="1050">
                          <a:solidFill>
                            <a:srgbClr val="002060"/>
                          </a:solidFill>
                          <a:latin typeface="Calibri" pitchFamily="34" charset="0"/>
                        </a:rPr>
                        <a:t>+</a:t>
                      </a:r>
                    </a:p>
                  </a:txBody>
                  <a:tcPr marL="8544" marR="8544" marT="4272" marB="4272"/>
                </a:tc>
                <a:tc>
                  <a:txBody>
                    <a:bodyPr/>
                    <a:lstStyle/>
                    <a:p>
                      <a:pPr algn="ctr" fontAlgn="base"/>
                      <a:r>
                        <a:rPr lang="ru-RU" sz="1050">
                          <a:solidFill>
                            <a:srgbClr val="002060"/>
                          </a:solidFill>
                          <a:latin typeface="Calibri" pitchFamily="34" charset="0"/>
                        </a:rPr>
                        <a:t>+</a:t>
                      </a:r>
                    </a:p>
                  </a:txBody>
                  <a:tcPr marL="8544" marR="8544" marT="4272" marB="4272"/>
                </a:tc>
                <a:tc>
                  <a:txBody>
                    <a:bodyPr/>
                    <a:lstStyle/>
                    <a:p>
                      <a:pPr algn="ctr" fontAlgn="base"/>
                      <a:r>
                        <a:rPr lang="ru-RU" sz="1050">
                          <a:solidFill>
                            <a:srgbClr val="002060"/>
                          </a:solidFill>
                          <a:latin typeface="Calibri" pitchFamily="34" charset="0"/>
                        </a:rPr>
                        <a:t>+</a:t>
                      </a:r>
                    </a:p>
                  </a:txBody>
                  <a:tcPr marL="8544" marR="8544" marT="4272" marB="4272"/>
                </a:tc>
              </a:tr>
              <a:tr h="182441">
                <a:tc>
                  <a:txBody>
                    <a:bodyPr/>
                    <a:lstStyle/>
                    <a:p>
                      <a:pPr algn="just" fontAlgn="base"/>
                      <a:r>
                        <a:rPr lang="ru-RU" sz="1050" dirty="0">
                          <a:solidFill>
                            <a:srgbClr val="002060"/>
                          </a:solidFill>
                          <a:latin typeface="Calibri" pitchFamily="34" charset="0"/>
                        </a:rPr>
                        <a:t>в) эвакуационные знаки пожарной безопасности, указывающие направление движения</a:t>
                      </a:r>
                      <a:r>
                        <a:rPr lang="ru-RU" sz="1050" dirty="0" smtClean="0">
                          <a:solidFill>
                            <a:srgbClr val="002060"/>
                          </a:solidFill>
                          <a:latin typeface="Calibri" pitchFamily="34" charset="0"/>
                        </a:rPr>
                        <a:t>;</a:t>
                      </a:r>
                      <a:endParaRPr lang="ru-RU" sz="1050" dirty="0">
                        <a:solidFill>
                          <a:srgbClr val="002060"/>
                        </a:solidFill>
                        <a:latin typeface="Calibri" pitchFamily="34" charset="0"/>
                      </a:endParaRPr>
                    </a:p>
                  </a:txBody>
                  <a:tcPr marL="8544" marR="8544" marT="4272" marB="4272"/>
                </a:tc>
                <a:tc>
                  <a:txBody>
                    <a:bodyPr/>
                    <a:lstStyle/>
                    <a:p>
                      <a:pPr algn="ctr" fontAlgn="base"/>
                      <a:r>
                        <a:rPr lang="ru-RU" sz="1050">
                          <a:solidFill>
                            <a:srgbClr val="002060"/>
                          </a:solidFill>
                          <a:latin typeface="Calibri" pitchFamily="34" charset="0"/>
                        </a:rPr>
                        <a:t>-</a:t>
                      </a:r>
                    </a:p>
                  </a:txBody>
                  <a:tcPr marL="8544" marR="8544" marT="4272" marB="4272"/>
                </a:tc>
                <a:tc>
                  <a:txBody>
                    <a:bodyPr/>
                    <a:lstStyle/>
                    <a:p>
                      <a:pPr algn="ctr" fontAlgn="base"/>
                      <a:r>
                        <a:rPr lang="ru-RU" sz="1050" dirty="0">
                          <a:solidFill>
                            <a:srgbClr val="002060"/>
                          </a:solidFill>
                          <a:latin typeface="Calibri" pitchFamily="34" charset="0"/>
                        </a:rPr>
                        <a:t>*</a:t>
                      </a:r>
                    </a:p>
                  </a:txBody>
                  <a:tcPr marL="8544" marR="8544" marT="4272" marB="4272"/>
                </a:tc>
                <a:tc>
                  <a:txBody>
                    <a:bodyPr/>
                    <a:lstStyle/>
                    <a:p>
                      <a:pPr algn="ctr" fontAlgn="base"/>
                      <a:r>
                        <a:rPr lang="ru-RU" sz="1050" dirty="0">
                          <a:solidFill>
                            <a:srgbClr val="002060"/>
                          </a:solidFill>
                          <a:latin typeface="Calibri" pitchFamily="34" charset="0"/>
                        </a:rPr>
                        <a:t>*</a:t>
                      </a:r>
                    </a:p>
                  </a:txBody>
                  <a:tcPr marL="8544" marR="8544" marT="4272" marB="4272"/>
                </a:tc>
                <a:tc>
                  <a:txBody>
                    <a:bodyPr/>
                    <a:lstStyle/>
                    <a:p>
                      <a:pPr algn="ctr" fontAlgn="base"/>
                      <a:r>
                        <a:rPr lang="ru-RU" sz="1050">
                          <a:solidFill>
                            <a:srgbClr val="002060"/>
                          </a:solidFill>
                          <a:latin typeface="Calibri" pitchFamily="34" charset="0"/>
                        </a:rPr>
                        <a:t>+</a:t>
                      </a:r>
                    </a:p>
                  </a:txBody>
                  <a:tcPr marL="8544" marR="8544" marT="4272" marB="4272"/>
                </a:tc>
                <a:tc>
                  <a:txBody>
                    <a:bodyPr/>
                    <a:lstStyle/>
                    <a:p>
                      <a:pPr algn="ctr" fontAlgn="base"/>
                      <a:r>
                        <a:rPr lang="ru-RU" sz="1050">
                          <a:solidFill>
                            <a:srgbClr val="002060"/>
                          </a:solidFill>
                          <a:latin typeface="Calibri" pitchFamily="34" charset="0"/>
                        </a:rPr>
                        <a:t>*</a:t>
                      </a:r>
                    </a:p>
                  </a:txBody>
                  <a:tcPr marL="8544" marR="8544" marT="4272" marB="4272"/>
                </a:tc>
              </a:tr>
              <a:tr h="311884">
                <a:tc>
                  <a:txBody>
                    <a:bodyPr/>
                    <a:lstStyle/>
                    <a:p>
                      <a:pPr algn="just" fontAlgn="base"/>
                      <a:r>
                        <a:rPr lang="ru-RU" sz="1050" dirty="0">
                          <a:solidFill>
                            <a:srgbClr val="002060"/>
                          </a:solidFill>
                          <a:latin typeface="Calibri" pitchFamily="34" charset="0"/>
                        </a:rPr>
                        <a:t>г) световые </a:t>
                      </a:r>
                      <a:r>
                        <a:rPr lang="ru-RU" sz="1050" dirty="0" err="1">
                          <a:solidFill>
                            <a:srgbClr val="002060"/>
                          </a:solidFill>
                          <a:latin typeface="Calibri" pitchFamily="34" charset="0"/>
                        </a:rPr>
                        <a:t>оповещатели</a:t>
                      </a:r>
                      <a:r>
                        <a:rPr lang="ru-RU" sz="1050" dirty="0">
                          <a:solidFill>
                            <a:srgbClr val="002060"/>
                          </a:solidFill>
                          <a:latin typeface="Calibri" pitchFamily="34" charset="0"/>
                        </a:rPr>
                        <a:t>, указывающие направление движения людей, с изменяющимся смысловым </a:t>
                      </a:r>
                      <a:r>
                        <a:rPr lang="ru-RU" sz="1050" dirty="0" smtClean="0">
                          <a:solidFill>
                            <a:srgbClr val="002060"/>
                          </a:solidFill>
                          <a:latin typeface="Calibri" pitchFamily="34" charset="0"/>
                        </a:rPr>
                        <a:t>значением</a:t>
                      </a:r>
                      <a:endParaRPr lang="ru-RU" sz="1050" dirty="0">
                        <a:solidFill>
                          <a:srgbClr val="002060"/>
                        </a:solidFill>
                        <a:latin typeface="Calibri" pitchFamily="34" charset="0"/>
                      </a:endParaRPr>
                    </a:p>
                  </a:txBody>
                  <a:tcPr marL="8544" marR="8544" marT="4272" marB="4272"/>
                </a:tc>
                <a:tc>
                  <a:txBody>
                    <a:bodyPr/>
                    <a:lstStyle/>
                    <a:p>
                      <a:pPr algn="ctr" fontAlgn="base"/>
                      <a:r>
                        <a:rPr lang="ru-RU" sz="1050">
                          <a:solidFill>
                            <a:srgbClr val="002060"/>
                          </a:solidFill>
                          <a:latin typeface="Calibri" pitchFamily="34" charset="0"/>
                        </a:rPr>
                        <a:t>-</a:t>
                      </a:r>
                    </a:p>
                  </a:txBody>
                  <a:tcPr marL="8544" marR="8544" marT="4272" marB="4272"/>
                </a:tc>
                <a:tc>
                  <a:txBody>
                    <a:bodyPr/>
                    <a:lstStyle/>
                    <a:p>
                      <a:pPr algn="ctr" fontAlgn="base"/>
                      <a:r>
                        <a:rPr lang="ru-RU" sz="1050">
                          <a:solidFill>
                            <a:srgbClr val="002060"/>
                          </a:solidFill>
                          <a:latin typeface="Calibri" pitchFamily="34" charset="0"/>
                        </a:rPr>
                        <a:t>-</a:t>
                      </a:r>
                    </a:p>
                  </a:txBody>
                  <a:tcPr marL="8544" marR="8544" marT="4272" marB="4272"/>
                </a:tc>
                <a:tc>
                  <a:txBody>
                    <a:bodyPr/>
                    <a:lstStyle/>
                    <a:p>
                      <a:pPr algn="ctr" fontAlgn="base"/>
                      <a:r>
                        <a:rPr lang="ru-RU" sz="1050" dirty="0">
                          <a:solidFill>
                            <a:srgbClr val="002060"/>
                          </a:solidFill>
                          <a:latin typeface="Calibri" pitchFamily="34" charset="0"/>
                        </a:rPr>
                        <a:t>-</a:t>
                      </a:r>
                    </a:p>
                  </a:txBody>
                  <a:tcPr marL="8544" marR="8544" marT="4272" marB="4272"/>
                </a:tc>
                <a:tc>
                  <a:txBody>
                    <a:bodyPr/>
                    <a:lstStyle/>
                    <a:p>
                      <a:pPr algn="ctr" fontAlgn="base"/>
                      <a:r>
                        <a:rPr lang="ru-RU" sz="1050">
                          <a:solidFill>
                            <a:srgbClr val="002060"/>
                          </a:solidFill>
                          <a:latin typeface="Calibri" pitchFamily="34" charset="0"/>
                        </a:rPr>
                        <a:t>*</a:t>
                      </a:r>
                    </a:p>
                  </a:txBody>
                  <a:tcPr marL="8544" marR="8544" marT="4272" marB="4272"/>
                </a:tc>
                <a:tc>
                  <a:txBody>
                    <a:bodyPr/>
                    <a:lstStyle/>
                    <a:p>
                      <a:pPr algn="ctr" fontAlgn="base"/>
                      <a:r>
                        <a:rPr lang="ru-RU" sz="1050">
                          <a:solidFill>
                            <a:srgbClr val="002060"/>
                          </a:solidFill>
                          <a:latin typeface="Calibri" pitchFamily="34" charset="0"/>
                        </a:rPr>
                        <a:t>+</a:t>
                      </a:r>
                    </a:p>
                  </a:txBody>
                  <a:tcPr marL="8544" marR="8544" marT="4272" marB="4272"/>
                </a:tc>
              </a:tr>
              <a:tr h="209043">
                <a:tc>
                  <a:txBody>
                    <a:bodyPr/>
                    <a:lstStyle/>
                    <a:p>
                      <a:pPr algn="just" fontAlgn="base"/>
                      <a:r>
                        <a:rPr lang="ru-RU" sz="1050" dirty="0">
                          <a:solidFill>
                            <a:srgbClr val="002060"/>
                          </a:solidFill>
                          <a:latin typeface="Calibri" pitchFamily="34" charset="0"/>
                        </a:rPr>
                        <a:t>2. Разделение здания на зоны пожарного </a:t>
                      </a:r>
                      <a:r>
                        <a:rPr lang="ru-RU" sz="1050" dirty="0" smtClean="0">
                          <a:solidFill>
                            <a:srgbClr val="002060"/>
                          </a:solidFill>
                          <a:latin typeface="Calibri" pitchFamily="34" charset="0"/>
                        </a:rPr>
                        <a:t>оповещения</a:t>
                      </a:r>
                      <a:endParaRPr lang="ru-RU" sz="1050" dirty="0">
                        <a:solidFill>
                          <a:srgbClr val="002060"/>
                        </a:solidFill>
                        <a:latin typeface="Calibri" pitchFamily="34" charset="0"/>
                      </a:endParaRPr>
                    </a:p>
                  </a:txBody>
                  <a:tcPr marL="8544" marR="8544" marT="4272" marB="4272"/>
                </a:tc>
                <a:tc>
                  <a:txBody>
                    <a:bodyPr/>
                    <a:lstStyle/>
                    <a:p>
                      <a:pPr algn="ctr" fontAlgn="base"/>
                      <a:r>
                        <a:rPr lang="ru-RU" sz="1050">
                          <a:solidFill>
                            <a:srgbClr val="002060"/>
                          </a:solidFill>
                          <a:latin typeface="Calibri" pitchFamily="34" charset="0"/>
                        </a:rPr>
                        <a:t>-</a:t>
                      </a:r>
                    </a:p>
                  </a:txBody>
                  <a:tcPr marL="8544" marR="8544" marT="4272" marB="4272"/>
                </a:tc>
                <a:tc>
                  <a:txBody>
                    <a:bodyPr/>
                    <a:lstStyle/>
                    <a:p>
                      <a:pPr algn="ctr" fontAlgn="base"/>
                      <a:r>
                        <a:rPr lang="ru-RU" sz="1050">
                          <a:solidFill>
                            <a:srgbClr val="002060"/>
                          </a:solidFill>
                          <a:latin typeface="Calibri" pitchFamily="34" charset="0"/>
                        </a:rPr>
                        <a:t>-</a:t>
                      </a:r>
                    </a:p>
                  </a:txBody>
                  <a:tcPr marL="8544" marR="8544" marT="4272" marB="4272"/>
                </a:tc>
                <a:tc>
                  <a:txBody>
                    <a:bodyPr/>
                    <a:lstStyle/>
                    <a:p>
                      <a:pPr algn="ctr" fontAlgn="base"/>
                      <a:r>
                        <a:rPr lang="ru-RU" sz="1050" dirty="0">
                          <a:solidFill>
                            <a:srgbClr val="002060"/>
                          </a:solidFill>
                          <a:latin typeface="Calibri" pitchFamily="34" charset="0"/>
                        </a:rPr>
                        <a:t>*</a:t>
                      </a:r>
                    </a:p>
                  </a:txBody>
                  <a:tcPr marL="8544" marR="8544" marT="4272" marB="4272"/>
                </a:tc>
                <a:tc>
                  <a:txBody>
                    <a:bodyPr/>
                    <a:lstStyle/>
                    <a:p>
                      <a:pPr algn="ctr" fontAlgn="base"/>
                      <a:r>
                        <a:rPr lang="ru-RU" sz="1050">
                          <a:solidFill>
                            <a:srgbClr val="002060"/>
                          </a:solidFill>
                          <a:latin typeface="Calibri" pitchFamily="34" charset="0"/>
                        </a:rPr>
                        <a:t>+</a:t>
                      </a:r>
                    </a:p>
                  </a:txBody>
                  <a:tcPr marL="8544" marR="8544" marT="4272" marB="4272"/>
                </a:tc>
                <a:tc>
                  <a:txBody>
                    <a:bodyPr/>
                    <a:lstStyle/>
                    <a:p>
                      <a:pPr algn="ctr" fontAlgn="base"/>
                      <a:r>
                        <a:rPr lang="ru-RU" sz="1050">
                          <a:solidFill>
                            <a:srgbClr val="002060"/>
                          </a:solidFill>
                          <a:latin typeface="Calibri" pitchFamily="34" charset="0"/>
                        </a:rPr>
                        <a:t>+</a:t>
                      </a:r>
                    </a:p>
                  </a:txBody>
                  <a:tcPr marL="8544" marR="8544" marT="4272" marB="4272"/>
                </a:tc>
              </a:tr>
              <a:tr h="167460">
                <a:tc>
                  <a:txBody>
                    <a:bodyPr/>
                    <a:lstStyle/>
                    <a:p>
                      <a:pPr algn="just" fontAlgn="base"/>
                      <a:r>
                        <a:rPr lang="ru-RU" sz="1050" dirty="0">
                          <a:solidFill>
                            <a:srgbClr val="002060"/>
                          </a:solidFill>
                          <a:latin typeface="Calibri" pitchFamily="34" charset="0"/>
                        </a:rPr>
                        <a:t>3. Обратная связь зон пожарного оповещения с помещением пожарного </a:t>
                      </a:r>
                      <a:r>
                        <a:rPr lang="ru-RU" sz="1050" dirty="0" smtClean="0">
                          <a:solidFill>
                            <a:srgbClr val="002060"/>
                          </a:solidFill>
                          <a:latin typeface="Calibri" pitchFamily="34" charset="0"/>
                        </a:rPr>
                        <a:t>поста-диспетчерской</a:t>
                      </a:r>
                      <a:endParaRPr lang="ru-RU" sz="1050" dirty="0">
                        <a:solidFill>
                          <a:srgbClr val="002060"/>
                        </a:solidFill>
                        <a:latin typeface="Calibri" pitchFamily="34" charset="0"/>
                      </a:endParaRPr>
                    </a:p>
                  </a:txBody>
                  <a:tcPr marL="8544" marR="8544" marT="4272" marB="4272"/>
                </a:tc>
                <a:tc>
                  <a:txBody>
                    <a:bodyPr/>
                    <a:lstStyle/>
                    <a:p>
                      <a:pPr algn="ctr" fontAlgn="base"/>
                      <a:r>
                        <a:rPr lang="ru-RU" sz="1050">
                          <a:solidFill>
                            <a:srgbClr val="002060"/>
                          </a:solidFill>
                          <a:latin typeface="Calibri" pitchFamily="34" charset="0"/>
                        </a:rPr>
                        <a:t>-</a:t>
                      </a:r>
                    </a:p>
                  </a:txBody>
                  <a:tcPr marL="8544" marR="8544" marT="4272" marB="4272"/>
                </a:tc>
                <a:tc>
                  <a:txBody>
                    <a:bodyPr/>
                    <a:lstStyle/>
                    <a:p>
                      <a:pPr algn="ctr" fontAlgn="base"/>
                      <a:r>
                        <a:rPr lang="ru-RU" sz="1050">
                          <a:solidFill>
                            <a:srgbClr val="002060"/>
                          </a:solidFill>
                          <a:latin typeface="Calibri" pitchFamily="34" charset="0"/>
                        </a:rPr>
                        <a:t>-</a:t>
                      </a:r>
                    </a:p>
                  </a:txBody>
                  <a:tcPr marL="8544" marR="8544" marT="4272" marB="4272"/>
                </a:tc>
                <a:tc>
                  <a:txBody>
                    <a:bodyPr/>
                    <a:lstStyle/>
                    <a:p>
                      <a:pPr algn="ctr" fontAlgn="base"/>
                      <a:r>
                        <a:rPr lang="ru-RU" sz="1050" dirty="0">
                          <a:solidFill>
                            <a:srgbClr val="002060"/>
                          </a:solidFill>
                          <a:latin typeface="Calibri" pitchFamily="34" charset="0"/>
                        </a:rPr>
                        <a:t>*</a:t>
                      </a:r>
                    </a:p>
                  </a:txBody>
                  <a:tcPr marL="8544" marR="8544" marT="4272" marB="4272"/>
                </a:tc>
                <a:tc>
                  <a:txBody>
                    <a:bodyPr/>
                    <a:lstStyle/>
                    <a:p>
                      <a:pPr algn="ctr" fontAlgn="base"/>
                      <a:r>
                        <a:rPr lang="ru-RU" sz="1050">
                          <a:solidFill>
                            <a:srgbClr val="002060"/>
                          </a:solidFill>
                          <a:latin typeface="Calibri" pitchFamily="34" charset="0"/>
                        </a:rPr>
                        <a:t>+</a:t>
                      </a:r>
                    </a:p>
                  </a:txBody>
                  <a:tcPr marL="8544" marR="8544" marT="4272" marB="4272"/>
                </a:tc>
                <a:tc>
                  <a:txBody>
                    <a:bodyPr/>
                    <a:lstStyle/>
                    <a:p>
                      <a:pPr algn="ctr" fontAlgn="base"/>
                      <a:r>
                        <a:rPr lang="ru-RU" sz="1050">
                          <a:solidFill>
                            <a:srgbClr val="002060"/>
                          </a:solidFill>
                          <a:latin typeface="Calibri" pitchFamily="34" charset="0"/>
                        </a:rPr>
                        <a:t>+</a:t>
                      </a:r>
                    </a:p>
                  </a:txBody>
                  <a:tcPr marL="8544" marR="8544" marT="4272" marB="4272"/>
                </a:tc>
              </a:tr>
              <a:tr h="182122">
                <a:tc>
                  <a:txBody>
                    <a:bodyPr/>
                    <a:lstStyle/>
                    <a:p>
                      <a:pPr algn="just" fontAlgn="base"/>
                      <a:r>
                        <a:rPr lang="ru-RU" sz="1050" dirty="0">
                          <a:solidFill>
                            <a:srgbClr val="002060"/>
                          </a:solidFill>
                          <a:latin typeface="Calibri" pitchFamily="34" charset="0"/>
                        </a:rPr>
                        <a:t>4. Возможность реализации нескольких вариантов эвакуации из каждой зоны пожарного </a:t>
                      </a:r>
                      <a:r>
                        <a:rPr lang="ru-RU" sz="1050" dirty="0" smtClean="0">
                          <a:solidFill>
                            <a:srgbClr val="002060"/>
                          </a:solidFill>
                          <a:latin typeface="Calibri" pitchFamily="34" charset="0"/>
                        </a:rPr>
                        <a:t>оповещения</a:t>
                      </a:r>
                      <a:endParaRPr lang="ru-RU" sz="1050" dirty="0">
                        <a:solidFill>
                          <a:srgbClr val="002060"/>
                        </a:solidFill>
                        <a:latin typeface="Calibri" pitchFamily="34" charset="0"/>
                      </a:endParaRPr>
                    </a:p>
                  </a:txBody>
                  <a:tcPr marL="8544" marR="8544" marT="4272" marB="4272"/>
                </a:tc>
                <a:tc>
                  <a:txBody>
                    <a:bodyPr/>
                    <a:lstStyle/>
                    <a:p>
                      <a:pPr algn="ctr" fontAlgn="base"/>
                      <a:r>
                        <a:rPr lang="ru-RU" sz="1050" dirty="0">
                          <a:solidFill>
                            <a:srgbClr val="002060"/>
                          </a:solidFill>
                          <a:latin typeface="Calibri" pitchFamily="34" charset="0"/>
                        </a:rPr>
                        <a:t>-</a:t>
                      </a:r>
                    </a:p>
                  </a:txBody>
                  <a:tcPr marL="8544" marR="8544" marT="4272" marB="4272"/>
                </a:tc>
                <a:tc>
                  <a:txBody>
                    <a:bodyPr/>
                    <a:lstStyle/>
                    <a:p>
                      <a:pPr algn="ctr" fontAlgn="base"/>
                      <a:r>
                        <a:rPr lang="ru-RU" sz="1050" dirty="0">
                          <a:solidFill>
                            <a:srgbClr val="002060"/>
                          </a:solidFill>
                          <a:latin typeface="Calibri" pitchFamily="34" charset="0"/>
                        </a:rPr>
                        <a:t>-</a:t>
                      </a:r>
                    </a:p>
                  </a:txBody>
                  <a:tcPr marL="8544" marR="8544" marT="4272" marB="4272"/>
                </a:tc>
                <a:tc>
                  <a:txBody>
                    <a:bodyPr/>
                    <a:lstStyle/>
                    <a:p>
                      <a:pPr algn="ctr" fontAlgn="base"/>
                      <a:r>
                        <a:rPr lang="ru-RU" sz="1050" dirty="0">
                          <a:solidFill>
                            <a:srgbClr val="002060"/>
                          </a:solidFill>
                          <a:latin typeface="Calibri" pitchFamily="34" charset="0"/>
                        </a:rPr>
                        <a:t>-</a:t>
                      </a:r>
                    </a:p>
                  </a:txBody>
                  <a:tcPr marL="8544" marR="8544" marT="4272" marB="4272"/>
                </a:tc>
                <a:tc>
                  <a:txBody>
                    <a:bodyPr/>
                    <a:lstStyle/>
                    <a:p>
                      <a:pPr algn="ctr" fontAlgn="base"/>
                      <a:r>
                        <a:rPr lang="ru-RU" sz="1050" dirty="0">
                          <a:solidFill>
                            <a:srgbClr val="002060"/>
                          </a:solidFill>
                          <a:latin typeface="Calibri" pitchFamily="34" charset="0"/>
                        </a:rPr>
                        <a:t>*</a:t>
                      </a:r>
                    </a:p>
                  </a:txBody>
                  <a:tcPr marL="8544" marR="8544" marT="4272" marB="4272"/>
                </a:tc>
                <a:tc>
                  <a:txBody>
                    <a:bodyPr/>
                    <a:lstStyle/>
                    <a:p>
                      <a:pPr algn="ctr" fontAlgn="base"/>
                      <a:r>
                        <a:rPr lang="ru-RU" sz="1050" dirty="0">
                          <a:solidFill>
                            <a:srgbClr val="002060"/>
                          </a:solidFill>
                          <a:latin typeface="Calibri" pitchFamily="34" charset="0"/>
                        </a:rPr>
                        <a:t>+</a:t>
                      </a:r>
                    </a:p>
                  </a:txBody>
                  <a:tcPr marL="8544" marR="8544" marT="4272" marB="4272"/>
                </a:tc>
              </a:tr>
              <a:tr h="522605">
                <a:tc>
                  <a:txBody>
                    <a:bodyPr/>
                    <a:lstStyle/>
                    <a:p>
                      <a:pPr algn="just" fontAlgn="base"/>
                      <a:r>
                        <a:rPr lang="ru-RU" sz="1050" dirty="0">
                          <a:solidFill>
                            <a:srgbClr val="002060"/>
                          </a:solidFill>
                          <a:latin typeface="Calibri" pitchFamily="34" charset="0"/>
                        </a:rPr>
                        <a:t>5. Координированное управление из одного пожарного поста-диспетчерской всеми системами здания, связанными с обеспечением безопасности людей при </a:t>
                      </a:r>
                      <a:r>
                        <a:rPr lang="ru-RU" sz="1050" dirty="0" smtClean="0">
                          <a:solidFill>
                            <a:srgbClr val="002060"/>
                          </a:solidFill>
                          <a:latin typeface="Calibri" pitchFamily="34" charset="0"/>
                        </a:rPr>
                        <a:t>пожаре</a:t>
                      </a:r>
                      <a:endParaRPr lang="ru-RU" sz="1050" dirty="0">
                        <a:solidFill>
                          <a:srgbClr val="002060"/>
                        </a:solidFill>
                        <a:latin typeface="Calibri" pitchFamily="34" charset="0"/>
                      </a:endParaRPr>
                    </a:p>
                  </a:txBody>
                  <a:tcPr marL="8544" marR="8544" marT="4272" marB="4272"/>
                </a:tc>
                <a:tc>
                  <a:txBody>
                    <a:bodyPr/>
                    <a:lstStyle/>
                    <a:p>
                      <a:pPr algn="ctr" fontAlgn="base"/>
                      <a:r>
                        <a:rPr lang="ru-RU" sz="1050" dirty="0">
                          <a:solidFill>
                            <a:srgbClr val="002060"/>
                          </a:solidFill>
                          <a:latin typeface="Calibri" pitchFamily="34" charset="0"/>
                        </a:rPr>
                        <a:t>-</a:t>
                      </a:r>
                    </a:p>
                  </a:txBody>
                  <a:tcPr marL="8544" marR="8544" marT="4272" marB="4272"/>
                </a:tc>
                <a:tc>
                  <a:txBody>
                    <a:bodyPr/>
                    <a:lstStyle/>
                    <a:p>
                      <a:pPr algn="ctr" fontAlgn="base"/>
                      <a:r>
                        <a:rPr lang="ru-RU" sz="1050" dirty="0">
                          <a:solidFill>
                            <a:srgbClr val="002060"/>
                          </a:solidFill>
                          <a:latin typeface="Calibri" pitchFamily="34" charset="0"/>
                        </a:rPr>
                        <a:t>-</a:t>
                      </a:r>
                    </a:p>
                  </a:txBody>
                  <a:tcPr marL="8544" marR="8544" marT="4272" marB="4272"/>
                </a:tc>
                <a:tc>
                  <a:txBody>
                    <a:bodyPr/>
                    <a:lstStyle/>
                    <a:p>
                      <a:pPr algn="ctr" fontAlgn="base"/>
                      <a:r>
                        <a:rPr lang="ru-RU" sz="1050" dirty="0">
                          <a:solidFill>
                            <a:srgbClr val="002060"/>
                          </a:solidFill>
                          <a:latin typeface="Calibri" pitchFamily="34" charset="0"/>
                        </a:rPr>
                        <a:t>-</a:t>
                      </a:r>
                    </a:p>
                  </a:txBody>
                  <a:tcPr marL="8544" marR="8544" marT="4272" marB="4272"/>
                </a:tc>
                <a:tc>
                  <a:txBody>
                    <a:bodyPr/>
                    <a:lstStyle/>
                    <a:p>
                      <a:pPr algn="ctr" fontAlgn="base"/>
                      <a:r>
                        <a:rPr lang="ru-RU" sz="1050" dirty="0">
                          <a:solidFill>
                            <a:srgbClr val="002060"/>
                          </a:solidFill>
                          <a:latin typeface="Calibri" pitchFamily="34" charset="0"/>
                        </a:rPr>
                        <a:t>-</a:t>
                      </a:r>
                    </a:p>
                  </a:txBody>
                  <a:tcPr marL="8544" marR="8544" marT="4272" marB="4272"/>
                </a:tc>
                <a:tc>
                  <a:txBody>
                    <a:bodyPr/>
                    <a:lstStyle/>
                    <a:p>
                      <a:pPr algn="ctr" fontAlgn="base"/>
                      <a:r>
                        <a:rPr lang="ru-RU" sz="1050" dirty="0">
                          <a:solidFill>
                            <a:srgbClr val="002060"/>
                          </a:solidFill>
                          <a:latin typeface="Calibri" pitchFamily="34" charset="0"/>
                        </a:rPr>
                        <a:t>+</a:t>
                      </a:r>
                    </a:p>
                  </a:txBody>
                  <a:tcPr marL="8544" marR="8544" marT="4272" marB="4272"/>
                </a:tc>
              </a:tr>
            </a:tbl>
          </a:graphicData>
        </a:graphic>
      </p:graphicFrame>
      <p:sp>
        <p:nvSpPr>
          <p:cNvPr id="6" name="Прямоугольник 5"/>
          <p:cNvSpPr/>
          <p:nvPr/>
        </p:nvSpPr>
        <p:spPr>
          <a:xfrm>
            <a:off x="-26640" y="3212976"/>
            <a:ext cx="9144000" cy="1785104"/>
          </a:xfrm>
          <a:prstGeom prst="rect">
            <a:avLst/>
          </a:prstGeom>
        </p:spPr>
        <p:txBody>
          <a:bodyPr wrap="square">
            <a:spAutoFit/>
          </a:bodyPr>
          <a:lstStyle/>
          <a:p>
            <a:pPr marL="228600" indent="-228600" algn="just" fontAlgn="base">
              <a:buAutoNum type="arabicPeriod"/>
            </a:pPr>
            <a:r>
              <a:rPr lang="ru-RU" sz="1000" dirty="0" smtClean="0">
                <a:solidFill>
                  <a:srgbClr val="002060"/>
                </a:solidFill>
              </a:rPr>
              <a:t>"+" </a:t>
            </a:r>
            <a:r>
              <a:rPr lang="ru-RU" sz="1000" dirty="0">
                <a:solidFill>
                  <a:srgbClr val="002060"/>
                </a:solidFill>
              </a:rPr>
              <a:t>- требуется; "*" - допускается; "-" - не </a:t>
            </a:r>
            <a:r>
              <a:rPr lang="ru-RU" sz="1000" dirty="0" smtClean="0">
                <a:solidFill>
                  <a:srgbClr val="002060"/>
                </a:solidFill>
              </a:rPr>
              <a:t>требуется.</a:t>
            </a:r>
          </a:p>
          <a:p>
            <a:pPr marL="228600" indent="-228600" algn="just" fontAlgn="base">
              <a:buAutoNum type="arabicPeriod"/>
            </a:pPr>
            <a:r>
              <a:rPr lang="ru-RU" sz="1000" dirty="0" smtClean="0">
                <a:solidFill>
                  <a:srgbClr val="002060"/>
                </a:solidFill>
              </a:rPr>
              <a:t>Допускается </a:t>
            </a:r>
            <a:r>
              <a:rPr lang="ru-RU" sz="1000" dirty="0">
                <a:solidFill>
                  <a:srgbClr val="002060"/>
                </a:solidFill>
              </a:rPr>
              <a:t>использование звукового способа оповещения для СОУЭ 3-5 типов в отдельных зонах пожарного оповещения (технических этажах, чердаках, подвалах, закрытых рампах автостоянок и других помещениях, не предназначенных для постоянного пребывания людей</a:t>
            </a:r>
            <a:r>
              <a:rPr lang="ru-RU" sz="1000" dirty="0" smtClean="0">
                <a:solidFill>
                  <a:srgbClr val="002060"/>
                </a:solidFill>
              </a:rPr>
              <a:t>).</a:t>
            </a:r>
          </a:p>
          <a:p>
            <a:pPr marL="228600" indent="-228600" algn="just" fontAlgn="base">
              <a:buAutoNum type="arabicPeriod"/>
            </a:pPr>
            <a:r>
              <a:rPr lang="ru-RU" sz="1000" dirty="0" smtClean="0">
                <a:solidFill>
                  <a:srgbClr val="002060"/>
                </a:solidFill>
              </a:rPr>
              <a:t>В </a:t>
            </a:r>
            <a:r>
              <a:rPr lang="ru-RU" sz="1000" dirty="0">
                <a:solidFill>
                  <a:srgbClr val="002060"/>
                </a:solidFill>
              </a:rPr>
              <a:t>зданиях с постоянным пребыванием людей с ограниченными возможностями по слуху и зрению должны применяться световые мигающие </a:t>
            </a:r>
            <a:r>
              <a:rPr lang="ru-RU" sz="1000" dirty="0" err="1">
                <a:solidFill>
                  <a:srgbClr val="002060"/>
                </a:solidFill>
              </a:rPr>
              <a:t>оповещатели</a:t>
            </a:r>
            <a:r>
              <a:rPr lang="ru-RU" sz="1000" dirty="0">
                <a:solidFill>
                  <a:srgbClr val="002060"/>
                </a:solidFill>
              </a:rPr>
              <a:t> или специализированные </a:t>
            </a:r>
            <a:r>
              <a:rPr lang="ru-RU" sz="1000" dirty="0" err="1">
                <a:solidFill>
                  <a:srgbClr val="002060"/>
                </a:solidFill>
              </a:rPr>
              <a:t>оповещатели</a:t>
            </a:r>
            <a:r>
              <a:rPr lang="ru-RU" sz="1000" dirty="0">
                <a:solidFill>
                  <a:srgbClr val="002060"/>
                </a:solidFill>
              </a:rPr>
              <a:t> (в том числе системы специализированного оповещения, обеспечивающие выдачу звуковых сигналов определенной частоты и световых импульсных сигналов повышенной яркости, а также другие технические средства индивидуального оповещения людей). Выбор типа </a:t>
            </a:r>
            <a:r>
              <a:rPr lang="ru-RU" sz="1000" dirty="0" err="1">
                <a:solidFill>
                  <a:srgbClr val="002060"/>
                </a:solidFill>
              </a:rPr>
              <a:t>оповещателей</a:t>
            </a:r>
            <a:r>
              <a:rPr lang="ru-RU" sz="1000" dirty="0">
                <a:solidFill>
                  <a:srgbClr val="002060"/>
                </a:solidFill>
              </a:rPr>
              <a:t> определяется проектной организацией в зависимости от физического состояния находящихся в здании людей. При этом указанные </a:t>
            </a:r>
            <a:r>
              <a:rPr lang="ru-RU" sz="1000" dirty="0" err="1">
                <a:solidFill>
                  <a:srgbClr val="002060"/>
                </a:solidFill>
              </a:rPr>
              <a:t>оповещатели</a:t>
            </a:r>
            <a:r>
              <a:rPr lang="ru-RU" sz="1000" dirty="0">
                <a:solidFill>
                  <a:srgbClr val="002060"/>
                </a:solidFill>
              </a:rPr>
              <a:t> должны исключать возможность негативного воздействия на здоровье людей и приборы жизнеобеспечения людей</a:t>
            </a:r>
            <a:r>
              <a:rPr lang="ru-RU" sz="1000" dirty="0" smtClean="0">
                <a:solidFill>
                  <a:srgbClr val="002060"/>
                </a:solidFill>
              </a:rPr>
              <a:t>.</a:t>
            </a:r>
          </a:p>
          <a:p>
            <a:pPr marL="228600" indent="-228600" algn="just" fontAlgn="base">
              <a:buAutoNum type="arabicPeriod"/>
            </a:pPr>
            <a:r>
              <a:rPr lang="ru-RU" sz="1000" dirty="0" smtClean="0">
                <a:solidFill>
                  <a:srgbClr val="002060"/>
                </a:solidFill>
              </a:rPr>
              <a:t>Выбор </a:t>
            </a:r>
            <a:r>
              <a:rPr lang="ru-RU" sz="1000" dirty="0">
                <a:solidFill>
                  <a:srgbClr val="002060"/>
                </a:solidFill>
              </a:rPr>
              <a:t>типа эвакуационных знаков пожарной безопасности, указывающих направление движения людей при пожаре (фотолюминесцентные знаки пожарной безопасности, световые пожарные </a:t>
            </a:r>
            <a:r>
              <a:rPr lang="ru-RU" sz="1000" dirty="0" err="1">
                <a:solidFill>
                  <a:srgbClr val="002060"/>
                </a:solidFill>
              </a:rPr>
              <a:t>оповещатели</a:t>
            </a:r>
            <a:r>
              <a:rPr lang="ru-RU" sz="1000" dirty="0">
                <a:solidFill>
                  <a:srgbClr val="002060"/>
                </a:solidFill>
              </a:rPr>
              <a:t>, другие эвакуационные знаки пожарной безопасности), осуществляется организацией-проектировщиком.</a:t>
            </a:r>
          </a:p>
        </p:txBody>
      </p:sp>
    </p:spTree>
    <p:extLst>
      <p:ext uri="{BB962C8B-B14F-4D97-AF65-F5344CB8AC3E}">
        <p14:creationId xmlns:p14="http://schemas.microsoft.com/office/powerpoint/2010/main" val="33314032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11960" y="5445224"/>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3.8. СИСТЕМЫ АВТОМАТИЧЕСКОГО ПОЖАРОТУШЕНИЯ И ПОЖАРНОЙ СИГНАЛИЗАЦИИ</a:t>
            </a:r>
            <a:endParaRPr lang="ru-RU" sz="2000" b="1" dirty="0">
              <a:solidFill>
                <a:srgbClr val="002060"/>
              </a:solidFill>
              <a:latin typeface="Calibri" pitchFamily="34" charset="0"/>
            </a:endParaRPr>
          </a:p>
        </p:txBody>
      </p:sp>
      <p:sp>
        <p:nvSpPr>
          <p:cNvPr id="5" name="Прямоугольник 4"/>
          <p:cNvSpPr/>
          <p:nvPr/>
        </p:nvSpPr>
        <p:spPr>
          <a:xfrm>
            <a:off x="0" y="-15964"/>
            <a:ext cx="9144000" cy="461665"/>
          </a:xfrm>
          <a:prstGeom prst="rect">
            <a:avLst/>
          </a:prstGeom>
        </p:spPr>
        <p:txBody>
          <a:bodyPr wrap="square">
            <a:spAutoFit/>
          </a:bodyPr>
          <a:lstStyle/>
          <a:p>
            <a:pPr algn="ctr" fontAlgn="base"/>
            <a:r>
              <a:rPr lang="ru-RU" sz="1200" b="1" dirty="0">
                <a:solidFill>
                  <a:srgbClr val="002060"/>
                </a:solidFill>
                <a:latin typeface="Calibri" pitchFamily="34" charset="0"/>
              </a:rPr>
              <a:t>Требования пожарной безопасности по оснащению зданий (сооружений) различными типами систем оповещения и управления эвакуацией людей при пожаре</a:t>
            </a:r>
          </a:p>
        </p:txBody>
      </p:sp>
      <p:graphicFrame>
        <p:nvGraphicFramePr>
          <p:cNvPr id="6" name="Таблица 5"/>
          <p:cNvGraphicFramePr>
            <a:graphicFrameLocks noGrp="1"/>
          </p:cNvGraphicFramePr>
          <p:nvPr>
            <p:extLst>
              <p:ext uri="{D42A27DB-BD31-4B8C-83A1-F6EECF244321}">
                <p14:modId xmlns:p14="http://schemas.microsoft.com/office/powerpoint/2010/main" val="1333446606"/>
              </p:ext>
            </p:extLst>
          </p:nvPr>
        </p:nvGraphicFramePr>
        <p:xfrm>
          <a:off x="0" y="445701"/>
          <a:ext cx="9144000" cy="4429664"/>
        </p:xfrm>
        <a:graphic>
          <a:graphicData uri="http://schemas.openxmlformats.org/drawingml/2006/table">
            <a:tbl>
              <a:tblPr>
                <a:tableStyleId>{69C7853C-536D-4A76-A0AE-DD22124D55A5}</a:tableStyleId>
              </a:tblPr>
              <a:tblGrid>
                <a:gridCol w="1187625"/>
                <a:gridCol w="1008112"/>
                <a:gridCol w="852263"/>
                <a:gridCol w="371873"/>
                <a:gridCol w="576064"/>
                <a:gridCol w="432048"/>
                <a:gridCol w="432048"/>
                <a:gridCol w="504056"/>
                <a:gridCol w="3779911"/>
              </a:tblGrid>
              <a:tr h="266765">
                <a:tc rowSpan="2">
                  <a:txBody>
                    <a:bodyPr/>
                    <a:lstStyle/>
                    <a:p>
                      <a:pPr algn="ctr" fontAlgn="base"/>
                      <a:r>
                        <a:rPr lang="ru-RU" sz="1000" dirty="0">
                          <a:solidFill>
                            <a:srgbClr val="002060"/>
                          </a:solidFill>
                          <a:effectLst/>
                          <a:latin typeface="Calibri" pitchFamily="34" charset="0"/>
                        </a:rPr>
                        <a:t>Здания (наименование нормативного показателя)</a:t>
                      </a:r>
                    </a:p>
                  </a:txBody>
                  <a:tcPr marL="8605" marR="8605" marT="4303" marB="4303"/>
                </a:tc>
                <a:tc rowSpan="2">
                  <a:txBody>
                    <a:bodyPr/>
                    <a:lstStyle/>
                    <a:p>
                      <a:pPr algn="ctr" fontAlgn="base"/>
                      <a:r>
                        <a:rPr lang="ru-RU" sz="1000" dirty="0">
                          <a:solidFill>
                            <a:srgbClr val="002060"/>
                          </a:solidFill>
                          <a:effectLst/>
                          <a:latin typeface="Calibri" pitchFamily="34" charset="0"/>
                        </a:rPr>
                        <a:t>Значение нормативного показателя</a:t>
                      </a:r>
                    </a:p>
                  </a:txBody>
                  <a:tcPr marL="8605" marR="8605" marT="4303" marB="4303"/>
                </a:tc>
                <a:tc rowSpan="2">
                  <a:txBody>
                    <a:bodyPr/>
                    <a:lstStyle/>
                    <a:p>
                      <a:pPr algn="ctr" fontAlgn="base"/>
                      <a:r>
                        <a:rPr lang="ru-RU" sz="1000" dirty="0">
                          <a:solidFill>
                            <a:srgbClr val="002060"/>
                          </a:solidFill>
                          <a:effectLst/>
                          <a:latin typeface="Calibri" pitchFamily="34" charset="0"/>
                        </a:rPr>
                        <a:t>Наибольшее число этажей</a:t>
                      </a:r>
                    </a:p>
                  </a:txBody>
                  <a:tcPr marL="8605" marR="8605" marT="4303" marB="4303"/>
                </a:tc>
                <a:tc gridSpan="5">
                  <a:txBody>
                    <a:bodyPr/>
                    <a:lstStyle/>
                    <a:p>
                      <a:pPr algn="ctr" fontAlgn="base"/>
                      <a:r>
                        <a:rPr lang="ru-RU" sz="1000" dirty="0">
                          <a:solidFill>
                            <a:srgbClr val="002060"/>
                          </a:solidFill>
                          <a:effectLst/>
                          <a:latin typeface="Calibri" pitchFamily="34" charset="0"/>
                        </a:rPr>
                        <a:t>Тип СОУЭ</a:t>
                      </a:r>
                    </a:p>
                  </a:txBody>
                  <a:tcPr marL="8605" marR="8605" marT="4303" marB="4303"/>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rowSpan="2">
                  <a:txBody>
                    <a:bodyPr/>
                    <a:lstStyle/>
                    <a:p>
                      <a:pPr algn="ctr" fontAlgn="base"/>
                      <a:r>
                        <a:rPr lang="ru-RU" sz="1000" dirty="0">
                          <a:solidFill>
                            <a:srgbClr val="002060"/>
                          </a:solidFill>
                          <a:effectLst/>
                          <a:latin typeface="Calibri" pitchFamily="34" charset="0"/>
                        </a:rPr>
                        <a:t>Примечания</a:t>
                      </a:r>
                      <a:br>
                        <a:rPr lang="ru-RU" sz="1000" dirty="0">
                          <a:solidFill>
                            <a:srgbClr val="002060"/>
                          </a:solidFill>
                          <a:effectLst/>
                          <a:latin typeface="Calibri" pitchFamily="34" charset="0"/>
                        </a:rPr>
                      </a:br>
                      <a:endParaRPr lang="ru-RU" sz="1000" dirty="0">
                        <a:solidFill>
                          <a:srgbClr val="002060"/>
                        </a:solidFill>
                        <a:effectLst/>
                        <a:latin typeface="Calibri" pitchFamily="34" charset="0"/>
                      </a:endParaRPr>
                    </a:p>
                  </a:txBody>
                  <a:tcPr marL="8605" marR="8605" marT="4303" marB="4303"/>
                </a:tc>
              </a:tr>
              <a:tr h="60237">
                <a:tc vMerge="1">
                  <a:txBody>
                    <a:bodyPr/>
                    <a:lstStyle/>
                    <a:p>
                      <a:pPr fontAlgn="base"/>
                      <a:endParaRPr lang="ru-RU" sz="1000" dirty="0">
                        <a:effectLst/>
                        <a:latin typeface="Calibri" pitchFamily="34" charset="0"/>
                      </a:endParaRPr>
                    </a:p>
                  </a:txBody>
                  <a:tcPr marL="8605" marR="8605" marT="4303" marB="430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a:noFill/>
                    </a:lnT>
                    <a:lnB w="9525" cap="flat" cmpd="sng" algn="ctr">
                      <a:solidFill>
                        <a:srgbClr val="000000"/>
                      </a:solidFill>
                      <a:prstDash val="solid"/>
                      <a:round/>
                      <a:headEnd type="none" w="med" len="med"/>
                      <a:tailEnd type="none" w="med" len="med"/>
                    </a:lnB>
                    <a:solidFill>
                      <a:srgbClr val="FFFFFF"/>
                    </a:solidFill>
                  </a:tcPr>
                </a:tc>
                <a:tc vMerge="1">
                  <a:txBody>
                    <a:bodyPr/>
                    <a:lstStyle/>
                    <a:p>
                      <a:pPr fontAlgn="base"/>
                      <a:endParaRPr lang="ru-RU" sz="1000" dirty="0">
                        <a:effectLst/>
                        <a:latin typeface="Calibri" pitchFamily="34" charset="0"/>
                      </a:endParaRPr>
                    </a:p>
                  </a:txBody>
                  <a:tcPr marL="8605" marR="8605" marT="4303" marB="430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a:noFill/>
                    </a:lnT>
                    <a:lnB w="9525" cap="flat" cmpd="sng" algn="ctr">
                      <a:solidFill>
                        <a:srgbClr val="000000"/>
                      </a:solidFill>
                      <a:prstDash val="solid"/>
                      <a:round/>
                      <a:headEnd type="none" w="med" len="med"/>
                      <a:tailEnd type="none" w="med" len="med"/>
                    </a:lnB>
                    <a:solidFill>
                      <a:srgbClr val="FFFFFF"/>
                    </a:solidFill>
                  </a:tcPr>
                </a:tc>
                <a:tc vMerge="1">
                  <a:txBody>
                    <a:bodyPr/>
                    <a:lstStyle/>
                    <a:p>
                      <a:pPr fontAlgn="base"/>
                      <a:endParaRPr lang="ru-RU" sz="1000" dirty="0">
                        <a:effectLst/>
                        <a:latin typeface="Calibri" pitchFamily="34" charset="0"/>
                      </a:endParaRPr>
                    </a:p>
                  </a:txBody>
                  <a:tcPr marL="8605" marR="8605" marT="4303" marB="430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a:noFill/>
                    </a:lnT>
                    <a:lnB w="9525" cap="flat" cmpd="sng" algn="ctr">
                      <a:solidFill>
                        <a:srgbClr val="000000"/>
                      </a:solidFill>
                      <a:prstDash val="solid"/>
                      <a:round/>
                      <a:headEnd type="none" w="med" len="med"/>
                      <a:tailEnd type="none" w="med" len="med"/>
                    </a:lnB>
                    <a:solidFill>
                      <a:srgbClr val="FFFFFF"/>
                    </a:solidFill>
                  </a:tcPr>
                </a:tc>
                <a:tc>
                  <a:txBody>
                    <a:bodyPr/>
                    <a:lstStyle/>
                    <a:p>
                      <a:pPr algn="ctr" fontAlgn="base"/>
                      <a:r>
                        <a:rPr lang="ru-RU" sz="1000">
                          <a:solidFill>
                            <a:srgbClr val="002060"/>
                          </a:solidFill>
                          <a:effectLst/>
                          <a:latin typeface="Calibri" pitchFamily="34" charset="0"/>
                        </a:rPr>
                        <a:t>1</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8605" marR="8605" marT="4303" marB="4303"/>
                </a:tc>
                <a:tc>
                  <a:txBody>
                    <a:bodyPr/>
                    <a:lstStyle/>
                    <a:p>
                      <a:pPr algn="ctr" fontAlgn="base"/>
                      <a:r>
                        <a:rPr lang="ru-RU" sz="1000">
                          <a:solidFill>
                            <a:srgbClr val="002060"/>
                          </a:solidFill>
                          <a:effectLst/>
                          <a:latin typeface="Calibri" pitchFamily="34" charset="0"/>
                        </a:rPr>
                        <a:t>2</a:t>
                      </a:r>
                    </a:p>
                  </a:txBody>
                  <a:tcPr marL="8605" marR="8605" marT="4303" marB="4303"/>
                </a:tc>
                <a:tc>
                  <a:txBody>
                    <a:bodyPr/>
                    <a:lstStyle/>
                    <a:p>
                      <a:pPr algn="ctr" fontAlgn="base"/>
                      <a:r>
                        <a:rPr lang="ru-RU" sz="1000" dirty="0">
                          <a:solidFill>
                            <a:srgbClr val="002060"/>
                          </a:solidFill>
                          <a:effectLst/>
                          <a:latin typeface="Calibri" pitchFamily="34" charset="0"/>
                        </a:rPr>
                        <a:t>3</a:t>
                      </a:r>
                    </a:p>
                  </a:txBody>
                  <a:tcPr marL="8605" marR="8605" marT="4303" marB="4303"/>
                </a:tc>
                <a:tc>
                  <a:txBody>
                    <a:bodyPr/>
                    <a:lstStyle/>
                    <a:p>
                      <a:pPr algn="ctr" fontAlgn="base"/>
                      <a:r>
                        <a:rPr lang="ru-RU" sz="1000">
                          <a:solidFill>
                            <a:srgbClr val="002060"/>
                          </a:solidFill>
                          <a:effectLst/>
                          <a:latin typeface="Calibri" pitchFamily="34" charset="0"/>
                        </a:rPr>
                        <a:t>4</a:t>
                      </a:r>
                    </a:p>
                  </a:txBody>
                  <a:tcPr marL="8605" marR="8605" marT="4303" marB="4303"/>
                </a:tc>
                <a:tc>
                  <a:txBody>
                    <a:bodyPr/>
                    <a:lstStyle/>
                    <a:p>
                      <a:pPr algn="ctr" fontAlgn="base"/>
                      <a:r>
                        <a:rPr lang="ru-RU" sz="1000" dirty="0">
                          <a:solidFill>
                            <a:srgbClr val="002060"/>
                          </a:solidFill>
                          <a:effectLst/>
                          <a:latin typeface="Calibri" pitchFamily="34" charset="0"/>
                        </a:rPr>
                        <a:t>5</a:t>
                      </a:r>
                    </a:p>
                  </a:txBody>
                  <a:tcPr marL="8605" marR="8605" marT="4303" marB="4303"/>
                </a:tc>
                <a:tc vMerge="1">
                  <a:txBody>
                    <a:bodyPr/>
                    <a:lstStyle/>
                    <a:p>
                      <a:pPr fontAlgn="base"/>
                      <a:endParaRPr lang="ru-RU" sz="1000" dirty="0">
                        <a:effectLst/>
                        <a:latin typeface="Calibri" pitchFamily="34" charset="0"/>
                      </a:endParaRPr>
                    </a:p>
                  </a:txBody>
                  <a:tcPr marL="8605" marR="8605" marT="4303" marB="430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a:noFill/>
                    </a:lnT>
                    <a:lnB w="9525" cap="flat" cmpd="sng" algn="ctr">
                      <a:solidFill>
                        <a:srgbClr val="000000"/>
                      </a:solidFill>
                      <a:prstDash val="solid"/>
                      <a:round/>
                      <a:headEnd type="none" w="med" len="med"/>
                      <a:tailEnd type="none" w="med" len="med"/>
                    </a:lnB>
                    <a:solidFill>
                      <a:srgbClr val="FFFFFF"/>
                    </a:solidFill>
                  </a:tcPr>
                </a:tc>
              </a:tr>
              <a:tr h="626629">
                <a:tc rowSpan="3">
                  <a:txBody>
                    <a:bodyPr/>
                    <a:lstStyle/>
                    <a:p>
                      <a:pPr fontAlgn="base"/>
                      <a:r>
                        <a:rPr lang="ru-RU" sz="1000" dirty="0">
                          <a:solidFill>
                            <a:srgbClr val="002060"/>
                          </a:solidFill>
                          <a:effectLst/>
                          <a:latin typeface="Calibri" pitchFamily="34" charset="0"/>
                        </a:rPr>
                        <a:t>1. Детские дошкольные образовательные учреждения (число мест)</a:t>
                      </a:r>
                    </a:p>
                  </a:txBody>
                  <a:tcPr marL="8605" marR="8605" marT="4303" marB="4303"/>
                </a:tc>
                <a:tc>
                  <a:txBody>
                    <a:bodyPr/>
                    <a:lstStyle/>
                    <a:p>
                      <a:pPr algn="ctr" fontAlgn="base"/>
                      <a:r>
                        <a:rPr lang="ru-RU" sz="1000">
                          <a:solidFill>
                            <a:srgbClr val="002060"/>
                          </a:solidFill>
                          <a:effectLst/>
                          <a:latin typeface="Calibri" pitchFamily="34" charset="0"/>
                        </a:rPr>
                        <a:t>До 100</a:t>
                      </a:r>
                    </a:p>
                  </a:txBody>
                  <a:tcPr marL="8605" marR="8605" marT="4303" marB="4303"/>
                </a:tc>
                <a:tc>
                  <a:txBody>
                    <a:bodyPr/>
                    <a:lstStyle/>
                    <a:p>
                      <a:pPr algn="ctr" fontAlgn="base"/>
                      <a:r>
                        <a:rPr lang="ru-RU" sz="1000">
                          <a:solidFill>
                            <a:srgbClr val="002060"/>
                          </a:solidFill>
                          <a:effectLst/>
                          <a:latin typeface="Calibri" pitchFamily="34" charset="0"/>
                        </a:rPr>
                        <a:t>1</a:t>
                      </a:r>
                    </a:p>
                  </a:txBody>
                  <a:tcPr marL="8605" marR="8605" marT="4303" marB="4303"/>
                </a:tc>
                <a:tc>
                  <a:txBody>
                    <a:bodyPr/>
                    <a:lstStyle/>
                    <a:p>
                      <a:pPr algn="ctr" fontAlgn="base"/>
                      <a:r>
                        <a:rPr lang="ru-RU" sz="1000">
                          <a:solidFill>
                            <a:srgbClr val="002060"/>
                          </a:solidFill>
                          <a:effectLst/>
                          <a:latin typeface="Calibri" pitchFamily="34" charset="0"/>
                        </a:rPr>
                        <a:t>*</a:t>
                      </a: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c>
                  <a:txBody>
                    <a:bodyPr/>
                    <a:lstStyle/>
                    <a:p>
                      <a:pPr fontAlgn="base"/>
                      <a:endParaRPr lang="ru-RU" sz="1000" dirty="0">
                        <a:solidFill>
                          <a:srgbClr val="002060"/>
                        </a:solidFill>
                        <a:effectLst/>
                        <a:latin typeface="Calibri" pitchFamily="34" charset="0"/>
                      </a:endParaRP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c>
                  <a:txBody>
                    <a:bodyPr/>
                    <a:lstStyle/>
                    <a:p>
                      <a:pPr fontAlgn="base"/>
                      <a:endParaRPr lang="ru-RU" sz="1000" dirty="0">
                        <a:solidFill>
                          <a:srgbClr val="002060"/>
                        </a:solidFill>
                        <a:effectLst/>
                        <a:latin typeface="Calibri" pitchFamily="34" charset="0"/>
                      </a:endParaRPr>
                    </a:p>
                  </a:txBody>
                  <a:tcPr marL="8605" marR="8605" marT="4303" marB="4303"/>
                </a:tc>
                <a:tc>
                  <a:txBody>
                    <a:bodyPr/>
                    <a:lstStyle/>
                    <a:p>
                      <a:pPr fontAlgn="base"/>
                      <a:r>
                        <a:rPr lang="ru-RU" sz="1000" dirty="0">
                          <a:solidFill>
                            <a:srgbClr val="002060"/>
                          </a:solidFill>
                          <a:effectLst/>
                          <a:latin typeface="Calibri" pitchFamily="34" charset="0"/>
                        </a:rPr>
                        <a:t>В дошкольных учреждениях при применении 3-го типа СОУЭ и выше оповещаются только работники учреждений при помощи специального текста оповещения. Такой текст не должен содержать слов, способных вызвать панику</a:t>
                      </a:r>
                    </a:p>
                  </a:txBody>
                  <a:tcPr marL="8605" marR="8605" marT="4303" marB="4303"/>
                </a:tc>
              </a:tr>
              <a:tr h="86053">
                <a:tc vMerge="1">
                  <a:txBody>
                    <a:bodyPr/>
                    <a:lstStyle/>
                    <a:p>
                      <a:pPr fontAlgn="base"/>
                      <a:endParaRPr lang="ru-RU" sz="1000" dirty="0">
                        <a:effectLst/>
                        <a:latin typeface="Calibri" pitchFamily="34" charset="0"/>
                      </a:endParaRPr>
                    </a:p>
                  </a:txBody>
                  <a:tcPr marL="8605" marR="8605" marT="4303" marB="430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base"/>
                      <a:r>
                        <a:rPr lang="ru-RU" sz="1000">
                          <a:solidFill>
                            <a:srgbClr val="002060"/>
                          </a:solidFill>
                          <a:effectLst/>
                          <a:latin typeface="Calibri" pitchFamily="34" charset="0"/>
                        </a:rPr>
                        <a:t>100-150</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8605" marR="8605" marT="4303" marB="4303"/>
                </a:tc>
                <a:tc>
                  <a:txBody>
                    <a:bodyPr/>
                    <a:lstStyle/>
                    <a:p>
                      <a:pPr algn="ctr" fontAlgn="base"/>
                      <a:r>
                        <a:rPr lang="ru-RU" sz="1000">
                          <a:solidFill>
                            <a:srgbClr val="002060"/>
                          </a:solidFill>
                          <a:effectLst/>
                          <a:latin typeface="Calibri" pitchFamily="34" charset="0"/>
                        </a:rPr>
                        <a:t>2</a:t>
                      </a: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c>
                  <a:txBody>
                    <a:bodyPr/>
                    <a:lstStyle/>
                    <a:p>
                      <a:pPr algn="ctr" fontAlgn="base"/>
                      <a:r>
                        <a:rPr lang="ru-RU" sz="1000">
                          <a:solidFill>
                            <a:srgbClr val="002060"/>
                          </a:solidFill>
                          <a:effectLst/>
                          <a:latin typeface="Calibri" pitchFamily="34" charset="0"/>
                        </a:rPr>
                        <a:t>*</a:t>
                      </a: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r>
              <a:tr h="0">
                <a:tc vMerge="1">
                  <a:txBody>
                    <a:bodyPr/>
                    <a:lstStyle/>
                    <a:p>
                      <a:pPr fontAlgn="base"/>
                      <a:endParaRPr lang="ru-RU" sz="1000" dirty="0">
                        <a:effectLst/>
                        <a:latin typeface="Calibri" pitchFamily="34" charset="0"/>
                      </a:endParaRPr>
                    </a:p>
                  </a:txBody>
                  <a:tcPr marL="8605" marR="8605" marT="4303" marB="430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a:noFill/>
                    </a:lnT>
                    <a:lnB w="9525" cap="flat" cmpd="sng" algn="ctr">
                      <a:solidFill>
                        <a:srgbClr val="000000"/>
                      </a:solidFill>
                      <a:prstDash val="solid"/>
                      <a:round/>
                      <a:headEnd type="none" w="med" len="med"/>
                      <a:tailEnd type="none" w="med" len="med"/>
                    </a:lnB>
                    <a:solidFill>
                      <a:srgbClr val="FFFFFF"/>
                    </a:solidFill>
                  </a:tcPr>
                </a:tc>
                <a:tc>
                  <a:txBody>
                    <a:bodyPr/>
                    <a:lstStyle/>
                    <a:p>
                      <a:pPr algn="ctr" fontAlgn="base"/>
                      <a:r>
                        <a:rPr lang="ru-RU" sz="1000">
                          <a:solidFill>
                            <a:srgbClr val="002060"/>
                          </a:solidFill>
                          <a:effectLst/>
                          <a:latin typeface="Calibri" pitchFamily="34" charset="0"/>
                        </a:rPr>
                        <a:t>151-350</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8605" marR="8605" marT="4303" marB="4303"/>
                </a:tc>
                <a:tc>
                  <a:txBody>
                    <a:bodyPr/>
                    <a:lstStyle/>
                    <a:p>
                      <a:pPr algn="ctr" fontAlgn="base"/>
                      <a:r>
                        <a:rPr lang="ru-RU" sz="1000">
                          <a:solidFill>
                            <a:srgbClr val="002060"/>
                          </a:solidFill>
                          <a:effectLst/>
                          <a:latin typeface="Calibri" pitchFamily="34" charset="0"/>
                        </a:rPr>
                        <a:t>3</a:t>
                      </a: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c>
                  <a:txBody>
                    <a:bodyPr/>
                    <a:lstStyle/>
                    <a:p>
                      <a:pPr algn="ctr" fontAlgn="base"/>
                      <a:r>
                        <a:rPr lang="ru-RU" sz="1000">
                          <a:solidFill>
                            <a:srgbClr val="002060"/>
                          </a:solidFill>
                          <a:effectLst/>
                          <a:latin typeface="Calibri" pitchFamily="34" charset="0"/>
                        </a:rPr>
                        <a:t>*</a:t>
                      </a: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r>
              <a:tr h="576556">
                <a:tc rowSpan="3">
                  <a:txBody>
                    <a:bodyPr/>
                    <a:lstStyle/>
                    <a:p>
                      <a:pPr fontAlgn="base"/>
                      <a:r>
                        <a:rPr lang="ru-RU" sz="1000" dirty="0">
                          <a:solidFill>
                            <a:srgbClr val="002060"/>
                          </a:solidFill>
                          <a:effectLst/>
                          <a:latin typeface="Calibri" pitchFamily="34" charset="0"/>
                        </a:rPr>
                        <a:t>2. Спальные корпуса образовательных учреждений </a:t>
                      </a:r>
                      <a:r>
                        <a:rPr lang="ru-RU" sz="1000" dirty="0" err="1">
                          <a:solidFill>
                            <a:srgbClr val="002060"/>
                          </a:solidFill>
                          <a:effectLst/>
                          <a:latin typeface="Calibri" pitchFamily="34" charset="0"/>
                        </a:rPr>
                        <a:t>интернатного</a:t>
                      </a:r>
                      <a:r>
                        <a:rPr lang="ru-RU" sz="1000" dirty="0">
                          <a:solidFill>
                            <a:srgbClr val="002060"/>
                          </a:solidFill>
                          <a:effectLst/>
                          <a:latin typeface="Calibri" pitchFamily="34" charset="0"/>
                        </a:rPr>
                        <a:t> типа и детских учреждений (число мест в здании)</a:t>
                      </a:r>
                    </a:p>
                  </a:txBody>
                  <a:tcPr marL="8605" marR="8605" marT="4303" marB="4303"/>
                </a:tc>
                <a:tc>
                  <a:txBody>
                    <a:bodyPr/>
                    <a:lstStyle/>
                    <a:p>
                      <a:pPr algn="ctr" fontAlgn="base"/>
                      <a:r>
                        <a:rPr lang="ru-RU" sz="1000">
                          <a:solidFill>
                            <a:srgbClr val="002060"/>
                          </a:solidFill>
                          <a:effectLst/>
                          <a:latin typeface="Calibri" pitchFamily="34" charset="0"/>
                        </a:rPr>
                        <a:t>До 100</a:t>
                      </a:r>
                    </a:p>
                  </a:txBody>
                  <a:tcPr marL="8605" marR="8605" marT="4303" marB="4303"/>
                </a:tc>
                <a:tc>
                  <a:txBody>
                    <a:bodyPr/>
                    <a:lstStyle/>
                    <a:p>
                      <a:pPr algn="ctr" fontAlgn="base"/>
                      <a:r>
                        <a:rPr lang="ru-RU" sz="1000">
                          <a:solidFill>
                            <a:srgbClr val="002060"/>
                          </a:solidFill>
                          <a:effectLst/>
                          <a:latin typeface="Calibri" pitchFamily="34" charset="0"/>
                        </a:rPr>
                        <a:t>1</a:t>
                      </a:r>
                    </a:p>
                  </a:txBody>
                  <a:tcPr marL="8605" marR="8605" marT="4303" marB="4303"/>
                </a:tc>
                <a:tc>
                  <a:txBody>
                    <a:bodyPr/>
                    <a:lstStyle/>
                    <a:p>
                      <a:pPr algn="ctr" fontAlgn="base"/>
                      <a:r>
                        <a:rPr lang="ru-RU" sz="1000">
                          <a:solidFill>
                            <a:srgbClr val="002060"/>
                          </a:solidFill>
                          <a:effectLst/>
                          <a:latin typeface="Calibri" pitchFamily="34" charset="0"/>
                        </a:rPr>
                        <a:t>*</a:t>
                      </a: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c>
                  <a:txBody>
                    <a:bodyPr/>
                    <a:lstStyle/>
                    <a:p>
                      <a:pPr fontAlgn="base"/>
                      <a:endParaRPr lang="ru-RU" sz="1000" dirty="0">
                        <a:solidFill>
                          <a:srgbClr val="002060"/>
                        </a:solidFill>
                        <a:effectLst/>
                        <a:latin typeface="Calibri" pitchFamily="34" charset="0"/>
                      </a:endParaRP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r>
              <a:tr h="86053">
                <a:tc vMerge="1">
                  <a:txBody>
                    <a:bodyPr/>
                    <a:lstStyle/>
                    <a:p>
                      <a:pPr fontAlgn="base"/>
                      <a:endParaRPr lang="ru-RU" sz="1000" dirty="0">
                        <a:effectLst/>
                        <a:latin typeface="Calibri" pitchFamily="34" charset="0"/>
                      </a:endParaRPr>
                    </a:p>
                  </a:txBody>
                  <a:tcPr marL="8605" marR="8605" marT="4303" marB="430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base"/>
                      <a:r>
                        <a:rPr lang="ru-RU" sz="1000">
                          <a:solidFill>
                            <a:srgbClr val="002060"/>
                          </a:solidFill>
                          <a:effectLst/>
                          <a:latin typeface="Calibri" pitchFamily="34" charset="0"/>
                        </a:rPr>
                        <a:t>101-200</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8605" marR="8605" marT="4303" marB="4303"/>
                </a:tc>
                <a:tc>
                  <a:txBody>
                    <a:bodyPr/>
                    <a:lstStyle/>
                    <a:p>
                      <a:pPr algn="ctr" fontAlgn="base"/>
                      <a:r>
                        <a:rPr lang="ru-RU" sz="1000">
                          <a:solidFill>
                            <a:srgbClr val="002060"/>
                          </a:solidFill>
                          <a:effectLst/>
                          <a:latin typeface="Calibri" pitchFamily="34" charset="0"/>
                        </a:rPr>
                        <a:t>3</a:t>
                      </a: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c>
                  <a:txBody>
                    <a:bodyPr/>
                    <a:lstStyle/>
                    <a:p>
                      <a:pPr algn="ctr" fontAlgn="base"/>
                      <a:r>
                        <a:rPr lang="ru-RU" sz="1000">
                          <a:solidFill>
                            <a:srgbClr val="002060"/>
                          </a:solidFill>
                          <a:effectLst/>
                          <a:latin typeface="Calibri" pitchFamily="34" charset="0"/>
                        </a:rPr>
                        <a:t>*</a:t>
                      </a: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r>
              <a:tr h="86053">
                <a:tc vMerge="1">
                  <a:txBody>
                    <a:bodyPr/>
                    <a:lstStyle/>
                    <a:p>
                      <a:pPr fontAlgn="base"/>
                      <a:endParaRPr lang="ru-RU" sz="1000" dirty="0">
                        <a:effectLst/>
                        <a:latin typeface="Calibri" pitchFamily="34" charset="0"/>
                      </a:endParaRPr>
                    </a:p>
                  </a:txBody>
                  <a:tcPr marL="8605" marR="8605" marT="4303" marB="430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a:noFill/>
                    </a:lnT>
                    <a:lnB w="9525" cap="flat" cmpd="sng" algn="ctr">
                      <a:solidFill>
                        <a:srgbClr val="000000"/>
                      </a:solidFill>
                      <a:prstDash val="solid"/>
                      <a:round/>
                      <a:headEnd type="none" w="med" len="med"/>
                      <a:tailEnd type="none" w="med" len="med"/>
                    </a:lnB>
                    <a:solidFill>
                      <a:srgbClr val="FFFFFF"/>
                    </a:solidFill>
                  </a:tcPr>
                </a:tc>
                <a:tc>
                  <a:txBody>
                    <a:bodyPr/>
                    <a:lstStyle/>
                    <a:p>
                      <a:pPr algn="ctr" fontAlgn="base"/>
                      <a:r>
                        <a:rPr lang="ru-RU" sz="1000">
                          <a:solidFill>
                            <a:srgbClr val="002060"/>
                          </a:solidFill>
                          <a:effectLst/>
                          <a:latin typeface="Calibri" pitchFamily="34" charset="0"/>
                        </a:rPr>
                        <a:t>Более 200</a:t>
                      </a:r>
                      <a:br>
                        <a:rPr lang="ru-RU" sz="1000">
                          <a:solidFill>
                            <a:srgbClr val="002060"/>
                          </a:solidFill>
                          <a:effectLst/>
                          <a:latin typeface="Calibri" pitchFamily="34" charset="0"/>
                        </a:rPr>
                      </a:br>
                      <a:endParaRPr lang="ru-RU" sz="1000">
                        <a:solidFill>
                          <a:srgbClr val="002060"/>
                        </a:solidFill>
                        <a:effectLst/>
                        <a:latin typeface="Calibri" pitchFamily="34" charset="0"/>
                      </a:endParaRPr>
                    </a:p>
                  </a:txBody>
                  <a:tcPr marL="8605" marR="8605" marT="4303" marB="4303"/>
                </a:tc>
                <a:tc>
                  <a:txBody>
                    <a:bodyPr/>
                    <a:lstStyle/>
                    <a:p>
                      <a:pPr algn="ctr" fontAlgn="base"/>
                      <a:r>
                        <a:rPr lang="ru-RU" sz="1000">
                          <a:solidFill>
                            <a:srgbClr val="002060"/>
                          </a:solidFill>
                          <a:effectLst/>
                          <a:latin typeface="Calibri" pitchFamily="34" charset="0"/>
                        </a:rPr>
                        <a:t>4</a:t>
                      </a: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c>
                  <a:txBody>
                    <a:bodyPr/>
                    <a:lstStyle/>
                    <a:p>
                      <a:pPr algn="ctr" fontAlgn="base"/>
                      <a:r>
                        <a:rPr lang="ru-RU" sz="1000">
                          <a:solidFill>
                            <a:srgbClr val="002060"/>
                          </a:solidFill>
                          <a:effectLst/>
                          <a:latin typeface="Calibri" pitchFamily="34" charset="0"/>
                        </a:rPr>
                        <a:t>*</a:t>
                      </a: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r>
              <a:tr h="1041243">
                <a:tc rowSpan="2">
                  <a:txBody>
                    <a:bodyPr/>
                    <a:lstStyle/>
                    <a:p>
                      <a:pPr fontAlgn="base"/>
                      <a:r>
                        <a:rPr lang="ru-RU" sz="1000" dirty="0">
                          <a:solidFill>
                            <a:srgbClr val="002060"/>
                          </a:solidFill>
                          <a:effectLst/>
                          <a:latin typeface="Calibri" pitchFamily="34" charset="0"/>
                        </a:rPr>
                        <a:t>3. Больницы, специализированные дома престарелых и инвалидов (число койко-мест)</a:t>
                      </a:r>
                    </a:p>
                  </a:txBody>
                  <a:tcPr marL="8605" marR="8605" marT="4303" marB="4303"/>
                </a:tc>
                <a:tc>
                  <a:txBody>
                    <a:bodyPr/>
                    <a:lstStyle/>
                    <a:p>
                      <a:pPr algn="ctr" fontAlgn="base"/>
                      <a:r>
                        <a:rPr lang="ru-RU" sz="1000" dirty="0">
                          <a:solidFill>
                            <a:srgbClr val="002060"/>
                          </a:solidFill>
                          <a:effectLst/>
                          <a:latin typeface="Calibri" pitchFamily="34" charset="0"/>
                        </a:rPr>
                        <a:t>До 60</a:t>
                      </a: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c>
                  <a:txBody>
                    <a:bodyPr/>
                    <a:lstStyle/>
                    <a:p>
                      <a:pPr algn="ctr" fontAlgn="base"/>
                      <a:r>
                        <a:rPr lang="ru-RU" sz="1000">
                          <a:solidFill>
                            <a:srgbClr val="002060"/>
                          </a:solidFill>
                          <a:effectLst/>
                          <a:latin typeface="Calibri" pitchFamily="34" charset="0"/>
                        </a:rPr>
                        <a:t>*</a:t>
                      </a: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c>
                  <a:txBody>
                    <a:bodyPr/>
                    <a:lstStyle/>
                    <a:p>
                      <a:pPr fontAlgn="base"/>
                      <a:r>
                        <a:rPr lang="ru-RU" sz="1000">
                          <a:solidFill>
                            <a:srgbClr val="002060"/>
                          </a:solidFill>
                          <a:effectLst/>
                          <a:latin typeface="Calibri" pitchFamily="34" charset="0"/>
                        </a:rPr>
                        <a:t>При применении 3-го типа СОУЭ и выше оповещаются только работники учреждений при помощи специального текста оповещения. Такой текст не должен содержать слов, способных вызвать панику</a:t>
                      </a:r>
                    </a:p>
                  </a:txBody>
                  <a:tcPr marL="8605" marR="8605" marT="4303" marB="4303"/>
                </a:tc>
              </a:tr>
              <a:tr h="86053">
                <a:tc vMerge="1">
                  <a:txBody>
                    <a:bodyPr/>
                    <a:lstStyle/>
                    <a:p>
                      <a:pPr fontAlgn="base"/>
                      <a:endParaRPr lang="ru-RU" sz="1000" dirty="0">
                        <a:effectLst/>
                        <a:latin typeface="Calibri" pitchFamily="34" charset="0"/>
                      </a:endParaRPr>
                    </a:p>
                  </a:txBody>
                  <a:tcPr marL="8605" marR="8605" marT="4303" marB="430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a:noFill/>
                    </a:lnT>
                    <a:lnB w="9525" cap="flat" cmpd="sng" algn="ctr">
                      <a:solidFill>
                        <a:srgbClr val="000000"/>
                      </a:solidFill>
                      <a:prstDash val="solid"/>
                      <a:round/>
                      <a:headEnd type="none" w="med" len="med"/>
                      <a:tailEnd type="none" w="med" len="med"/>
                    </a:lnB>
                    <a:solidFill>
                      <a:srgbClr val="FFFFFF"/>
                    </a:solidFill>
                  </a:tcPr>
                </a:tc>
                <a:tc>
                  <a:txBody>
                    <a:bodyPr/>
                    <a:lstStyle/>
                    <a:p>
                      <a:pPr algn="ctr" fontAlgn="base"/>
                      <a:r>
                        <a:rPr lang="ru-RU" sz="1000" dirty="0">
                          <a:solidFill>
                            <a:srgbClr val="002060"/>
                          </a:solidFill>
                          <a:effectLst/>
                          <a:latin typeface="Calibri" pitchFamily="34" charset="0"/>
                        </a:rPr>
                        <a:t>60 и более</a:t>
                      </a:r>
                      <a:br>
                        <a:rPr lang="ru-RU" sz="1000" dirty="0">
                          <a:solidFill>
                            <a:srgbClr val="002060"/>
                          </a:solidFill>
                          <a:effectLst/>
                          <a:latin typeface="Calibri" pitchFamily="34" charset="0"/>
                        </a:rPr>
                      </a:br>
                      <a:endParaRPr lang="ru-RU" sz="1000" dirty="0">
                        <a:solidFill>
                          <a:srgbClr val="002060"/>
                        </a:solidFill>
                        <a:effectLst/>
                        <a:latin typeface="Calibri" pitchFamily="34" charset="0"/>
                      </a:endParaRP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c>
                  <a:txBody>
                    <a:bodyPr/>
                    <a:lstStyle/>
                    <a:p>
                      <a:pPr algn="ctr" fontAlgn="base"/>
                      <a:r>
                        <a:rPr lang="ru-RU" sz="1000">
                          <a:solidFill>
                            <a:srgbClr val="002060"/>
                          </a:solidFill>
                          <a:effectLst/>
                          <a:latin typeface="Calibri" pitchFamily="34" charset="0"/>
                        </a:rPr>
                        <a:t>*</a:t>
                      </a: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c>
                  <a:txBody>
                    <a:bodyPr/>
                    <a:lstStyle/>
                    <a:p>
                      <a:pPr fontAlgn="base"/>
                      <a:endParaRPr lang="ru-RU" sz="1000">
                        <a:solidFill>
                          <a:srgbClr val="002060"/>
                        </a:solidFill>
                        <a:effectLst/>
                        <a:latin typeface="Calibri" pitchFamily="34" charset="0"/>
                      </a:endParaRPr>
                    </a:p>
                  </a:txBody>
                  <a:tcPr marL="8605" marR="8605" marT="4303" marB="4303"/>
                </a:tc>
                <a:tc>
                  <a:txBody>
                    <a:bodyPr/>
                    <a:lstStyle/>
                    <a:p>
                      <a:pPr fontAlgn="base"/>
                      <a:endParaRPr lang="ru-RU" sz="1000" dirty="0">
                        <a:solidFill>
                          <a:srgbClr val="002060"/>
                        </a:solidFill>
                        <a:effectLst/>
                        <a:latin typeface="Calibri" pitchFamily="34" charset="0"/>
                      </a:endParaRPr>
                    </a:p>
                  </a:txBody>
                  <a:tcPr marL="8605" marR="8605" marT="4303" marB="4303"/>
                </a:tc>
              </a:tr>
            </a:tbl>
          </a:graphicData>
        </a:graphic>
      </p:graphicFrame>
      <p:sp>
        <p:nvSpPr>
          <p:cNvPr id="7" name="Rectangle 1"/>
          <p:cNvSpPr>
            <a:spLocks noChangeArrowheads="1"/>
          </p:cNvSpPr>
          <p:nvPr/>
        </p:nvSpPr>
        <p:spPr bwMode="auto">
          <a:xfrm>
            <a:off x="4229100" y="3587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80196487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11960" y="5661248"/>
            <a:ext cx="4572000" cy="707886"/>
          </a:xfrm>
          <a:prstGeom prst="rect">
            <a:avLst/>
          </a:prstGeom>
        </p:spPr>
        <p:txBody>
          <a:bodyPr>
            <a:spAutoFit/>
          </a:bodyPr>
          <a:lstStyle/>
          <a:p>
            <a:pPr algn="ctr"/>
            <a:r>
              <a:rPr lang="ru-RU" sz="2000" b="1" dirty="0" smtClean="0">
                <a:solidFill>
                  <a:srgbClr val="002060"/>
                </a:solidFill>
                <a:latin typeface="Calibri" pitchFamily="34" charset="0"/>
              </a:rPr>
              <a:t>ТЕМА 3.9. ОБЩИЕ ТРЕБОВАНИЯ К ПОЖАРНОМУ ОБОРУДОВАНИЮ</a:t>
            </a:r>
            <a:endParaRPr lang="ru-RU" sz="2000" b="1" dirty="0">
              <a:solidFill>
                <a:srgbClr val="002060"/>
              </a:solidFill>
              <a:latin typeface="Calibri" pitchFamily="34" charset="0"/>
            </a:endParaRPr>
          </a:p>
        </p:txBody>
      </p:sp>
      <p:sp>
        <p:nvSpPr>
          <p:cNvPr id="5" name="Прямоугольник 4"/>
          <p:cNvSpPr/>
          <p:nvPr/>
        </p:nvSpPr>
        <p:spPr>
          <a:xfrm>
            <a:off x="-28701" y="-6820"/>
            <a:ext cx="5824838" cy="2569934"/>
          </a:xfrm>
          <a:prstGeom prst="rect">
            <a:avLst/>
          </a:prstGeom>
        </p:spPr>
        <p:txBody>
          <a:bodyPr wrap="square">
            <a:spAutoFit/>
          </a:bodyPr>
          <a:lstStyle/>
          <a:p>
            <a:pPr algn="just"/>
            <a:r>
              <a:rPr lang="ru-RU" sz="1400" b="1" dirty="0" smtClean="0">
                <a:solidFill>
                  <a:srgbClr val="002060"/>
                </a:solidFill>
                <a:latin typeface="Calibri" pitchFamily="34" charset="0"/>
              </a:rPr>
              <a:t>ОБЩИЕ ТРЕБОВАНИЯ К ПОЖАРНЫМ ГИДРАНТАМ И КОЛОНКАМ</a:t>
            </a:r>
          </a:p>
          <a:p>
            <a:pPr algn="just"/>
            <a:r>
              <a:rPr lang="ru-RU" sz="1400" dirty="0" smtClean="0">
                <a:solidFill>
                  <a:srgbClr val="002060"/>
                </a:solidFill>
                <a:latin typeface="Calibri" pitchFamily="34" charset="0"/>
              </a:rPr>
              <a:t>1. Пожарные гидранты должны устанавливаться на сетях наружного водопровода и обеспечивать подачу воды для целей пожаротушения.</a:t>
            </a:r>
          </a:p>
          <a:p>
            <a:pPr algn="just"/>
            <a:endParaRPr lang="ru-RU" sz="1050" dirty="0" smtClean="0">
              <a:solidFill>
                <a:srgbClr val="002060"/>
              </a:solidFill>
              <a:latin typeface="Calibri" pitchFamily="34" charset="0"/>
            </a:endParaRPr>
          </a:p>
          <a:p>
            <a:pPr algn="just"/>
            <a:r>
              <a:rPr lang="ru-RU" sz="1400" dirty="0" smtClean="0">
                <a:solidFill>
                  <a:srgbClr val="002060"/>
                </a:solidFill>
                <a:latin typeface="Calibri" pitchFamily="34" charset="0"/>
              </a:rPr>
              <a:t>2. Пожарные колонки должны обеспечивать возможность открывания (закрывания) подземных гидрантов и присоединения пожарных рукавов для отбора воды из водопроводных сетей и ее подачи на цели пожаротушения.</a:t>
            </a:r>
          </a:p>
          <a:p>
            <a:pPr algn="just"/>
            <a:endParaRPr lang="ru-RU" sz="1000" dirty="0" smtClean="0">
              <a:solidFill>
                <a:srgbClr val="002060"/>
              </a:solidFill>
              <a:latin typeface="Calibri" pitchFamily="34" charset="0"/>
            </a:endParaRPr>
          </a:p>
          <a:p>
            <a:pPr algn="just"/>
            <a:r>
              <a:rPr lang="ru-RU" sz="1400" dirty="0" smtClean="0">
                <a:solidFill>
                  <a:srgbClr val="002060"/>
                </a:solidFill>
                <a:latin typeface="Calibri" pitchFamily="34" charset="0"/>
              </a:rPr>
              <a:t>3. Механические усилия на органах управления перекрывающих устройств пожарной колонки при рабочем давлении не должны превышать 150 ньютонов.</a:t>
            </a:r>
            <a:endParaRPr lang="ru-RU" sz="1400" dirty="0">
              <a:solidFill>
                <a:srgbClr val="002060"/>
              </a:solidFill>
              <a:latin typeface="Calibri" pitchFamily="34" charset="0"/>
            </a:endParaRPr>
          </a:p>
        </p:txBody>
      </p:sp>
      <p:pic>
        <p:nvPicPr>
          <p:cNvPr id="6" name="Рисунок 5"/>
          <p:cNvPicPr>
            <a:picLocks noChangeAspect="1"/>
          </p:cNvPicPr>
          <p:nvPr/>
        </p:nvPicPr>
        <p:blipFill rotWithShape="1">
          <a:blip r:embed="rId2">
            <a:extLst>
              <a:ext uri="{28A0092B-C50C-407E-A947-70E740481C1C}">
                <a14:useLocalDpi xmlns:a14="http://schemas.microsoft.com/office/drawing/2010/main" val="0"/>
              </a:ext>
            </a:extLst>
          </a:blip>
          <a:srcRect r="3163" b="3529"/>
          <a:stretch/>
        </p:blipFill>
        <p:spPr>
          <a:xfrm>
            <a:off x="5884468" y="42223"/>
            <a:ext cx="3102514" cy="2488541"/>
          </a:xfrm>
          <a:prstGeom prst="rect">
            <a:avLst/>
          </a:prstGeom>
        </p:spPr>
      </p:pic>
      <p:sp>
        <p:nvSpPr>
          <p:cNvPr id="7" name="Прямоугольник 6"/>
          <p:cNvSpPr/>
          <p:nvPr/>
        </p:nvSpPr>
        <p:spPr>
          <a:xfrm>
            <a:off x="-12747" y="2533741"/>
            <a:ext cx="6012160" cy="307777"/>
          </a:xfrm>
          <a:prstGeom prst="rect">
            <a:avLst/>
          </a:prstGeom>
        </p:spPr>
        <p:txBody>
          <a:bodyPr wrap="square">
            <a:spAutoFit/>
          </a:bodyPr>
          <a:lstStyle/>
          <a:p>
            <a:r>
              <a:rPr lang="ru-RU" sz="1400" b="1" dirty="0" smtClean="0">
                <a:solidFill>
                  <a:srgbClr val="002060"/>
                </a:solidFill>
                <a:latin typeface="Calibri" pitchFamily="34" charset="0"/>
              </a:rPr>
              <a:t>ТРЕБОВАНИЯ К ПОЖАРНЫМ РУКАВАМ И СОЕДИНИТЕЛЬНЫМ ГОЛОВКАМ</a:t>
            </a:r>
            <a:endParaRPr lang="ru-RU" sz="1400" b="1" dirty="0">
              <a:solidFill>
                <a:srgbClr val="002060"/>
              </a:solidFill>
              <a:latin typeface="Calibri" pitchFamily="34" charset="0"/>
            </a:endParaRPr>
          </a:p>
        </p:txBody>
      </p:sp>
      <p:sp>
        <p:nvSpPr>
          <p:cNvPr id="9" name="Прямоугольник 8"/>
          <p:cNvSpPr/>
          <p:nvPr/>
        </p:nvSpPr>
        <p:spPr>
          <a:xfrm>
            <a:off x="0" y="2824724"/>
            <a:ext cx="6660232" cy="2246769"/>
          </a:xfrm>
          <a:prstGeom prst="rect">
            <a:avLst/>
          </a:prstGeom>
        </p:spPr>
        <p:txBody>
          <a:bodyPr wrap="square">
            <a:spAutoFit/>
          </a:bodyPr>
          <a:lstStyle/>
          <a:p>
            <a:pPr algn="just"/>
            <a:r>
              <a:rPr lang="ru-RU" sz="1400" dirty="0" smtClean="0">
                <a:solidFill>
                  <a:srgbClr val="002060"/>
                </a:solidFill>
              </a:rPr>
              <a:t>1. Пожарные рукава (всасывающие, напорно-всасывающие и напорные) должны обеспечивать возможность транспортирования огнетушащих веществ к месту пожара.</a:t>
            </a:r>
          </a:p>
          <a:p>
            <a:pPr algn="just"/>
            <a:endParaRPr lang="ru-RU" sz="1400" dirty="0" smtClean="0">
              <a:solidFill>
                <a:srgbClr val="002060"/>
              </a:solidFill>
            </a:endParaRPr>
          </a:p>
          <a:p>
            <a:pPr algn="just"/>
            <a:r>
              <a:rPr lang="ru-RU" sz="1400" dirty="0" smtClean="0">
                <a:solidFill>
                  <a:srgbClr val="002060"/>
                </a:solidFill>
              </a:rPr>
              <a:t>2. Соединительные головки должны обеспечивать быстрое, герметичное и прочное соединение пожарных рукавов между собой и с другим пожарным оборудованием.</a:t>
            </a:r>
          </a:p>
          <a:p>
            <a:pPr algn="just"/>
            <a:endParaRPr lang="ru-RU" sz="1400" dirty="0" smtClean="0">
              <a:solidFill>
                <a:srgbClr val="002060"/>
              </a:solidFill>
            </a:endParaRPr>
          </a:p>
          <a:p>
            <a:pPr algn="just"/>
            <a:r>
              <a:rPr lang="ru-RU" sz="1400" dirty="0" smtClean="0">
                <a:solidFill>
                  <a:srgbClr val="002060"/>
                </a:solidFill>
              </a:rPr>
              <a:t>3. Прочностные и эксплуатационные характеристики пожарных рукавов и соединительных головок должны соответствовать техническим параметрам используемого пожарными подразделениями гидравлического оборудования.</a:t>
            </a:r>
            <a:endParaRPr lang="ru-RU" sz="1400" dirty="0">
              <a:solidFill>
                <a:srgbClr val="002060"/>
              </a:solidFill>
            </a:endParaRPr>
          </a:p>
        </p:txBody>
      </p:sp>
      <p:pic>
        <p:nvPicPr>
          <p:cNvPr id="1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9198" y="2753514"/>
            <a:ext cx="2384802" cy="2304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172100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11960" y="5445224"/>
            <a:ext cx="4572000" cy="1015663"/>
          </a:xfrm>
          <a:prstGeom prst="rect">
            <a:avLst/>
          </a:prstGeom>
        </p:spPr>
        <p:txBody>
          <a:bodyPr>
            <a:spAutoFit/>
          </a:bodyPr>
          <a:lstStyle/>
          <a:p>
            <a:pPr algn="ctr"/>
            <a:r>
              <a:rPr lang="ru-RU" sz="2000" b="1" dirty="0" smtClean="0">
                <a:solidFill>
                  <a:srgbClr val="002060"/>
                </a:solidFill>
                <a:latin typeface="Calibri" pitchFamily="34" charset="0"/>
              </a:rPr>
              <a:t>ТЕМА 3.10. ИСТОЧНИКИ ПРОТИВОПОЖАРНОГО ВОДОСНАБЖЕНИЯ</a:t>
            </a:r>
            <a:endParaRPr lang="ru-RU" sz="2000" b="1" dirty="0">
              <a:solidFill>
                <a:srgbClr val="002060"/>
              </a:solidFill>
              <a:latin typeface="Calibri" pitchFamily="34" charset="0"/>
            </a:endParaRPr>
          </a:p>
        </p:txBody>
      </p:sp>
      <p:sp>
        <p:nvSpPr>
          <p:cNvPr id="5" name="Прямоугольник 4"/>
          <p:cNvSpPr/>
          <p:nvPr/>
        </p:nvSpPr>
        <p:spPr>
          <a:xfrm>
            <a:off x="0" y="0"/>
            <a:ext cx="4427984" cy="369332"/>
          </a:xfrm>
          <a:prstGeom prst="rect">
            <a:avLst/>
          </a:prstGeom>
        </p:spPr>
        <p:txBody>
          <a:bodyPr wrap="square">
            <a:spAutoFit/>
          </a:bodyPr>
          <a:lstStyle/>
          <a:p>
            <a:endParaRPr lang="ru-RU" b="1" dirty="0"/>
          </a:p>
        </p:txBody>
      </p:sp>
      <p:sp>
        <p:nvSpPr>
          <p:cNvPr id="6" name="Прямоугольник 5"/>
          <p:cNvSpPr/>
          <p:nvPr/>
        </p:nvSpPr>
        <p:spPr>
          <a:xfrm>
            <a:off x="0" y="0"/>
            <a:ext cx="9144000" cy="2462213"/>
          </a:xfrm>
          <a:prstGeom prst="rect">
            <a:avLst/>
          </a:prstGeom>
        </p:spPr>
        <p:txBody>
          <a:bodyPr wrap="square">
            <a:spAutoFit/>
          </a:bodyPr>
          <a:lstStyle/>
          <a:p>
            <a:pPr algn="just"/>
            <a:r>
              <a:rPr lang="ru-RU" sz="1400" b="1" dirty="0" smtClean="0">
                <a:solidFill>
                  <a:srgbClr val="002060"/>
                </a:solidFill>
                <a:latin typeface="Calibri" pitchFamily="34" charset="0"/>
              </a:rPr>
              <a:t>ИСТОЧНИКИ ПРОТИВОПОЖАРНОГО ВОДОСНАБЖЕНИЯ</a:t>
            </a:r>
          </a:p>
          <a:p>
            <a:pPr algn="just"/>
            <a:endParaRPr lang="ru-RU" sz="1400" b="1" dirty="0">
              <a:solidFill>
                <a:srgbClr val="002060"/>
              </a:solidFill>
              <a:latin typeface="Calibri" pitchFamily="34" charset="0"/>
            </a:endParaRPr>
          </a:p>
          <a:p>
            <a:pPr algn="just"/>
            <a:r>
              <a:rPr lang="ru-RU" sz="1400" dirty="0" smtClean="0">
                <a:solidFill>
                  <a:srgbClr val="002060"/>
                </a:solidFill>
                <a:latin typeface="Calibri" pitchFamily="34" charset="0"/>
              </a:rPr>
              <a:t>1. Здания и сооружения, а также территории организаций и населенных пунктов должны иметь источники противопожарного водоснабжения для тушения пожаров.</a:t>
            </a:r>
          </a:p>
          <a:p>
            <a:pPr algn="just"/>
            <a:endParaRPr lang="ru-RU" sz="1400" dirty="0" smtClean="0">
              <a:solidFill>
                <a:srgbClr val="002060"/>
              </a:solidFill>
              <a:latin typeface="Calibri" pitchFamily="34" charset="0"/>
            </a:endParaRPr>
          </a:p>
          <a:p>
            <a:pPr algn="just"/>
            <a:r>
              <a:rPr lang="ru-RU" sz="1400" dirty="0" smtClean="0">
                <a:solidFill>
                  <a:srgbClr val="002060"/>
                </a:solidFill>
                <a:latin typeface="Calibri" pitchFamily="34" charset="0"/>
              </a:rPr>
              <a:t>2. В качестве источников противопожарного водоснабжения могут использоваться естественные и искусственные водоемы, а также внутренний и наружный водопроводы (в том числе питьевые, хозяйственно-питьевые, хозяйственные и противопожарные).</a:t>
            </a:r>
          </a:p>
          <a:p>
            <a:pPr algn="just"/>
            <a:endParaRPr lang="ru-RU" sz="1400" dirty="0" smtClean="0">
              <a:solidFill>
                <a:srgbClr val="002060"/>
              </a:solidFill>
              <a:latin typeface="Calibri" pitchFamily="34" charset="0"/>
            </a:endParaRPr>
          </a:p>
          <a:p>
            <a:pPr algn="just"/>
            <a:r>
              <a:rPr lang="ru-RU" sz="1400" dirty="0" smtClean="0">
                <a:solidFill>
                  <a:srgbClr val="002060"/>
                </a:solidFill>
                <a:latin typeface="Calibri" pitchFamily="34" charset="0"/>
              </a:rPr>
              <a:t>3. Необходимость устройства искусственных водоемов, использования естественных водоемов и устройства противопожарного водопровода, а также их параметры определяются настоящим Федеральным законом.</a:t>
            </a:r>
            <a:endParaRPr lang="ru-RU" sz="1400" dirty="0">
              <a:solidFill>
                <a:srgbClr val="002060"/>
              </a:solidFill>
              <a:latin typeface="Calibri" pitchFamily="34" charset="0"/>
            </a:endParaRPr>
          </a:p>
        </p:txBody>
      </p:sp>
      <p:pic>
        <p:nvPicPr>
          <p:cNvPr id="7" name="Рисунок 6"/>
          <p:cNvPicPr>
            <a:picLocks noChangeAspect="1"/>
          </p:cNvPicPr>
          <p:nvPr/>
        </p:nvPicPr>
        <p:blipFill rotWithShape="1">
          <a:blip r:embed="rId2" cstate="print">
            <a:extLst>
              <a:ext uri="{28A0092B-C50C-407E-A947-70E740481C1C}">
                <a14:useLocalDpi xmlns:a14="http://schemas.microsoft.com/office/drawing/2010/main" val="0"/>
              </a:ext>
            </a:extLst>
          </a:blip>
          <a:srcRect l="17980" t="2841" r="19697" b="4886"/>
          <a:stretch/>
        </p:blipFill>
        <p:spPr>
          <a:xfrm>
            <a:off x="5364088" y="2450355"/>
            <a:ext cx="2514136" cy="2481537"/>
          </a:xfrm>
          <a:prstGeom prst="rect">
            <a:avLst/>
          </a:prstGeom>
        </p:spPr>
      </p:pic>
      <p:pic>
        <p:nvPicPr>
          <p:cNvPr id="8" name="Рисунок 7"/>
          <p:cNvPicPr>
            <a:picLocks noChangeAspect="1"/>
          </p:cNvPicPr>
          <p:nvPr/>
        </p:nvPicPr>
        <p:blipFill rotWithShape="1">
          <a:blip r:embed="rId3" cstate="print">
            <a:extLst>
              <a:ext uri="{28A0092B-C50C-407E-A947-70E740481C1C}">
                <a14:useLocalDpi xmlns:a14="http://schemas.microsoft.com/office/drawing/2010/main" val="0"/>
              </a:ext>
            </a:extLst>
          </a:blip>
          <a:srcRect l="2415" r="27914"/>
          <a:stretch/>
        </p:blipFill>
        <p:spPr>
          <a:xfrm>
            <a:off x="899592" y="2450356"/>
            <a:ext cx="2637935" cy="2524716"/>
          </a:xfrm>
          <a:prstGeom prst="rect">
            <a:avLst/>
          </a:prstGeom>
        </p:spPr>
      </p:pic>
    </p:spTree>
    <p:extLst>
      <p:ext uri="{BB962C8B-B14F-4D97-AF65-F5344CB8AC3E}">
        <p14:creationId xmlns:p14="http://schemas.microsoft.com/office/powerpoint/2010/main" val="106939257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35287" y="5229200"/>
            <a:ext cx="4572000" cy="1477328"/>
          </a:xfrm>
          <a:prstGeom prst="rect">
            <a:avLst/>
          </a:prstGeom>
        </p:spPr>
        <p:txBody>
          <a:bodyPr>
            <a:spAutoFit/>
          </a:bodyPr>
          <a:lstStyle/>
          <a:p>
            <a:pPr algn="ctr"/>
            <a:r>
              <a:rPr lang="ru-RU" b="1" dirty="0" smtClean="0">
                <a:solidFill>
                  <a:srgbClr val="002060"/>
                </a:solidFill>
                <a:latin typeface="Calibri" pitchFamily="34" charset="0"/>
              </a:rPr>
              <a:t>ТЕМА 3.11. ТРЕБОВАНИЯ ПРАВИЛ ПРОТИВОПОЖАРНОГО РЕЖИМА К ПРОВЕДЕНИЮ ПОЖАРООПАСНЫХ </a:t>
            </a:r>
            <a:r>
              <a:rPr lang="ru-RU" b="1" dirty="0" smtClean="0">
                <a:solidFill>
                  <a:srgbClr val="002060"/>
                </a:solidFill>
                <a:latin typeface="Calibri" pitchFamily="34" charset="0"/>
              </a:rPr>
              <a:t>РАБОТ В ЗДАНИЯХ КЛАССА ФУНКЦИОНАЛЬНОЙ ПОЖАРНОЙ ОПАСНОСТИ Ф1-Ф5</a:t>
            </a:r>
            <a:endParaRPr lang="ru-RU" b="1" dirty="0">
              <a:solidFill>
                <a:srgbClr val="002060"/>
              </a:solidFill>
              <a:latin typeface="Calibri" pitchFamily="34" charset="0"/>
            </a:endParaRPr>
          </a:p>
        </p:txBody>
      </p:sp>
      <p:sp>
        <p:nvSpPr>
          <p:cNvPr id="5" name="Прямоугольник 4"/>
          <p:cNvSpPr/>
          <p:nvPr/>
        </p:nvSpPr>
        <p:spPr>
          <a:xfrm>
            <a:off x="-16233" y="11699"/>
            <a:ext cx="9144000" cy="307777"/>
          </a:xfrm>
          <a:prstGeom prst="rect">
            <a:avLst/>
          </a:prstGeom>
        </p:spPr>
        <p:txBody>
          <a:bodyPr wrap="square">
            <a:spAutoFit/>
          </a:bodyPr>
          <a:lstStyle/>
          <a:p>
            <a:r>
              <a:rPr lang="ru-RU" sz="1400" b="1" dirty="0">
                <a:solidFill>
                  <a:srgbClr val="002060"/>
                </a:solidFill>
                <a:latin typeface="Calibri" pitchFamily="34" charset="0"/>
              </a:rPr>
              <a:t>Пожароопасные работы</a:t>
            </a:r>
            <a:r>
              <a:rPr lang="ru-RU" sz="1400" dirty="0">
                <a:solidFill>
                  <a:srgbClr val="002060"/>
                </a:solidFill>
                <a:latin typeface="Calibri" pitchFamily="34" charset="0"/>
              </a:rPr>
              <a:t> - это работы, при которых возможно возникновение пожара</a:t>
            </a:r>
            <a:r>
              <a:rPr lang="ru-RU" sz="1400" dirty="0" smtClean="0">
                <a:solidFill>
                  <a:srgbClr val="002060"/>
                </a:solidFill>
                <a:latin typeface="Calibri" pitchFamily="34" charset="0"/>
              </a:rPr>
              <a:t>, возгорания</a:t>
            </a:r>
            <a:r>
              <a:rPr lang="ru-RU" sz="1400" dirty="0">
                <a:solidFill>
                  <a:srgbClr val="002060"/>
                </a:solidFill>
                <a:latin typeface="Calibri" pitchFamily="34" charset="0"/>
              </a:rPr>
              <a:t>, взрыва и т. д.</a:t>
            </a:r>
          </a:p>
        </p:txBody>
      </p:sp>
      <p:graphicFrame>
        <p:nvGraphicFramePr>
          <p:cNvPr id="9" name="Схема 8"/>
          <p:cNvGraphicFramePr/>
          <p:nvPr>
            <p:extLst>
              <p:ext uri="{D42A27DB-BD31-4B8C-83A1-F6EECF244321}">
                <p14:modId xmlns:p14="http://schemas.microsoft.com/office/powerpoint/2010/main" val="2548194363"/>
              </p:ext>
            </p:extLst>
          </p:nvPr>
        </p:nvGraphicFramePr>
        <p:xfrm>
          <a:off x="30127" y="548680"/>
          <a:ext cx="9108504"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746625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11960" y="5229200"/>
            <a:ext cx="4572000" cy="1477328"/>
          </a:xfrm>
          <a:prstGeom prst="rect">
            <a:avLst/>
          </a:prstGeom>
        </p:spPr>
        <p:txBody>
          <a:bodyPr>
            <a:spAutoFit/>
          </a:bodyPr>
          <a:lstStyle/>
          <a:p>
            <a:pPr lvl="0" algn="ctr"/>
            <a:r>
              <a:rPr lang="ru-RU" b="1" dirty="0">
                <a:solidFill>
                  <a:srgbClr val="002060"/>
                </a:solidFill>
                <a:latin typeface="Calibri" pitchFamily="34" charset="0"/>
              </a:rPr>
              <a:t>ТЕМА 3.11. ТРЕБОВАНИЯ ПРАВИЛ ПРОТИВОПОЖАРНОГО РЕЖИМА К ПРОВЕДЕНИЮ ПОЖАРООПАСНЫХ РАБОТ В ЗДАНИЯХ КЛАССА ФУНКЦИОНАЛЬНОЙ ПОЖАРНОЙ ОПАСНОСТИ Ф1-Ф5</a:t>
            </a:r>
            <a:endParaRPr lang="ru-RU" b="1" dirty="0">
              <a:solidFill>
                <a:srgbClr val="002060"/>
              </a:solidFill>
              <a:latin typeface="Calibri" pitchFamily="34" charset="0"/>
            </a:endParaRPr>
          </a:p>
        </p:txBody>
      </p:sp>
      <p:graphicFrame>
        <p:nvGraphicFramePr>
          <p:cNvPr id="5" name="Схема 4"/>
          <p:cNvGraphicFramePr/>
          <p:nvPr>
            <p:extLst>
              <p:ext uri="{D42A27DB-BD31-4B8C-83A1-F6EECF244321}">
                <p14:modId xmlns:p14="http://schemas.microsoft.com/office/powerpoint/2010/main" val="2005297915"/>
              </p:ext>
            </p:extLst>
          </p:nvPr>
        </p:nvGraphicFramePr>
        <p:xfrm>
          <a:off x="0" y="0"/>
          <a:ext cx="9144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Прямоугольник 5"/>
          <p:cNvSpPr/>
          <p:nvPr/>
        </p:nvSpPr>
        <p:spPr>
          <a:xfrm>
            <a:off x="-33358" y="3983108"/>
            <a:ext cx="9177358" cy="523220"/>
          </a:xfrm>
          <a:prstGeom prst="rect">
            <a:avLst/>
          </a:prstGeom>
        </p:spPr>
        <p:txBody>
          <a:bodyPr wrap="square">
            <a:spAutoFit/>
          </a:bodyPr>
          <a:lstStyle/>
          <a:p>
            <a:pPr algn="just"/>
            <a:r>
              <a:rPr lang="ru-RU" sz="1400" b="1" dirty="0">
                <a:solidFill>
                  <a:srgbClr val="002060"/>
                </a:solidFill>
                <a:latin typeface="Calibri" pitchFamily="34" charset="0"/>
              </a:rPr>
              <a:t>Для предупреждения возникновения пожара при проведении пожароопасных работ следует строго соблюдать правила противопожарного режима в РФ.</a:t>
            </a:r>
          </a:p>
        </p:txBody>
      </p:sp>
    </p:spTree>
    <p:extLst>
      <p:ext uri="{BB962C8B-B14F-4D97-AF65-F5344CB8AC3E}">
        <p14:creationId xmlns:p14="http://schemas.microsoft.com/office/powerpoint/2010/main" val="790926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67944" y="5517232"/>
            <a:ext cx="4572000" cy="707886"/>
          </a:xfrm>
          <a:prstGeom prst="rect">
            <a:avLst/>
          </a:prstGeom>
        </p:spPr>
        <p:txBody>
          <a:bodyPr>
            <a:spAutoFit/>
          </a:bodyPr>
          <a:lstStyle/>
          <a:p>
            <a:pPr algn="ctr"/>
            <a:r>
              <a:rPr lang="ru-RU" sz="2000" b="1" dirty="0" smtClean="0">
                <a:solidFill>
                  <a:srgbClr val="002060"/>
                </a:solidFill>
                <a:latin typeface="Calibri" pitchFamily="34" charset="0"/>
              </a:rPr>
              <a:t>ТЕМА 3.2. ПУТИ ЭВАКУАЦИИ ЛЮДЕЙ ПРИ ПОЖАРЕ</a:t>
            </a:r>
            <a:endParaRPr lang="ru-RU" sz="2000" b="1" dirty="0">
              <a:solidFill>
                <a:srgbClr val="002060"/>
              </a:solidFill>
              <a:latin typeface="Calibri" pitchFamily="34" charset="0"/>
            </a:endParaRPr>
          </a:p>
        </p:txBody>
      </p:sp>
      <p:graphicFrame>
        <p:nvGraphicFramePr>
          <p:cNvPr id="4" name="Схема 3"/>
          <p:cNvGraphicFramePr/>
          <p:nvPr>
            <p:extLst>
              <p:ext uri="{D42A27DB-BD31-4B8C-83A1-F6EECF244321}">
                <p14:modId xmlns:p14="http://schemas.microsoft.com/office/powerpoint/2010/main" val="1411646575"/>
              </p:ext>
            </p:extLst>
          </p:nvPr>
        </p:nvGraphicFramePr>
        <p:xfrm>
          <a:off x="0" y="0"/>
          <a:ext cx="9144000" cy="10527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Схема 4"/>
          <p:cNvGraphicFramePr/>
          <p:nvPr>
            <p:extLst>
              <p:ext uri="{D42A27DB-BD31-4B8C-83A1-F6EECF244321}">
                <p14:modId xmlns:p14="http://schemas.microsoft.com/office/powerpoint/2010/main" val="2573847909"/>
              </p:ext>
            </p:extLst>
          </p:nvPr>
        </p:nvGraphicFramePr>
        <p:xfrm>
          <a:off x="0" y="1196752"/>
          <a:ext cx="9144000" cy="280831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Прямоугольник 5"/>
          <p:cNvSpPr/>
          <p:nvPr/>
        </p:nvSpPr>
        <p:spPr>
          <a:xfrm>
            <a:off x="-15878" y="4077072"/>
            <a:ext cx="9159877" cy="1077218"/>
          </a:xfrm>
          <a:prstGeom prst="rect">
            <a:avLst/>
          </a:prstGeom>
        </p:spPr>
        <p:txBody>
          <a:bodyPr wrap="square">
            <a:spAutoFit/>
          </a:bodyPr>
          <a:lstStyle/>
          <a:p>
            <a:pPr algn="just"/>
            <a:r>
              <a:rPr lang="ru-RU" sz="1400" dirty="0">
                <a:solidFill>
                  <a:srgbClr val="002060"/>
                </a:solidFill>
                <a:latin typeface="Calibri" pitchFamily="34" charset="0"/>
              </a:rPr>
              <a:t>Системы оповещения людей о пожаре и управления эвакуацией людей должны функционировать </a:t>
            </a:r>
            <a:r>
              <a:rPr lang="ru-RU" sz="1400" b="1" dirty="0">
                <a:solidFill>
                  <a:srgbClr val="002060"/>
                </a:solidFill>
                <a:latin typeface="Calibri" pitchFamily="34" charset="0"/>
              </a:rPr>
              <a:t>в течение времени, необходимого для завершения эвакуации людей из здания, сооружения</a:t>
            </a:r>
            <a:r>
              <a:rPr lang="ru-RU" sz="1400" b="1" dirty="0" smtClean="0">
                <a:solidFill>
                  <a:srgbClr val="002060"/>
                </a:solidFill>
                <a:latin typeface="Calibri" pitchFamily="34" charset="0"/>
              </a:rPr>
              <a:t>.</a:t>
            </a:r>
          </a:p>
          <a:p>
            <a:pPr algn="just"/>
            <a:endParaRPr lang="ru-RU" sz="600" b="1" dirty="0">
              <a:solidFill>
                <a:srgbClr val="002060"/>
              </a:solidFill>
              <a:latin typeface="Calibri" pitchFamily="34" charset="0"/>
            </a:endParaRPr>
          </a:p>
          <a:p>
            <a:pPr algn="just"/>
            <a:r>
              <a:rPr lang="ru-RU" sz="1400" dirty="0">
                <a:solidFill>
                  <a:srgbClr val="002060"/>
                </a:solidFill>
                <a:latin typeface="Calibri" pitchFamily="34" charset="0"/>
              </a:rPr>
              <a:t>Технические средства, используемые для оповещения людей о пожаре и управления эвакуацией людей из здания, сооружения при пожаре, </a:t>
            </a:r>
            <a:r>
              <a:rPr lang="ru-RU" sz="1400" b="1" dirty="0">
                <a:solidFill>
                  <a:srgbClr val="002060"/>
                </a:solidFill>
                <a:latin typeface="Calibri" pitchFamily="34" charset="0"/>
              </a:rPr>
              <a:t>должны быть разработаны с учетом состояния здоровья и возраста эвакуируемых людей.</a:t>
            </a:r>
          </a:p>
        </p:txBody>
      </p:sp>
    </p:spTree>
    <p:extLst>
      <p:ext uri="{BB962C8B-B14F-4D97-AF65-F5344CB8AC3E}">
        <p14:creationId xmlns:p14="http://schemas.microsoft.com/office/powerpoint/2010/main" val="63905357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11960" y="5517232"/>
            <a:ext cx="4572000" cy="923330"/>
          </a:xfrm>
          <a:prstGeom prst="rect">
            <a:avLst/>
          </a:prstGeom>
        </p:spPr>
        <p:txBody>
          <a:bodyPr>
            <a:spAutoFit/>
          </a:bodyPr>
          <a:lstStyle/>
          <a:p>
            <a:pPr lvl="0" algn="ctr"/>
            <a:r>
              <a:rPr lang="ru-RU" b="1" dirty="0">
                <a:solidFill>
                  <a:srgbClr val="002060"/>
                </a:solidFill>
                <a:latin typeface="Calibri" pitchFamily="34" charset="0"/>
              </a:rPr>
              <a:t>ТЕМА 3.11. ТРЕБОВАНИЯ ПРАВИЛ ПРОТИВОПОЖАРНОГО РЕЖИМА К ПРОВЕДЕНИЮ ПОЖАРООПАСНЫХ РАБОТ</a:t>
            </a:r>
          </a:p>
        </p:txBody>
      </p:sp>
      <p:sp>
        <p:nvSpPr>
          <p:cNvPr id="6" name="Прямоугольник 5"/>
          <p:cNvSpPr/>
          <p:nvPr/>
        </p:nvSpPr>
        <p:spPr>
          <a:xfrm>
            <a:off x="7763" y="0"/>
            <a:ext cx="7094086" cy="338554"/>
          </a:xfrm>
          <a:prstGeom prst="rect">
            <a:avLst/>
          </a:prstGeom>
        </p:spPr>
        <p:txBody>
          <a:bodyPr wrap="square">
            <a:spAutoFit/>
          </a:bodyPr>
          <a:lstStyle/>
          <a:p>
            <a:r>
              <a:rPr lang="ru-RU" sz="1600" b="1" dirty="0">
                <a:solidFill>
                  <a:srgbClr val="002060"/>
                </a:solidFill>
                <a:latin typeface="Calibri" pitchFamily="34" charset="0"/>
              </a:rPr>
              <a:t>При проведении окрасочных работ необходимо:</a:t>
            </a:r>
            <a:endParaRPr lang="ru-RU" sz="1600" dirty="0">
              <a:solidFill>
                <a:srgbClr val="002060"/>
              </a:solidFill>
              <a:latin typeface="Calibri" pitchFamily="34" charset="0"/>
            </a:endParaRPr>
          </a:p>
        </p:txBody>
      </p:sp>
      <p:sp>
        <p:nvSpPr>
          <p:cNvPr id="8" name="Прямоугольник 7"/>
          <p:cNvSpPr/>
          <p:nvPr/>
        </p:nvSpPr>
        <p:spPr>
          <a:xfrm>
            <a:off x="17332" y="339694"/>
            <a:ext cx="7084517" cy="2677656"/>
          </a:xfrm>
          <a:prstGeom prst="rect">
            <a:avLst/>
          </a:prstGeom>
        </p:spPr>
        <p:txBody>
          <a:bodyPr wrap="square">
            <a:spAutoFit/>
          </a:bodyPr>
          <a:lstStyle/>
          <a:p>
            <a:pPr algn="just"/>
            <a:r>
              <a:rPr lang="ru-RU" sz="1200" dirty="0">
                <a:solidFill>
                  <a:srgbClr val="002060"/>
                </a:solidFill>
                <a:latin typeface="Calibri" pitchFamily="34" charset="0"/>
              </a:rPr>
              <a:t>а) производить составление и разбавление всех видов лаков и красок в изолированных помещениях у наружной стены с оконными проемами или на открытых площадках, осуществлять подачу окрасочных материалов в готовом виде централизованно, размещать лакокрасочные материалы на рабочем месте в количестве, не превышающем сменной потребности, плотно закрывать и хранить тару из-под лакокрасочных материалов на приспособленных площадках</a:t>
            </a:r>
            <a:r>
              <a:rPr lang="ru-RU" sz="1200" dirty="0" smtClean="0">
                <a:solidFill>
                  <a:srgbClr val="002060"/>
                </a:solidFill>
                <a:latin typeface="Calibri" pitchFamily="34" charset="0"/>
              </a:rPr>
              <a:t>;</a:t>
            </a:r>
          </a:p>
          <a:p>
            <a:pPr algn="just"/>
            <a:endParaRPr lang="ru-RU" sz="1200" dirty="0">
              <a:solidFill>
                <a:srgbClr val="002060"/>
              </a:solidFill>
              <a:latin typeface="Calibri" pitchFamily="34" charset="0"/>
            </a:endParaRPr>
          </a:p>
          <a:p>
            <a:pPr algn="just"/>
            <a:r>
              <a:rPr lang="ru-RU" sz="1200" dirty="0">
                <a:solidFill>
                  <a:srgbClr val="002060"/>
                </a:solidFill>
                <a:latin typeface="Calibri" pitchFamily="34" charset="0"/>
              </a:rPr>
              <a:t>б) оснащать </a:t>
            </a:r>
            <a:r>
              <a:rPr lang="ru-RU" sz="1200" dirty="0" err="1">
                <a:solidFill>
                  <a:srgbClr val="002060"/>
                </a:solidFill>
                <a:latin typeface="Calibri" pitchFamily="34" charset="0"/>
              </a:rPr>
              <a:t>электрокрасящие</a:t>
            </a:r>
            <a:r>
              <a:rPr lang="ru-RU" sz="1200" dirty="0">
                <a:solidFill>
                  <a:srgbClr val="002060"/>
                </a:solidFill>
                <a:latin typeface="Calibri" pitchFamily="34" charset="0"/>
              </a:rPr>
              <a:t> устройства при окрашивании в электростатическом поле защитной блокировкой, исключающей возможность включения распылительных устройств при неработающих системах местной вытяжной вентиляции или неподвижном конвейере</a:t>
            </a:r>
            <a:r>
              <a:rPr lang="ru-RU" sz="1200" dirty="0" smtClean="0">
                <a:solidFill>
                  <a:srgbClr val="002060"/>
                </a:solidFill>
                <a:latin typeface="Calibri" pitchFamily="34" charset="0"/>
              </a:rPr>
              <a:t>;</a:t>
            </a:r>
          </a:p>
          <a:p>
            <a:pPr algn="just"/>
            <a:endParaRPr lang="ru-RU" sz="1200" dirty="0">
              <a:solidFill>
                <a:srgbClr val="002060"/>
              </a:solidFill>
              <a:latin typeface="Calibri" pitchFamily="34" charset="0"/>
            </a:endParaRPr>
          </a:p>
          <a:p>
            <a:pPr algn="just"/>
            <a:r>
              <a:rPr lang="ru-RU" sz="1200" dirty="0">
                <a:solidFill>
                  <a:srgbClr val="002060"/>
                </a:solidFill>
                <a:latin typeface="Calibri" pitchFamily="34" charset="0"/>
              </a:rPr>
              <a:t>в) не превышать сменную потребность горючих веществ на рабочем месте, открывать емкости с горючими </a:t>
            </a:r>
            <a:r>
              <a:rPr lang="ru-RU" sz="1200" dirty="0" smtClean="0">
                <a:solidFill>
                  <a:srgbClr val="002060"/>
                </a:solidFill>
                <a:latin typeface="Calibri" pitchFamily="34" charset="0"/>
              </a:rPr>
              <a:t>веществами только перед </a:t>
            </a:r>
            <a:r>
              <a:rPr lang="ru-RU" sz="1200" dirty="0" err="1" smtClean="0">
                <a:solidFill>
                  <a:srgbClr val="002060"/>
                </a:solidFill>
                <a:latin typeface="Calibri" pitchFamily="34" charset="0"/>
              </a:rPr>
              <a:t>использованием,а</a:t>
            </a:r>
            <a:r>
              <a:rPr lang="ru-RU" sz="1200" dirty="0" smtClean="0">
                <a:solidFill>
                  <a:srgbClr val="002060"/>
                </a:solidFill>
                <a:latin typeface="Calibri" pitchFamily="34" charset="0"/>
              </a:rPr>
              <a:t> </a:t>
            </a:r>
            <a:r>
              <a:rPr lang="ru-RU" sz="1200" dirty="0">
                <a:solidFill>
                  <a:srgbClr val="002060"/>
                </a:solidFill>
                <a:latin typeface="Calibri" pitchFamily="34" charset="0"/>
              </a:rPr>
              <a:t>по окончании работы закрывать их и сдавать на склад, хранить тару </a:t>
            </a:r>
            <a:r>
              <a:rPr lang="ru-RU" sz="1200" dirty="0" smtClean="0">
                <a:solidFill>
                  <a:srgbClr val="002060"/>
                </a:solidFill>
                <a:latin typeface="Calibri" pitchFamily="34" charset="0"/>
              </a:rPr>
              <a:t>из под</a:t>
            </a:r>
            <a:r>
              <a:rPr lang="ru-RU" sz="1200" dirty="0">
                <a:solidFill>
                  <a:srgbClr val="002060"/>
                </a:solidFill>
                <a:latin typeface="Calibri" pitchFamily="34" charset="0"/>
              </a:rPr>
              <a:t> горючих веществ вне помещений в специально отведенных местах</a:t>
            </a:r>
            <a:r>
              <a:rPr lang="ru-RU" sz="1200" dirty="0" smtClean="0">
                <a:solidFill>
                  <a:srgbClr val="002060"/>
                </a:solidFill>
                <a:latin typeface="Calibri" pitchFamily="34" charset="0"/>
              </a:rPr>
              <a:t>.</a:t>
            </a:r>
          </a:p>
          <a:p>
            <a:pPr algn="just"/>
            <a:endParaRPr lang="ru-RU" sz="1200" dirty="0">
              <a:solidFill>
                <a:srgbClr val="002060"/>
              </a:solidFill>
              <a:latin typeface="Calibri" pitchFamily="34" charset="0"/>
            </a:endParaRPr>
          </a:p>
        </p:txBody>
      </p:sp>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l="22093" t="16834" r="22679" b="15555"/>
          <a:stretch/>
        </p:blipFill>
        <p:spPr>
          <a:xfrm>
            <a:off x="7118997" y="339694"/>
            <a:ext cx="2003121" cy="2385577"/>
          </a:xfrm>
          <a:prstGeom prst="rect">
            <a:avLst/>
          </a:prstGeom>
        </p:spPr>
      </p:pic>
      <p:sp>
        <p:nvSpPr>
          <p:cNvPr id="11" name="Прямоугольник 10"/>
          <p:cNvSpPr/>
          <p:nvPr/>
        </p:nvSpPr>
        <p:spPr>
          <a:xfrm>
            <a:off x="1866453" y="3660999"/>
            <a:ext cx="7214640" cy="1384995"/>
          </a:xfrm>
          <a:prstGeom prst="rect">
            <a:avLst/>
          </a:prstGeom>
        </p:spPr>
        <p:txBody>
          <a:bodyPr wrap="square">
            <a:spAutoFit/>
          </a:bodyPr>
          <a:lstStyle/>
          <a:p>
            <a:pPr algn="just"/>
            <a:r>
              <a:rPr lang="ru-RU" sz="1200" dirty="0">
                <a:solidFill>
                  <a:srgbClr val="002060"/>
                </a:solidFill>
                <a:latin typeface="Calibri" pitchFamily="34" charset="0"/>
              </a:rPr>
              <a:t>Помещения и рабочие зоны, в которых применяются горючие вещества (приготовление состава и нанесение его на изделия), выделяющие </a:t>
            </a:r>
            <a:r>
              <a:rPr lang="ru-RU" sz="1200" dirty="0" err="1">
                <a:solidFill>
                  <a:srgbClr val="002060"/>
                </a:solidFill>
                <a:latin typeface="Calibri" pitchFamily="34" charset="0"/>
              </a:rPr>
              <a:t>пожаровзрывоопасные</a:t>
            </a:r>
            <a:r>
              <a:rPr lang="ru-RU" sz="1200" dirty="0">
                <a:solidFill>
                  <a:srgbClr val="002060"/>
                </a:solidFill>
                <a:latin typeface="Calibri" pitchFamily="34" charset="0"/>
              </a:rPr>
              <a:t> пары, обеспечиваются естественной или принудительной приточно-вытяжной вентиляцией</a:t>
            </a:r>
            <a:r>
              <a:rPr lang="ru-RU" sz="1200" dirty="0" smtClean="0">
                <a:solidFill>
                  <a:srgbClr val="002060"/>
                </a:solidFill>
                <a:latin typeface="Calibri" pitchFamily="34" charset="0"/>
              </a:rPr>
              <a:t>.</a:t>
            </a:r>
          </a:p>
          <a:p>
            <a:pPr algn="just"/>
            <a:endParaRPr lang="ru-RU" sz="1200" dirty="0">
              <a:solidFill>
                <a:srgbClr val="002060"/>
              </a:solidFill>
              <a:latin typeface="Calibri" pitchFamily="34" charset="0"/>
            </a:endParaRPr>
          </a:p>
          <a:p>
            <a:pPr algn="just"/>
            <a:r>
              <a:rPr lang="ru-RU" sz="1200" dirty="0" smtClean="0">
                <a:solidFill>
                  <a:srgbClr val="002060"/>
                </a:solidFill>
                <a:latin typeface="Calibri" pitchFamily="34" charset="0"/>
              </a:rPr>
              <a:t>Кратность воздухообмена для безопасного ведения работ в указанных помещениях определяется проектом производства работ.</a:t>
            </a:r>
          </a:p>
          <a:p>
            <a:pPr algn="just"/>
            <a:endParaRPr lang="ru-RU" sz="1200" dirty="0">
              <a:solidFill>
                <a:srgbClr val="002060"/>
              </a:solidFill>
              <a:latin typeface="Calibri" pitchFamily="34" charset="0"/>
            </a:endParaRPr>
          </a:p>
        </p:txBody>
      </p:sp>
      <p:pic>
        <p:nvPicPr>
          <p:cNvPr id="12" name="Рисунок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231" y="3645024"/>
            <a:ext cx="1763688" cy="1402599"/>
          </a:xfrm>
          <a:prstGeom prst="rect">
            <a:avLst/>
          </a:prstGeom>
        </p:spPr>
      </p:pic>
      <p:sp>
        <p:nvSpPr>
          <p:cNvPr id="13" name="Прямоугольник 12"/>
          <p:cNvSpPr/>
          <p:nvPr/>
        </p:nvSpPr>
        <p:spPr>
          <a:xfrm>
            <a:off x="7763" y="2899648"/>
            <a:ext cx="9114355" cy="461665"/>
          </a:xfrm>
          <a:prstGeom prst="rect">
            <a:avLst/>
          </a:prstGeom>
        </p:spPr>
        <p:txBody>
          <a:bodyPr wrap="square">
            <a:spAutoFit/>
          </a:bodyPr>
          <a:lstStyle/>
          <a:p>
            <a:pPr algn="just"/>
            <a:r>
              <a:rPr lang="ru-RU" sz="1200" b="1" dirty="0" smtClean="0">
                <a:solidFill>
                  <a:srgbClr val="FF0000"/>
                </a:solidFill>
                <a:latin typeface="Calibri" pitchFamily="34" charset="0"/>
              </a:rPr>
              <a:t>Запрещается допускать в помещения, в которых применяются горючие вещества, лиц, не участвующих в непосредственном выполнении работ, а также проводить работы и находиться людям в смежных помещениях.</a:t>
            </a:r>
            <a:endParaRPr lang="ru-RU" sz="1200" b="1" dirty="0">
              <a:solidFill>
                <a:srgbClr val="FF0000"/>
              </a:solidFill>
              <a:latin typeface="Calibri" pitchFamily="34" charset="0"/>
            </a:endParaRPr>
          </a:p>
        </p:txBody>
      </p:sp>
    </p:spTree>
    <p:extLst>
      <p:ext uri="{BB962C8B-B14F-4D97-AF65-F5344CB8AC3E}">
        <p14:creationId xmlns:p14="http://schemas.microsoft.com/office/powerpoint/2010/main" val="7794546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11960" y="5517232"/>
            <a:ext cx="4572000" cy="923330"/>
          </a:xfrm>
          <a:prstGeom prst="rect">
            <a:avLst/>
          </a:prstGeom>
        </p:spPr>
        <p:txBody>
          <a:bodyPr>
            <a:spAutoFit/>
          </a:bodyPr>
          <a:lstStyle/>
          <a:p>
            <a:pPr lvl="0" algn="ctr"/>
            <a:r>
              <a:rPr lang="ru-RU" b="1" dirty="0">
                <a:solidFill>
                  <a:srgbClr val="002060"/>
                </a:solidFill>
                <a:latin typeface="Calibri" pitchFamily="34" charset="0"/>
              </a:rPr>
              <a:t>ТЕМА 3.11. ТРЕБОВАНИЯ ПРАВИЛ ПРОТИВОПОЖАРНОГО РЕЖИМА К ПРОВЕДЕНИЮ ПОЖАРООПАСНЫХ РАБОТ</a:t>
            </a:r>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98" y="7447"/>
            <a:ext cx="1461358" cy="974726"/>
          </a:xfrm>
          <a:prstGeom prst="rect">
            <a:avLst/>
          </a:prstGeom>
        </p:spPr>
      </p:pic>
      <p:sp>
        <p:nvSpPr>
          <p:cNvPr id="8" name="Прямоугольник 7"/>
          <p:cNvSpPr/>
          <p:nvPr/>
        </p:nvSpPr>
        <p:spPr>
          <a:xfrm>
            <a:off x="1475656" y="125478"/>
            <a:ext cx="7452320" cy="738664"/>
          </a:xfrm>
          <a:prstGeom prst="rect">
            <a:avLst/>
          </a:prstGeom>
        </p:spPr>
        <p:txBody>
          <a:bodyPr wrap="square">
            <a:spAutoFit/>
          </a:bodyPr>
          <a:lstStyle/>
          <a:p>
            <a:pPr algn="just"/>
            <a:r>
              <a:rPr lang="ru-RU" sz="1400" dirty="0">
                <a:solidFill>
                  <a:srgbClr val="002060"/>
                </a:solidFill>
                <a:latin typeface="Calibri" pitchFamily="34" charset="0"/>
              </a:rPr>
              <a:t>Работы в помещениях, цистернах, технологических аппаратах (оборудовании), зонах (территориях), в которых возможно образование горючих паровоздушных смесей, следует выполнять искробезопасным инструментом в одежде и обуви, неспособных вызвать искру.</a:t>
            </a:r>
          </a:p>
        </p:txBody>
      </p:sp>
      <p:sp>
        <p:nvSpPr>
          <p:cNvPr id="9" name="Прямоугольник 8"/>
          <p:cNvSpPr/>
          <p:nvPr/>
        </p:nvSpPr>
        <p:spPr>
          <a:xfrm>
            <a:off x="0" y="981352"/>
            <a:ext cx="9144000" cy="738664"/>
          </a:xfrm>
          <a:prstGeom prst="rect">
            <a:avLst/>
          </a:prstGeom>
        </p:spPr>
        <p:txBody>
          <a:bodyPr wrap="square">
            <a:spAutoFit/>
          </a:bodyPr>
          <a:lstStyle/>
          <a:p>
            <a:pPr algn="just"/>
            <a:r>
              <a:rPr lang="ru-RU" sz="1400" b="1" dirty="0">
                <a:solidFill>
                  <a:srgbClr val="002060"/>
                </a:solidFill>
                <a:latin typeface="Calibri" pitchFamily="34" charset="0"/>
              </a:rPr>
              <a:t>Наносить горючие покрытия </a:t>
            </a:r>
            <a:r>
              <a:rPr lang="ru-RU" sz="1400" dirty="0">
                <a:solidFill>
                  <a:srgbClr val="002060"/>
                </a:solidFill>
                <a:latin typeface="Calibri" pitchFamily="34" charset="0"/>
              </a:rPr>
              <a:t>на пол следует при естественном освещении. Работы необходимо начинать с мест, наиболее удаленных от выходов из помещений, а в коридорах и других участках путей эвакуации - после завершения работ в помещениях.</a:t>
            </a:r>
          </a:p>
        </p:txBody>
      </p:sp>
      <p:sp>
        <p:nvSpPr>
          <p:cNvPr id="10" name="Прямоугольник 9"/>
          <p:cNvSpPr/>
          <p:nvPr/>
        </p:nvSpPr>
        <p:spPr>
          <a:xfrm>
            <a:off x="14298" y="1628800"/>
            <a:ext cx="9144000" cy="738664"/>
          </a:xfrm>
          <a:prstGeom prst="rect">
            <a:avLst/>
          </a:prstGeom>
        </p:spPr>
        <p:txBody>
          <a:bodyPr wrap="square">
            <a:spAutoFit/>
          </a:bodyPr>
          <a:lstStyle/>
          <a:p>
            <a:r>
              <a:rPr lang="ru-RU" sz="1400" b="1" dirty="0">
                <a:solidFill>
                  <a:srgbClr val="002060"/>
                </a:solidFill>
                <a:latin typeface="Calibri" pitchFamily="34" charset="0"/>
              </a:rPr>
              <a:t>Наносить эпоксидные смолы</a:t>
            </a:r>
            <a:r>
              <a:rPr lang="ru-RU" sz="1400" dirty="0">
                <a:solidFill>
                  <a:srgbClr val="002060"/>
                </a:solidFill>
                <a:latin typeface="Calibri" pitchFamily="34" charset="0"/>
              </a:rPr>
              <a:t>, клеи, мастики, в том числе лакокрасочные материалы на основе синтетических смол, и наклеивать плиточные и рулонные полимерные материалы следует после окончания всех строительно-монтажных и санитарно-технических работ перед окончательной окраской помещений.</a:t>
            </a:r>
          </a:p>
        </p:txBody>
      </p:sp>
      <p:sp>
        <p:nvSpPr>
          <p:cNvPr id="11" name="Прямоугольник 10"/>
          <p:cNvSpPr/>
          <p:nvPr/>
        </p:nvSpPr>
        <p:spPr>
          <a:xfrm>
            <a:off x="14298" y="2316961"/>
            <a:ext cx="9144000" cy="523220"/>
          </a:xfrm>
          <a:prstGeom prst="rect">
            <a:avLst/>
          </a:prstGeom>
        </p:spPr>
        <p:txBody>
          <a:bodyPr wrap="square">
            <a:spAutoFit/>
          </a:bodyPr>
          <a:lstStyle/>
          <a:p>
            <a:pPr algn="just"/>
            <a:r>
              <a:rPr lang="ru-RU" sz="1400" dirty="0">
                <a:solidFill>
                  <a:srgbClr val="002060"/>
                </a:solidFill>
                <a:latin typeface="Calibri" pitchFamily="34" charset="0"/>
              </a:rPr>
              <a:t>Промывать инструмент и оборудование, применяемое при производстве работ с горючими веществами, необходимо </a:t>
            </a:r>
            <a:r>
              <a:rPr lang="ru-RU" sz="1400" b="1" dirty="0">
                <a:solidFill>
                  <a:srgbClr val="002060"/>
                </a:solidFill>
                <a:latin typeface="Calibri" pitchFamily="34" charset="0"/>
              </a:rPr>
              <a:t>на открытой площадке или в помещении, имеющем вытяжную вентиляцию.</a:t>
            </a:r>
          </a:p>
        </p:txBody>
      </p:sp>
      <p:graphicFrame>
        <p:nvGraphicFramePr>
          <p:cNvPr id="12" name="Схема 11"/>
          <p:cNvGraphicFramePr/>
          <p:nvPr>
            <p:extLst>
              <p:ext uri="{D42A27DB-BD31-4B8C-83A1-F6EECF244321}">
                <p14:modId xmlns:p14="http://schemas.microsoft.com/office/powerpoint/2010/main" val="2132260475"/>
              </p:ext>
            </p:extLst>
          </p:nvPr>
        </p:nvGraphicFramePr>
        <p:xfrm>
          <a:off x="0" y="2780928"/>
          <a:ext cx="9136926" cy="22322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5458221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11960" y="5517232"/>
            <a:ext cx="4572000" cy="923330"/>
          </a:xfrm>
          <a:prstGeom prst="rect">
            <a:avLst/>
          </a:prstGeom>
        </p:spPr>
        <p:txBody>
          <a:bodyPr>
            <a:spAutoFit/>
          </a:bodyPr>
          <a:lstStyle/>
          <a:p>
            <a:pPr lvl="0" algn="ctr"/>
            <a:r>
              <a:rPr lang="ru-RU" b="1" dirty="0">
                <a:solidFill>
                  <a:srgbClr val="002060"/>
                </a:solidFill>
                <a:latin typeface="Calibri" pitchFamily="34" charset="0"/>
              </a:rPr>
              <a:t>ТЕМА 3.11. ТРЕБОВАНИЯ ПРАВИЛ ПРОТИВОПОЖАРНОГО РЕЖИМА К ПРОВЕДЕНИЮ ПОЖАРООПАСНЫХ РАБОТ</a:t>
            </a:r>
          </a:p>
        </p:txBody>
      </p:sp>
      <p:sp>
        <p:nvSpPr>
          <p:cNvPr id="5" name="Прямоугольник 4"/>
          <p:cNvSpPr/>
          <p:nvPr/>
        </p:nvSpPr>
        <p:spPr>
          <a:xfrm>
            <a:off x="1331750" y="0"/>
            <a:ext cx="7812249" cy="954107"/>
          </a:xfrm>
          <a:prstGeom prst="rect">
            <a:avLst/>
          </a:prstGeom>
        </p:spPr>
        <p:txBody>
          <a:bodyPr wrap="square">
            <a:spAutoFit/>
          </a:bodyPr>
          <a:lstStyle/>
          <a:p>
            <a:pPr algn="just"/>
            <a:r>
              <a:rPr lang="ru-RU" sz="1400" dirty="0">
                <a:solidFill>
                  <a:srgbClr val="002060"/>
                </a:solidFill>
                <a:latin typeface="Calibri" pitchFamily="34" charset="0"/>
              </a:rPr>
              <a:t>Технологическое оборудование, на котором будут проводиться огневые работы, необходимо пропарить, промыть, очистить, освободить от </a:t>
            </a:r>
            <a:r>
              <a:rPr lang="ru-RU" sz="1400" dirty="0" err="1">
                <a:solidFill>
                  <a:srgbClr val="002060"/>
                </a:solidFill>
                <a:latin typeface="Calibri" pitchFamily="34" charset="0"/>
              </a:rPr>
              <a:t>пожаровзрывоопасных</a:t>
            </a:r>
            <a:r>
              <a:rPr lang="ru-RU" sz="1400" dirty="0">
                <a:solidFill>
                  <a:srgbClr val="002060"/>
                </a:solidFill>
                <a:latin typeface="Calibri" pitchFamily="34" charset="0"/>
              </a:rPr>
              <a:t> веществ и отключить от действующих коммуникаций (за исключением коммуникаций, используемых для подготовки к проведению огневых работ).</a:t>
            </a:r>
          </a:p>
        </p:txBody>
      </p:sp>
      <p:pic>
        <p:nvPicPr>
          <p:cNvPr id="1433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9459" r="6371" b="11163"/>
          <a:stretch/>
        </p:blipFill>
        <p:spPr bwMode="auto">
          <a:xfrm>
            <a:off x="0" y="0"/>
            <a:ext cx="1246909" cy="852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1403648" y="1012381"/>
            <a:ext cx="7740352" cy="738664"/>
          </a:xfrm>
          <a:prstGeom prst="rect">
            <a:avLst/>
          </a:prstGeom>
        </p:spPr>
        <p:txBody>
          <a:bodyPr wrap="square">
            <a:spAutoFit/>
          </a:bodyPr>
          <a:lstStyle/>
          <a:p>
            <a:pPr algn="just"/>
            <a:r>
              <a:rPr lang="ru-RU" sz="1400" dirty="0">
                <a:solidFill>
                  <a:srgbClr val="002060"/>
                </a:solidFill>
                <a:latin typeface="Calibri" pitchFamily="34" charset="0"/>
              </a:rPr>
              <a:t>При пропарке внутреннего объема технологического оборудования температура подаваемого водяного пара не должна превышать значение, равное 80 процентам температуры самовоспламенения горючего пара (газа).</a:t>
            </a:r>
          </a:p>
        </p:txBody>
      </p:sp>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473" y="906158"/>
            <a:ext cx="1097436" cy="951111"/>
          </a:xfrm>
          <a:prstGeom prst="rect">
            <a:avLst/>
          </a:prstGeom>
        </p:spPr>
      </p:pic>
      <p:pic>
        <p:nvPicPr>
          <p:cNvPr id="8" name="Рисунок 7"/>
          <p:cNvPicPr>
            <a:picLocks noChangeAspect="1"/>
          </p:cNvPicPr>
          <p:nvPr/>
        </p:nvPicPr>
        <p:blipFill rotWithShape="1">
          <a:blip r:embed="rId4" cstate="print">
            <a:extLst>
              <a:ext uri="{28A0092B-C50C-407E-A947-70E740481C1C}">
                <a14:useLocalDpi xmlns:a14="http://schemas.microsoft.com/office/drawing/2010/main" val="0"/>
              </a:ext>
            </a:extLst>
          </a:blip>
          <a:srcRect r="43683" b="27469"/>
          <a:stretch/>
        </p:blipFill>
        <p:spPr>
          <a:xfrm>
            <a:off x="177192" y="1937671"/>
            <a:ext cx="892523" cy="862120"/>
          </a:xfrm>
          <a:prstGeom prst="rect">
            <a:avLst/>
          </a:prstGeom>
        </p:spPr>
      </p:pic>
      <p:sp>
        <p:nvSpPr>
          <p:cNvPr id="9" name="Прямоугольник 8"/>
          <p:cNvSpPr/>
          <p:nvPr/>
        </p:nvSpPr>
        <p:spPr>
          <a:xfrm>
            <a:off x="1403649" y="2012498"/>
            <a:ext cx="7740352" cy="523220"/>
          </a:xfrm>
          <a:prstGeom prst="rect">
            <a:avLst/>
          </a:prstGeom>
        </p:spPr>
        <p:txBody>
          <a:bodyPr wrap="square">
            <a:spAutoFit/>
          </a:bodyPr>
          <a:lstStyle/>
          <a:p>
            <a:pPr algn="just"/>
            <a:r>
              <a:rPr lang="ru-RU" sz="1400" dirty="0">
                <a:solidFill>
                  <a:srgbClr val="002060"/>
                </a:solidFill>
                <a:latin typeface="Calibri" pitchFamily="34" charset="0"/>
              </a:rPr>
              <a:t>Промывать технологическое оборудование следует при концентрации в нем паров (газов), находящейся вне пределов их воспламенения, и в </a:t>
            </a:r>
            <a:r>
              <a:rPr lang="ru-RU" sz="1400" dirty="0" err="1">
                <a:solidFill>
                  <a:srgbClr val="002060"/>
                </a:solidFill>
                <a:latin typeface="Calibri" pitchFamily="34" charset="0"/>
              </a:rPr>
              <a:t>электростатически</a:t>
            </a:r>
            <a:r>
              <a:rPr lang="ru-RU" sz="1400" dirty="0">
                <a:solidFill>
                  <a:srgbClr val="002060"/>
                </a:solidFill>
                <a:latin typeface="Calibri" pitchFamily="34" charset="0"/>
              </a:rPr>
              <a:t> безопасном режиме.</a:t>
            </a:r>
          </a:p>
        </p:txBody>
      </p:sp>
      <p:sp>
        <p:nvSpPr>
          <p:cNvPr id="10" name="Прямоугольник 9"/>
          <p:cNvSpPr/>
          <p:nvPr/>
        </p:nvSpPr>
        <p:spPr>
          <a:xfrm>
            <a:off x="-1" y="2924944"/>
            <a:ext cx="9143999" cy="1815882"/>
          </a:xfrm>
          <a:prstGeom prst="rect">
            <a:avLst/>
          </a:prstGeom>
        </p:spPr>
        <p:txBody>
          <a:bodyPr wrap="square">
            <a:spAutoFit/>
          </a:bodyPr>
          <a:lstStyle/>
          <a:p>
            <a:pPr algn="just"/>
            <a:r>
              <a:rPr lang="ru-RU" sz="1400" dirty="0">
                <a:solidFill>
                  <a:srgbClr val="002060"/>
                </a:solidFill>
                <a:latin typeface="Calibri" pitchFamily="34" charset="0"/>
              </a:rPr>
              <a:t>Способы очистки помещений, а также оборудования и коммуникаций, в которых проводятся огневые работы, </a:t>
            </a:r>
            <a:r>
              <a:rPr lang="ru-RU" sz="1400" b="1" dirty="0">
                <a:solidFill>
                  <a:srgbClr val="002060"/>
                </a:solidFill>
                <a:latin typeface="Calibri" pitchFamily="34" charset="0"/>
              </a:rPr>
              <a:t>не должны</a:t>
            </a:r>
            <a:r>
              <a:rPr lang="ru-RU" sz="1400" dirty="0">
                <a:solidFill>
                  <a:srgbClr val="002060"/>
                </a:solidFill>
                <a:latin typeface="Calibri" pitchFamily="34" charset="0"/>
              </a:rPr>
              <a:t> приводить к образованию взрывоопасных паро- и пылевоздушных смесей и появлению источников зажигания</a:t>
            </a:r>
            <a:r>
              <a:rPr lang="ru-RU" sz="1400" dirty="0" smtClean="0">
                <a:solidFill>
                  <a:srgbClr val="002060"/>
                </a:solidFill>
                <a:latin typeface="Calibri" pitchFamily="34" charset="0"/>
              </a:rPr>
              <a:t>.</a:t>
            </a:r>
          </a:p>
          <a:p>
            <a:pPr algn="just"/>
            <a:endParaRPr lang="ru-RU" sz="1400" dirty="0">
              <a:solidFill>
                <a:srgbClr val="002060"/>
              </a:solidFill>
              <a:latin typeface="Calibri" pitchFamily="34" charset="0"/>
            </a:endParaRPr>
          </a:p>
          <a:p>
            <a:pPr algn="just"/>
            <a:r>
              <a:rPr lang="ru-RU" sz="1400" dirty="0" smtClean="0">
                <a:solidFill>
                  <a:srgbClr val="002060"/>
                </a:solidFill>
                <a:latin typeface="Calibri" pitchFamily="34" charset="0"/>
              </a:rPr>
              <a:t>Для исключения попадания раскаленных частиц металла в смежные помещения, соседние этажи и другие помещения все смотровые, технологические и другие люки (лючки), вентиляционные, монтажные и другие проемы (отверстия) в перекрытиях, стенах и перегородках помещений, где проводятся огневые работы, </a:t>
            </a:r>
            <a:r>
              <a:rPr lang="ru-RU" sz="1400" b="1" dirty="0" smtClean="0">
                <a:solidFill>
                  <a:srgbClr val="002060"/>
                </a:solidFill>
                <a:latin typeface="Calibri" pitchFamily="34" charset="0"/>
              </a:rPr>
              <a:t>закрываются негорючими материалами.</a:t>
            </a:r>
            <a:endParaRPr lang="ru-RU" sz="1400" b="1" dirty="0">
              <a:solidFill>
                <a:srgbClr val="002060"/>
              </a:solidFill>
              <a:latin typeface="Calibri" pitchFamily="34" charset="0"/>
            </a:endParaRPr>
          </a:p>
        </p:txBody>
      </p:sp>
    </p:spTree>
    <p:extLst>
      <p:ext uri="{BB962C8B-B14F-4D97-AF65-F5344CB8AC3E}">
        <p14:creationId xmlns:p14="http://schemas.microsoft.com/office/powerpoint/2010/main" val="19226242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11960" y="5229200"/>
            <a:ext cx="4572000" cy="1477328"/>
          </a:xfrm>
          <a:prstGeom prst="rect">
            <a:avLst/>
          </a:prstGeom>
        </p:spPr>
        <p:txBody>
          <a:bodyPr>
            <a:spAutoFit/>
          </a:bodyPr>
          <a:lstStyle/>
          <a:p>
            <a:pPr lvl="0" algn="ctr"/>
            <a:r>
              <a:rPr lang="ru-RU" b="1" dirty="0">
                <a:solidFill>
                  <a:srgbClr val="002060"/>
                </a:solidFill>
                <a:latin typeface="Calibri" pitchFamily="34" charset="0"/>
              </a:rPr>
              <a:t>ТЕМА 3.11. ТРЕБОВАНИЯ ПРАВИЛ ПРОТИВОПОЖАРНОГО РЕЖИМА К ПРОВЕДЕНИЮ ПОЖАРООПАСНЫХ РАБОТ В ЗДАНИЯХ КЛАССА ФУНКЦИОНАЛЬНОЙ ПОЖАРНОЙ ОПАСНОСТИ Ф1-Ф5</a:t>
            </a:r>
            <a:endParaRPr lang="ru-RU" b="1" dirty="0">
              <a:solidFill>
                <a:srgbClr val="002060"/>
              </a:solidFill>
              <a:latin typeface="Calibri" pitchFamily="34" charset="0"/>
            </a:endParaRPr>
          </a:p>
        </p:txBody>
      </p:sp>
      <p:sp>
        <p:nvSpPr>
          <p:cNvPr id="5" name="Прямоугольник 4"/>
          <p:cNvSpPr/>
          <p:nvPr/>
        </p:nvSpPr>
        <p:spPr>
          <a:xfrm>
            <a:off x="0" y="0"/>
            <a:ext cx="9144000" cy="523220"/>
          </a:xfrm>
          <a:prstGeom prst="rect">
            <a:avLst/>
          </a:prstGeom>
        </p:spPr>
        <p:txBody>
          <a:bodyPr wrap="square">
            <a:spAutoFit/>
          </a:bodyPr>
          <a:lstStyle/>
          <a:p>
            <a:pPr algn="ctr"/>
            <a:r>
              <a:rPr lang="ru-RU" sz="1400" b="1" dirty="0">
                <a:solidFill>
                  <a:srgbClr val="002060"/>
                </a:solidFill>
                <a:latin typeface="Calibri" pitchFamily="34" charset="0"/>
              </a:rPr>
              <a:t>Радиус очистки территории от горючих материалов, использование которых не предусмотрено технологией производства работ</a:t>
            </a:r>
          </a:p>
        </p:txBody>
      </p:sp>
      <p:graphicFrame>
        <p:nvGraphicFramePr>
          <p:cNvPr id="6" name="Таблица 5"/>
          <p:cNvGraphicFramePr>
            <a:graphicFrameLocks noGrp="1"/>
          </p:cNvGraphicFramePr>
          <p:nvPr>
            <p:extLst>
              <p:ext uri="{D42A27DB-BD31-4B8C-83A1-F6EECF244321}">
                <p14:modId xmlns:p14="http://schemas.microsoft.com/office/powerpoint/2010/main" val="188078936"/>
              </p:ext>
            </p:extLst>
          </p:nvPr>
        </p:nvGraphicFramePr>
        <p:xfrm>
          <a:off x="0" y="476672"/>
          <a:ext cx="9144000" cy="3077540"/>
        </p:xfrm>
        <a:graphic>
          <a:graphicData uri="http://schemas.openxmlformats.org/drawingml/2006/table">
            <a:tbl>
              <a:tblPr>
                <a:tableStyleId>{69C7853C-536D-4A76-A0AE-DD22124D55A5}</a:tableStyleId>
              </a:tblPr>
              <a:tblGrid>
                <a:gridCol w="3977435"/>
                <a:gridCol w="5166565"/>
              </a:tblGrid>
              <a:tr h="245159">
                <a:tc gridSpan="2">
                  <a:txBody>
                    <a:bodyPr/>
                    <a:lstStyle/>
                    <a:p>
                      <a:pPr algn="r"/>
                      <a:r>
                        <a:rPr lang="ru-RU" sz="1400" dirty="0">
                          <a:solidFill>
                            <a:srgbClr val="002060"/>
                          </a:solidFill>
                          <a:effectLst/>
                          <a:latin typeface="Calibri" pitchFamily="34" charset="0"/>
                        </a:rPr>
                        <a:t>(метров)</a:t>
                      </a:r>
                    </a:p>
                  </a:txBody>
                  <a:tcPr marL="73057" marR="73057" marT="36529" marB="36529"/>
                </a:tc>
                <a:tc hMerge="1">
                  <a:txBody>
                    <a:bodyPr/>
                    <a:lstStyle/>
                    <a:p>
                      <a:endParaRPr lang="ru-RU"/>
                    </a:p>
                  </a:txBody>
                  <a:tcPr/>
                </a:tc>
              </a:tr>
              <a:tr h="457861">
                <a:tc>
                  <a:txBody>
                    <a:bodyPr/>
                    <a:lstStyle/>
                    <a:p>
                      <a:pPr algn="ctr"/>
                      <a:r>
                        <a:rPr lang="ru-RU" sz="1400" dirty="0">
                          <a:solidFill>
                            <a:srgbClr val="002060"/>
                          </a:solidFill>
                          <a:effectLst/>
                          <a:latin typeface="Calibri" pitchFamily="34" charset="0"/>
                        </a:rPr>
                        <a:t>Высота точки сварки над уровнем пола или прилегающей территорией</a:t>
                      </a:r>
                    </a:p>
                  </a:txBody>
                  <a:tcPr marL="73057" marR="73057" marT="36529" marB="36529"/>
                </a:tc>
                <a:tc>
                  <a:txBody>
                    <a:bodyPr/>
                    <a:lstStyle/>
                    <a:p>
                      <a:pPr algn="ctr"/>
                      <a:r>
                        <a:rPr lang="ru-RU" sz="1400">
                          <a:solidFill>
                            <a:srgbClr val="002060"/>
                          </a:solidFill>
                          <a:effectLst/>
                          <a:latin typeface="Calibri" pitchFamily="34" charset="0"/>
                        </a:rPr>
                        <a:t>Минимальный радиус зоны очистки территории от горючих материалов</a:t>
                      </a:r>
                    </a:p>
                  </a:txBody>
                  <a:tcPr marL="73057" marR="73057" marT="36529" marB="36529"/>
                </a:tc>
              </a:tr>
              <a:tr h="245159">
                <a:tc>
                  <a:txBody>
                    <a:bodyPr/>
                    <a:lstStyle/>
                    <a:p>
                      <a:pPr algn="ctr"/>
                      <a:r>
                        <a:rPr lang="ru-RU" sz="1400">
                          <a:solidFill>
                            <a:srgbClr val="002060"/>
                          </a:solidFill>
                          <a:effectLst/>
                          <a:latin typeface="Calibri" pitchFamily="34" charset="0"/>
                        </a:rPr>
                        <a:t>0</a:t>
                      </a:r>
                    </a:p>
                  </a:txBody>
                  <a:tcPr marL="73057" marR="73057" marT="36529" marB="36529"/>
                </a:tc>
                <a:tc>
                  <a:txBody>
                    <a:bodyPr/>
                    <a:lstStyle/>
                    <a:p>
                      <a:pPr algn="ctr"/>
                      <a:r>
                        <a:rPr lang="ru-RU" sz="1400">
                          <a:solidFill>
                            <a:srgbClr val="002060"/>
                          </a:solidFill>
                          <a:effectLst/>
                          <a:latin typeface="Calibri" pitchFamily="34" charset="0"/>
                        </a:rPr>
                        <a:t>5</a:t>
                      </a:r>
                    </a:p>
                  </a:txBody>
                  <a:tcPr marL="73057" marR="73057" marT="36529" marB="36529"/>
                </a:tc>
              </a:tr>
              <a:tr h="245159">
                <a:tc>
                  <a:txBody>
                    <a:bodyPr/>
                    <a:lstStyle/>
                    <a:p>
                      <a:pPr algn="ctr"/>
                      <a:r>
                        <a:rPr lang="ru-RU" sz="1400">
                          <a:solidFill>
                            <a:srgbClr val="002060"/>
                          </a:solidFill>
                          <a:effectLst/>
                          <a:latin typeface="Calibri" pitchFamily="34" charset="0"/>
                        </a:rPr>
                        <a:t>2</a:t>
                      </a:r>
                    </a:p>
                  </a:txBody>
                  <a:tcPr marL="73057" marR="73057" marT="36529" marB="36529"/>
                </a:tc>
                <a:tc>
                  <a:txBody>
                    <a:bodyPr/>
                    <a:lstStyle/>
                    <a:p>
                      <a:pPr algn="ctr"/>
                      <a:r>
                        <a:rPr lang="ru-RU" sz="1400">
                          <a:solidFill>
                            <a:srgbClr val="002060"/>
                          </a:solidFill>
                          <a:effectLst/>
                          <a:latin typeface="Calibri" pitchFamily="34" charset="0"/>
                        </a:rPr>
                        <a:t>8</a:t>
                      </a:r>
                    </a:p>
                  </a:txBody>
                  <a:tcPr marL="73057" marR="73057" marT="36529" marB="36529"/>
                </a:tc>
              </a:tr>
              <a:tr h="245159">
                <a:tc>
                  <a:txBody>
                    <a:bodyPr/>
                    <a:lstStyle/>
                    <a:p>
                      <a:pPr algn="ctr"/>
                      <a:r>
                        <a:rPr lang="ru-RU" sz="1400" dirty="0">
                          <a:solidFill>
                            <a:srgbClr val="002060"/>
                          </a:solidFill>
                          <a:effectLst/>
                          <a:latin typeface="Calibri" pitchFamily="34" charset="0"/>
                        </a:rPr>
                        <a:t>3</a:t>
                      </a:r>
                    </a:p>
                  </a:txBody>
                  <a:tcPr marL="73057" marR="73057" marT="36529" marB="36529"/>
                </a:tc>
                <a:tc>
                  <a:txBody>
                    <a:bodyPr/>
                    <a:lstStyle/>
                    <a:p>
                      <a:pPr algn="ctr"/>
                      <a:r>
                        <a:rPr lang="ru-RU" sz="1400">
                          <a:solidFill>
                            <a:srgbClr val="002060"/>
                          </a:solidFill>
                          <a:effectLst/>
                          <a:latin typeface="Calibri" pitchFamily="34" charset="0"/>
                        </a:rPr>
                        <a:t>9</a:t>
                      </a:r>
                    </a:p>
                  </a:txBody>
                  <a:tcPr marL="73057" marR="73057" marT="36529" marB="36529"/>
                </a:tc>
              </a:tr>
              <a:tr h="245159">
                <a:tc>
                  <a:txBody>
                    <a:bodyPr/>
                    <a:lstStyle/>
                    <a:p>
                      <a:pPr algn="ctr"/>
                      <a:r>
                        <a:rPr lang="ru-RU" sz="1400">
                          <a:solidFill>
                            <a:srgbClr val="002060"/>
                          </a:solidFill>
                          <a:effectLst/>
                          <a:latin typeface="Calibri" pitchFamily="34" charset="0"/>
                        </a:rPr>
                        <a:t>4</a:t>
                      </a:r>
                    </a:p>
                  </a:txBody>
                  <a:tcPr marL="73057" marR="73057" marT="36529" marB="36529"/>
                </a:tc>
                <a:tc>
                  <a:txBody>
                    <a:bodyPr/>
                    <a:lstStyle/>
                    <a:p>
                      <a:pPr algn="ctr"/>
                      <a:r>
                        <a:rPr lang="ru-RU" sz="1400">
                          <a:solidFill>
                            <a:srgbClr val="002060"/>
                          </a:solidFill>
                          <a:effectLst/>
                          <a:latin typeface="Calibri" pitchFamily="34" charset="0"/>
                        </a:rPr>
                        <a:t>10</a:t>
                      </a:r>
                    </a:p>
                  </a:txBody>
                  <a:tcPr marL="73057" marR="73057" marT="36529" marB="36529"/>
                </a:tc>
              </a:tr>
              <a:tr h="245159">
                <a:tc>
                  <a:txBody>
                    <a:bodyPr/>
                    <a:lstStyle/>
                    <a:p>
                      <a:pPr algn="ctr"/>
                      <a:r>
                        <a:rPr lang="ru-RU" sz="1400">
                          <a:solidFill>
                            <a:srgbClr val="002060"/>
                          </a:solidFill>
                          <a:effectLst/>
                          <a:latin typeface="Calibri" pitchFamily="34" charset="0"/>
                        </a:rPr>
                        <a:t>6</a:t>
                      </a:r>
                    </a:p>
                  </a:txBody>
                  <a:tcPr marL="73057" marR="73057" marT="36529" marB="36529"/>
                </a:tc>
                <a:tc>
                  <a:txBody>
                    <a:bodyPr/>
                    <a:lstStyle/>
                    <a:p>
                      <a:pPr algn="ctr"/>
                      <a:r>
                        <a:rPr lang="ru-RU" sz="1400">
                          <a:solidFill>
                            <a:srgbClr val="002060"/>
                          </a:solidFill>
                          <a:effectLst/>
                          <a:latin typeface="Calibri" pitchFamily="34" charset="0"/>
                        </a:rPr>
                        <a:t>11</a:t>
                      </a:r>
                    </a:p>
                  </a:txBody>
                  <a:tcPr marL="73057" marR="73057" marT="36529" marB="36529"/>
                </a:tc>
              </a:tr>
              <a:tr h="245159">
                <a:tc>
                  <a:txBody>
                    <a:bodyPr/>
                    <a:lstStyle/>
                    <a:p>
                      <a:pPr algn="ctr"/>
                      <a:r>
                        <a:rPr lang="ru-RU" sz="1400">
                          <a:solidFill>
                            <a:srgbClr val="002060"/>
                          </a:solidFill>
                          <a:effectLst/>
                          <a:latin typeface="Calibri" pitchFamily="34" charset="0"/>
                        </a:rPr>
                        <a:t>8</a:t>
                      </a:r>
                    </a:p>
                  </a:txBody>
                  <a:tcPr marL="73057" marR="73057" marT="36529" marB="36529"/>
                </a:tc>
                <a:tc>
                  <a:txBody>
                    <a:bodyPr/>
                    <a:lstStyle/>
                    <a:p>
                      <a:pPr algn="ctr"/>
                      <a:r>
                        <a:rPr lang="ru-RU" sz="1400">
                          <a:solidFill>
                            <a:srgbClr val="002060"/>
                          </a:solidFill>
                          <a:effectLst/>
                          <a:latin typeface="Calibri" pitchFamily="34" charset="0"/>
                        </a:rPr>
                        <a:t>12</a:t>
                      </a:r>
                    </a:p>
                  </a:txBody>
                  <a:tcPr marL="73057" marR="73057" marT="36529" marB="36529"/>
                </a:tc>
              </a:tr>
              <a:tr h="245159">
                <a:tc>
                  <a:txBody>
                    <a:bodyPr/>
                    <a:lstStyle/>
                    <a:p>
                      <a:pPr algn="ctr"/>
                      <a:r>
                        <a:rPr lang="ru-RU" sz="1400">
                          <a:solidFill>
                            <a:srgbClr val="002060"/>
                          </a:solidFill>
                          <a:effectLst/>
                          <a:latin typeface="Calibri" pitchFamily="34" charset="0"/>
                        </a:rPr>
                        <a:t>10</a:t>
                      </a:r>
                    </a:p>
                  </a:txBody>
                  <a:tcPr marL="73057" marR="73057" marT="36529" marB="36529"/>
                </a:tc>
                <a:tc>
                  <a:txBody>
                    <a:bodyPr/>
                    <a:lstStyle/>
                    <a:p>
                      <a:pPr algn="ctr"/>
                      <a:r>
                        <a:rPr lang="ru-RU" sz="1400">
                          <a:solidFill>
                            <a:srgbClr val="002060"/>
                          </a:solidFill>
                          <a:effectLst/>
                          <a:latin typeface="Calibri" pitchFamily="34" charset="0"/>
                        </a:rPr>
                        <a:t>13</a:t>
                      </a:r>
                    </a:p>
                  </a:txBody>
                  <a:tcPr marL="73057" marR="73057" marT="36529" marB="36529"/>
                </a:tc>
              </a:tr>
              <a:tr h="245159">
                <a:tc>
                  <a:txBody>
                    <a:bodyPr/>
                    <a:lstStyle/>
                    <a:p>
                      <a:pPr algn="ctr"/>
                      <a:r>
                        <a:rPr lang="ru-RU" sz="1400" dirty="0">
                          <a:solidFill>
                            <a:srgbClr val="002060"/>
                          </a:solidFill>
                          <a:effectLst/>
                          <a:latin typeface="Calibri" pitchFamily="34" charset="0"/>
                        </a:rPr>
                        <a:t>свыше 10</a:t>
                      </a:r>
                    </a:p>
                  </a:txBody>
                  <a:tcPr marL="73057" marR="73057" marT="36529" marB="36529"/>
                </a:tc>
                <a:tc>
                  <a:txBody>
                    <a:bodyPr/>
                    <a:lstStyle/>
                    <a:p>
                      <a:pPr algn="ctr"/>
                      <a:r>
                        <a:rPr lang="ru-RU" sz="1400" dirty="0">
                          <a:solidFill>
                            <a:srgbClr val="002060"/>
                          </a:solidFill>
                          <a:effectLst/>
                          <a:latin typeface="Calibri" pitchFamily="34" charset="0"/>
                        </a:rPr>
                        <a:t>14</a:t>
                      </a:r>
                    </a:p>
                  </a:txBody>
                  <a:tcPr marL="73057" marR="73057" marT="36529" marB="36529"/>
                </a:tc>
              </a:tr>
            </a:tbl>
          </a:graphicData>
        </a:graphic>
      </p:graphicFrame>
      <p:sp>
        <p:nvSpPr>
          <p:cNvPr id="7" name="Прямоугольник 6"/>
          <p:cNvSpPr/>
          <p:nvPr/>
        </p:nvSpPr>
        <p:spPr>
          <a:xfrm>
            <a:off x="-62338" y="3861048"/>
            <a:ext cx="8119322" cy="954107"/>
          </a:xfrm>
          <a:prstGeom prst="rect">
            <a:avLst/>
          </a:prstGeom>
        </p:spPr>
        <p:txBody>
          <a:bodyPr wrap="square">
            <a:spAutoFit/>
          </a:bodyPr>
          <a:lstStyle/>
          <a:p>
            <a:pPr algn="just"/>
            <a:r>
              <a:rPr lang="ru-RU" sz="1400" dirty="0">
                <a:solidFill>
                  <a:srgbClr val="002060"/>
                </a:solidFill>
                <a:latin typeface="Calibri" pitchFamily="34" charset="0"/>
              </a:rPr>
              <a:t>Находящиеся в радиусе очистки территории строительные конструкции, настилы полов, отделка и облицовка, а также изоляция и части оборудования, выполненные из горючих материалов, должны быть защищены от попадания на них искр металлическим экраном, покрывалами для изоляции очага возгорания или другими негорючими материалами и при необходимости политы водой</a:t>
            </a:r>
            <a:r>
              <a:rPr lang="ru-RU" sz="1400" dirty="0" smtClean="0">
                <a:solidFill>
                  <a:srgbClr val="002060"/>
                </a:solidFill>
                <a:latin typeface="Calibri" pitchFamily="34" charset="0"/>
              </a:rPr>
              <a:t>.</a:t>
            </a:r>
            <a:endParaRPr lang="ru-RU" sz="1400" dirty="0">
              <a:solidFill>
                <a:srgbClr val="002060"/>
              </a:solidFill>
              <a:latin typeface="Calibri" pitchFamily="34" charset="0"/>
            </a:endParaRPr>
          </a:p>
        </p:txBody>
      </p:sp>
      <p:pic>
        <p:nvPicPr>
          <p:cNvPr id="15362" name="Picture 2" descr="http://www.suojaverho.com/images/galleries/hitsauspeitteet_12137776189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820" y="3642998"/>
            <a:ext cx="1080468" cy="1390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284113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11960" y="5229200"/>
            <a:ext cx="4572000" cy="1477328"/>
          </a:xfrm>
          <a:prstGeom prst="rect">
            <a:avLst/>
          </a:prstGeom>
        </p:spPr>
        <p:txBody>
          <a:bodyPr>
            <a:spAutoFit/>
          </a:bodyPr>
          <a:lstStyle/>
          <a:p>
            <a:pPr lvl="0" algn="ctr"/>
            <a:r>
              <a:rPr lang="ru-RU" b="1" dirty="0">
                <a:solidFill>
                  <a:srgbClr val="002060"/>
                </a:solidFill>
                <a:latin typeface="Calibri" pitchFamily="34" charset="0"/>
              </a:rPr>
              <a:t>ТЕМА 3.11. ТРЕБОВАНИЯ ПРАВИЛ ПРОТИВОПОЖАРНОГО РЕЖИМА К ПРОВЕДЕНИЮ ПОЖАРООПАСНЫХ РАБОТ В ЗДАНИЯХ КЛАССА ФУНКЦИОНАЛЬНОЙ ПОЖАРНОЙ ОПАСНОСТИ Ф1-Ф5</a:t>
            </a:r>
            <a:endParaRPr lang="ru-RU" b="1" dirty="0">
              <a:solidFill>
                <a:srgbClr val="002060"/>
              </a:solidFill>
              <a:latin typeface="Calibri" pitchFamily="34" charset="0"/>
            </a:endParaRPr>
          </a:p>
        </p:txBody>
      </p:sp>
      <p:sp>
        <p:nvSpPr>
          <p:cNvPr id="5" name="Прямоугольник 4"/>
          <p:cNvSpPr/>
          <p:nvPr/>
        </p:nvSpPr>
        <p:spPr>
          <a:xfrm>
            <a:off x="0" y="5796"/>
            <a:ext cx="9144000" cy="5086008"/>
          </a:xfrm>
          <a:prstGeom prst="rect">
            <a:avLst/>
          </a:prstGeom>
        </p:spPr>
        <p:txBody>
          <a:bodyPr wrap="square">
            <a:spAutoFit/>
          </a:bodyPr>
          <a:lstStyle/>
          <a:p>
            <a:pPr algn="just"/>
            <a:r>
              <a:rPr lang="ru-RU" sz="1400" dirty="0">
                <a:solidFill>
                  <a:srgbClr val="002060"/>
                </a:solidFill>
                <a:latin typeface="Calibri" pitchFamily="34" charset="0"/>
              </a:rPr>
              <a:t>Место для проведения сварочных и резательных работ на объектах защиты, в конструкциях которых использованы горючие материалы, ограждается сплошной перегородкой из негорючего материала. При этом высота перегородки должна быть </a:t>
            </a:r>
            <a:r>
              <a:rPr lang="ru-RU" sz="1400" b="1" dirty="0">
                <a:solidFill>
                  <a:srgbClr val="002060"/>
                </a:solidFill>
                <a:latin typeface="Calibri" pitchFamily="34" charset="0"/>
              </a:rPr>
              <a:t>не менее 1,8 метра</a:t>
            </a:r>
            <a:r>
              <a:rPr lang="ru-RU" sz="1400" dirty="0">
                <a:solidFill>
                  <a:srgbClr val="002060"/>
                </a:solidFill>
                <a:latin typeface="Calibri" pitchFamily="34" charset="0"/>
              </a:rPr>
              <a:t>, а зазор между перегородкой и полом - </a:t>
            </a:r>
            <a:r>
              <a:rPr lang="ru-RU" sz="1400" b="1" dirty="0">
                <a:solidFill>
                  <a:srgbClr val="002060"/>
                </a:solidFill>
                <a:latin typeface="Calibri" pitchFamily="34" charset="0"/>
              </a:rPr>
              <a:t>не более 5 сантиметров</a:t>
            </a:r>
            <a:r>
              <a:rPr lang="ru-RU" sz="1400" dirty="0">
                <a:solidFill>
                  <a:srgbClr val="002060"/>
                </a:solidFill>
                <a:latin typeface="Calibri" pitchFamily="34" charset="0"/>
              </a:rPr>
              <a:t>. Для предотвращения разлета раскаленных частиц указанный зазор должен быть огражден сеткой из негорючего материала с размером ячеек не более </a:t>
            </a:r>
            <a:r>
              <a:rPr lang="ru-RU" sz="1400" b="1" dirty="0">
                <a:solidFill>
                  <a:srgbClr val="002060"/>
                </a:solidFill>
                <a:latin typeface="Calibri" pitchFamily="34" charset="0"/>
              </a:rPr>
              <a:t>1x1 миллиметр</a:t>
            </a:r>
            <a:r>
              <a:rPr lang="ru-RU" sz="1400" dirty="0" smtClean="0">
                <a:solidFill>
                  <a:srgbClr val="002060"/>
                </a:solidFill>
                <a:latin typeface="Calibri" pitchFamily="34" charset="0"/>
              </a:rPr>
              <a:t>.</a:t>
            </a:r>
          </a:p>
          <a:p>
            <a:pPr algn="just"/>
            <a:endParaRPr lang="ru-RU" sz="1000" dirty="0">
              <a:solidFill>
                <a:srgbClr val="002060"/>
              </a:solidFill>
              <a:latin typeface="Calibri" pitchFamily="34" charset="0"/>
            </a:endParaRPr>
          </a:p>
          <a:p>
            <a:pPr algn="just"/>
            <a:r>
              <a:rPr lang="ru-RU" sz="1400" b="1" dirty="0" smtClean="0">
                <a:solidFill>
                  <a:srgbClr val="002060"/>
                </a:solidFill>
                <a:latin typeface="Calibri" pitchFamily="34" charset="0"/>
              </a:rPr>
              <a:t>Не</a:t>
            </a:r>
            <a:r>
              <a:rPr lang="ru-RU" sz="1400" dirty="0" smtClean="0">
                <a:solidFill>
                  <a:srgbClr val="002060"/>
                </a:solidFill>
                <a:latin typeface="Calibri" pitchFamily="34" charset="0"/>
              </a:rPr>
              <a:t> </a:t>
            </a:r>
            <a:r>
              <a:rPr lang="ru-RU" sz="1400" b="1" dirty="0" smtClean="0">
                <a:solidFill>
                  <a:srgbClr val="002060"/>
                </a:solidFill>
                <a:latin typeface="Calibri" pitchFamily="34" charset="0"/>
              </a:rPr>
              <a:t>разрешается</a:t>
            </a:r>
            <a:r>
              <a:rPr lang="ru-RU" sz="1400" dirty="0" smtClean="0">
                <a:solidFill>
                  <a:srgbClr val="002060"/>
                </a:solidFill>
                <a:latin typeface="Calibri" pitchFamily="34" charset="0"/>
              </a:rPr>
              <a:t> вскрывать люки и крышки технологического оборудования, выгружать, перегружать и сливать продукты, загружать их через открытые люки, а также выполнять другие операции, которые могут привести к возникновению пожаров и взрывов из-за загазованности и запыленности мест, в которых проводятся огневые работы.</a:t>
            </a:r>
          </a:p>
          <a:p>
            <a:pPr algn="just"/>
            <a:endParaRPr lang="ru-RU" sz="1400" dirty="0" smtClean="0">
              <a:solidFill>
                <a:srgbClr val="002060"/>
              </a:solidFill>
              <a:latin typeface="Calibri" pitchFamily="34" charset="0"/>
            </a:endParaRPr>
          </a:p>
          <a:p>
            <a:pPr algn="just"/>
            <a:r>
              <a:rPr lang="ru-RU" sz="1400" dirty="0" smtClean="0">
                <a:solidFill>
                  <a:srgbClr val="002060"/>
                </a:solidFill>
                <a:latin typeface="Calibri" pitchFamily="34" charset="0"/>
              </a:rPr>
              <a:t>При перерывах в работе, а также в конце рабочей смены сварочную аппаратуру необходимо отключать</a:t>
            </a:r>
          </a:p>
          <a:p>
            <a:pPr algn="just"/>
            <a:r>
              <a:rPr lang="ru-RU" sz="1400" dirty="0" smtClean="0">
                <a:solidFill>
                  <a:srgbClr val="002060"/>
                </a:solidFill>
                <a:latin typeface="Calibri" pitchFamily="34" charset="0"/>
              </a:rPr>
              <a:t>(в том числе от электросети), шланги отсоединять и освобождать от горючих жидкостей и газов, а в </a:t>
            </a:r>
          </a:p>
          <a:p>
            <a:pPr algn="just"/>
            <a:r>
              <a:rPr lang="ru-RU" sz="1400" dirty="0" smtClean="0">
                <a:solidFill>
                  <a:srgbClr val="002060"/>
                </a:solidFill>
                <a:latin typeface="Calibri" pitchFamily="34" charset="0"/>
              </a:rPr>
              <a:t>паяльных лампах давление полностью стравливать.</a:t>
            </a:r>
          </a:p>
          <a:p>
            <a:pPr algn="just"/>
            <a:endParaRPr lang="ru-RU" sz="1400" dirty="0" smtClean="0">
              <a:solidFill>
                <a:srgbClr val="002060"/>
              </a:solidFill>
              <a:latin typeface="Calibri" pitchFamily="34" charset="0"/>
            </a:endParaRPr>
          </a:p>
          <a:p>
            <a:pPr algn="just"/>
            <a:r>
              <a:rPr lang="ru-RU" sz="1400" dirty="0" smtClean="0">
                <a:solidFill>
                  <a:srgbClr val="002060"/>
                </a:solidFill>
                <a:latin typeface="Calibri" pitchFamily="34" charset="0"/>
              </a:rPr>
              <a:t>По окончании работ всю аппаратуру и оборудование необходимо убирать в специально отведенные помещения (места).</a:t>
            </a:r>
          </a:p>
          <a:p>
            <a:pPr algn="just"/>
            <a:endParaRPr lang="ru-RU" sz="1000" dirty="0">
              <a:solidFill>
                <a:srgbClr val="002060"/>
              </a:solidFill>
              <a:latin typeface="Calibri" pitchFamily="34" charset="0"/>
            </a:endParaRPr>
          </a:p>
          <a:p>
            <a:pPr algn="just"/>
            <a:r>
              <a:rPr lang="ru-RU" sz="1400" dirty="0" smtClean="0">
                <a:solidFill>
                  <a:srgbClr val="002060"/>
                </a:solidFill>
                <a:latin typeface="Calibri" pitchFamily="34" charset="0"/>
              </a:rPr>
              <a:t>Запрещается организация постоянных мест проведения огневых работ более чем на 10 постах (сварочные, резательные мастерские), если не предусмотрено централизованное электро- и газоснабжение.</a:t>
            </a:r>
          </a:p>
          <a:p>
            <a:pPr algn="just"/>
            <a:endParaRPr lang="ru-RU" sz="1050" dirty="0" smtClean="0">
              <a:solidFill>
                <a:srgbClr val="002060"/>
              </a:solidFill>
              <a:latin typeface="Calibri" pitchFamily="34" charset="0"/>
            </a:endParaRPr>
          </a:p>
          <a:p>
            <a:pPr algn="just"/>
            <a:r>
              <a:rPr lang="ru-RU" sz="1400" dirty="0" smtClean="0">
                <a:solidFill>
                  <a:srgbClr val="002060"/>
                </a:solidFill>
                <a:latin typeface="Calibri" pitchFamily="34" charset="0"/>
              </a:rPr>
              <a:t>В сварочной мастерской при наличии не более 10 сварочных постов допускается для каждого поста иметь по 1 запасному баллону с кислородом и горючим газом. Запасные баллоны ограждаются щитами из негорючих материалов или хранятся в специальных пристройках к мастерской.</a:t>
            </a:r>
            <a:endParaRPr lang="ru-RU" sz="1400" dirty="0">
              <a:solidFill>
                <a:srgbClr val="002060"/>
              </a:solidFill>
              <a:latin typeface="Calibri" pitchFamily="34" charset="0"/>
            </a:endParaRPr>
          </a:p>
        </p:txBody>
      </p:sp>
      <p:pic>
        <p:nvPicPr>
          <p:cNvPr id="19458" name="Picture 2" descr="https://static.tildacdn.com/tild3665-3365-4333-b664-643939363530/57b2d6c38dd8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0101" t="4420" r="21556"/>
          <a:stretch/>
        </p:blipFill>
        <p:spPr bwMode="auto">
          <a:xfrm>
            <a:off x="8244408" y="2204864"/>
            <a:ext cx="809825" cy="938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190175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11960" y="5517232"/>
            <a:ext cx="4572000" cy="923330"/>
          </a:xfrm>
          <a:prstGeom prst="rect">
            <a:avLst/>
          </a:prstGeom>
        </p:spPr>
        <p:txBody>
          <a:bodyPr>
            <a:spAutoFit/>
          </a:bodyPr>
          <a:lstStyle/>
          <a:p>
            <a:pPr lvl="0" algn="ctr"/>
            <a:r>
              <a:rPr lang="ru-RU" b="1" dirty="0">
                <a:solidFill>
                  <a:srgbClr val="002060"/>
                </a:solidFill>
                <a:latin typeface="Calibri" pitchFamily="34" charset="0"/>
              </a:rPr>
              <a:t>ТЕМА 3.11. ТРЕБОВАНИЯ ПРАВИЛ ПРОТИВОПОЖАРНОГО РЕЖИМА К ПРОВЕДЕНИЮ ПОЖАРООПАСНЫХ РАБОТ</a:t>
            </a:r>
          </a:p>
        </p:txBody>
      </p:sp>
      <p:graphicFrame>
        <p:nvGraphicFramePr>
          <p:cNvPr id="5" name="Схема 4"/>
          <p:cNvGraphicFramePr/>
          <p:nvPr>
            <p:extLst>
              <p:ext uri="{D42A27DB-BD31-4B8C-83A1-F6EECF244321}">
                <p14:modId xmlns:p14="http://schemas.microsoft.com/office/powerpoint/2010/main" val="1353061661"/>
              </p:ext>
            </p:extLst>
          </p:nvPr>
        </p:nvGraphicFramePr>
        <p:xfrm>
          <a:off x="0" y="332656"/>
          <a:ext cx="9144000" cy="4679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Прямоугольник 5"/>
          <p:cNvSpPr/>
          <p:nvPr/>
        </p:nvSpPr>
        <p:spPr>
          <a:xfrm>
            <a:off x="0" y="0"/>
            <a:ext cx="9097818" cy="338554"/>
          </a:xfrm>
          <a:prstGeom prst="rect">
            <a:avLst/>
          </a:prstGeom>
        </p:spPr>
        <p:txBody>
          <a:bodyPr wrap="square">
            <a:spAutoFit/>
          </a:bodyPr>
          <a:lstStyle/>
          <a:p>
            <a:r>
              <a:rPr lang="ru-RU" sz="1600" b="1" dirty="0" smtClean="0">
                <a:solidFill>
                  <a:srgbClr val="002060"/>
                </a:solidFill>
                <a:latin typeface="Calibri" pitchFamily="34" charset="0"/>
              </a:rPr>
              <a:t>П ПРИ ПРОВЕДЕНИИ ОГНЕВЫХ РАБОТ ЗАПРЕЩАЕТСЯ:</a:t>
            </a:r>
            <a:endParaRPr lang="ru-RU" sz="1600" b="1" dirty="0">
              <a:solidFill>
                <a:srgbClr val="002060"/>
              </a:solidFill>
              <a:latin typeface="Calibri" pitchFamily="34" charset="0"/>
            </a:endParaRPr>
          </a:p>
        </p:txBody>
      </p:sp>
    </p:spTree>
    <p:extLst>
      <p:ext uri="{BB962C8B-B14F-4D97-AF65-F5344CB8AC3E}">
        <p14:creationId xmlns:p14="http://schemas.microsoft.com/office/powerpoint/2010/main" val="76133173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097818" cy="338554"/>
          </a:xfrm>
          <a:prstGeom prst="rect">
            <a:avLst/>
          </a:prstGeom>
        </p:spPr>
        <p:txBody>
          <a:bodyPr wrap="square">
            <a:spAutoFit/>
          </a:bodyPr>
          <a:lstStyle/>
          <a:p>
            <a:r>
              <a:rPr lang="ru-RU" sz="1600" b="1" dirty="0" smtClean="0">
                <a:solidFill>
                  <a:srgbClr val="002060"/>
                </a:solidFill>
                <a:latin typeface="Calibri" pitchFamily="34" charset="0"/>
              </a:rPr>
              <a:t>ПРИ ПРОВЕДЕНИИ ОГНЕВЫХ РАБОТ ЗАПРЕЩАЕТСЯ (продолжение):</a:t>
            </a:r>
            <a:endParaRPr lang="ru-RU" sz="1600" b="1" dirty="0">
              <a:solidFill>
                <a:srgbClr val="002060"/>
              </a:solidFill>
              <a:latin typeface="Calibri" pitchFamily="34" charset="0"/>
            </a:endParaRPr>
          </a:p>
        </p:txBody>
      </p:sp>
      <p:graphicFrame>
        <p:nvGraphicFramePr>
          <p:cNvPr id="5" name="Схема 4"/>
          <p:cNvGraphicFramePr/>
          <p:nvPr>
            <p:extLst>
              <p:ext uri="{D42A27DB-BD31-4B8C-83A1-F6EECF244321}">
                <p14:modId xmlns:p14="http://schemas.microsoft.com/office/powerpoint/2010/main" val="1944317514"/>
              </p:ext>
            </p:extLst>
          </p:nvPr>
        </p:nvGraphicFramePr>
        <p:xfrm>
          <a:off x="0" y="332656"/>
          <a:ext cx="9144000" cy="4679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Прямоугольник 5"/>
          <p:cNvSpPr/>
          <p:nvPr/>
        </p:nvSpPr>
        <p:spPr>
          <a:xfrm>
            <a:off x="4236585" y="5229200"/>
            <a:ext cx="4572000" cy="1477328"/>
          </a:xfrm>
          <a:prstGeom prst="rect">
            <a:avLst/>
          </a:prstGeom>
        </p:spPr>
        <p:txBody>
          <a:bodyPr>
            <a:spAutoFit/>
          </a:bodyPr>
          <a:lstStyle/>
          <a:p>
            <a:pPr lvl="0" algn="ctr"/>
            <a:r>
              <a:rPr lang="ru-RU" b="1" dirty="0">
                <a:solidFill>
                  <a:srgbClr val="002060"/>
                </a:solidFill>
                <a:latin typeface="Calibri" pitchFamily="34" charset="0"/>
              </a:rPr>
              <a:t>ТЕМА 3.11. ТРЕБОВАНИЯ ПРАВИЛ ПРОТИВОПОЖАРНОГО РЕЖИМА К ПРОВЕДЕНИЮ ПОЖАРООПАСНЫХ РАБОТ В ЗДАНИЯХ КЛАССА ФУНКЦИОНАЛЬНОЙ ПОЖАРНОЙ ОПАСНОСТИ Ф1-Ф5</a:t>
            </a:r>
            <a:endParaRPr lang="ru-RU" b="1" dirty="0">
              <a:solidFill>
                <a:srgbClr val="002060"/>
              </a:solidFill>
              <a:latin typeface="Calibri" pitchFamily="34" charset="0"/>
            </a:endParaRPr>
          </a:p>
        </p:txBody>
      </p:sp>
    </p:spTree>
    <p:extLst>
      <p:ext uri="{BB962C8B-B14F-4D97-AF65-F5344CB8AC3E}">
        <p14:creationId xmlns:p14="http://schemas.microsoft.com/office/powerpoint/2010/main" val="100115698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11960" y="5517232"/>
            <a:ext cx="4572000" cy="923330"/>
          </a:xfrm>
          <a:prstGeom prst="rect">
            <a:avLst/>
          </a:prstGeom>
        </p:spPr>
        <p:txBody>
          <a:bodyPr>
            <a:spAutoFit/>
          </a:bodyPr>
          <a:lstStyle/>
          <a:p>
            <a:pPr lvl="0" algn="ctr"/>
            <a:r>
              <a:rPr lang="ru-RU" b="1" dirty="0">
                <a:solidFill>
                  <a:srgbClr val="002060"/>
                </a:solidFill>
                <a:latin typeface="Calibri" pitchFamily="34" charset="0"/>
              </a:rPr>
              <a:t>ТЕМА 3.11. ТРЕБОВАНИЯ ПРАВИЛ ПРОТИВОПОЖАРНОГО РЕЖИМА К ПРОВЕДЕНИЮ ПОЖАРООПАСНЫХ РАБОТ</a:t>
            </a:r>
          </a:p>
        </p:txBody>
      </p:sp>
      <p:sp>
        <p:nvSpPr>
          <p:cNvPr id="5" name="Прямоугольник 4"/>
          <p:cNvSpPr/>
          <p:nvPr/>
        </p:nvSpPr>
        <p:spPr>
          <a:xfrm>
            <a:off x="0" y="-8276"/>
            <a:ext cx="9144000" cy="1077218"/>
          </a:xfrm>
          <a:prstGeom prst="rect">
            <a:avLst/>
          </a:prstGeom>
        </p:spPr>
        <p:txBody>
          <a:bodyPr wrap="square">
            <a:spAutoFit/>
          </a:bodyPr>
          <a:lstStyle/>
          <a:p>
            <a:pPr algn="just"/>
            <a:r>
              <a:rPr lang="ru-RU" sz="1600" dirty="0" smtClean="0">
                <a:solidFill>
                  <a:srgbClr val="002060"/>
                </a:solidFill>
                <a:latin typeface="Calibri" pitchFamily="34" charset="0"/>
              </a:rPr>
              <a:t>После </a:t>
            </a:r>
            <a:r>
              <a:rPr lang="ru-RU" sz="1600" dirty="0">
                <a:solidFill>
                  <a:srgbClr val="002060"/>
                </a:solidFill>
                <a:latin typeface="Calibri" pitchFamily="34" charset="0"/>
              </a:rPr>
              <a:t>завершения огневых работ должно быть обеспечено наблюдение за местом проведения работ в течение </a:t>
            </a:r>
            <a:r>
              <a:rPr lang="ru-RU" sz="1600" b="1" dirty="0">
                <a:solidFill>
                  <a:srgbClr val="002060"/>
                </a:solidFill>
                <a:latin typeface="Calibri" pitchFamily="34" charset="0"/>
              </a:rPr>
              <a:t>не менее 4 часов.</a:t>
            </a:r>
          </a:p>
          <a:p>
            <a:r>
              <a:rPr lang="ru-RU" sz="1600" dirty="0">
                <a:solidFill>
                  <a:srgbClr val="002060"/>
                </a:solidFill>
                <a:latin typeface="Calibri" pitchFamily="34" charset="0"/>
                <a:hlinkClick r:id="rId2"/>
              </a:rPr>
              <a:t/>
            </a:r>
            <a:br>
              <a:rPr lang="ru-RU" sz="1600" dirty="0">
                <a:solidFill>
                  <a:srgbClr val="002060"/>
                </a:solidFill>
                <a:latin typeface="Calibri" pitchFamily="34" charset="0"/>
                <a:hlinkClick r:id="rId2"/>
              </a:rPr>
            </a:br>
            <a:endParaRPr lang="ru-RU" sz="1600" dirty="0">
              <a:solidFill>
                <a:srgbClr val="002060"/>
              </a:solidFill>
              <a:latin typeface="Calibri" pitchFamily="34" charset="0"/>
            </a:endParaRPr>
          </a:p>
        </p:txBody>
      </p:sp>
      <p:sp>
        <p:nvSpPr>
          <p:cNvPr id="7" name="Прямоугольник 6"/>
          <p:cNvSpPr/>
          <p:nvPr/>
        </p:nvSpPr>
        <p:spPr>
          <a:xfrm>
            <a:off x="2521823" y="530333"/>
            <a:ext cx="4100353" cy="338554"/>
          </a:xfrm>
          <a:prstGeom prst="rect">
            <a:avLst/>
          </a:prstGeom>
        </p:spPr>
        <p:txBody>
          <a:bodyPr wrap="none">
            <a:spAutoFit/>
          </a:bodyPr>
          <a:lstStyle/>
          <a:p>
            <a:r>
              <a:rPr lang="ru-RU" sz="1600" b="1" dirty="0" smtClean="0">
                <a:solidFill>
                  <a:srgbClr val="002060"/>
                </a:solidFill>
                <a:latin typeface="Calibri" pitchFamily="34" charset="0"/>
              </a:rPr>
              <a:t>ПРИ ПРОВЕДЕНИИ ГАЗОСВАРОЧНЫХ РАБОТ:</a:t>
            </a:r>
            <a:endParaRPr lang="ru-RU" sz="1600" b="1" dirty="0">
              <a:solidFill>
                <a:srgbClr val="002060"/>
              </a:solidFill>
              <a:latin typeface="Calibri" pitchFamily="34" charset="0"/>
            </a:endParaRPr>
          </a:p>
        </p:txBody>
      </p:sp>
      <p:graphicFrame>
        <p:nvGraphicFramePr>
          <p:cNvPr id="9" name="Схема 8"/>
          <p:cNvGraphicFramePr/>
          <p:nvPr>
            <p:extLst>
              <p:ext uri="{D42A27DB-BD31-4B8C-83A1-F6EECF244321}">
                <p14:modId xmlns:p14="http://schemas.microsoft.com/office/powerpoint/2010/main" val="1630814479"/>
              </p:ext>
            </p:extLst>
          </p:nvPr>
        </p:nvGraphicFramePr>
        <p:xfrm>
          <a:off x="107504" y="868887"/>
          <a:ext cx="9144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1772286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67744" y="13978"/>
            <a:ext cx="4851136" cy="307777"/>
          </a:xfrm>
          <a:prstGeom prst="rect">
            <a:avLst/>
          </a:prstGeom>
        </p:spPr>
        <p:txBody>
          <a:bodyPr wrap="none">
            <a:spAutoFit/>
          </a:bodyPr>
          <a:lstStyle/>
          <a:p>
            <a:pPr algn="ctr"/>
            <a:r>
              <a:rPr lang="ru-RU" sz="1400" b="1" dirty="0" smtClean="0">
                <a:solidFill>
                  <a:srgbClr val="002060"/>
                </a:solidFill>
                <a:latin typeface="Calibri" pitchFamily="34" charset="0"/>
              </a:rPr>
              <a:t>ПРИ ПРОВЕДЕНИИ ГАЗОСВАРОЧНЫХ РАБОТ (продолжение):</a:t>
            </a:r>
            <a:endParaRPr lang="ru-RU" sz="1400" b="1" dirty="0">
              <a:solidFill>
                <a:srgbClr val="002060"/>
              </a:solidFill>
              <a:latin typeface="Calibri" pitchFamily="34" charset="0"/>
            </a:endParaRPr>
          </a:p>
        </p:txBody>
      </p:sp>
      <p:sp>
        <p:nvSpPr>
          <p:cNvPr id="7" name="Прямоугольник 6"/>
          <p:cNvSpPr/>
          <p:nvPr/>
        </p:nvSpPr>
        <p:spPr>
          <a:xfrm>
            <a:off x="4211960" y="5229200"/>
            <a:ext cx="4572000" cy="1477328"/>
          </a:xfrm>
          <a:prstGeom prst="rect">
            <a:avLst/>
          </a:prstGeom>
        </p:spPr>
        <p:txBody>
          <a:bodyPr>
            <a:spAutoFit/>
          </a:bodyPr>
          <a:lstStyle/>
          <a:p>
            <a:pPr lvl="0" algn="ctr"/>
            <a:r>
              <a:rPr lang="ru-RU" b="1" dirty="0">
                <a:solidFill>
                  <a:srgbClr val="002060"/>
                </a:solidFill>
                <a:latin typeface="Calibri" pitchFamily="34" charset="0"/>
              </a:rPr>
              <a:t>ТЕМА 3.11. ТРЕБОВАНИЯ ПРАВИЛ ПРОТИВОПОЖАРНОГО РЕЖИМА К ПРОВЕДЕНИЮ ПОЖАРООПАСНЫХ РАБОТ В ЗДАНИЯХ КЛАССА ФУНКЦИОНАЛЬНОЙ ПОЖАРНОЙ ОПАСНОСТИ Ф1-Ф5</a:t>
            </a:r>
            <a:endParaRPr lang="ru-RU" b="1" dirty="0">
              <a:solidFill>
                <a:srgbClr val="002060"/>
              </a:solidFill>
              <a:latin typeface="Calibri" pitchFamily="34" charset="0"/>
            </a:endParaRPr>
          </a:p>
        </p:txBody>
      </p:sp>
      <p:graphicFrame>
        <p:nvGraphicFramePr>
          <p:cNvPr id="8" name="Схема 7"/>
          <p:cNvGraphicFramePr/>
          <p:nvPr>
            <p:extLst>
              <p:ext uri="{D42A27DB-BD31-4B8C-83A1-F6EECF244321}">
                <p14:modId xmlns:p14="http://schemas.microsoft.com/office/powerpoint/2010/main" val="1431059372"/>
              </p:ext>
            </p:extLst>
          </p:nvPr>
        </p:nvGraphicFramePr>
        <p:xfrm>
          <a:off x="0" y="317958"/>
          <a:ext cx="9144000" cy="46952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815407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11960" y="5517232"/>
            <a:ext cx="4572000" cy="923330"/>
          </a:xfrm>
          <a:prstGeom prst="rect">
            <a:avLst/>
          </a:prstGeom>
        </p:spPr>
        <p:txBody>
          <a:bodyPr>
            <a:spAutoFit/>
          </a:bodyPr>
          <a:lstStyle/>
          <a:p>
            <a:pPr lvl="0" algn="ctr"/>
            <a:r>
              <a:rPr lang="ru-RU" b="1" dirty="0">
                <a:solidFill>
                  <a:srgbClr val="002060"/>
                </a:solidFill>
                <a:latin typeface="Calibri" pitchFamily="34" charset="0"/>
              </a:rPr>
              <a:t>ТЕМА 3.11. ТРЕБОВАНИЯ ПРАВИЛ ПРОТИВОПОЖАРНОГО РЕЖИМА К ПРОВЕДЕНИЮ ПОЖАРООПАСНЫХ РАБОТ</a:t>
            </a:r>
          </a:p>
        </p:txBody>
      </p:sp>
      <p:sp>
        <p:nvSpPr>
          <p:cNvPr id="6" name="Прямоугольник 5"/>
          <p:cNvSpPr/>
          <p:nvPr/>
        </p:nvSpPr>
        <p:spPr>
          <a:xfrm>
            <a:off x="2267744" y="13978"/>
            <a:ext cx="4851136" cy="307777"/>
          </a:xfrm>
          <a:prstGeom prst="rect">
            <a:avLst/>
          </a:prstGeom>
        </p:spPr>
        <p:txBody>
          <a:bodyPr wrap="none">
            <a:spAutoFit/>
          </a:bodyPr>
          <a:lstStyle/>
          <a:p>
            <a:pPr algn="ctr"/>
            <a:r>
              <a:rPr lang="ru-RU" sz="1400" b="1" dirty="0" smtClean="0">
                <a:solidFill>
                  <a:srgbClr val="002060"/>
                </a:solidFill>
                <a:latin typeface="Calibri" pitchFamily="34" charset="0"/>
              </a:rPr>
              <a:t>ПРИ ПРОВЕДЕНИИ ГАЗОСВАРОЧНЫХ РАБОТ (продолжение):</a:t>
            </a:r>
            <a:endParaRPr lang="ru-RU" sz="1400" b="1" dirty="0">
              <a:solidFill>
                <a:srgbClr val="002060"/>
              </a:solidFill>
              <a:latin typeface="Calibri" pitchFamily="34" charset="0"/>
            </a:endParaRPr>
          </a:p>
        </p:txBody>
      </p:sp>
      <p:graphicFrame>
        <p:nvGraphicFramePr>
          <p:cNvPr id="7" name="Схема 6"/>
          <p:cNvGraphicFramePr/>
          <p:nvPr>
            <p:extLst>
              <p:ext uri="{D42A27DB-BD31-4B8C-83A1-F6EECF244321}">
                <p14:modId xmlns:p14="http://schemas.microsoft.com/office/powerpoint/2010/main" val="3458987078"/>
              </p:ext>
            </p:extLst>
          </p:nvPr>
        </p:nvGraphicFramePr>
        <p:xfrm>
          <a:off x="0" y="317958"/>
          <a:ext cx="9144000" cy="46952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64368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2677656"/>
          </a:xfrm>
          <a:prstGeom prst="rect">
            <a:avLst/>
          </a:prstGeom>
        </p:spPr>
        <p:txBody>
          <a:bodyPr wrap="square">
            <a:spAutoFit/>
          </a:bodyPr>
          <a:lstStyle/>
          <a:p>
            <a:pPr algn="just"/>
            <a:r>
              <a:rPr lang="ru-RU" sz="1400" dirty="0">
                <a:solidFill>
                  <a:srgbClr val="002060"/>
                </a:solidFill>
                <a:latin typeface="Calibri" pitchFamily="34" charset="0"/>
              </a:rPr>
              <a:t>Информация, передаваемая системами оповещения людей о пожаре и управления эвакуацией людей, должна соответствовать информации, содержащейся в разработанных и размещенных </a:t>
            </a:r>
            <a:r>
              <a:rPr lang="ru-RU" sz="1400" b="1" dirty="0">
                <a:solidFill>
                  <a:srgbClr val="002060"/>
                </a:solidFill>
                <a:latin typeface="Calibri" pitchFamily="34" charset="0"/>
              </a:rPr>
              <a:t>на каждом этаже зданий и сооружений планах эвакуации людей</a:t>
            </a:r>
            <a:r>
              <a:rPr lang="ru-RU" sz="1400" b="1" dirty="0" smtClean="0">
                <a:solidFill>
                  <a:srgbClr val="002060"/>
                </a:solidFill>
                <a:latin typeface="Calibri" pitchFamily="34" charset="0"/>
              </a:rPr>
              <a:t>.</a:t>
            </a:r>
          </a:p>
          <a:p>
            <a:pPr algn="just"/>
            <a:endParaRPr lang="ru-RU" sz="1400" b="1" dirty="0">
              <a:solidFill>
                <a:srgbClr val="002060"/>
              </a:solidFill>
              <a:latin typeface="Calibri" pitchFamily="34" charset="0"/>
            </a:endParaRPr>
          </a:p>
          <a:p>
            <a:pPr algn="just"/>
            <a:r>
              <a:rPr lang="ru-RU" sz="1400" dirty="0" smtClean="0">
                <a:solidFill>
                  <a:srgbClr val="002060"/>
                </a:solidFill>
                <a:latin typeface="Calibri" pitchFamily="34" charset="0"/>
              </a:rPr>
              <a:t>Пожарные </a:t>
            </a:r>
            <a:r>
              <a:rPr lang="ru-RU" sz="1400" dirty="0" err="1" smtClean="0">
                <a:solidFill>
                  <a:srgbClr val="002060"/>
                </a:solidFill>
                <a:latin typeface="Calibri" pitchFamily="34" charset="0"/>
              </a:rPr>
              <a:t>оповещатели</a:t>
            </a:r>
            <a:r>
              <a:rPr lang="ru-RU" sz="1400" dirty="0" smtClean="0">
                <a:solidFill>
                  <a:srgbClr val="002060"/>
                </a:solidFill>
                <a:latin typeface="Calibri" pitchFamily="34" charset="0"/>
              </a:rPr>
              <a:t>, устанавливаемые на объекте, должны обеспечивать однозначное информирование людей о пожаре в течение времени эвакуации, </a:t>
            </a:r>
            <a:r>
              <a:rPr lang="ru-RU" sz="1400" b="1" dirty="0" smtClean="0">
                <a:solidFill>
                  <a:srgbClr val="002060"/>
                </a:solidFill>
                <a:latin typeface="Calibri" pitchFamily="34" charset="0"/>
              </a:rPr>
              <a:t>а также выдачу дополнительной информации, отсутствие которой может привести к снижению уровня безопасности людей.</a:t>
            </a:r>
          </a:p>
          <a:p>
            <a:pPr algn="just"/>
            <a:endParaRPr lang="ru-RU" sz="1400" b="1" dirty="0">
              <a:solidFill>
                <a:srgbClr val="002060"/>
              </a:solidFill>
              <a:latin typeface="Calibri" pitchFamily="34" charset="0"/>
            </a:endParaRPr>
          </a:p>
          <a:p>
            <a:pPr algn="just"/>
            <a:r>
              <a:rPr lang="ru-RU" sz="1400" dirty="0" smtClean="0">
                <a:solidFill>
                  <a:srgbClr val="002060"/>
                </a:solidFill>
                <a:latin typeface="Calibri" pitchFamily="34" charset="0"/>
              </a:rPr>
              <a:t>В любой точке защищаемого объекта, где требуется оповещение людей о пожаре, уровень громкости, формируемый звуковыми и речевыми </a:t>
            </a:r>
            <a:r>
              <a:rPr lang="ru-RU" sz="1400" dirty="0" err="1" smtClean="0">
                <a:solidFill>
                  <a:srgbClr val="002060"/>
                </a:solidFill>
                <a:latin typeface="Calibri" pitchFamily="34" charset="0"/>
              </a:rPr>
              <a:t>оповещателями</a:t>
            </a:r>
            <a:r>
              <a:rPr lang="ru-RU" sz="1400" dirty="0" smtClean="0">
                <a:solidFill>
                  <a:srgbClr val="002060"/>
                </a:solidFill>
                <a:latin typeface="Calibri" pitchFamily="34" charset="0"/>
              </a:rPr>
              <a:t>, должен быть выше допустимого уровня шума. Речевые </a:t>
            </a:r>
            <a:r>
              <a:rPr lang="ru-RU" sz="1400" dirty="0" err="1" smtClean="0">
                <a:solidFill>
                  <a:srgbClr val="002060"/>
                </a:solidFill>
                <a:latin typeface="Calibri" pitchFamily="34" charset="0"/>
              </a:rPr>
              <a:t>оповещатели</a:t>
            </a:r>
            <a:r>
              <a:rPr lang="ru-RU" sz="1400" dirty="0" smtClean="0">
                <a:solidFill>
                  <a:srgbClr val="002060"/>
                </a:solidFill>
                <a:latin typeface="Calibri" pitchFamily="34" charset="0"/>
              </a:rPr>
              <a:t> должны быть расположены таким образом, чтобы в любой точке защищаемого объекта, где требуется оповещение людей о пожаре, обеспечивалась разборчивость передаваемой речевой информации. </a:t>
            </a:r>
            <a:endParaRPr lang="ru-RU" sz="1400" dirty="0">
              <a:solidFill>
                <a:srgbClr val="002060"/>
              </a:solidFill>
              <a:latin typeface="Calibri" pitchFamily="34" charset="0"/>
            </a:endParaRPr>
          </a:p>
        </p:txBody>
      </p:sp>
      <p:sp>
        <p:nvSpPr>
          <p:cNvPr id="4" name="Прямоугольник 3"/>
          <p:cNvSpPr/>
          <p:nvPr/>
        </p:nvSpPr>
        <p:spPr>
          <a:xfrm>
            <a:off x="0" y="3873445"/>
            <a:ext cx="9144000" cy="523220"/>
          </a:xfrm>
          <a:prstGeom prst="rect">
            <a:avLst/>
          </a:prstGeom>
        </p:spPr>
        <p:txBody>
          <a:bodyPr wrap="square">
            <a:spAutoFit/>
          </a:bodyPr>
          <a:lstStyle/>
          <a:p>
            <a:pPr algn="just"/>
            <a:r>
              <a:rPr lang="ru-RU" sz="1400" dirty="0" smtClean="0">
                <a:solidFill>
                  <a:srgbClr val="002060"/>
                </a:solidFill>
                <a:latin typeface="Calibri" pitchFamily="34" charset="0"/>
              </a:rPr>
              <a:t>Световые </a:t>
            </a:r>
            <a:r>
              <a:rPr lang="ru-RU" sz="1400" dirty="0" err="1" smtClean="0">
                <a:solidFill>
                  <a:srgbClr val="002060"/>
                </a:solidFill>
                <a:latin typeface="Calibri" pitchFamily="34" charset="0"/>
              </a:rPr>
              <a:t>оповещатели</a:t>
            </a:r>
            <a:r>
              <a:rPr lang="ru-RU" sz="1400" dirty="0" smtClean="0">
                <a:solidFill>
                  <a:srgbClr val="002060"/>
                </a:solidFill>
                <a:latin typeface="Calibri" pitchFamily="34" charset="0"/>
              </a:rPr>
              <a:t> должны обеспечивать контрастное восприятие информации в диапазоне, характерном для защищаемого объекта.</a:t>
            </a:r>
          </a:p>
        </p:txBody>
      </p:sp>
      <p:sp>
        <p:nvSpPr>
          <p:cNvPr id="5" name="Прямоугольник 4"/>
          <p:cNvSpPr/>
          <p:nvPr/>
        </p:nvSpPr>
        <p:spPr>
          <a:xfrm>
            <a:off x="4067944" y="5517232"/>
            <a:ext cx="4572000" cy="707886"/>
          </a:xfrm>
          <a:prstGeom prst="rect">
            <a:avLst/>
          </a:prstGeom>
        </p:spPr>
        <p:txBody>
          <a:bodyPr>
            <a:spAutoFit/>
          </a:bodyPr>
          <a:lstStyle/>
          <a:p>
            <a:pPr algn="ctr"/>
            <a:r>
              <a:rPr lang="ru-RU" sz="2000" b="1" dirty="0" smtClean="0">
                <a:solidFill>
                  <a:srgbClr val="002060"/>
                </a:solidFill>
                <a:latin typeface="Calibri" pitchFamily="34" charset="0"/>
              </a:rPr>
              <a:t>ТЕМА 3.2. ПУТИ ЭВАКУАЦИИ ЛЮДЕЙ ПРИ ПОЖАРЕ</a:t>
            </a:r>
            <a:endParaRPr lang="ru-RU" sz="2000" b="1" dirty="0">
              <a:solidFill>
                <a:srgbClr val="002060"/>
              </a:solidFill>
              <a:latin typeface="Calibri" pitchFamily="34" charset="0"/>
            </a:endParaRPr>
          </a:p>
        </p:txBody>
      </p:sp>
      <p:sp>
        <p:nvSpPr>
          <p:cNvPr id="6" name="Прямоугольник 5"/>
          <p:cNvSpPr/>
          <p:nvPr/>
        </p:nvSpPr>
        <p:spPr>
          <a:xfrm>
            <a:off x="0" y="2780928"/>
            <a:ext cx="9144000" cy="954107"/>
          </a:xfrm>
          <a:prstGeom prst="rect">
            <a:avLst/>
          </a:prstGeom>
        </p:spPr>
        <p:txBody>
          <a:bodyPr wrap="square">
            <a:spAutoFit/>
          </a:bodyPr>
          <a:lstStyle/>
          <a:p>
            <a:pPr algn="just"/>
            <a:r>
              <a:rPr lang="ru-RU" sz="1400" dirty="0">
                <a:solidFill>
                  <a:srgbClr val="002060"/>
                </a:solidFill>
                <a:latin typeface="Calibri" pitchFamily="34" charset="0"/>
              </a:rPr>
              <a:t>Звуковые и речевые устройства оповещения людей о пожаре не должны иметь разъемных устройств, возможности регулировки уровня громкости и должны быть подключены к электрической сети, а также к другим средствам связи. Коммуникации систем оповещения людей о пожаре и управления эвакуацией людей </a:t>
            </a:r>
            <a:r>
              <a:rPr lang="ru-RU" sz="1400" b="1" dirty="0">
                <a:solidFill>
                  <a:srgbClr val="002060"/>
                </a:solidFill>
                <a:latin typeface="Calibri" pitchFamily="34" charset="0"/>
              </a:rPr>
              <a:t>допускается совмещать с радиотрансляционной сетью здания и сооружения.</a:t>
            </a:r>
          </a:p>
        </p:txBody>
      </p:sp>
    </p:spTree>
    <p:extLst>
      <p:ext uri="{BB962C8B-B14F-4D97-AF65-F5344CB8AC3E}">
        <p14:creationId xmlns:p14="http://schemas.microsoft.com/office/powerpoint/2010/main" val="170374023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11960" y="5301208"/>
            <a:ext cx="4572000" cy="1477328"/>
          </a:xfrm>
          <a:prstGeom prst="rect">
            <a:avLst/>
          </a:prstGeom>
        </p:spPr>
        <p:txBody>
          <a:bodyPr>
            <a:spAutoFit/>
          </a:bodyPr>
          <a:lstStyle/>
          <a:p>
            <a:pPr lvl="0" algn="ctr"/>
            <a:r>
              <a:rPr lang="ru-RU" b="1" dirty="0">
                <a:solidFill>
                  <a:srgbClr val="002060"/>
                </a:solidFill>
                <a:latin typeface="Calibri" pitchFamily="34" charset="0"/>
              </a:rPr>
              <a:t>ТЕМА 3.11. ТРЕБОВАНИЯ ПРАВИЛ ПРОТИВОПОЖАРНОГО РЕЖИМА К ПРОВЕДЕНИЮ ПОЖАРООПАСНЫХ РАБОТ В ЗДАНИЯХ КЛАССА ФУНКЦИОНАЛЬНОЙ ПОЖАРНОЙ ОПАСНОСТИ Ф1-Ф5</a:t>
            </a:r>
            <a:endParaRPr lang="ru-RU" b="1" dirty="0">
              <a:solidFill>
                <a:srgbClr val="002060"/>
              </a:solidFill>
              <a:latin typeface="Calibri" pitchFamily="34" charset="0"/>
            </a:endParaRPr>
          </a:p>
        </p:txBody>
      </p:sp>
      <p:graphicFrame>
        <p:nvGraphicFramePr>
          <p:cNvPr id="6" name="Схема 5"/>
          <p:cNvGraphicFramePr/>
          <p:nvPr>
            <p:extLst>
              <p:ext uri="{D42A27DB-BD31-4B8C-83A1-F6EECF244321}">
                <p14:modId xmlns:p14="http://schemas.microsoft.com/office/powerpoint/2010/main" val="2024525758"/>
              </p:ext>
            </p:extLst>
          </p:nvPr>
        </p:nvGraphicFramePr>
        <p:xfrm>
          <a:off x="9236" y="0"/>
          <a:ext cx="9144000" cy="50851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68767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1837706446"/>
              </p:ext>
            </p:extLst>
          </p:nvPr>
        </p:nvGraphicFramePr>
        <p:xfrm>
          <a:off x="9236" y="0"/>
          <a:ext cx="9144000" cy="27809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Прямоугольник 4"/>
          <p:cNvSpPr/>
          <p:nvPr/>
        </p:nvSpPr>
        <p:spPr>
          <a:xfrm>
            <a:off x="4211960" y="5229200"/>
            <a:ext cx="4572000" cy="1477328"/>
          </a:xfrm>
          <a:prstGeom prst="rect">
            <a:avLst/>
          </a:prstGeom>
        </p:spPr>
        <p:txBody>
          <a:bodyPr>
            <a:spAutoFit/>
          </a:bodyPr>
          <a:lstStyle/>
          <a:p>
            <a:pPr lvl="0" algn="ctr"/>
            <a:r>
              <a:rPr lang="ru-RU" b="1" dirty="0">
                <a:solidFill>
                  <a:srgbClr val="002060"/>
                </a:solidFill>
                <a:latin typeface="Calibri" pitchFamily="34" charset="0"/>
              </a:rPr>
              <a:t>ТЕМА 3.11. ТРЕБОВАНИЯ ПРАВИЛ ПРОТИВОПОЖАРНОГО РЕЖИМА К ПРОВЕДЕНИЮ ПОЖАРООПАСНЫХ РАБОТ В ЗДАНИЯХ КЛАССА ФУНКЦИОНАЛЬНОЙ ПОЖАРНОЙ ОПАСНОСТИ Ф1-Ф5</a:t>
            </a:r>
            <a:endParaRPr lang="ru-RU" b="1" dirty="0">
              <a:solidFill>
                <a:srgbClr val="002060"/>
              </a:solidFill>
              <a:latin typeface="Calibri" pitchFamily="34" charset="0"/>
            </a:endParaRPr>
          </a:p>
        </p:txBody>
      </p:sp>
      <p:pic>
        <p:nvPicPr>
          <p:cNvPr id="6" name="Рисунок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073" y="2780928"/>
            <a:ext cx="2846090" cy="2276872"/>
          </a:xfrm>
          <a:prstGeom prst="rect">
            <a:avLst/>
          </a:prstGeom>
        </p:spPr>
      </p:pic>
      <p:pic>
        <p:nvPicPr>
          <p:cNvPr id="7" name="Рисунок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28307" y="2780928"/>
            <a:ext cx="5790146" cy="2276872"/>
          </a:xfrm>
          <a:prstGeom prst="rect">
            <a:avLst/>
          </a:prstGeom>
        </p:spPr>
      </p:pic>
    </p:spTree>
    <p:extLst>
      <p:ext uri="{BB962C8B-B14F-4D97-AF65-F5344CB8AC3E}">
        <p14:creationId xmlns:p14="http://schemas.microsoft.com/office/powerpoint/2010/main" val="145806477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11960" y="5517232"/>
            <a:ext cx="4572000" cy="923330"/>
          </a:xfrm>
          <a:prstGeom prst="rect">
            <a:avLst/>
          </a:prstGeom>
        </p:spPr>
        <p:txBody>
          <a:bodyPr>
            <a:spAutoFit/>
          </a:bodyPr>
          <a:lstStyle/>
          <a:p>
            <a:pPr lvl="0" algn="ctr"/>
            <a:r>
              <a:rPr lang="ru-RU" b="1" dirty="0">
                <a:solidFill>
                  <a:srgbClr val="002060"/>
                </a:solidFill>
                <a:latin typeface="Calibri" pitchFamily="34" charset="0"/>
              </a:rPr>
              <a:t>ТЕМА 3.11. ТРЕБОВАНИЯ ПРАВИЛ ПРОТИВОПОЖАРНОГО РЕЖИМА К ПРОВЕДЕНИЮ ПОЖАРООПАСНЫХ РАБОТ</a:t>
            </a:r>
          </a:p>
        </p:txBody>
      </p:sp>
      <p:sp>
        <p:nvSpPr>
          <p:cNvPr id="5" name="Прямоугольник 4"/>
          <p:cNvSpPr/>
          <p:nvPr/>
        </p:nvSpPr>
        <p:spPr>
          <a:xfrm>
            <a:off x="1763688" y="20890"/>
            <a:ext cx="5616624" cy="338554"/>
          </a:xfrm>
          <a:prstGeom prst="rect">
            <a:avLst/>
          </a:prstGeom>
        </p:spPr>
        <p:txBody>
          <a:bodyPr wrap="square">
            <a:spAutoFit/>
          </a:bodyPr>
          <a:lstStyle/>
          <a:p>
            <a:pPr algn="ctr"/>
            <a:r>
              <a:rPr lang="ru-RU" sz="1600" b="1" dirty="0" smtClean="0">
                <a:solidFill>
                  <a:srgbClr val="002060"/>
                </a:solidFill>
                <a:latin typeface="Calibri" pitchFamily="34" charset="0"/>
              </a:rPr>
              <a:t>ПРИ ОГНЕВЫХ РАБОТАХ, СВЯЗАННЫХ С РЕЗКОЙ МЕТАЛЛА:</a:t>
            </a:r>
            <a:endParaRPr lang="ru-RU" sz="1600" b="1" dirty="0">
              <a:solidFill>
                <a:srgbClr val="002060"/>
              </a:solidFill>
              <a:latin typeface="Calibri" pitchFamily="34" charset="0"/>
            </a:endParaRPr>
          </a:p>
        </p:txBody>
      </p:sp>
      <p:graphicFrame>
        <p:nvGraphicFramePr>
          <p:cNvPr id="6" name="Схема 5"/>
          <p:cNvGraphicFramePr/>
          <p:nvPr>
            <p:extLst>
              <p:ext uri="{D42A27DB-BD31-4B8C-83A1-F6EECF244321}">
                <p14:modId xmlns:p14="http://schemas.microsoft.com/office/powerpoint/2010/main" val="4205053290"/>
              </p:ext>
            </p:extLst>
          </p:nvPr>
        </p:nvGraphicFramePr>
        <p:xfrm>
          <a:off x="-26640" y="351702"/>
          <a:ext cx="9170640" cy="47334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8531217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15616" y="11653"/>
            <a:ext cx="7560840" cy="338554"/>
          </a:xfrm>
          <a:prstGeom prst="rect">
            <a:avLst/>
          </a:prstGeom>
        </p:spPr>
        <p:txBody>
          <a:bodyPr wrap="square">
            <a:spAutoFit/>
          </a:bodyPr>
          <a:lstStyle/>
          <a:p>
            <a:pPr algn="ctr"/>
            <a:r>
              <a:rPr lang="ru-RU" sz="1600" b="1" dirty="0" smtClean="0">
                <a:solidFill>
                  <a:srgbClr val="002060"/>
                </a:solidFill>
                <a:latin typeface="Calibri" pitchFamily="34" charset="0"/>
              </a:rPr>
              <a:t>ПРИ ОГНЕВЫХ РАБОТАХ, СВЯЗАННЫХ С РЕЗКОЙ МЕТАЛЛА (продолжение):</a:t>
            </a:r>
            <a:endParaRPr lang="ru-RU" sz="1600" b="1" dirty="0">
              <a:solidFill>
                <a:srgbClr val="002060"/>
              </a:solidFill>
              <a:latin typeface="Calibri" pitchFamily="34" charset="0"/>
            </a:endParaRPr>
          </a:p>
        </p:txBody>
      </p:sp>
      <p:graphicFrame>
        <p:nvGraphicFramePr>
          <p:cNvPr id="5" name="Схема 4"/>
          <p:cNvGraphicFramePr/>
          <p:nvPr>
            <p:extLst>
              <p:ext uri="{D42A27DB-BD31-4B8C-83A1-F6EECF244321}">
                <p14:modId xmlns:p14="http://schemas.microsoft.com/office/powerpoint/2010/main" val="2545591199"/>
              </p:ext>
            </p:extLst>
          </p:nvPr>
        </p:nvGraphicFramePr>
        <p:xfrm>
          <a:off x="-26640" y="476672"/>
          <a:ext cx="9170640" cy="37973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Прямоугольник 5"/>
          <p:cNvSpPr/>
          <p:nvPr/>
        </p:nvSpPr>
        <p:spPr>
          <a:xfrm>
            <a:off x="4211960" y="5229200"/>
            <a:ext cx="4572000" cy="1477328"/>
          </a:xfrm>
          <a:prstGeom prst="rect">
            <a:avLst/>
          </a:prstGeom>
        </p:spPr>
        <p:txBody>
          <a:bodyPr>
            <a:spAutoFit/>
          </a:bodyPr>
          <a:lstStyle/>
          <a:p>
            <a:pPr lvl="0" algn="ctr"/>
            <a:r>
              <a:rPr lang="ru-RU" b="1" dirty="0">
                <a:solidFill>
                  <a:srgbClr val="002060"/>
                </a:solidFill>
                <a:latin typeface="Calibri" pitchFamily="34" charset="0"/>
              </a:rPr>
              <a:t>ТЕМА 3.11. ТРЕБОВАНИЯ ПРАВИЛ ПРОТИВОПОЖАРНОГО РЕЖИМА К ПРОВЕДЕНИЮ ПОЖАРООПАСНЫХ РАБОТ В ЗДАНИЯХ КЛАССА ФУНКЦИОНАЛЬНОЙ ПОЖАРНОЙ ОПАСНОСТИ Ф1-Ф5</a:t>
            </a:r>
            <a:endParaRPr lang="ru-RU" b="1" dirty="0">
              <a:solidFill>
                <a:srgbClr val="002060"/>
              </a:solidFill>
              <a:latin typeface="Calibri" pitchFamily="34" charset="0"/>
            </a:endParaRPr>
          </a:p>
        </p:txBody>
      </p:sp>
    </p:spTree>
    <p:extLst>
      <p:ext uri="{BB962C8B-B14F-4D97-AF65-F5344CB8AC3E}">
        <p14:creationId xmlns:p14="http://schemas.microsoft.com/office/powerpoint/2010/main" val="41842824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977758784"/>
              </p:ext>
            </p:extLst>
          </p:nvPr>
        </p:nvGraphicFramePr>
        <p:xfrm>
          <a:off x="-21169" y="116632"/>
          <a:ext cx="9165169" cy="162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Прямоугольник 4"/>
          <p:cNvSpPr/>
          <p:nvPr/>
        </p:nvSpPr>
        <p:spPr>
          <a:xfrm>
            <a:off x="-17938" y="2873931"/>
            <a:ext cx="5150396" cy="1815882"/>
          </a:xfrm>
          <a:prstGeom prst="rect">
            <a:avLst/>
          </a:prstGeom>
        </p:spPr>
        <p:txBody>
          <a:bodyPr wrap="square">
            <a:spAutoFit/>
          </a:bodyPr>
          <a:lstStyle/>
          <a:p>
            <a:pPr algn="just"/>
            <a:endParaRPr lang="ru-RU" sz="1400" dirty="0">
              <a:solidFill>
                <a:srgbClr val="002060"/>
              </a:solidFill>
              <a:latin typeface="Calibri" pitchFamily="34" charset="0"/>
            </a:endParaRPr>
          </a:p>
          <a:p>
            <a:pPr algn="just"/>
            <a:r>
              <a:rPr lang="ru-RU" sz="1400" dirty="0">
                <a:solidFill>
                  <a:srgbClr val="002060"/>
                </a:solidFill>
                <a:latin typeface="Calibri" pitchFamily="34" charset="0"/>
              </a:rPr>
              <a:t>Паяльные лампы необходимо содержать в исправном состоянии и осуществлять проверки их параметров в соответствии с технической документацией, но не реже 1 раза в месяц</a:t>
            </a:r>
            <a:r>
              <a:rPr lang="ru-RU" sz="1400" dirty="0" smtClean="0">
                <a:solidFill>
                  <a:srgbClr val="002060"/>
                </a:solidFill>
                <a:latin typeface="Calibri" pitchFamily="34" charset="0"/>
              </a:rPr>
              <a:t>.</a:t>
            </a:r>
          </a:p>
          <a:p>
            <a:pPr algn="just"/>
            <a:endParaRPr lang="ru-RU" sz="1400" dirty="0">
              <a:solidFill>
                <a:srgbClr val="002060"/>
              </a:solidFill>
              <a:latin typeface="Calibri" pitchFamily="34" charset="0"/>
            </a:endParaRPr>
          </a:p>
          <a:p>
            <a:pPr algn="just"/>
            <a:r>
              <a:rPr lang="ru-RU" sz="1400" dirty="0">
                <a:solidFill>
                  <a:srgbClr val="002060"/>
                </a:solidFill>
                <a:latin typeface="Calibri" pitchFamily="34" charset="0"/>
              </a:rPr>
              <a:t>Для предотвращения выброса пламени из паяльной лампы заправляемое в лампу горючее не должно содержать посторонних примесей и воды.</a:t>
            </a:r>
          </a:p>
        </p:txBody>
      </p:sp>
      <p:sp>
        <p:nvSpPr>
          <p:cNvPr id="6" name="Прямоугольник 5"/>
          <p:cNvSpPr/>
          <p:nvPr/>
        </p:nvSpPr>
        <p:spPr>
          <a:xfrm>
            <a:off x="4211960" y="5301208"/>
            <a:ext cx="4572000" cy="1477328"/>
          </a:xfrm>
          <a:prstGeom prst="rect">
            <a:avLst/>
          </a:prstGeom>
        </p:spPr>
        <p:txBody>
          <a:bodyPr>
            <a:spAutoFit/>
          </a:bodyPr>
          <a:lstStyle/>
          <a:p>
            <a:pPr lvl="0" algn="ctr"/>
            <a:r>
              <a:rPr lang="ru-RU" b="1" dirty="0">
                <a:solidFill>
                  <a:srgbClr val="002060"/>
                </a:solidFill>
                <a:latin typeface="Calibri" pitchFamily="34" charset="0"/>
              </a:rPr>
              <a:t>ТЕМА 3.11. ТРЕБОВАНИЯ ПРАВИЛ ПРОТИВОПОЖАРНОГО РЕЖИМА К ПРОВЕДЕНИЮ ПОЖАРООПАСНЫХ РАБОТ В ЗДАНИЯХ КЛАССА ФУНКЦИОНАЛЬНОЙ ПОЖАРНОЙ ОПАСНОСТИ Ф1-Ф5</a:t>
            </a:r>
            <a:endParaRPr lang="ru-RU" b="1" dirty="0">
              <a:solidFill>
                <a:srgbClr val="002060"/>
              </a:solidFill>
              <a:latin typeface="Calibri" pitchFamily="34" charset="0"/>
            </a:endParaRPr>
          </a:p>
        </p:txBody>
      </p:sp>
      <p:pic>
        <p:nvPicPr>
          <p:cNvPr id="7" name="Рисунок 6"/>
          <p:cNvPicPr>
            <a:picLocks noChangeAspect="1"/>
          </p:cNvPicPr>
          <p:nvPr/>
        </p:nvPicPr>
        <p:blipFill rotWithShape="1">
          <a:blip r:embed="rId7" cstate="print">
            <a:extLst>
              <a:ext uri="{28A0092B-C50C-407E-A947-70E740481C1C}">
                <a14:useLocalDpi xmlns:a14="http://schemas.microsoft.com/office/drawing/2010/main" val="0"/>
              </a:ext>
            </a:extLst>
          </a:blip>
          <a:srcRect l="15657" r="5151" b="13412"/>
          <a:stretch/>
        </p:blipFill>
        <p:spPr>
          <a:xfrm>
            <a:off x="5147444" y="2564905"/>
            <a:ext cx="3957392" cy="2433934"/>
          </a:xfrm>
          <a:prstGeom prst="rect">
            <a:avLst/>
          </a:prstGeom>
        </p:spPr>
      </p:pic>
      <p:sp>
        <p:nvSpPr>
          <p:cNvPr id="8" name="Прямоугольник 7"/>
          <p:cNvSpPr/>
          <p:nvPr/>
        </p:nvSpPr>
        <p:spPr>
          <a:xfrm>
            <a:off x="0" y="1772816"/>
            <a:ext cx="9252520" cy="738664"/>
          </a:xfrm>
          <a:prstGeom prst="rect">
            <a:avLst/>
          </a:prstGeom>
        </p:spPr>
        <p:txBody>
          <a:bodyPr wrap="square">
            <a:spAutoFit/>
          </a:bodyPr>
          <a:lstStyle/>
          <a:p>
            <a:pPr algn="just"/>
            <a:r>
              <a:rPr lang="ru-RU" sz="1400" dirty="0" smtClean="0">
                <a:solidFill>
                  <a:srgbClr val="002060"/>
                </a:solidFill>
                <a:latin typeface="Calibri" pitchFamily="34" charset="0"/>
              </a:rPr>
              <a:t>При проведении работ с применением паяльной лампы рабочее место должно быть очищено от горючих материалов, а находящиеся на расстоянии менее 5 метров конструкции из горючих материалов должны быть защищены экранами из негорючих материалов или политы водой (водным раствором пенообразователя и др.).</a:t>
            </a:r>
          </a:p>
        </p:txBody>
      </p:sp>
    </p:spTree>
    <p:extLst>
      <p:ext uri="{BB962C8B-B14F-4D97-AF65-F5344CB8AC3E}">
        <p14:creationId xmlns:p14="http://schemas.microsoft.com/office/powerpoint/2010/main" val="179158585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11960" y="5517232"/>
            <a:ext cx="4572000" cy="923330"/>
          </a:xfrm>
          <a:prstGeom prst="rect">
            <a:avLst/>
          </a:prstGeom>
        </p:spPr>
        <p:txBody>
          <a:bodyPr>
            <a:spAutoFit/>
          </a:bodyPr>
          <a:lstStyle/>
          <a:p>
            <a:pPr lvl="0" algn="ctr"/>
            <a:r>
              <a:rPr lang="ru-RU" b="1" dirty="0">
                <a:solidFill>
                  <a:srgbClr val="002060"/>
                </a:solidFill>
                <a:latin typeface="Calibri" pitchFamily="34" charset="0"/>
              </a:rPr>
              <a:t>ТЕМА 3.11. ТРЕБОВАНИЯ ПРАВИЛ ПРОТИВОПОЖАРНОГО РЕЖИМА К ПРОВЕДЕНИЮ ПОЖАРООПАСНЫХ РАБОТ</a:t>
            </a:r>
          </a:p>
        </p:txBody>
      </p:sp>
      <p:graphicFrame>
        <p:nvGraphicFramePr>
          <p:cNvPr id="5" name="Схема 4"/>
          <p:cNvGraphicFramePr/>
          <p:nvPr>
            <p:extLst>
              <p:ext uri="{D42A27DB-BD31-4B8C-83A1-F6EECF244321}">
                <p14:modId xmlns:p14="http://schemas.microsoft.com/office/powerpoint/2010/main" val="1393456967"/>
              </p:ext>
            </p:extLst>
          </p:nvPr>
        </p:nvGraphicFramePr>
        <p:xfrm>
          <a:off x="0" y="331734"/>
          <a:ext cx="9144000" cy="46814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Прямоугольник 5"/>
          <p:cNvSpPr/>
          <p:nvPr/>
        </p:nvSpPr>
        <p:spPr>
          <a:xfrm>
            <a:off x="0" y="-6820"/>
            <a:ext cx="7380312" cy="338554"/>
          </a:xfrm>
          <a:prstGeom prst="rect">
            <a:avLst/>
          </a:prstGeom>
        </p:spPr>
        <p:txBody>
          <a:bodyPr wrap="square">
            <a:spAutoFit/>
          </a:bodyPr>
          <a:lstStyle/>
          <a:p>
            <a:r>
              <a:rPr lang="ru-RU" sz="1600" b="1" dirty="0" smtClean="0">
                <a:solidFill>
                  <a:srgbClr val="002060"/>
                </a:solidFill>
                <a:latin typeface="Calibri" pitchFamily="34" charset="0"/>
              </a:rPr>
              <a:t>ВО ИЗБЕЖАНИЕ ВЗРЫВА ПАЯЛЬНОЙ ЛАМПЫ ЗАПРЕЩАЕТСЯ:</a:t>
            </a:r>
            <a:endParaRPr lang="ru-RU" sz="1600" b="1" dirty="0">
              <a:solidFill>
                <a:srgbClr val="002060"/>
              </a:solidFill>
              <a:latin typeface="Calibri" pitchFamily="34" charset="0"/>
            </a:endParaRPr>
          </a:p>
        </p:txBody>
      </p:sp>
    </p:spTree>
    <p:extLst>
      <p:ext uri="{BB962C8B-B14F-4D97-AF65-F5344CB8AC3E}">
        <p14:creationId xmlns:p14="http://schemas.microsoft.com/office/powerpoint/2010/main" val="76175804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11960" y="5229200"/>
            <a:ext cx="4572000" cy="1477328"/>
          </a:xfrm>
          <a:prstGeom prst="rect">
            <a:avLst/>
          </a:prstGeom>
        </p:spPr>
        <p:txBody>
          <a:bodyPr>
            <a:spAutoFit/>
          </a:bodyPr>
          <a:lstStyle/>
          <a:p>
            <a:pPr lvl="0" algn="ctr"/>
            <a:r>
              <a:rPr lang="ru-RU" b="1" dirty="0">
                <a:solidFill>
                  <a:srgbClr val="002060"/>
                </a:solidFill>
                <a:latin typeface="Calibri" pitchFamily="34" charset="0"/>
              </a:rPr>
              <a:t>ТЕМА 3.11. ТРЕБОВАНИЯ ПРАВИЛ ПРОТИВОПОЖАРНОГО РЕЖИМА К ПРОВЕДЕНИЮ ПОЖАРООПАСНЫХ РАБОТ В ЗДАНИЯХ КЛАССА ФУНКЦИОНАЛЬНОЙ ПОЖАРНОЙ ОПАСНОСТИ Ф1-Ф5</a:t>
            </a:r>
            <a:endParaRPr lang="ru-RU" b="1" dirty="0">
              <a:solidFill>
                <a:srgbClr val="002060"/>
              </a:solidFill>
              <a:latin typeface="Calibri" pitchFamily="34" charset="0"/>
            </a:endParaRPr>
          </a:p>
        </p:txBody>
      </p:sp>
      <p:sp>
        <p:nvSpPr>
          <p:cNvPr id="5" name="Прямоугольник 4"/>
          <p:cNvSpPr/>
          <p:nvPr/>
        </p:nvSpPr>
        <p:spPr>
          <a:xfrm>
            <a:off x="0" y="0"/>
            <a:ext cx="9144000" cy="3193182"/>
          </a:xfrm>
          <a:prstGeom prst="rect">
            <a:avLst/>
          </a:prstGeom>
        </p:spPr>
        <p:txBody>
          <a:bodyPr wrap="square">
            <a:spAutoFit/>
          </a:bodyPr>
          <a:lstStyle/>
          <a:p>
            <a:pPr algn="just"/>
            <a:r>
              <a:rPr lang="ru-RU" sz="1400" dirty="0">
                <a:solidFill>
                  <a:srgbClr val="002060"/>
                </a:solidFill>
                <a:latin typeface="Calibri" pitchFamily="34" charset="0"/>
              </a:rPr>
              <a:t>Работы, связанные с применением легковоспламеняющихся и горючих жидкостей, выполняемые в помещениях, должны проводиться в вытяжных шкафах или под вытяжными зонтами при включенной местной вытяжной вентиляции. Запрещается проводить работы с применением легковоспламеняющихся и горючих жидкостей при отключенных или неисправных системах вентиляции</a:t>
            </a:r>
            <a:r>
              <a:rPr lang="ru-RU" sz="1400" dirty="0" smtClean="0">
                <a:solidFill>
                  <a:srgbClr val="002060"/>
                </a:solidFill>
                <a:latin typeface="Calibri" pitchFamily="34" charset="0"/>
              </a:rPr>
              <a:t>.</a:t>
            </a:r>
          </a:p>
          <a:p>
            <a:pPr algn="just"/>
            <a:endParaRPr lang="ru-RU" sz="900" dirty="0">
              <a:solidFill>
                <a:srgbClr val="002060"/>
              </a:solidFill>
              <a:latin typeface="Calibri" pitchFamily="34" charset="0"/>
            </a:endParaRPr>
          </a:p>
          <a:p>
            <a:pPr algn="just"/>
            <a:r>
              <a:rPr lang="ru-RU" sz="1400" dirty="0">
                <a:solidFill>
                  <a:srgbClr val="002060"/>
                </a:solidFill>
                <a:latin typeface="Calibri" pitchFamily="34" charset="0"/>
              </a:rPr>
              <a:t>Легковоспламеняющиеся жидкости с температурой кипения ниже 50 градусов Цельсия следует хранить в холодильнике в емкости из темного стекла с нанесенной информацией о ее содержании</a:t>
            </a:r>
            <a:r>
              <a:rPr lang="ru-RU" sz="1400" dirty="0" smtClean="0">
                <a:solidFill>
                  <a:srgbClr val="002060"/>
                </a:solidFill>
                <a:latin typeface="Calibri" pitchFamily="34" charset="0"/>
              </a:rPr>
              <a:t>.</a:t>
            </a:r>
          </a:p>
          <a:p>
            <a:pPr algn="just"/>
            <a:endParaRPr lang="ru-RU" sz="1400" dirty="0">
              <a:solidFill>
                <a:srgbClr val="002060"/>
              </a:solidFill>
              <a:latin typeface="Calibri" pitchFamily="34" charset="0"/>
            </a:endParaRPr>
          </a:p>
          <a:p>
            <a:pPr algn="just"/>
            <a:r>
              <a:rPr lang="ru-RU" sz="1400" dirty="0">
                <a:solidFill>
                  <a:srgbClr val="002060"/>
                </a:solidFill>
                <a:latin typeface="Calibri" pitchFamily="34" charset="0"/>
              </a:rPr>
              <a:t>Не допускается оставлять на рабочих местах тару с легковоспламеняющимися и горючими жидкостями после их разлива в рабочую емкость. На рабочем месте легковоспламеняющиеся и горючие жидкости должны находиться в количествах, необходимых для выполнения работы. Тару из-под легковоспламеняющихся и горючих жидкостей следует плотно закрывать и хранить в специально отведенном месте вне рабочих помещений</a:t>
            </a:r>
            <a:r>
              <a:rPr lang="ru-RU" sz="1400" dirty="0" smtClean="0">
                <a:solidFill>
                  <a:srgbClr val="002060"/>
                </a:solidFill>
                <a:latin typeface="Calibri" pitchFamily="34" charset="0"/>
              </a:rPr>
              <a:t>.</a:t>
            </a:r>
          </a:p>
          <a:p>
            <a:pPr algn="just"/>
            <a:endParaRPr lang="ru-RU" sz="1050" dirty="0">
              <a:solidFill>
                <a:srgbClr val="002060"/>
              </a:solidFill>
              <a:latin typeface="Calibri" pitchFamily="34" charset="0"/>
            </a:endParaRPr>
          </a:p>
          <a:p>
            <a:pPr algn="just"/>
            <a:r>
              <a:rPr lang="ru-RU" sz="1400" dirty="0">
                <a:solidFill>
                  <a:srgbClr val="002060"/>
                </a:solidFill>
                <a:latin typeface="Calibri" pitchFamily="34" charset="0"/>
              </a:rPr>
              <a:t>По окончании работ неиспользованные и отработанные легковоспламеняющиеся и горючие жидкости следует убирать в помещения, предназначенные для их хранения.</a:t>
            </a:r>
          </a:p>
        </p:txBody>
      </p:sp>
      <p:sp>
        <p:nvSpPr>
          <p:cNvPr id="6" name="Прямоугольник 5"/>
          <p:cNvSpPr/>
          <p:nvPr/>
        </p:nvSpPr>
        <p:spPr>
          <a:xfrm>
            <a:off x="0" y="3429000"/>
            <a:ext cx="6948264" cy="1384995"/>
          </a:xfrm>
          <a:prstGeom prst="rect">
            <a:avLst/>
          </a:prstGeom>
        </p:spPr>
        <p:txBody>
          <a:bodyPr wrap="square">
            <a:spAutoFit/>
          </a:bodyPr>
          <a:lstStyle/>
          <a:p>
            <a:pPr algn="just"/>
            <a:r>
              <a:rPr lang="ru-RU" sz="1400" dirty="0">
                <a:solidFill>
                  <a:srgbClr val="002060"/>
                </a:solidFill>
                <a:latin typeface="Calibri" pitchFamily="34" charset="0"/>
              </a:rPr>
              <a:t>На проведение огневых работ (огневой разогрев битума, газо-и электросварочные работы, газо- и </a:t>
            </a:r>
            <a:r>
              <a:rPr lang="ru-RU" sz="1400" dirty="0" err="1">
                <a:solidFill>
                  <a:srgbClr val="002060"/>
                </a:solidFill>
                <a:latin typeface="Calibri" pitchFamily="34" charset="0"/>
              </a:rPr>
              <a:t>электрорезательные</a:t>
            </a:r>
            <a:r>
              <a:rPr lang="ru-RU" sz="1400" dirty="0">
                <a:solidFill>
                  <a:srgbClr val="002060"/>
                </a:solidFill>
                <a:latin typeface="Calibri" pitchFamily="34" charset="0"/>
              </a:rPr>
              <a:t> работы, </a:t>
            </a:r>
            <a:r>
              <a:rPr lang="ru-RU" sz="1400" dirty="0" err="1">
                <a:solidFill>
                  <a:srgbClr val="002060"/>
                </a:solidFill>
                <a:latin typeface="Calibri" pitchFamily="34" charset="0"/>
              </a:rPr>
              <a:t>бензино</a:t>
            </a:r>
            <a:r>
              <a:rPr lang="ru-RU" sz="1400" dirty="0">
                <a:solidFill>
                  <a:srgbClr val="002060"/>
                </a:solidFill>
                <a:latin typeface="Calibri" pitchFamily="34" charset="0"/>
              </a:rPr>
              <a:t>-и </a:t>
            </a:r>
            <a:r>
              <a:rPr lang="ru-RU" sz="1400" dirty="0" err="1">
                <a:solidFill>
                  <a:srgbClr val="002060"/>
                </a:solidFill>
                <a:latin typeface="Calibri" pitchFamily="34" charset="0"/>
              </a:rPr>
              <a:t>керосинорезательные</a:t>
            </a:r>
            <a:r>
              <a:rPr lang="ru-RU" sz="1400" dirty="0">
                <a:solidFill>
                  <a:srgbClr val="002060"/>
                </a:solidFill>
                <a:latin typeface="Calibri" pitchFamily="34" charset="0"/>
              </a:rPr>
              <a:t> работы, работы с паяльной лампой, резка металла механизированным инструментом с образованием искр) на временных местах (кроме строительных площадок и частных домовладений) руководителем организации или лицом, ответственным за пожарную безопасность, оформляется наряд-допуск на выполнение огневых работ.</a:t>
            </a: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20272" y="2938388"/>
            <a:ext cx="2065412" cy="2103278"/>
          </a:xfrm>
          <a:prstGeom prst="rect">
            <a:avLst/>
          </a:prstGeom>
        </p:spPr>
      </p:pic>
    </p:spTree>
    <p:extLst>
      <p:ext uri="{BB962C8B-B14F-4D97-AF65-F5344CB8AC3E}">
        <p14:creationId xmlns:p14="http://schemas.microsoft.com/office/powerpoint/2010/main" val="256169108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2483768" y="-258762"/>
            <a:ext cx="4248472" cy="1143000"/>
          </a:xfrm>
        </p:spPr>
        <p:txBody>
          <a:bodyPr/>
          <a:lstStyle/>
          <a:p>
            <a:r>
              <a:rPr lang="ru-RU" b="1" dirty="0" smtClean="0">
                <a:solidFill>
                  <a:srgbClr val="002060"/>
                </a:solidFill>
              </a:rPr>
              <a:t>СПАСИБО ЗА ВНИМАНИЕ</a:t>
            </a:r>
            <a:endParaRPr lang="ru-RU" b="1" dirty="0">
              <a:solidFill>
                <a:srgbClr val="002060"/>
              </a:solidFill>
            </a:endParaRPr>
          </a:p>
        </p:txBody>
      </p:sp>
      <p:sp>
        <p:nvSpPr>
          <p:cNvPr id="6" name="AutoShape 4" descr="https://www.n-vartovsk.ru/upload/iblock/70e/7c4ec0ec30b64d46212cabe97c2333bf.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www.n-vartovsk.ru/upload/iblock/70e/7c4ec0ec30b64d46212cabe97c2333bf.p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AutoShape 8" descr="https://www.n-vartovsk.ru/upload/iblock/70e/7c4ec0ec30b64d46212cabe97c2333bf.pn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AutoShape 10" descr="https://www.n-vartovsk.ru/upload/iblock/70e/7c4ec0ec30b64d46212cabe97c2333bf.png"/>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AutoShape 12" descr="https://www.n-vartovsk.ru/upload/iblock/70e/7c4ec0ec30b64d46212cabe97c2333bf.png"/>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6" name="Прямоугольник 15"/>
          <p:cNvSpPr/>
          <p:nvPr/>
        </p:nvSpPr>
        <p:spPr>
          <a:xfrm>
            <a:off x="3707904" y="5301207"/>
            <a:ext cx="4932040" cy="738664"/>
          </a:xfrm>
          <a:prstGeom prst="rect">
            <a:avLst/>
          </a:prstGeom>
        </p:spPr>
        <p:txBody>
          <a:bodyPr wrap="square">
            <a:spAutoFit/>
          </a:bodyPr>
          <a:lstStyle/>
          <a:p>
            <a:pPr lvl="0" algn="ctr"/>
            <a:r>
              <a:rPr lang="ru-RU" sz="1400" b="1" dirty="0">
                <a:solidFill>
                  <a:srgbClr val="002060"/>
                </a:solidFill>
                <a:latin typeface="Calibri" pitchFamily="34" charset="0"/>
              </a:rPr>
              <a:t>ПОЖАРНОЯ БЕЗОПАСНОСТЬ ДЛЯ ЛИЦ, НА КОТОРЫХ ВОЗЛОЖЕНА ТРУДОВАЯ ФУНКЦИЯ ПО ПРОВЕДЕНИЮ ПРОТИВОПОЖАРНОГО ИНСТРУКТАЖА</a:t>
            </a:r>
          </a:p>
        </p:txBody>
      </p:sp>
      <p:pic>
        <p:nvPicPr>
          <p:cNvPr id="13" name="Рисунок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47664" y="769938"/>
            <a:ext cx="6064254" cy="4239924"/>
          </a:xfrm>
          <a:prstGeom prst="rect">
            <a:avLst/>
          </a:prstGeom>
        </p:spPr>
      </p:pic>
    </p:spTree>
    <p:extLst>
      <p:ext uri="{BB962C8B-B14F-4D97-AF65-F5344CB8AC3E}">
        <p14:creationId xmlns:p14="http://schemas.microsoft.com/office/powerpoint/2010/main" val="29417014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67944" y="5517232"/>
            <a:ext cx="4572000" cy="707886"/>
          </a:xfrm>
          <a:prstGeom prst="rect">
            <a:avLst/>
          </a:prstGeom>
        </p:spPr>
        <p:txBody>
          <a:bodyPr>
            <a:spAutoFit/>
          </a:bodyPr>
          <a:lstStyle/>
          <a:p>
            <a:pPr algn="ctr"/>
            <a:r>
              <a:rPr lang="ru-RU" sz="2000" b="1" dirty="0" smtClean="0">
                <a:solidFill>
                  <a:srgbClr val="002060"/>
                </a:solidFill>
                <a:latin typeface="Calibri" pitchFamily="34" charset="0"/>
              </a:rPr>
              <a:t>ТЕМА 3.2. ПУТИ ЭВАКУАЦИИ ЛЮДЕЙ ПРИ ПОЖАРЕ</a:t>
            </a:r>
            <a:endParaRPr lang="ru-RU" sz="2000" b="1" dirty="0">
              <a:solidFill>
                <a:srgbClr val="002060"/>
              </a:solidFill>
              <a:latin typeface="Calibri" pitchFamily="34" charset="0"/>
            </a:endParaRPr>
          </a:p>
        </p:txBody>
      </p:sp>
      <p:sp>
        <p:nvSpPr>
          <p:cNvPr id="3" name="Прямоугольник 2"/>
          <p:cNvSpPr/>
          <p:nvPr/>
        </p:nvSpPr>
        <p:spPr>
          <a:xfrm>
            <a:off x="0" y="-6360"/>
            <a:ext cx="9144000" cy="1384995"/>
          </a:xfrm>
          <a:prstGeom prst="rect">
            <a:avLst/>
          </a:prstGeom>
        </p:spPr>
        <p:txBody>
          <a:bodyPr wrap="square">
            <a:spAutoFit/>
          </a:bodyPr>
          <a:lstStyle/>
          <a:p>
            <a:pPr algn="just"/>
            <a:r>
              <a:rPr lang="ru-RU" sz="1400" dirty="0">
                <a:solidFill>
                  <a:srgbClr val="002060"/>
                </a:solidFill>
                <a:latin typeface="Calibri" pitchFamily="34" charset="0"/>
              </a:rPr>
              <a:t>Оповещение о пожаре может выполняться</a:t>
            </a:r>
            <a:r>
              <a:rPr lang="ru-RU" sz="1400" b="1" dirty="0">
                <a:solidFill>
                  <a:srgbClr val="002060"/>
                </a:solidFill>
                <a:latin typeface="Calibri" pitchFamily="34" charset="0"/>
              </a:rPr>
              <a:t> как системой оповещения и </a:t>
            </a:r>
            <a:r>
              <a:rPr lang="ru-RU" sz="1400" b="1" dirty="0" smtClean="0">
                <a:solidFill>
                  <a:srgbClr val="002060"/>
                </a:solidFill>
                <a:latin typeface="Calibri" pitchFamily="34" charset="0"/>
              </a:rPr>
              <a:t>управления эвакуацией </a:t>
            </a:r>
            <a:r>
              <a:rPr lang="ru-RU" sz="1400" b="1" dirty="0">
                <a:solidFill>
                  <a:srgbClr val="002060"/>
                </a:solidFill>
                <a:latin typeface="Calibri" pitchFamily="34" charset="0"/>
              </a:rPr>
              <a:t>людей при пожаре (СОУЭ</a:t>
            </a:r>
            <a:r>
              <a:rPr lang="ru-RU" sz="1400" dirty="0">
                <a:solidFill>
                  <a:srgbClr val="002060"/>
                </a:solidFill>
                <a:latin typeface="Calibri" pitchFamily="34" charset="0"/>
              </a:rPr>
              <a:t>),так и человеком (сотрудником, работником объекта и т.п</a:t>
            </a:r>
            <a:r>
              <a:rPr lang="ru-RU" sz="1400" dirty="0" smtClean="0">
                <a:solidFill>
                  <a:srgbClr val="002060"/>
                </a:solidFill>
                <a:latin typeface="Calibri" pitchFamily="34" charset="0"/>
              </a:rPr>
              <a:t>.).</a:t>
            </a:r>
          </a:p>
          <a:p>
            <a:pPr algn="just"/>
            <a:endParaRPr lang="ru-RU" sz="1400" dirty="0">
              <a:solidFill>
                <a:srgbClr val="002060"/>
              </a:solidFill>
              <a:latin typeface="Calibri" pitchFamily="34" charset="0"/>
            </a:endParaRPr>
          </a:p>
          <a:p>
            <a:pPr algn="just"/>
            <a:r>
              <a:rPr lang="ru-RU" sz="1400" dirty="0">
                <a:solidFill>
                  <a:srgbClr val="002060"/>
                </a:solidFill>
                <a:latin typeface="Calibri" pitchFamily="34" charset="0"/>
              </a:rPr>
              <a:t>Системы оповещения и управления эвакуацией людей при пожаре должны обеспечивать в соответствии с планами эвакуации передачу сигналов оповещения одновременно по всему зданию (сооружению) или выборочно </a:t>
            </a:r>
            <a:r>
              <a:rPr lang="ru-RU" sz="1400" dirty="0" err="1">
                <a:solidFill>
                  <a:srgbClr val="002060"/>
                </a:solidFill>
                <a:latin typeface="Calibri" pitchFamily="34" charset="0"/>
              </a:rPr>
              <a:t>позонно</a:t>
            </a:r>
            <a:r>
              <a:rPr lang="ru-RU" sz="1400" dirty="0">
                <a:solidFill>
                  <a:srgbClr val="002060"/>
                </a:solidFill>
                <a:latin typeface="Calibri" pitchFamily="34" charset="0"/>
              </a:rPr>
              <a:t> в отдельные его части (этажи, секции и т. п</a:t>
            </a:r>
            <a:r>
              <a:rPr lang="ru-RU" sz="1400" dirty="0" smtClean="0">
                <a:solidFill>
                  <a:srgbClr val="002060"/>
                </a:solidFill>
                <a:latin typeface="Calibri" pitchFamily="34" charset="0"/>
              </a:rPr>
              <a:t>.).</a:t>
            </a:r>
          </a:p>
        </p:txBody>
      </p:sp>
      <p:graphicFrame>
        <p:nvGraphicFramePr>
          <p:cNvPr id="4" name="Схема 3"/>
          <p:cNvGraphicFramePr/>
          <p:nvPr>
            <p:extLst>
              <p:ext uri="{D42A27DB-BD31-4B8C-83A1-F6EECF244321}">
                <p14:modId xmlns:p14="http://schemas.microsoft.com/office/powerpoint/2010/main" val="2838554914"/>
              </p:ext>
            </p:extLst>
          </p:nvPr>
        </p:nvGraphicFramePr>
        <p:xfrm>
          <a:off x="0" y="1397000"/>
          <a:ext cx="9144000" cy="35441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0717087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GENSWF_SLIDE_UID" val="{5C90F322-061F-4EF8-901E-D0447946CBC7}:364"/>
</p:tagLst>
</file>

<file path=ppt/tags/tag2.xml><?xml version="1.0" encoding="utf-8"?>
<p:tagLst xmlns:a="http://schemas.openxmlformats.org/drawingml/2006/main" xmlns:r="http://schemas.openxmlformats.org/officeDocument/2006/relationships" xmlns:p="http://schemas.openxmlformats.org/presentationml/2006/main">
  <p:tag name="GENSWF_SLIDE_UID" val="{50BC921B-2A29-4000-BBF4-4BA0A562B830}:362"/>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Углы">
  <a:themeElements>
    <a:clrScheme name="Главная">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Углы">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Углы">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2977</TotalTime>
  <Words>13893</Words>
  <Application>Microsoft Office PowerPoint</Application>
  <PresentationFormat>Экран (4:3)</PresentationFormat>
  <Paragraphs>1521</Paragraphs>
  <Slides>87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87</vt:i4>
      </vt:variant>
    </vt:vector>
  </HeadingPairs>
  <TitlesOfParts>
    <vt:vector size="88" baseType="lpstr">
      <vt:lpstr>Углы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УСТРОЙСТВО ОГНЕТУШИТЕЛЕЙ</vt:lpstr>
      <vt:lpstr>применения огнетушителя порошкового</vt:lpstr>
      <vt:lpstr>применения огнетушителя углекислотного</vt:lpstr>
      <vt:lpstr>Как правильно затушить огонь</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Запрещающие знаки</vt:lpstr>
      <vt:lpstr>Запрещающие знаки</vt:lpstr>
      <vt:lpstr>Предупреждающие знаки</vt:lpstr>
      <vt:lpstr>Предупреждающие знаки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СПАСИБО ЗА ВНИМАНИЕ</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Elena</dc:creator>
  <cp:lastModifiedBy>Пользователь</cp:lastModifiedBy>
  <cp:revision>72</cp:revision>
  <dcterms:created xsi:type="dcterms:W3CDTF">2022-02-02T13:06:39Z</dcterms:created>
  <dcterms:modified xsi:type="dcterms:W3CDTF">2023-02-03T07:06:42Z</dcterms:modified>
</cp:coreProperties>
</file>