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318" r:id="rId12"/>
    <p:sldId id="319" r:id="rId13"/>
    <p:sldId id="320" r:id="rId14"/>
    <p:sldId id="321" r:id="rId15"/>
    <p:sldId id="322" r:id="rId16"/>
    <p:sldId id="323" r:id="rId17"/>
    <p:sldId id="324" r:id="rId18"/>
    <p:sldId id="325" r:id="rId19"/>
    <p:sldId id="326" r:id="rId20"/>
    <p:sldId id="327" r:id="rId21"/>
    <p:sldId id="266" r:id="rId22"/>
    <p:sldId id="267" r:id="rId23"/>
    <p:sldId id="268" r:id="rId24"/>
    <p:sldId id="269" r:id="rId25"/>
    <p:sldId id="270" r:id="rId26"/>
    <p:sldId id="297" r:id="rId27"/>
    <p:sldId id="298" r:id="rId28"/>
    <p:sldId id="299" r:id="rId29"/>
    <p:sldId id="300" r:id="rId30"/>
    <p:sldId id="302" r:id="rId31"/>
    <p:sldId id="314" r:id="rId32"/>
    <p:sldId id="315" r:id="rId33"/>
    <p:sldId id="316" r:id="rId34"/>
    <p:sldId id="317" r:id="rId35"/>
    <p:sldId id="328" r:id="rId36"/>
    <p:sldId id="340" r:id="rId37"/>
    <p:sldId id="330" r:id="rId38"/>
    <p:sldId id="331" r:id="rId39"/>
    <p:sldId id="332" r:id="rId40"/>
    <p:sldId id="333" r:id="rId41"/>
    <p:sldId id="334" r:id="rId42"/>
    <p:sldId id="335" r:id="rId43"/>
    <p:sldId id="336" r:id="rId44"/>
    <p:sldId id="337" r:id="rId45"/>
    <p:sldId id="338" r:id="rId46"/>
    <p:sldId id="339" r:id="rId47"/>
    <p:sldId id="349" r:id="rId48"/>
    <p:sldId id="348" r:id="rId49"/>
    <p:sldId id="347" r:id="rId50"/>
    <p:sldId id="353" r:id="rId51"/>
    <p:sldId id="346" r:id="rId52"/>
    <p:sldId id="345" r:id="rId53"/>
    <p:sldId id="352" r:id="rId54"/>
    <p:sldId id="344" r:id="rId55"/>
    <p:sldId id="350" r:id="rId56"/>
    <p:sldId id="351" r:id="rId57"/>
    <p:sldId id="341" r:id="rId58"/>
    <p:sldId id="343" r:id="rId59"/>
    <p:sldId id="295" r:id="rId6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69C7853C-536D-4A76-A0AE-DD22124D55A5}" styleName="Стиль из темы 1 - акцент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Стиль из темы 1 - акцент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06799F8-075E-4A3A-A7F6-7FBC6576F1A4}" styleName="Стиль из темы 2 - акцент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Стиль из темы 2 - акцент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0" d="100"/>
          <a:sy n="90" d="100"/>
        </p:scale>
        <p:origin x="-528" y="3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diagrams/_rels/data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 Id="rId6" Type="http://schemas.openxmlformats.org/officeDocument/2006/relationships/image" Target="../media/image9.png"/><Relationship Id="rId5" Type="http://schemas.openxmlformats.org/officeDocument/2006/relationships/image" Target="../media/image8.jpg"/><Relationship Id="rId4" Type="http://schemas.openxmlformats.org/officeDocument/2006/relationships/image" Target="../media/image7.png"/></Relationships>
</file>

<file path=ppt/diagrams/_rels/data6.xml.rels><?xml version="1.0" encoding="UTF-8" standalone="yes"?>
<Relationships xmlns="http://schemas.openxmlformats.org/package/2006/relationships"><Relationship Id="rId1" Type="http://schemas.openxmlformats.org/officeDocument/2006/relationships/image" Target="../media/image10.png"/></Relationships>
</file>

<file path=ppt/diagrams/_rels/drawing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 Id="rId6" Type="http://schemas.openxmlformats.org/officeDocument/2006/relationships/image" Target="../media/image9.png"/><Relationship Id="rId5" Type="http://schemas.openxmlformats.org/officeDocument/2006/relationships/image" Target="../media/image8.jpg"/><Relationship Id="rId4" Type="http://schemas.openxmlformats.org/officeDocument/2006/relationships/image" Target="../media/image7.png"/></Relationships>
</file>

<file path=ppt/diagrams/_rels/drawing6.xml.rels><?xml version="1.0" encoding="UTF-8" standalone="yes"?>
<Relationships xmlns="http://schemas.openxmlformats.org/package/2006/relationships"><Relationship Id="rId1" Type="http://schemas.openxmlformats.org/officeDocument/2006/relationships/image" Target="../media/image10.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F77B5F-F61D-4D5D-9208-B48D9CD692A2}"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ru-RU"/>
        </a:p>
      </dgm:t>
    </dgm:pt>
    <dgm:pt modelId="{2C267046-6094-43CC-9B4E-D1B61CB3C4B9}">
      <dgm:prSet phldrT="[Текст]" custT="1"/>
      <dgm:spPr/>
      <dgm:t>
        <a:bodyPr/>
        <a:lstStyle/>
        <a:p>
          <a:r>
            <a:rPr lang="ru-RU" sz="1200" b="1" i="0" smtClean="0">
              <a:solidFill>
                <a:srgbClr val="002060"/>
              </a:solidFill>
              <a:latin typeface="Calibri" pitchFamily="34" charset="0"/>
            </a:rPr>
            <a:t>Цель классификации пожаров и опасных факторов пожара</a:t>
          </a:r>
          <a:endParaRPr lang="ru-RU" sz="1200" dirty="0">
            <a:solidFill>
              <a:srgbClr val="002060"/>
            </a:solidFill>
            <a:latin typeface="Calibri" pitchFamily="34" charset="0"/>
          </a:endParaRPr>
        </a:p>
      </dgm:t>
    </dgm:pt>
    <dgm:pt modelId="{F3A949B8-0444-49B4-9BB6-C4E352332B8C}" type="parTrans" cxnId="{E02B7136-2C86-4021-AEA8-82362D05A100}">
      <dgm:prSet/>
      <dgm:spPr/>
      <dgm:t>
        <a:bodyPr/>
        <a:lstStyle/>
        <a:p>
          <a:endParaRPr lang="ru-RU" sz="1200">
            <a:solidFill>
              <a:srgbClr val="002060"/>
            </a:solidFill>
            <a:latin typeface="Calibri" pitchFamily="34" charset="0"/>
          </a:endParaRPr>
        </a:p>
      </dgm:t>
    </dgm:pt>
    <dgm:pt modelId="{02B43DE6-69C4-41D5-AAF6-A36BA24EDEBD}" type="sibTrans" cxnId="{E02B7136-2C86-4021-AEA8-82362D05A100}">
      <dgm:prSet/>
      <dgm:spPr/>
      <dgm:t>
        <a:bodyPr/>
        <a:lstStyle/>
        <a:p>
          <a:endParaRPr lang="ru-RU" sz="1200">
            <a:solidFill>
              <a:srgbClr val="002060"/>
            </a:solidFill>
            <a:latin typeface="Calibri" pitchFamily="34" charset="0"/>
          </a:endParaRPr>
        </a:p>
      </dgm:t>
    </dgm:pt>
    <dgm:pt modelId="{8AF5BB8F-B925-45E5-98E4-0990E0D56A0B}">
      <dgm:prSet phldrT="[Текст]" custT="1"/>
      <dgm:spPr/>
      <dgm:t>
        <a:bodyPr/>
        <a:lstStyle/>
        <a:p>
          <a:r>
            <a:rPr lang="ru-RU" sz="1200" b="0" i="0" dirty="0" smtClean="0">
              <a:solidFill>
                <a:srgbClr val="002060"/>
              </a:solidFill>
              <a:latin typeface="Calibri" pitchFamily="34" charset="0"/>
            </a:rPr>
            <a:t>1. Классификация пожаров по виду горючего материала используется для обозначения области применения средств пожаротушения.</a:t>
          </a:r>
          <a:endParaRPr lang="ru-RU" sz="1200" dirty="0">
            <a:solidFill>
              <a:srgbClr val="002060"/>
            </a:solidFill>
            <a:latin typeface="Calibri" pitchFamily="34" charset="0"/>
          </a:endParaRPr>
        </a:p>
      </dgm:t>
    </dgm:pt>
    <dgm:pt modelId="{4C5D7BEA-C0F9-45A9-87E9-24617AB60B57}" type="parTrans" cxnId="{09EA8B54-0E6F-40BD-AF9B-E767B29FF4B2}">
      <dgm:prSet/>
      <dgm:spPr/>
      <dgm:t>
        <a:bodyPr/>
        <a:lstStyle/>
        <a:p>
          <a:endParaRPr lang="ru-RU" sz="1200">
            <a:solidFill>
              <a:srgbClr val="002060"/>
            </a:solidFill>
            <a:latin typeface="Calibri" pitchFamily="34" charset="0"/>
          </a:endParaRPr>
        </a:p>
      </dgm:t>
    </dgm:pt>
    <dgm:pt modelId="{05F169B3-22AC-49D6-AC30-50A4F031E416}" type="sibTrans" cxnId="{09EA8B54-0E6F-40BD-AF9B-E767B29FF4B2}">
      <dgm:prSet/>
      <dgm:spPr/>
      <dgm:t>
        <a:bodyPr/>
        <a:lstStyle/>
        <a:p>
          <a:endParaRPr lang="ru-RU" sz="1200">
            <a:solidFill>
              <a:srgbClr val="002060"/>
            </a:solidFill>
            <a:latin typeface="Calibri" pitchFamily="34" charset="0"/>
          </a:endParaRPr>
        </a:p>
      </dgm:t>
    </dgm:pt>
    <dgm:pt modelId="{5185B203-E14B-4307-8B7A-32DD38A3B554}">
      <dgm:prSet phldrT="[Текст]" custT="1"/>
      <dgm:spPr/>
      <dgm:t>
        <a:bodyPr/>
        <a:lstStyle/>
        <a:p>
          <a:r>
            <a:rPr lang="ru-RU" sz="1200" b="0" i="0" dirty="0" smtClean="0">
              <a:solidFill>
                <a:srgbClr val="002060"/>
              </a:solidFill>
              <a:latin typeface="Calibri" pitchFamily="34" charset="0"/>
            </a:rPr>
            <a:t>2. Классификация пожаров по сложности их тушения используется при определении состава сил и средств подразделений пожарной охраны и других служб, необходимых для тушения пожаров.</a:t>
          </a:r>
          <a:endParaRPr lang="ru-RU" sz="1200" dirty="0">
            <a:solidFill>
              <a:srgbClr val="002060"/>
            </a:solidFill>
            <a:latin typeface="Calibri" pitchFamily="34" charset="0"/>
          </a:endParaRPr>
        </a:p>
      </dgm:t>
    </dgm:pt>
    <dgm:pt modelId="{A2772406-B687-4641-8049-D6790706A54D}" type="parTrans" cxnId="{36BBD29C-5935-47AA-BCFA-9CC974565833}">
      <dgm:prSet/>
      <dgm:spPr/>
      <dgm:t>
        <a:bodyPr/>
        <a:lstStyle/>
        <a:p>
          <a:endParaRPr lang="ru-RU" sz="1200">
            <a:solidFill>
              <a:srgbClr val="002060"/>
            </a:solidFill>
            <a:latin typeface="Calibri" pitchFamily="34" charset="0"/>
          </a:endParaRPr>
        </a:p>
      </dgm:t>
    </dgm:pt>
    <dgm:pt modelId="{3FEB91D6-81DF-4C71-A3C5-3A6F329AB4B1}" type="sibTrans" cxnId="{36BBD29C-5935-47AA-BCFA-9CC974565833}">
      <dgm:prSet/>
      <dgm:spPr/>
      <dgm:t>
        <a:bodyPr/>
        <a:lstStyle/>
        <a:p>
          <a:endParaRPr lang="ru-RU" sz="1200">
            <a:solidFill>
              <a:srgbClr val="002060"/>
            </a:solidFill>
            <a:latin typeface="Calibri" pitchFamily="34" charset="0"/>
          </a:endParaRPr>
        </a:p>
      </dgm:t>
    </dgm:pt>
    <dgm:pt modelId="{69454EAC-4E3A-4FB6-91A8-4DCCFBB9D12D}">
      <dgm:prSet phldrT="[Текст]" custT="1"/>
      <dgm:spPr/>
      <dgm:t>
        <a:bodyPr/>
        <a:lstStyle/>
        <a:p>
          <a:r>
            <a:rPr lang="ru-RU" sz="1200" b="0" i="0" dirty="0" smtClean="0">
              <a:solidFill>
                <a:srgbClr val="002060"/>
              </a:solidFill>
              <a:latin typeface="Calibri" pitchFamily="34" charset="0"/>
            </a:rPr>
            <a:t>3. Классификация опасных факторов пожара используется при обосновании мер пожарной безопасности, необходимых для защиты людей и имущества при пожаре.</a:t>
          </a:r>
          <a:endParaRPr lang="ru-RU" sz="1200" dirty="0">
            <a:solidFill>
              <a:srgbClr val="002060"/>
            </a:solidFill>
            <a:latin typeface="Calibri" pitchFamily="34" charset="0"/>
          </a:endParaRPr>
        </a:p>
      </dgm:t>
    </dgm:pt>
    <dgm:pt modelId="{EEEC0A8C-D3D7-4334-A224-2B3DEF313E81}" type="parTrans" cxnId="{3EA98F2F-28ED-4B95-B2F6-9C5644C552B8}">
      <dgm:prSet/>
      <dgm:spPr/>
      <dgm:t>
        <a:bodyPr/>
        <a:lstStyle/>
        <a:p>
          <a:endParaRPr lang="ru-RU" sz="1200">
            <a:solidFill>
              <a:srgbClr val="002060"/>
            </a:solidFill>
            <a:latin typeface="Calibri" pitchFamily="34" charset="0"/>
          </a:endParaRPr>
        </a:p>
      </dgm:t>
    </dgm:pt>
    <dgm:pt modelId="{3BEEA573-5BF9-40D0-87FA-D83C0A3A3DCE}" type="sibTrans" cxnId="{3EA98F2F-28ED-4B95-B2F6-9C5644C552B8}">
      <dgm:prSet/>
      <dgm:spPr/>
      <dgm:t>
        <a:bodyPr/>
        <a:lstStyle/>
        <a:p>
          <a:endParaRPr lang="ru-RU" sz="1200">
            <a:solidFill>
              <a:srgbClr val="002060"/>
            </a:solidFill>
            <a:latin typeface="Calibri" pitchFamily="34" charset="0"/>
          </a:endParaRPr>
        </a:p>
      </dgm:t>
    </dgm:pt>
    <dgm:pt modelId="{D7E582CD-82FC-4DBC-8C47-70F42690088E}" type="pres">
      <dgm:prSet presAssocID="{68F77B5F-F61D-4D5D-9208-B48D9CD692A2}" presName="vert0" presStyleCnt="0">
        <dgm:presLayoutVars>
          <dgm:dir/>
          <dgm:animOne val="branch"/>
          <dgm:animLvl val="lvl"/>
        </dgm:presLayoutVars>
      </dgm:prSet>
      <dgm:spPr/>
      <dgm:t>
        <a:bodyPr/>
        <a:lstStyle/>
        <a:p>
          <a:endParaRPr lang="ru-RU"/>
        </a:p>
      </dgm:t>
    </dgm:pt>
    <dgm:pt modelId="{351F61D9-0ED3-46B5-BB20-7385A5105D13}" type="pres">
      <dgm:prSet presAssocID="{2C267046-6094-43CC-9B4E-D1B61CB3C4B9}" presName="thickLine" presStyleLbl="alignNode1" presStyleIdx="0" presStyleCnt="1"/>
      <dgm:spPr/>
    </dgm:pt>
    <dgm:pt modelId="{C7E60CA5-FF69-4751-B253-45D9D9F6426F}" type="pres">
      <dgm:prSet presAssocID="{2C267046-6094-43CC-9B4E-D1B61CB3C4B9}" presName="horz1" presStyleCnt="0"/>
      <dgm:spPr/>
    </dgm:pt>
    <dgm:pt modelId="{60964E9B-2BFE-486D-BBA0-2C4AB7510D5D}" type="pres">
      <dgm:prSet presAssocID="{2C267046-6094-43CC-9B4E-D1B61CB3C4B9}" presName="tx1" presStyleLbl="revTx" presStyleIdx="0" presStyleCnt="4"/>
      <dgm:spPr/>
      <dgm:t>
        <a:bodyPr/>
        <a:lstStyle/>
        <a:p>
          <a:endParaRPr lang="ru-RU"/>
        </a:p>
      </dgm:t>
    </dgm:pt>
    <dgm:pt modelId="{C4409720-1BA5-4D0F-950C-A278B8B3A772}" type="pres">
      <dgm:prSet presAssocID="{2C267046-6094-43CC-9B4E-D1B61CB3C4B9}" presName="vert1" presStyleCnt="0"/>
      <dgm:spPr/>
    </dgm:pt>
    <dgm:pt modelId="{B90D42FE-B69E-4538-82D4-4406263BCB09}" type="pres">
      <dgm:prSet presAssocID="{8AF5BB8F-B925-45E5-98E4-0990E0D56A0B}" presName="vertSpace2a" presStyleCnt="0"/>
      <dgm:spPr/>
    </dgm:pt>
    <dgm:pt modelId="{6F233729-9D12-4CF9-A76E-D0361CBD6679}" type="pres">
      <dgm:prSet presAssocID="{8AF5BB8F-B925-45E5-98E4-0990E0D56A0B}" presName="horz2" presStyleCnt="0"/>
      <dgm:spPr/>
    </dgm:pt>
    <dgm:pt modelId="{CFEA7014-0111-496C-BDCE-B2CB2B1DB48E}" type="pres">
      <dgm:prSet presAssocID="{8AF5BB8F-B925-45E5-98E4-0990E0D56A0B}" presName="horzSpace2" presStyleCnt="0"/>
      <dgm:spPr/>
    </dgm:pt>
    <dgm:pt modelId="{FD5B9E3E-7B82-4BB6-A915-40A76D4C5750}" type="pres">
      <dgm:prSet presAssocID="{8AF5BB8F-B925-45E5-98E4-0990E0D56A0B}" presName="tx2" presStyleLbl="revTx" presStyleIdx="1" presStyleCnt="4" custScaleY="39692"/>
      <dgm:spPr/>
      <dgm:t>
        <a:bodyPr/>
        <a:lstStyle/>
        <a:p>
          <a:endParaRPr lang="ru-RU"/>
        </a:p>
      </dgm:t>
    </dgm:pt>
    <dgm:pt modelId="{CBEFC9EA-88D0-4DC1-A331-37DBF3957E48}" type="pres">
      <dgm:prSet presAssocID="{8AF5BB8F-B925-45E5-98E4-0990E0D56A0B}" presName="vert2" presStyleCnt="0"/>
      <dgm:spPr/>
    </dgm:pt>
    <dgm:pt modelId="{F1BC46D0-3A14-4A24-B250-1362E36834BB}" type="pres">
      <dgm:prSet presAssocID="{8AF5BB8F-B925-45E5-98E4-0990E0D56A0B}" presName="thinLine2b" presStyleLbl="callout" presStyleIdx="0" presStyleCnt="3"/>
      <dgm:spPr>
        <a:ln w="38100">
          <a:solidFill>
            <a:srgbClr val="FFC000"/>
          </a:solidFill>
        </a:ln>
      </dgm:spPr>
    </dgm:pt>
    <dgm:pt modelId="{C7802520-AF22-413D-B3BA-71C71FEB5A28}" type="pres">
      <dgm:prSet presAssocID="{8AF5BB8F-B925-45E5-98E4-0990E0D56A0B}" presName="vertSpace2b" presStyleCnt="0"/>
      <dgm:spPr/>
    </dgm:pt>
    <dgm:pt modelId="{7EF63F3B-D146-4267-854C-956A4EDBA67B}" type="pres">
      <dgm:prSet presAssocID="{5185B203-E14B-4307-8B7A-32DD38A3B554}" presName="horz2" presStyleCnt="0"/>
      <dgm:spPr/>
    </dgm:pt>
    <dgm:pt modelId="{E14575A3-0EC0-4E75-974B-1286B1824B2A}" type="pres">
      <dgm:prSet presAssocID="{5185B203-E14B-4307-8B7A-32DD38A3B554}" presName="horzSpace2" presStyleCnt="0"/>
      <dgm:spPr/>
    </dgm:pt>
    <dgm:pt modelId="{72025DCF-D14F-4B3C-9FB4-F9011B999133}" type="pres">
      <dgm:prSet presAssocID="{5185B203-E14B-4307-8B7A-32DD38A3B554}" presName="tx2" presStyleLbl="revTx" presStyleIdx="2" presStyleCnt="4" custScaleY="52567"/>
      <dgm:spPr/>
      <dgm:t>
        <a:bodyPr/>
        <a:lstStyle/>
        <a:p>
          <a:endParaRPr lang="ru-RU"/>
        </a:p>
      </dgm:t>
    </dgm:pt>
    <dgm:pt modelId="{459ADF62-8249-4A85-A3F2-108146C991EC}" type="pres">
      <dgm:prSet presAssocID="{5185B203-E14B-4307-8B7A-32DD38A3B554}" presName="vert2" presStyleCnt="0"/>
      <dgm:spPr/>
    </dgm:pt>
    <dgm:pt modelId="{006CD090-714A-42BC-B4B3-F7B44ED3F6F6}" type="pres">
      <dgm:prSet presAssocID="{5185B203-E14B-4307-8B7A-32DD38A3B554}" presName="thinLine2b" presStyleLbl="callout" presStyleIdx="1" presStyleCnt="3"/>
      <dgm:spPr>
        <a:ln w="38100">
          <a:solidFill>
            <a:srgbClr val="FFC000"/>
          </a:solidFill>
        </a:ln>
      </dgm:spPr>
    </dgm:pt>
    <dgm:pt modelId="{D6C4A531-3D0F-47E2-8DF2-8A7E7147A6FB}" type="pres">
      <dgm:prSet presAssocID="{5185B203-E14B-4307-8B7A-32DD38A3B554}" presName="vertSpace2b" presStyleCnt="0"/>
      <dgm:spPr/>
    </dgm:pt>
    <dgm:pt modelId="{6C9DC3F7-E870-4CCD-AEBA-CCF50DEABDD8}" type="pres">
      <dgm:prSet presAssocID="{69454EAC-4E3A-4FB6-91A8-4DCCFBB9D12D}" presName="horz2" presStyleCnt="0"/>
      <dgm:spPr/>
    </dgm:pt>
    <dgm:pt modelId="{AD9CFE74-F466-4448-BF2E-736C294308E1}" type="pres">
      <dgm:prSet presAssocID="{69454EAC-4E3A-4FB6-91A8-4DCCFBB9D12D}" presName="horzSpace2" presStyleCnt="0"/>
      <dgm:spPr/>
    </dgm:pt>
    <dgm:pt modelId="{CE199FBD-8FD0-4958-A9D2-ADD9AFD08351}" type="pres">
      <dgm:prSet presAssocID="{69454EAC-4E3A-4FB6-91A8-4DCCFBB9D12D}" presName="tx2" presStyleLbl="revTx" presStyleIdx="3" presStyleCnt="4" custScaleY="40199"/>
      <dgm:spPr/>
      <dgm:t>
        <a:bodyPr/>
        <a:lstStyle/>
        <a:p>
          <a:endParaRPr lang="ru-RU"/>
        </a:p>
      </dgm:t>
    </dgm:pt>
    <dgm:pt modelId="{A39511D3-2290-45A8-A214-89F4CE7A344D}" type="pres">
      <dgm:prSet presAssocID="{69454EAC-4E3A-4FB6-91A8-4DCCFBB9D12D}" presName="vert2" presStyleCnt="0"/>
      <dgm:spPr/>
    </dgm:pt>
    <dgm:pt modelId="{672308F5-5BFE-42E7-955F-AA3C20F6CA9E}" type="pres">
      <dgm:prSet presAssocID="{69454EAC-4E3A-4FB6-91A8-4DCCFBB9D12D}" presName="thinLine2b" presStyleLbl="callout" presStyleIdx="2" presStyleCnt="3"/>
      <dgm:spPr>
        <a:ln w="38100">
          <a:solidFill>
            <a:srgbClr val="FFC000"/>
          </a:solidFill>
        </a:ln>
      </dgm:spPr>
    </dgm:pt>
    <dgm:pt modelId="{F85721C3-AA7F-4E02-B4A1-953F3051AD53}" type="pres">
      <dgm:prSet presAssocID="{69454EAC-4E3A-4FB6-91A8-4DCCFBB9D12D}" presName="vertSpace2b" presStyleCnt="0"/>
      <dgm:spPr/>
    </dgm:pt>
  </dgm:ptLst>
  <dgm:cxnLst>
    <dgm:cxn modelId="{36BBD29C-5935-47AA-BCFA-9CC974565833}" srcId="{2C267046-6094-43CC-9B4E-D1B61CB3C4B9}" destId="{5185B203-E14B-4307-8B7A-32DD38A3B554}" srcOrd="1" destOrd="0" parTransId="{A2772406-B687-4641-8049-D6790706A54D}" sibTransId="{3FEB91D6-81DF-4C71-A3C5-3A6F329AB4B1}"/>
    <dgm:cxn modelId="{13FA9B1E-79F3-4B9E-A9AE-0A572275BF37}" type="presOf" srcId="{8AF5BB8F-B925-45E5-98E4-0990E0D56A0B}" destId="{FD5B9E3E-7B82-4BB6-A915-40A76D4C5750}" srcOrd="0" destOrd="0" presId="urn:microsoft.com/office/officeart/2008/layout/LinedList"/>
    <dgm:cxn modelId="{E02B7136-2C86-4021-AEA8-82362D05A100}" srcId="{68F77B5F-F61D-4D5D-9208-B48D9CD692A2}" destId="{2C267046-6094-43CC-9B4E-D1B61CB3C4B9}" srcOrd="0" destOrd="0" parTransId="{F3A949B8-0444-49B4-9BB6-C4E352332B8C}" sibTransId="{02B43DE6-69C4-41D5-AAF6-A36BA24EDEBD}"/>
    <dgm:cxn modelId="{6F72BA88-6D06-4035-AF37-2D2A81606128}" type="presOf" srcId="{68F77B5F-F61D-4D5D-9208-B48D9CD692A2}" destId="{D7E582CD-82FC-4DBC-8C47-70F42690088E}" srcOrd="0" destOrd="0" presId="urn:microsoft.com/office/officeart/2008/layout/LinedList"/>
    <dgm:cxn modelId="{D0046D54-B511-438B-A7DD-E695D7C6127F}" type="presOf" srcId="{2C267046-6094-43CC-9B4E-D1B61CB3C4B9}" destId="{60964E9B-2BFE-486D-BBA0-2C4AB7510D5D}" srcOrd="0" destOrd="0" presId="urn:microsoft.com/office/officeart/2008/layout/LinedList"/>
    <dgm:cxn modelId="{09EA8B54-0E6F-40BD-AF9B-E767B29FF4B2}" srcId="{2C267046-6094-43CC-9B4E-D1B61CB3C4B9}" destId="{8AF5BB8F-B925-45E5-98E4-0990E0D56A0B}" srcOrd="0" destOrd="0" parTransId="{4C5D7BEA-C0F9-45A9-87E9-24617AB60B57}" sibTransId="{05F169B3-22AC-49D6-AC30-50A4F031E416}"/>
    <dgm:cxn modelId="{3EA98F2F-28ED-4B95-B2F6-9C5644C552B8}" srcId="{2C267046-6094-43CC-9B4E-D1B61CB3C4B9}" destId="{69454EAC-4E3A-4FB6-91A8-4DCCFBB9D12D}" srcOrd="2" destOrd="0" parTransId="{EEEC0A8C-D3D7-4334-A224-2B3DEF313E81}" sibTransId="{3BEEA573-5BF9-40D0-87FA-D83C0A3A3DCE}"/>
    <dgm:cxn modelId="{82292AAF-26FA-41D4-AB11-32498FFA4CC1}" type="presOf" srcId="{5185B203-E14B-4307-8B7A-32DD38A3B554}" destId="{72025DCF-D14F-4B3C-9FB4-F9011B999133}" srcOrd="0" destOrd="0" presId="urn:microsoft.com/office/officeart/2008/layout/LinedList"/>
    <dgm:cxn modelId="{E12BCC8A-18D3-4769-9B87-9F96F1901276}" type="presOf" srcId="{69454EAC-4E3A-4FB6-91A8-4DCCFBB9D12D}" destId="{CE199FBD-8FD0-4958-A9D2-ADD9AFD08351}" srcOrd="0" destOrd="0" presId="urn:microsoft.com/office/officeart/2008/layout/LinedList"/>
    <dgm:cxn modelId="{345B7D58-AC87-4C5C-9646-050C2518A39B}" type="presParOf" srcId="{D7E582CD-82FC-4DBC-8C47-70F42690088E}" destId="{351F61D9-0ED3-46B5-BB20-7385A5105D13}" srcOrd="0" destOrd="0" presId="urn:microsoft.com/office/officeart/2008/layout/LinedList"/>
    <dgm:cxn modelId="{E39AFCED-52C5-4098-9263-03CAC1F391C9}" type="presParOf" srcId="{D7E582CD-82FC-4DBC-8C47-70F42690088E}" destId="{C7E60CA5-FF69-4751-B253-45D9D9F6426F}" srcOrd="1" destOrd="0" presId="urn:microsoft.com/office/officeart/2008/layout/LinedList"/>
    <dgm:cxn modelId="{018545EB-B03B-4EDF-8341-1944FB7B2D03}" type="presParOf" srcId="{C7E60CA5-FF69-4751-B253-45D9D9F6426F}" destId="{60964E9B-2BFE-486D-BBA0-2C4AB7510D5D}" srcOrd="0" destOrd="0" presId="urn:microsoft.com/office/officeart/2008/layout/LinedList"/>
    <dgm:cxn modelId="{6C9772DF-723A-47C8-913C-33CBD69A9BAB}" type="presParOf" srcId="{C7E60CA5-FF69-4751-B253-45D9D9F6426F}" destId="{C4409720-1BA5-4D0F-950C-A278B8B3A772}" srcOrd="1" destOrd="0" presId="urn:microsoft.com/office/officeart/2008/layout/LinedList"/>
    <dgm:cxn modelId="{18F9B60C-C300-40E3-B290-A323BA282FEA}" type="presParOf" srcId="{C4409720-1BA5-4D0F-950C-A278B8B3A772}" destId="{B90D42FE-B69E-4538-82D4-4406263BCB09}" srcOrd="0" destOrd="0" presId="urn:microsoft.com/office/officeart/2008/layout/LinedList"/>
    <dgm:cxn modelId="{44394B3F-B7D9-4D24-91C5-E3615792BF68}" type="presParOf" srcId="{C4409720-1BA5-4D0F-950C-A278B8B3A772}" destId="{6F233729-9D12-4CF9-A76E-D0361CBD6679}" srcOrd="1" destOrd="0" presId="urn:microsoft.com/office/officeart/2008/layout/LinedList"/>
    <dgm:cxn modelId="{EA4A0290-DE82-4A60-966A-4FD01F52818E}" type="presParOf" srcId="{6F233729-9D12-4CF9-A76E-D0361CBD6679}" destId="{CFEA7014-0111-496C-BDCE-B2CB2B1DB48E}" srcOrd="0" destOrd="0" presId="urn:microsoft.com/office/officeart/2008/layout/LinedList"/>
    <dgm:cxn modelId="{E58F5A88-1582-4ABE-A406-4D0DC64C5B5D}" type="presParOf" srcId="{6F233729-9D12-4CF9-A76E-D0361CBD6679}" destId="{FD5B9E3E-7B82-4BB6-A915-40A76D4C5750}" srcOrd="1" destOrd="0" presId="urn:microsoft.com/office/officeart/2008/layout/LinedList"/>
    <dgm:cxn modelId="{66AB2216-ABE2-4C48-8F7D-8AF4B9EC1CF8}" type="presParOf" srcId="{6F233729-9D12-4CF9-A76E-D0361CBD6679}" destId="{CBEFC9EA-88D0-4DC1-A331-37DBF3957E48}" srcOrd="2" destOrd="0" presId="urn:microsoft.com/office/officeart/2008/layout/LinedList"/>
    <dgm:cxn modelId="{EC81A1CD-3730-4187-8066-347D95A34B16}" type="presParOf" srcId="{C4409720-1BA5-4D0F-950C-A278B8B3A772}" destId="{F1BC46D0-3A14-4A24-B250-1362E36834BB}" srcOrd="2" destOrd="0" presId="urn:microsoft.com/office/officeart/2008/layout/LinedList"/>
    <dgm:cxn modelId="{570CE4A9-3399-417E-B1BD-E2CD3DF05E36}" type="presParOf" srcId="{C4409720-1BA5-4D0F-950C-A278B8B3A772}" destId="{C7802520-AF22-413D-B3BA-71C71FEB5A28}" srcOrd="3" destOrd="0" presId="urn:microsoft.com/office/officeart/2008/layout/LinedList"/>
    <dgm:cxn modelId="{4F7C8FFE-8E08-4C44-B942-5F0984DB8CE9}" type="presParOf" srcId="{C4409720-1BA5-4D0F-950C-A278B8B3A772}" destId="{7EF63F3B-D146-4267-854C-956A4EDBA67B}" srcOrd="4" destOrd="0" presId="urn:microsoft.com/office/officeart/2008/layout/LinedList"/>
    <dgm:cxn modelId="{D3AA29F8-1ADA-4BC9-92F9-B66ECB26FE47}" type="presParOf" srcId="{7EF63F3B-D146-4267-854C-956A4EDBA67B}" destId="{E14575A3-0EC0-4E75-974B-1286B1824B2A}" srcOrd="0" destOrd="0" presId="urn:microsoft.com/office/officeart/2008/layout/LinedList"/>
    <dgm:cxn modelId="{2A7AC871-30C8-4419-9550-822DED6BA7A7}" type="presParOf" srcId="{7EF63F3B-D146-4267-854C-956A4EDBA67B}" destId="{72025DCF-D14F-4B3C-9FB4-F9011B999133}" srcOrd="1" destOrd="0" presId="urn:microsoft.com/office/officeart/2008/layout/LinedList"/>
    <dgm:cxn modelId="{0078D365-125B-49FD-9C02-017A2B2FE0FD}" type="presParOf" srcId="{7EF63F3B-D146-4267-854C-956A4EDBA67B}" destId="{459ADF62-8249-4A85-A3F2-108146C991EC}" srcOrd="2" destOrd="0" presId="urn:microsoft.com/office/officeart/2008/layout/LinedList"/>
    <dgm:cxn modelId="{7FC3ED26-BB5C-4F00-86D3-3D46D791C145}" type="presParOf" srcId="{C4409720-1BA5-4D0F-950C-A278B8B3A772}" destId="{006CD090-714A-42BC-B4B3-F7B44ED3F6F6}" srcOrd="5" destOrd="0" presId="urn:microsoft.com/office/officeart/2008/layout/LinedList"/>
    <dgm:cxn modelId="{0CDA8989-BBC4-477C-A65D-84968503AAD0}" type="presParOf" srcId="{C4409720-1BA5-4D0F-950C-A278B8B3A772}" destId="{D6C4A531-3D0F-47E2-8DF2-8A7E7147A6FB}" srcOrd="6" destOrd="0" presId="urn:microsoft.com/office/officeart/2008/layout/LinedList"/>
    <dgm:cxn modelId="{B52A4DBA-C1BA-49AD-93D0-468130842906}" type="presParOf" srcId="{C4409720-1BA5-4D0F-950C-A278B8B3A772}" destId="{6C9DC3F7-E870-4CCD-AEBA-CCF50DEABDD8}" srcOrd="7" destOrd="0" presId="urn:microsoft.com/office/officeart/2008/layout/LinedList"/>
    <dgm:cxn modelId="{C878FAF5-1714-4E43-B99F-CC4DFB8863B6}" type="presParOf" srcId="{6C9DC3F7-E870-4CCD-AEBA-CCF50DEABDD8}" destId="{AD9CFE74-F466-4448-BF2E-736C294308E1}" srcOrd="0" destOrd="0" presId="urn:microsoft.com/office/officeart/2008/layout/LinedList"/>
    <dgm:cxn modelId="{DC82B338-CE6F-4199-9974-0ACF085B7AD7}" type="presParOf" srcId="{6C9DC3F7-E870-4CCD-AEBA-CCF50DEABDD8}" destId="{CE199FBD-8FD0-4958-A9D2-ADD9AFD08351}" srcOrd="1" destOrd="0" presId="urn:microsoft.com/office/officeart/2008/layout/LinedList"/>
    <dgm:cxn modelId="{67CC7C4B-09F6-459A-B807-908F14CA0F83}" type="presParOf" srcId="{6C9DC3F7-E870-4CCD-AEBA-CCF50DEABDD8}" destId="{A39511D3-2290-45A8-A214-89F4CE7A344D}" srcOrd="2" destOrd="0" presId="urn:microsoft.com/office/officeart/2008/layout/LinedList"/>
    <dgm:cxn modelId="{EF5732D0-CCA5-4DAA-8E3A-43C1A556012E}" type="presParOf" srcId="{C4409720-1BA5-4D0F-950C-A278B8B3A772}" destId="{672308F5-5BFE-42E7-955F-AA3C20F6CA9E}" srcOrd="8" destOrd="0" presId="urn:microsoft.com/office/officeart/2008/layout/LinedList"/>
    <dgm:cxn modelId="{1F868FAE-BB42-4E71-9699-5AFDF75498F3}" type="presParOf" srcId="{C4409720-1BA5-4D0F-950C-A278B8B3A772}" destId="{F85721C3-AA7F-4E02-B4A1-953F3051AD53}" srcOrd="9"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B127612-F5F7-43C2-BE7D-4451E9FCF04B}" type="doc">
      <dgm:prSet loTypeId="urn:microsoft.com/office/officeart/2008/layout/LinedList" loCatId="list" qsTypeId="urn:microsoft.com/office/officeart/2005/8/quickstyle/simple4" qsCatId="simple" csTypeId="urn:microsoft.com/office/officeart/2005/8/colors/colorful1" csCatId="colorful" phldr="1"/>
      <dgm:spPr/>
      <dgm:t>
        <a:bodyPr/>
        <a:lstStyle/>
        <a:p>
          <a:endParaRPr lang="ru-RU"/>
        </a:p>
      </dgm:t>
    </dgm:pt>
    <dgm:pt modelId="{9BBBE5BC-B171-4AD7-9F3D-5DBBE2F81D97}">
      <dgm:prSet phldrT="[Текст]" custT="1"/>
      <dgm:spPr/>
      <dgm:t>
        <a:bodyPr/>
        <a:lstStyle/>
        <a:p>
          <a:r>
            <a:rPr lang="ru-RU" sz="1200" b="1" i="0" dirty="0" smtClean="0">
              <a:solidFill>
                <a:srgbClr val="002060"/>
              </a:solidFill>
              <a:latin typeface="Calibri" pitchFamily="34" charset="0"/>
            </a:rPr>
            <a:t>По скорости распространения пламени по поверхности горючие строительные материалы (в том числе напольные ковровые покрытия) в зависимости от величины критической поверхностной плотности теплового потока подразделяются на следующие группы:</a:t>
          </a:r>
          <a:endParaRPr lang="ru-RU" sz="1200" b="1" dirty="0">
            <a:solidFill>
              <a:srgbClr val="002060"/>
            </a:solidFill>
            <a:latin typeface="Calibri" pitchFamily="34" charset="0"/>
          </a:endParaRPr>
        </a:p>
      </dgm:t>
    </dgm:pt>
    <dgm:pt modelId="{D622B69B-02F0-4D6A-9A03-380F603146F7}" type="parTrans" cxnId="{177CC3F6-AAED-414E-8DDF-1026456F7504}">
      <dgm:prSet/>
      <dgm:spPr/>
      <dgm:t>
        <a:bodyPr/>
        <a:lstStyle/>
        <a:p>
          <a:endParaRPr lang="ru-RU" sz="1200">
            <a:solidFill>
              <a:srgbClr val="002060"/>
            </a:solidFill>
            <a:latin typeface="Calibri" pitchFamily="34" charset="0"/>
          </a:endParaRPr>
        </a:p>
      </dgm:t>
    </dgm:pt>
    <dgm:pt modelId="{0F0DCDE9-70E9-4192-AFBB-44AECC06675D}" type="sibTrans" cxnId="{177CC3F6-AAED-414E-8DDF-1026456F7504}">
      <dgm:prSet/>
      <dgm:spPr/>
      <dgm:t>
        <a:bodyPr/>
        <a:lstStyle/>
        <a:p>
          <a:endParaRPr lang="ru-RU" sz="1200">
            <a:solidFill>
              <a:srgbClr val="002060"/>
            </a:solidFill>
            <a:latin typeface="Calibri" pitchFamily="34" charset="0"/>
          </a:endParaRPr>
        </a:p>
      </dgm:t>
    </dgm:pt>
    <dgm:pt modelId="{7AECFFED-48AF-45DD-880D-3049A772F009}">
      <dgm:prSet phldrT="[Текст]" custT="1"/>
      <dgm:spPr/>
      <dgm:t>
        <a:bodyPr/>
        <a:lstStyle/>
        <a:p>
          <a:r>
            <a:rPr lang="ru-RU" sz="1200" b="0" i="0" dirty="0" err="1" smtClean="0">
              <a:solidFill>
                <a:srgbClr val="002060"/>
              </a:solidFill>
              <a:latin typeface="Calibri" pitchFamily="34" charset="0"/>
            </a:rPr>
            <a:t>нераспространяющие</a:t>
          </a:r>
          <a:r>
            <a:rPr lang="ru-RU" sz="1200" b="0" i="0" dirty="0" smtClean="0">
              <a:solidFill>
                <a:srgbClr val="002060"/>
              </a:solidFill>
              <a:latin typeface="Calibri" pitchFamily="34" charset="0"/>
            </a:rPr>
            <a:t> (РП1), имеющие величину критической поверхностной плотности теплового потока более 11 киловатт на квадратный метр</a:t>
          </a:r>
          <a:endParaRPr lang="ru-RU" sz="1200" dirty="0">
            <a:solidFill>
              <a:srgbClr val="002060"/>
            </a:solidFill>
            <a:latin typeface="Calibri" pitchFamily="34" charset="0"/>
          </a:endParaRPr>
        </a:p>
      </dgm:t>
    </dgm:pt>
    <dgm:pt modelId="{B3624C8E-C284-4825-9BCD-1CA1D6D769D9}" type="parTrans" cxnId="{818B8D72-DB42-4E91-BEFD-851C37BF8A70}">
      <dgm:prSet/>
      <dgm:spPr/>
      <dgm:t>
        <a:bodyPr/>
        <a:lstStyle/>
        <a:p>
          <a:endParaRPr lang="ru-RU" sz="1200">
            <a:solidFill>
              <a:srgbClr val="002060"/>
            </a:solidFill>
            <a:latin typeface="Calibri" pitchFamily="34" charset="0"/>
          </a:endParaRPr>
        </a:p>
      </dgm:t>
    </dgm:pt>
    <dgm:pt modelId="{1D5D684F-2EC0-4F58-A8CA-8CD6B63FB37D}" type="sibTrans" cxnId="{818B8D72-DB42-4E91-BEFD-851C37BF8A70}">
      <dgm:prSet/>
      <dgm:spPr/>
      <dgm:t>
        <a:bodyPr/>
        <a:lstStyle/>
        <a:p>
          <a:endParaRPr lang="ru-RU" sz="1200">
            <a:solidFill>
              <a:srgbClr val="002060"/>
            </a:solidFill>
            <a:latin typeface="Calibri" pitchFamily="34" charset="0"/>
          </a:endParaRPr>
        </a:p>
      </dgm:t>
    </dgm:pt>
    <dgm:pt modelId="{327ABD9E-6C95-4726-8D5A-964F8CC68117}">
      <dgm:prSet phldrT="[Текст]" custT="1"/>
      <dgm:spPr/>
      <dgm:t>
        <a:bodyPr/>
        <a:lstStyle/>
        <a:p>
          <a:r>
            <a:rPr lang="ru-RU" sz="1200" b="0" i="0" dirty="0" err="1" smtClean="0">
              <a:solidFill>
                <a:srgbClr val="002060"/>
              </a:solidFill>
              <a:latin typeface="Calibri" pitchFamily="34" charset="0"/>
            </a:rPr>
            <a:t>слабораспространяющие</a:t>
          </a:r>
          <a:r>
            <a:rPr lang="ru-RU" sz="1200" b="0" i="0" dirty="0" smtClean="0">
              <a:solidFill>
                <a:srgbClr val="002060"/>
              </a:solidFill>
              <a:latin typeface="Calibri" pitchFamily="34" charset="0"/>
            </a:rPr>
            <a:t> (РП2), имеющие величину критической поверхностной плотности теплового потока не менее 8, но не более 11 киловатт на квадратный метр</a:t>
          </a:r>
          <a:endParaRPr lang="ru-RU" sz="1200" dirty="0">
            <a:solidFill>
              <a:srgbClr val="002060"/>
            </a:solidFill>
            <a:latin typeface="Calibri" pitchFamily="34" charset="0"/>
          </a:endParaRPr>
        </a:p>
      </dgm:t>
    </dgm:pt>
    <dgm:pt modelId="{A030013A-F637-4BD1-8698-01A4200086D5}" type="parTrans" cxnId="{8D90A080-03F3-445A-A034-C34ABB2B9865}">
      <dgm:prSet/>
      <dgm:spPr/>
      <dgm:t>
        <a:bodyPr/>
        <a:lstStyle/>
        <a:p>
          <a:endParaRPr lang="ru-RU" sz="1200">
            <a:solidFill>
              <a:srgbClr val="002060"/>
            </a:solidFill>
            <a:latin typeface="Calibri" pitchFamily="34" charset="0"/>
          </a:endParaRPr>
        </a:p>
      </dgm:t>
    </dgm:pt>
    <dgm:pt modelId="{46FE4892-14CC-4B41-BA89-D2E94D9636B8}" type="sibTrans" cxnId="{8D90A080-03F3-445A-A034-C34ABB2B9865}">
      <dgm:prSet/>
      <dgm:spPr/>
      <dgm:t>
        <a:bodyPr/>
        <a:lstStyle/>
        <a:p>
          <a:endParaRPr lang="ru-RU" sz="1200">
            <a:solidFill>
              <a:srgbClr val="002060"/>
            </a:solidFill>
            <a:latin typeface="Calibri" pitchFamily="34" charset="0"/>
          </a:endParaRPr>
        </a:p>
      </dgm:t>
    </dgm:pt>
    <dgm:pt modelId="{7EBBF6B7-D8BE-4897-80F3-09CF32180D3E}">
      <dgm:prSet phldrT="[Текст]" custT="1"/>
      <dgm:spPr/>
      <dgm:t>
        <a:bodyPr/>
        <a:lstStyle/>
        <a:p>
          <a:r>
            <a:rPr lang="ru-RU" sz="1200" b="0" i="0" dirty="0" err="1" smtClean="0">
              <a:solidFill>
                <a:srgbClr val="002060"/>
              </a:solidFill>
              <a:latin typeface="Calibri" pitchFamily="34" charset="0"/>
            </a:rPr>
            <a:t>умереннораспространяющие</a:t>
          </a:r>
          <a:r>
            <a:rPr lang="ru-RU" sz="1200" b="0" i="0" dirty="0" smtClean="0">
              <a:solidFill>
                <a:srgbClr val="002060"/>
              </a:solidFill>
              <a:latin typeface="Calibri" pitchFamily="34" charset="0"/>
            </a:rPr>
            <a:t> (РП3), имеющие величину критической поверхностной плотности теплового потока не менее 5, но не более 8 киловатт на квадратный метр</a:t>
          </a:r>
          <a:endParaRPr lang="ru-RU" sz="1200" dirty="0">
            <a:solidFill>
              <a:srgbClr val="002060"/>
            </a:solidFill>
            <a:latin typeface="Calibri" pitchFamily="34" charset="0"/>
          </a:endParaRPr>
        </a:p>
      </dgm:t>
    </dgm:pt>
    <dgm:pt modelId="{B28BD3F3-7894-4775-A1AA-9D4D6B28675A}" type="parTrans" cxnId="{F213A0D3-14C8-4BDC-B215-51299E38136A}">
      <dgm:prSet/>
      <dgm:spPr/>
      <dgm:t>
        <a:bodyPr/>
        <a:lstStyle/>
        <a:p>
          <a:endParaRPr lang="ru-RU" sz="1200">
            <a:solidFill>
              <a:srgbClr val="002060"/>
            </a:solidFill>
            <a:latin typeface="Calibri" pitchFamily="34" charset="0"/>
          </a:endParaRPr>
        </a:p>
      </dgm:t>
    </dgm:pt>
    <dgm:pt modelId="{0EE8E05E-4E13-4BBA-926C-5668E039FD66}" type="sibTrans" cxnId="{F213A0D3-14C8-4BDC-B215-51299E38136A}">
      <dgm:prSet/>
      <dgm:spPr/>
      <dgm:t>
        <a:bodyPr/>
        <a:lstStyle/>
        <a:p>
          <a:endParaRPr lang="ru-RU" sz="1200">
            <a:solidFill>
              <a:srgbClr val="002060"/>
            </a:solidFill>
            <a:latin typeface="Calibri" pitchFamily="34" charset="0"/>
          </a:endParaRPr>
        </a:p>
      </dgm:t>
    </dgm:pt>
    <dgm:pt modelId="{F18D630F-8463-438B-8551-726027E8A7B1}">
      <dgm:prSet custT="1"/>
      <dgm:spPr/>
      <dgm:t>
        <a:bodyPr/>
        <a:lstStyle/>
        <a:p>
          <a:r>
            <a:rPr lang="ru-RU" sz="1200" b="0" i="0" dirty="0" err="1" smtClean="0">
              <a:solidFill>
                <a:srgbClr val="002060"/>
              </a:solidFill>
              <a:latin typeface="Calibri" pitchFamily="34" charset="0"/>
            </a:rPr>
            <a:t>сильнораспространяющие</a:t>
          </a:r>
          <a:r>
            <a:rPr lang="ru-RU" sz="1200" b="0" i="0" dirty="0" smtClean="0">
              <a:solidFill>
                <a:srgbClr val="002060"/>
              </a:solidFill>
              <a:latin typeface="Calibri" pitchFamily="34" charset="0"/>
            </a:rPr>
            <a:t> (РП4), имеющие величину критической поверхностной плотности теплового потока менее 5 киловатт на квадратный метр</a:t>
          </a:r>
          <a:endParaRPr lang="ru-RU" sz="1200" dirty="0">
            <a:solidFill>
              <a:srgbClr val="002060"/>
            </a:solidFill>
            <a:latin typeface="Calibri" pitchFamily="34" charset="0"/>
          </a:endParaRPr>
        </a:p>
      </dgm:t>
    </dgm:pt>
    <dgm:pt modelId="{F311E1E3-FD76-4BD9-890B-CE79C0423A0C}" type="parTrans" cxnId="{61031DBB-D496-4122-94D5-D9ADACACCE25}">
      <dgm:prSet/>
      <dgm:spPr/>
      <dgm:t>
        <a:bodyPr/>
        <a:lstStyle/>
        <a:p>
          <a:endParaRPr lang="ru-RU" sz="1200">
            <a:solidFill>
              <a:srgbClr val="002060"/>
            </a:solidFill>
            <a:latin typeface="Calibri" pitchFamily="34" charset="0"/>
          </a:endParaRPr>
        </a:p>
      </dgm:t>
    </dgm:pt>
    <dgm:pt modelId="{0F90A738-E9A5-47E6-BB78-21542252E954}" type="sibTrans" cxnId="{61031DBB-D496-4122-94D5-D9ADACACCE25}">
      <dgm:prSet/>
      <dgm:spPr/>
      <dgm:t>
        <a:bodyPr/>
        <a:lstStyle/>
        <a:p>
          <a:endParaRPr lang="ru-RU" sz="1200">
            <a:solidFill>
              <a:srgbClr val="002060"/>
            </a:solidFill>
            <a:latin typeface="Calibri" pitchFamily="34" charset="0"/>
          </a:endParaRPr>
        </a:p>
      </dgm:t>
    </dgm:pt>
    <dgm:pt modelId="{CBE1EF4B-12E4-4F6E-8E05-E00FA4249F7D}" type="pres">
      <dgm:prSet presAssocID="{BB127612-F5F7-43C2-BE7D-4451E9FCF04B}" presName="vert0" presStyleCnt="0">
        <dgm:presLayoutVars>
          <dgm:dir/>
          <dgm:animOne val="branch"/>
          <dgm:animLvl val="lvl"/>
        </dgm:presLayoutVars>
      </dgm:prSet>
      <dgm:spPr/>
      <dgm:t>
        <a:bodyPr/>
        <a:lstStyle/>
        <a:p>
          <a:endParaRPr lang="ru-RU"/>
        </a:p>
      </dgm:t>
    </dgm:pt>
    <dgm:pt modelId="{CBCB9C6F-BD2D-4584-97D4-444B39C8E0CC}" type="pres">
      <dgm:prSet presAssocID="{9BBBE5BC-B171-4AD7-9F3D-5DBBE2F81D97}" presName="thickLine" presStyleLbl="alignNode1" presStyleIdx="0" presStyleCnt="1"/>
      <dgm:spPr/>
    </dgm:pt>
    <dgm:pt modelId="{759D94ED-7F89-4FF9-8DE5-A5B9BCF6676D}" type="pres">
      <dgm:prSet presAssocID="{9BBBE5BC-B171-4AD7-9F3D-5DBBE2F81D97}" presName="horz1" presStyleCnt="0"/>
      <dgm:spPr/>
    </dgm:pt>
    <dgm:pt modelId="{EEF5687E-FFC9-4137-AB16-3EE4875B2B61}" type="pres">
      <dgm:prSet presAssocID="{9BBBE5BC-B171-4AD7-9F3D-5DBBE2F81D97}" presName="tx1" presStyleLbl="revTx" presStyleIdx="0" presStyleCnt="5" custScaleX="168924"/>
      <dgm:spPr/>
      <dgm:t>
        <a:bodyPr/>
        <a:lstStyle/>
        <a:p>
          <a:endParaRPr lang="ru-RU"/>
        </a:p>
      </dgm:t>
    </dgm:pt>
    <dgm:pt modelId="{40D86A8A-77A8-48EC-A2FC-302A78054459}" type="pres">
      <dgm:prSet presAssocID="{9BBBE5BC-B171-4AD7-9F3D-5DBBE2F81D97}" presName="vert1" presStyleCnt="0"/>
      <dgm:spPr/>
    </dgm:pt>
    <dgm:pt modelId="{061E0664-7005-45A3-B66E-C8E7B354C6C5}" type="pres">
      <dgm:prSet presAssocID="{7AECFFED-48AF-45DD-880D-3049A772F009}" presName="vertSpace2a" presStyleCnt="0"/>
      <dgm:spPr/>
    </dgm:pt>
    <dgm:pt modelId="{B1A8301E-0CA4-412D-916F-781DFCC8B6D0}" type="pres">
      <dgm:prSet presAssocID="{7AECFFED-48AF-45DD-880D-3049A772F009}" presName="horz2" presStyleCnt="0"/>
      <dgm:spPr/>
    </dgm:pt>
    <dgm:pt modelId="{791AE348-3C64-49D0-84D6-BF51C595F2EB}" type="pres">
      <dgm:prSet presAssocID="{7AECFFED-48AF-45DD-880D-3049A772F009}" presName="horzSpace2" presStyleCnt="0"/>
      <dgm:spPr/>
    </dgm:pt>
    <dgm:pt modelId="{CEC96700-796F-415B-A71C-F8914BD93998}" type="pres">
      <dgm:prSet presAssocID="{7AECFFED-48AF-45DD-880D-3049A772F009}" presName="tx2" presStyleLbl="revTx" presStyleIdx="1" presStyleCnt="5"/>
      <dgm:spPr/>
      <dgm:t>
        <a:bodyPr/>
        <a:lstStyle/>
        <a:p>
          <a:endParaRPr lang="ru-RU"/>
        </a:p>
      </dgm:t>
    </dgm:pt>
    <dgm:pt modelId="{EF95716F-B63C-4E92-A3BA-EBD85D1660B2}" type="pres">
      <dgm:prSet presAssocID="{7AECFFED-48AF-45DD-880D-3049A772F009}" presName="vert2" presStyleCnt="0"/>
      <dgm:spPr/>
    </dgm:pt>
    <dgm:pt modelId="{3357AEB0-6135-4398-96F6-1F18FAF5563F}" type="pres">
      <dgm:prSet presAssocID="{7AECFFED-48AF-45DD-880D-3049A772F009}" presName="thinLine2b" presStyleLbl="callout" presStyleIdx="0" presStyleCnt="4"/>
      <dgm:spPr/>
    </dgm:pt>
    <dgm:pt modelId="{0095F19B-77FF-48B3-9605-E3C6637588A0}" type="pres">
      <dgm:prSet presAssocID="{7AECFFED-48AF-45DD-880D-3049A772F009}" presName="vertSpace2b" presStyleCnt="0"/>
      <dgm:spPr/>
    </dgm:pt>
    <dgm:pt modelId="{E5F2F4FC-5520-4560-8E0F-4A1D8254109D}" type="pres">
      <dgm:prSet presAssocID="{327ABD9E-6C95-4726-8D5A-964F8CC68117}" presName="horz2" presStyleCnt="0"/>
      <dgm:spPr/>
    </dgm:pt>
    <dgm:pt modelId="{35430558-6B81-4598-B650-630A7B5E9AF9}" type="pres">
      <dgm:prSet presAssocID="{327ABD9E-6C95-4726-8D5A-964F8CC68117}" presName="horzSpace2" presStyleCnt="0"/>
      <dgm:spPr/>
    </dgm:pt>
    <dgm:pt modelId="{3954A51E-2178-4EBD-83BB-94D92AE08C1C}" type="pres">
      <dgm:prSet presAssocID="{327ABD9E-6C95-4726-8D5A-964F8CC68117}" presName="tx2" presStyleLbl="revTx" presStyleIdx="2" presStyleCnt="5"/>
      <dgm:spPr/>
      <dgm:t>
        <a:bodyPr/>
        <a:lstStyle/>
        <a:p>
          <a:endParaRPr lang="ru-RU"/>
        </a:p>
      </dgm:t>
    </dgm:pt>
    <dgm:pt modelId="{F966A7E0-4F81-404C-9E47-A3D122DE8661}" type="pres">
      <dgm:prSet presAssocID="{327ABD9E-6C95-4726-8D5A-964F8CC68117}" presName="vert2" presStyleCnt="0"/>
      <dgm:spPr/>
    </dgm:pt>
    <dgm:pt modelId="{E53641BC-94C9-4234-AD8C-7AEBCCB25762}" type="pres">
      <dgm:prSet presAssocID="{327ABD9E-6C95-4726-8D5A-964F8CC68117}" presName="thinLine2b" presStyleLbl="callout" presStyleIdx="1" presStyleCnt="4"/>
      <dgm:spPr/>
    </dgm:pt>
    <dgm:pt modelId="{BD6CC46C-7193-43E8-AE79-701B3E6BDF97}" type="pres">
      <dgm:prSet presAssocID="{327ABD9E-6C95-4726-8D5A-964F8CC68117}" presName="vertSpace2b" presStyleCnt="0"/>
      <dgm:spPr/>
    </dgm:pt>
    <dgm:pt modelId="{50C3687E-3C42-41DB-875A-B4A1294EFE89}" type="pres">
      <dgm:prSet presAssocID="{7EBBF6B7-D8BE-4897-80F3-09CF32180D3E}" presName="horz2" presStyleCnt="0"/>
      <dgm:spPr/>
    </dgm:pt>
    <dgm:pt modelId="{7631C73F-82D5-41BA-99DA-3043A99922EC}" type="pres">
      <dgm:prSet presAssocID="{7EBBF6B7-D8BE-4897-80F3-09CF32180D3E}" presName="horzSpace2" presStyleCnt="0"/>
      <dgm:spPr/>
    </dgm:pt>
    <dgm:pt modelId="{872D50EF-5C25-4140-A43B-61B24B60201D}" type="pres">
      <dgm:prSet presAssocID="{7EBBF6B7-D8BE-4897-80F3-09CF32180D3E}" presName="tx2" presStyleLbl="revTx" presStyleIdx="3" presStyleCnt="5"/>
      <dgm:spPr/>
      <dgm:t>
        <a:bodyPr/>
        <a:lstStyle/>
        <a:p>
          <a:endParaRPr lang="ru-RU"/>
        </a:p>
      </dgm:t>
    </dgm:pt>
    <dgm:pt modelId="{CA0AD958-2EE9-45D4-AFC4-01160DE167C7}" type="pres">
      <dgm:prSet presAssocID="{7EBBF6B7-D8BE-4897-80F3-09CF32180D3E}" presName="vert2" presStyleCnt="0"/>
      <dgm:spPr/>
    </dgm:pt>
    <dgm:pt modelId="{30DDD883-4BA1-45D7-B3E1-807CCFB6E4E0}" type="pres">
      <dgm:prSet presAssocID="{7EBBF6B7-D8BE-4897-80F3-09CF32180D3E}" presName="thinLine2b" presStyleLbl="callout" presStyleIdx="2" presStyleCnt="4"/>
      <dgm:spPr/>
    </dgm:pt>
    <dgm:pt modelId="{12C28DAD-BF67-468A-8FDC-CEE692161397}" type="pres">
      <dgm:prSet presAssocID="{7EBBF6B7-D8BE-4897-80F3-09CF32180D3E}" presName="vertSpace2b" presStyleCnt="0"/>
      <dgm:spPr/>
    </dgm:pt>
    <dgm:pt modelId="{DE3EB2BF-85F3-406D-A0CE-F67F87399369}" type="pres">
      <dgm:prSet presAssocID="{F18D630F-8463-438B-8551-726027E8A7B1}" presName="horz2" presStyleCnt="0"/>
      <dgm:spPr/>
    </dgm:pt>
    <dgm:pt modelId="{854A0AD6-A1C6-4EA4-9E08-161A521B4A88}" type="pres">
      <dgm:prSet presAssocID="{F18D630F-8463-438B-8551-726027E8A7B1}" presName="horzSpace2" presStyleCnt="0"/>
      <dgm:spPr/>
    </dgm:pt>
    <dgm:pt modelId="{E1FA6141-AE9E-406F-B875-C5E715B31DCA}" type="pres">
      <dgm:prSet presAssocID="{F18D630F-8463-438B-8551-726027E8A7B1}" presName="tx2" presStyleLbl="revTx" presStyleIdx="4" presStyleCnt="5"/>
      <dgm:spPr/>
      <dgm:t>
        <a:bodyPr/>
        <a:lstStyle/>
        <a:p>
          <a:endParaRPr lang="ru-RU"/>
        </a:p>
      </dgm:t>
    </dgm:pt>
    <dgm:pt modelId="{CECC0F9F-31FA-4928-BB52-0DDDCA4EE8A0}" type="pres">
      <dgm:prSet presAssocID="{F18D630F-8463-438B-8551-726027E8A7B1}" presName="vert2" presStyleCnt="0"/>
      <dgm:spPr/>
    </dgm:pt>
    <dgm:pt modelId="{6C7C666F-1C5A-4A88-8F3A-EAF25CBC160E}" type="pres">
      <dgm:prSet presAssocID="{F18D630F-8463-438B-8551-726027E8A7B1}" presName="thinLine2b" presStyleLbl="callout" presStyleIdx="3" presStyleCnt="4"/>
      <dgm:spPr/>
    </dgm:pt>
    <dgm:pt modelId="{BE76FA1B-5D6D-49DB-9E27-E5C78BBBA48B}" type="pres">
      <dgm:prSet presAssocID="{F18D630F-8463-438B-8551-726027E8A7B1}" presName="vertSpace2b" presStyleCnt="0"/>
      <dgm:spPr/>
    </dgm:pt>
  </dgm:ptLst>
  <dgm:cxnLst>
    <dgm:cxn modelId="{8B91421E-B9A4-4F3D-9F19-B34E37B34C8F}" type="presOf" srcId="{9BBBE5BC-B171-4AD7-9F3D-5DBBE2F81D97}" destId="{EEF5687E-FFC9-4137-AB16-3EE4875B2B61}" srcOrd="0" destOrd="0" presId="urn:microsoft.com/office/officeart/2008/layout/LinedList"/>
    <dgm:cxn modelId="{574210B3-7B08-4CA2-9A85-25ACCC3F34CA}" type="presOf" srcId="{7EBBF6B7-D8BE-4897-80F3-09CF32180D3E}" destId="{872D50EF-5C25-4140-A43B-61B24B60201D}" srcOrd="0" destOrd="0" presId="urn:microsoft.com/office/officeart/2008/layout/LinedList"/>
    <dgm:cxn modelId="{818B8D72-DB42-4E91-BEFD-851C37BF8A70}" srcId="{9BBBE5BC-B171-4AD7-9F3D-5DBBE2F81D97}" destId="{7AECFFED-48AF-45DD-880D-3049A772F009}" srcOrd="0" destOrd="0" parTransId="{B3624C8E-C284-4825-9BCD-1CA1D6D769D9}" sibTransId="{1D5D684F-2EC0-4F58-A8CA-8CD6B63FB37D}"/>
    <dgm:cxn modelId="{F213A0D3-14C8-4BDC-B215-51299E38136A}" srcId="{9BBBE5BC-B171-4AD7-9F3D-5DBBE2F81D97}" destId="{7EBBF6B7-D8BE-4897-80F3-09CF32180D3E}" srcOrd="2" destOrd="0" parTransId="{B28BD3F3-7894-4775-A1AA-9D4D6B28675A}" sibTransId="{0EE8E05E-4E13-4BBA-926C-5668E039FD66}"/>
    <dgm:cxn modelId="{61031DBB-D496-4122-94D5-D9ADACACCE25}" srcId="{9BBBE5BC-B171-4AD7-9F3D-5DBBE2F81D97}" destId="{F18D630F-8463-438B-8551-726027E8A7B1}" srcOrd="3" destOrd="0" parTransId="{F311E1E3-FD76-4BD9-890B-CE79C0423A0C}" sibTransId="{0F90A738-E9A5-47E6-BB78-21542252E954}"/>
    <dgm:cxn modelId="{177CC3F6-AAED-414E-8DDF-1026456F7504}" srcId="{BB127612-F5F7-43C2-BE7D-4451E9FCF04B}" destId="{9BBBE5BC-B171-4AD7-9F3D-5DBBE2F81D97}" srcOrd="0" destOrd="0" parTransId="{D622B69B-02F0-4D6A-9A03-380F603146F7}" sibTransId="{0F0DCDE9-70E9-4192-AFBB-44AECC06675D}"/>
    <dgm:cxn modelId="{2E7BDD8F-ADEB-4F99-98AA-1D9E45E8A00B}" type="presOf" srcId="{327ABD9E-6C95-4726-8D5A-964F8CC68117}" destId="{3954A51E-2178-4EBD-83BB-94D92AE08C1C}" srcOrd="0" destOrd="0" presId="urn:microsoft.com/office/officeart/2008/layout/LinedList"/>
    <dgm:cxn modelId="{E2132582-7766-414E-8E00-00265BDC263D}" type="presOf" srcId="{F18D630F-8463-438B-8551-726027E8A7B1}" destId="{E1FA6141-AE9E-406F-B875-C5E715B31DCA}" srcOrd="0" destOrd="0" presId="urn:microsoft.com/office/officeart/2008/layout/LinedList"/>
    <dgm:cxn modelId="{949024DB-D687-4DC0-86E0-0C9E3E5A88B4}" type="presOf" srcId="{BB127612-F5F7-43C2-BE7D-4451E9FCF04B}" destId="{CBE1EF4B-12E4-4F6E-8E05-E00FA4249F7D}" srcOrd="0" destOrd="0" presId="urn:microsoft.com/office/officeart/2008/layout/LinedList"/>
    <dgm:cxn modelId="{64BDA943-ADB5-4071-8062-317705A246F0}" type="presOf" srcId="{7AECFFED-48AF-45DD-880D-3049A772F009}" destId="{CEC96700-796F-415B-A71C-F8914BD93998}" srcOrd="0" destOrd="0" presId="urn:microsoft.com/office/officeart/2008/layout/LinedList"/>
    <dgm:cxn modelId="{8D90A080-03F3-445A-A034-C34ABB2B9865}" srcId="{9BBBE5BC-B171-4AD7-9F3D-5DBBE2F81D97}" destId="{327ABD9E-6C95-4726-8D5A-964F8CC68117}" srcOrd="1" destOrd="0" parTransId="{A030013A-F637-4BD1-8698-01A4200086D5}" sibTransId="{46FE4892-14CC-4B41-BA89-D2E94D9636B8}"/>
    <dgm:cxn modelId="{7007D9D8-6335-4305-A663-32E6CBADD9AA}" type="presParOf" srcId="{CBE1EF4B-12E4-4F6E-8E05-E00FA4249F7D}" destId="{CBCB9C6F-BD2D-4584-97D4-444B39C8E0CC}" srcOrd="0" destOrd="0" presId="urn:microsoft.com/office/officeart/2008/layout/LinedList"/>
    <dgm:cxn modelId="{01D9BD2D-A24D-44EE-A785-DCD40D7FD795}" type="presParOf" srcId="{CBE1EF4B-12E4-4F6E-8E05-E00FA4249F7D}" destId="{759D94ED-7F89-4FF9-8DE5-A5B9BCF6676D}" srcOrd="1" destOrd="0" presId="urn:microsoft.com/office/officeart/2008/layout/LinedList"/>
    <dgm:cxn modelId="{A4D5E32F-BD1D-42D8-9A13-20F02A8E2882}" type="presParOf" srcId="{759D94ED-7F89-4FF9-8DE5-A5B9BCF6676D}" destId="{EEF5687E-FFC9-4137-AB16-3EE4875B2B61}" srcOrd="0" destOrd="0" presId="urn:microsoft.com/office/officeart/2008/layout/LinedList"/>
    <dgm:cxn modelId="{F1270B64-4C08-45B8-8E34-E8A6DEA784FF}" type="presParOf" srcId="{759D94ED-7F89-4FF9-8DE5-A5B9BCF6676D}" destId="{40D86A8A-77A8-48EC-A2FC-302A78054459}" srcOrd="1" destOrd="0" presId="urn:microsoft.com/office/officeart/2008/layout/LinedList"/>
    <dgm:cxn modelId="{B727CA57-7863-4950-A456-8274DD8ED5F9}" type="presParOf" srcId="{40D86A8A-77A8-48EC-A2FC-302A78054459}" destId="{061E0664-7005-45A3-B66E-C8E7B354C6C5}" srcOrd="0" destOrd="0" presId="urn:microsoft.com/office/officeart/2008/layout/LinedList"/>
    <dgm:cxn modelId="{08649A4C-EC41-4F9B-829C-883D04D495D6}" type="presParOf" srcId="{40D86A8A-77A8-48EC-A2FC-302A78054459}" destId="{B1A8301E-0CA4-412D-916F-781DFCC8B6D0}" srcOrd="1" destOrd="0" presId="urn:microsoft.com/office/officeart/2008/layout/LinedList"/>
    <dgm:cxn modelId="{119665A1-D4D6-4FF2-9E1A-CD044E090165}" type="presParOf" srcId="{B1A8301E-0CA4-412D-916F-781DFCC8B6D0}" destId="{791AE348-3C64-49D0-84D6-BF51C595F2EB}" srcOrd="0" destOrd="0" presId="urn:microsoft.com/office/officeart/2008/layout/LinedList"/>
    <dgm:cxn modelId="{827633D2-795C-4B6D-A252-D9D9B4362FDF}" type="presParOf" srcId="{B1A8301E-0CA4-412D-916F-781DFCC8B6D0}" destId="{CEC96700-796F-415B-A71C-F8914BD93998}" srcOrd="1" destOrd="0" presId="urn:microsoft.com/office/officeart/2008/layout/LinedList"/>
    <dgm:cxn modelId="{D1980B54-EF8B-4136-93AD-3B5B8EC7DF58}" type="presParOf" srcId="{B1A8301E-0CA4-412D-916F-781DFCC8B6D0}" destId="{EF95716F-B63C-4E92-A3BA-EBD85D1660B2}" srcOrd="2" destOrd="0" presId="urn:microsoft.com/office/officeart/2008/layout/LinedList"/>
    <dgm:cxn modelId="{179289A8-F045-4021-874A-E87A300D7DAD}" type="presParOf" srcId="{40D86A8A-77A8-48EC-A2FC-302A78054459}" destId="{3357AEB0-6135-4398-96F6-1F18FAF5563F}" srcOrd="2" destOrd="0" presId="urn:microsoft.com/office/officeart/2008/layout/LinedList"/>
    <dgm:cxn modelId="{612980EC-46D9-4B3A-A007-E25FCFA0A486}" type="presParOf" srcId="{40D86A8A-77A8-48EC-A2FC-302A78054459}" destId="{0095F19B-77FF-48B3-9605-E3C6637588A0}" srcOrd="3" destOrd="0" presId="urn:microsoft.com/office/officeart/2008/layout/LinedList"/>
    <dgm:cxn modelId="{DEE0D338-F7C9-4B23-8032-37A5EFBABBC3}" type="presParOf" srcId="{40D86A8A-77A8-48EC-A2FC-302A78054459}" destId="{E5F2F4FC-5520-4560-8E0F-4A1D8254109D}" srcOrd="4" destOrd="0" presId="urn:microsoft.com/office/officeart/2008/layout/LinedList"/>
    <dgm:cxn modelId="{50BFB889-042D-4B92-8039-3D5A8DEACE70}" type="presParOf" srcId="{E5F2F4FC-5520-4560-8E0F-4A1D8254109D}" destId="{35430558-6B81-4598-B650-630A7B5E9AF9}" srcOrd="0" destOrd="0" presId="urn:microsoft.com/office/officeart/2008/layout/LinedList"/>
    <dgm:cxn modelId="{BD8FBE87-1808-4FFD-900A-7C012935BABA}" type="presParOf" srcId="{E5F2F4FC-5520-4560-8E0F-4A1D8254109D}" destId="{3954A51E-2178-4EBD-83BB-94D92AE08C1C}" srcOrd="1" destOrd="0" presId="urn:microsoft.com/office/officeart/2008/layout/LinedList"/>
    <dgm:cxn modelId="{19AE813E-E629-430F-8BFA-07AC9C0D9C0C}" type="presParOf" srcId="{E5F2F4FC-5520-4560-8E0F-4A1D8254109D}" destId="{F966A7E0-4F81-404C-9E47-A3D122DE8661}" srcOrd="2" destOrd="0" presId="urn:microsoft.com/office/officeart/2008/layout/LinedList"/>
    <dgm:cxn modelId="{014CF7FC-37C6-4419-9206-994F78258B4D}" type="presParOf" srcId="{40D86A8A-77A8-48EC-A2FC-302A78054459}" destId="{E53641BC-94C9-4234-AD8C-7AEBCCB25762}" srcOrd="5" destOrd="0" presId="urn:microsoft.com/office/officeart/2008/layout/LinedList"/>
    <dgm:cxn modelId="{EF813AA8-983E-463C-963F-22861056918F}" type="presParOf" srcId="{40D86A8A-77A8-48EC-A2FC-302A78054459}" destId="{BD6CC46C-7193-43E8-AE79-701B3E6BDF97}" srcOrd="6" destOrd="0" presId="urn:microsoft.com/office/officeart/2008/layout/LinedList"/>
    <dgm:cxn modelId="{32B2D971-0638-426F-8932-B1CF2B8D6A15}" type="presParOf" srcId="{40D86A8A-77A8-48EC-A2FC-302A78054459}" destId="{50C3687E-3C42-41DB-875A-B4A1294EFE89}" srcOrd="7" destOrd="0" presId="urn:microsoft.com/office/officeart/2008/layout/LinedList"/>
    <dgm:cxn modelId="{0DFAF20E-1606-45B4-8A8E-D6DD6D6EC0FE}" type="presParOf" srcId="{50C3687E-3C42-41DB-875A-B4A1294EFE89}" destId="{7631C73F-82D5-41BA-99DA-3043A99922EC}" srcOrd="0" destOrd="0" presId="urn:microsoft.com/office/officeart/2008/layout/LinedList"/>
    <dgm:cxn modelId="{254D3E03-B4D4-4C2B-9267-77072089AE1D}" type="presParOf" srcId="{50C3687E-3C42-41DB-875A-B4A1294EFE89}" destId="{872D50EF-5C25-4140-A43B-61B24B60201D}" srcOrd="1" destOrd="0" presId="urn:microsoft.com/office/officeart/2008/layout/LinedList"/>
    <dgm:cxn modelId="{96C2458F-D79C-4EB9-86DB-49D01848CD90}" type="presParOf" srcId="{50C3687E-3C42-41DB-875A-B4A1294EFE89}" destId="{CA0AD958-2EE9-45D4-AFC4-01160DE167C7}" srcOrd="2" destOrd="0" presId="urn:microsoft.com/office/officeart/2008/layout/LinedList"/>
    <dgm:cxn modelId="{E5EB9A3F-11FB-44B9-87F7-A8E813DB02A2}" type="presParOf" srcId="{40D86A8A-77A8-48EC-A2FC-302A78054459}" destId="{30DDD883-4BA1-45D7-B3E1-807CCFB6E4E0}" srcOrd="8" destOrd="0" presId="urn:microsoft.com/office/officeart/2008/layout/LinedList"/>
    <dgm:cxn modelId="{99A6F120-6D01-4177-9035-C8026AC499D6}" type="presParOf" srcId="{40D86A8A-77A8-48EC-A2FC-302A78054459}" destId="{12C28DAD-BF67-468A-8FDC-CEE692161397}" srcOrd="9" destOrd="0" presId="urn:microsoft.com/office/officeart/2008/layout/LinedList"/>
    <dgm:cxn modelId="{94522316-12E3-4B77-8C1F-9FCF85BCF968}" type="presParOf" srcId="{40D86A8A-77A8-48EC-A2FC-302A78054459}" destId="{DE3EB2BF-85F3-406D-A0CE-F67F87399369}" srcOrd="10" destOrd="0" presId="urn:microsoft.com/office/officeart/2008/layout/LinedList"/>
    <dgm:cxn modelId="{5B9A4B86-F620-4FEF-B8BE-DDD8441D43D3}" type="presParOf" srcId="{DE3EB2BF-85F3-406D-A0CE-F67F87399369}" destId="{854A0AD6-A1C6-4EA4-9E08-161A521B4A88}" srcOrd="0" destOrd="0" presId="urn:microsoft.com/office/officeart/2008/layout/LinedList"/>
    <dgm:cxn modelId="{0232C188-9D44-44DB-8A2C-5E68DC1BC79E}" type="presParOf" srcId="{DE3EB2BF-85F3-406D-A0CE-F67F87399369}" destId="{E1FA6141-AE9E-406F-B875-C5E715B31DCA}" srcOrd="1" destOrd="0" presId="urn:microsoft.com/office/officeart/2008/layout/LinedList"/>
    <dgm:cxn modelId="{7DEA1CE7-A473-453D-8F86-94DA0B812367}" type="presParOf" srcId="{DE3EB2BF-85F3-406D-A0CE-F67F87399369}" destId="{CECC0F9F-31FA-4928-BB52-0DDDCA4EE8A0}" srcOrd="2" destOrd="0" presId="urn:microsoft.com/office/officeart/2008/layout/LinedList"/>
    <dgm:cxn modelId="{EDEABB9C-62C2-4F21-B22F-26C4EEA6F41D}" type="presParOf" srcId="{40D86A8A-77A8-48EC-A2FC-302A78054459}" destId="{6C7C666F-1C5A-4A88-8F3A-EAF25CBC160E}" srcOrd="11" destOrd="0" presId="urn:microsoft.com/office/officeart/2008/layout/LinedList"/>
    <dgm:cxn modelId="{8E9D88C3-8283-43AB-A971-BE3F9560D4F5}" type="presParOf" srcId="{40D86A8A-77A8-48EC-A2FC-302A78054459}" destId="{BE76FA1B-5D6D-49DB-9E27-E5C78BBBA48B}" srcOrd="12" destOrd="0" presId="urn:microsoft.com/office/officeart/2008/layout/Line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C7DAB22-B93A-4722-96E3-107E47B6FA1D}" type="doc">
      <dgm:prSet loTypeId="urn:microsoft.com/office/officeart/2008/layout/LinedList" loCatId="list" qsTypeId="urn:microsoft.com/office/officeart/2005/8/quickstyle/3d1" qsCatId="3D" csTypeId="urn:microsoft.com/office/officeart/2005/8/colors/colorful5" csCatId="colorful" phldr="1"/>
      <dgm:spPr/>
      <dgm:t>
        <a:bodyPr/>
        <a:lstStyle/>
        <a:p>
          <a:endParaRPr lang="ru-RU"/>
        </a:p>
      </dgm:t>
    </dgm:pt>
    <dgm:pt modelId="{8F867BB3-3818-4162-9F18-E2D54C68CEE9}">
      <dgm:prSet phldrT="[Текст]" custT="1"/>
      <dgm:spPr/>
      <dgm:t>
        <a:bodyPr/>
        <a:lstStyle/>
        <a:p>
          <a:r>
            <a:rPr lang="ru-RU" sz="1200" b="1" i="0" dirty="0" smtClean="0">
              <a:solidFill>
                <a:srgbClr val="002060"/>
              </a:solidFill>
              <a:latin typeface="Calibri" pitchFamily="34" charset="0"/>
            </a:rPr>
            <a:t>В зависимости от степени </a:t>
          </a:r>
          <a:r>
            <a:rPr lang="ru-RU" sz="1200" b="1" i="0" dirty="0" err="1" smtClean="0">
              <a:solidFill>
                <a:srgbClr val="002060"/>
              </a:solidFill>
              <a:latin typeface="Calibri" pitchFamily="34" charset="0"/>
            </a:rPr>
            <a:t>пожаровзрывоопасности</a:t>
          </a:r>
          <a:r>
            <a:rPr lang="ru-RU" sz="1200" b="1" i="0" dirty="0" smtClean="0">
              <a:solidFill>
                <a:srgbClr val="002060"/>
              </a:solidFill>
              <a:latin typeface="Calibri" pitchFamily="34" charset="0"/>
            </a:rPr>
            <a:t> и пожарной опасности электрооборудование подразделяется на следующие виды:</a:t>
          </a:r>
          <a:endParaRPr lang="ru-RU" sz="1200" b="1" dirty="0">
            <a:solidFill>
              <a:srgbClr val="002060"/>
            </a:solidFill>
            <a:latin typeface="Calibri" pitchFamily="34" charset="0"/>
          </a:endParaRPr>
        </a:p>
      </dgm:t>
    </dgm:pt>
    <dgm:pt modelId="{A7AFE5ED-3BAB-4F85-8C48-B9D2C323E042}" type="parTrans" cxnId="{BFF5851D-DED6-4B5E-80DB-27087C6C26E7}">
      <dgm:prSet/>
      <dgm:spPr/>
      <dgm:t>
        <a:bodyPr/>
        <a:lstStyle/>
        <a:p>
          <a:endParaRPr lang="ru-RU" sz="1200">
            <a:solidFill>
              <a:srgbClr val="002060"/>
            </a:solidFill>
            <a:latin typeface="Calibri" pitchFamily="34" charset="0"/>
          </a:endParaRPr>
        </a:p>
      </dgm:t>
    </dgm:pt>
    <dgm:pt modelId="{38939540-7FEC-49B5-9DA7-731C18E18110}" type="sibTrans" cxnId="{BFF5851D-DED6-4B5E-80DB-27087C6C26E7}">
      <dgm:prSet/>
      <dgm:spPr/>
      <dgm:t>
        <a:bodyPr/>
        <a:lstStyle/>
        <a:p>
          <a:endParaRPr lang="ru-RU" sz="1200">
            <a:solidFill>
              <a:srgbClr val="002060"/>
            </a:solidFill>
            <a:latin typeface="Calibri" pitchFamily="34" charset="0"/>
          </a:endParaRPr>
        </a:p>
      </dgm:t>
    </dgm:pt>
    <dgm:pt modelId="{3E857738-5687-4CB8-9354-3114B364C13D}">
      <dgm:prSet phldrT="[Текст]" custT="1"/>
      <dgm:spPr/>
      <dgm:t>
        <a:bodyPr/>
        <a:lstStyle/>
        <a:p>
          <a:r>
            <a:rPr lang="ru-RU" sz="1200" b="0" i="0" smtClean="0">
              <a:solidFill>
                <a:srgbClr val="002060"/>
              </a:solidFill>
              <a:latin typeface="Calibri" pitchFamily="34" charset="0"/>
            </a:rPr>
            <a:t>электрооборудование без средств пожаровзрывозащиты</a:t>
          </a:r>
          <a:endParaRPr lang="ru-RU" sz="1200" dirty="0">
            <a:solidFill>
              <a:srgbClr val="002060"/>
            </a:solidFill>
            <a:latin typeface="Calibri" pitchFamily="34" charset="0"/>
          </a:endParaRPr>
        </a:p>
      </dgm:t>
    </dgm:pt>
    <dgm:pt modelId="{F16B0F41-0688-47C6-9C6A-20F906ADF39A}" type="parTrans" cxnId="{8A6A2DC9-8C4C-4328-8115-5E57ED4F1342}">
      <dgm:prSet/>
      <dgm:spPr/>
      <dgm:t>
        <a:bodyPr/>
        <a:lstStyle/>
        <a:p>
          <a:endParaRPr lang="ru-RU" sz="1200">
            <a:solidFill>
              <a:srgbClr val="002060"/>
            </a:solidFill>
            <a:latin typeface="Calibri" pitchFamily="34" charset="0"/>
          </a:endParaRPr>
        </a:p>
      </dgm:t>
    </dgm:pt>
    <dgm:pt modelId="{686C44C2-86E7-4C4E-AA2B-C899E4FD0FDB}" type="sibTrans" cxnId="{8A6A2DC9-8C4C-4328-8115-5E57ED4F1342}">
      <dgm:prSet/>
      <dgm:spPr/>
      <dgm:t>
        <a:bodyPr/>
        <a:lstStyle/>
        <a:p>
          <a:endParaRPr lang="ru-RU" sz="1200">
            <a:solidFill>
              <a:srgbClr val="002060"/>
            </a:solidFill>
            <a:latin typeface="Calibri" pitchFamily="34" charset="0"/>
          </a:endParaRPr>
        </a:p>
      </dgm:t>
    </dgm:pt>
    <dgm:pt modelId="{2C739335-7C77-4616-A889-477758844DC9}">
      <dgm:prSet phldrT="[Текст]" custT="1"/>
      <dgm:spPr/>
      <dgm:t>
        <a:bodyPr/>
        <a:lstStyle/>
        <a:p>
          <a:r>
            <a:rPr lang="ru-RU" sz="1200" b="0" i="0" smtClean="0">
              <a:solidFill>
                <a:srgbClr val="002060"/>
              </a:solidFill>
              <a:latin typeface="Calibri" pitchFamily="34" charset="0"/>
            </a:rPr>
            <a:t>пожарозащищенное электрооборудование (для пожароопасных зон)</a:t>
          </a:r>
          <a:endParaRPr lang="ru-RU" sz="1200" dirty="0">
            <a:solidFill>
              <a:srgbClr val="002060"/>
            </a:solidFill>
            <a:latin typeface="Calibri" pitchFamily="34" charset="0"/>
          </a:endParaRPr>
        </a:p>
      </dgm:t>
    </dgm:pt>
    <dgm:pt modelId="{863D3AF7-6866-4697-9BE9-34E3A18C6720}" type="parTrans" cxnId="{D8229303-D53D-4891-9510-D477F288CBCB}">
      <dgm:prSet/>
      <dgm:spPr/>
      <dgm:t>
        <a:bodyPr/>
        <a:lstStyle/>
        <a:p>
          <a:endParaRPr lang="ru-RU" sz="1200">
            <a:solidFill>
              <a:srgbClr val="002060"/>
            </a:solidFill>
            <a:latin typeface="Calibri" pitchFamily="34" charset="0"/>
          </a:endParaRPr>
        </a:p>
      </dgm:t>
    </dgm:pt>
    <dgm:pt modelId="{57439964-10F4-4715-9152-73BE8A5303E0}" type="sibTrans" cxnId="{D8229303-D53D-4891-9510-D477F288CBCB}">
      <dgm:prSet/>
      <dgm:spPr/>
      <dgm:t>
        <a:bodyPr/>
        <a:lstStyle/>
        <a:p>
          <a:endParaRPr lang="ru-RU" sz="1200">
            <a:solidFill>
              <a:srgbClr val="002060"/>
            </a:solidFill>
            <a:latin typeface="Calibri" pitchFamily="34" charset="0"/>
          </a:endParaRPr>
        </a:p>
      </dgm:t>
    </dgm:pt>
    <dgm:pt modelId="{B46B3A8C-5C48-4220-97CA-66A4E2DE8FEE}">
      <dgm:prSet phldrT="[Текст]" custT="1"/>
      <dgm:spPr/>
      <dgm:t>
        <a:bodyPr/>
        <a:lstStyle/>
        <a:p>
          <a:r>
            <a:rPr lang="ru-RU" sz="1200" b="0" i="0" dirty="0" smtClean="0">
              <a:solidFill>
                <a:srgbClr val="002060"/>
              </a:solidFill>
              <a:latin typeface="Calibri" pitchFamily="34" charset="0"/>
            </a:rPr>
            <a:t>взрывозащищенное электрооборудование (для взрывоопасных зон)</a:t>
          </a:r>
          <a:endParaRPr lang="ru-RU" sz="1200" dirty="0">
            <a:solidFill>
              <a:srgbClr val="002060"/>
            </a:solidFill>
            <a:latin typeface="Calibri" pitchFamily="34" charset="0"/>
          </a:endParaRPr>
        </a:p>
      </dgm:t>
    </dgm:pt>
    <dgm:pt modelId="{02BDF153-68B0-4411-86C4-D80345396B5D}" type="parTrans" cxnId="{D12FF611-9A3C-4B2B-8594-EBB22D538B81}">
      <dgm:prSet/>
      <dgm:spPr/>
      <dgm:t>
        <a:bodyPr/>
        <a:lstStyle/>
        <a:p>
          <a:endParaRPr lang="ru-RU" sz="1200">
            <a:solidFill>
              <a:srgbClr val="002060"/>
            </a:solidFill>
            <a:latin typeface="Calibri" pitchFamily="34" charset="0"/>
          </a:endParaRPr>
        </a:p>
      </dgm:t>
    </dgm:pt>
    <dgm:pt modelId="{C0448995-CBDD-4F23-ABAC-DBF5EA47C404}" type="sibTrans" cxnId="{D12FF611-9A3C-4B2B-8594-EBB22D538B81}">
      <dgm:prSet/>
      <dgm:spPr/>
      <dgm:t>
        <a:bodyPr/>
        <a:lstStyle/>
        <a:p>
          <a:endParaRPr lang="ru-RU" sz="1200">
            <a:solidFill>
              <a:srgbClr val="002060"/>
            </a:solidFill>
            <a:latin typeface="Calibri" pitchFamily="34" charset="0"/>
          </a:endParaRPr>
        </a:p>
      </dgm:t>
    </dgm:pt>
    <dgm:pt modelId="{4DF959B7-5805-444D-B526-6D2E6D070A50}" type="pres">
      <dgm:prSet presAssocID="{9C7DAB22-B93A-4722-96E3-107E47B6FA1D}" presName="vert0" presStyleCnt="0">
        <dgm:presLayoutVars>
          <dgm:dir/>
          <dgm:animOne val="branch"/>
          <dgm:animLvl val="lvl"/>
        </dgm:presLayoutVars>
      </dgm:prSet>
      <dgm:spPr/>
      <dgm:t>
        <a:bodyPr/>
        <a:lstStyle/>
        <a:p>
          <a:endParaRPr lang="ru-RU"/>
        </a:p>
      </dgm:t>
    </dgm:pt>
    <dgm:pt modelId="{88CD4B0F-7648-4E3B-BD3D-A58295DEA80C}" type="pres">
      <dgm:prSet presAssocID="{8F867BB3-3818-4162-9F18-E2D54C68CEE9}" presName="thickLine" presStyleLbl="alignNode1" presStyleIdx="0" presStyleCnt="1"/>
      <dgm:spPr/>
    </dgm:pt>
    <dgm:pt modelId="{F9DE2586-26EA-47C5-88DE-161367FA3802}" type="pres">
      <dgm:prSet presAssocID="{8F867BB3-3818-4162-9F18-E2D54C68CEE9}" presName="horz1" presStyleCnt="0"/>
      <dgm:spPr/>
    </dgm:pt>
    <dgm:pt modelId="{88221EED-D495-41EA-A897-B43C79F83FBF}" type="pres">
      <dgm:prSet presAssocID="{8F867BB3-3818-4162-9F18-E2D54C68CEE9}" presName="tx1" presStyleLbl="revTx" presStyleIdx="0" presStyleCnt="4"/>
      <dgm:spPr/>
      <dgm:t>
        <a:bodyPr/>
        <a:lstStyle/>
        <a:p>
          <a:endParaRPr lang="ru-RU"/>
        </a:p>
      </dgm:t>
    </dgm:pt>
    <dgm:pt modelId="{B2091439-5930-46CF-B137-1B8FC4785B28}" type="pres">
      <dgm:prSet presAssocID="{8F867BB3-3818-4162-9F18-E2D54C68CEE9}" presName="vert1" presStyleCnt="0"/>
      <dgm:spPr/>
    </dgm:pt>
    <dgm:pt modelId="{8E8E9B07-21DA-4FE6-8938-AC4D9D40F6F0}" type="pres">
      <dgm:prSet presAssocID="{3E857738-5687-4CB8-9354-3114B364C13D}" presName="vertSpace2a" presStyleCnt="0"/>
      <dgm:spPr/>
    </dgm:pt>
    <dgm:pt modelId="{F93AB8D3-8F95-4083-B951-21146CA305CC}" type="pres">
      <dgm:prSet presAssocID="{3E857738-5687-4CB8-9354-3114B364C13D}" presName="horz2" presStyleCnt="0"/>
      <dgm:spPr/>
    </dgm:pt>
    <dgm:pt modelId="{15257632-57E7-46F4-8648-98CDFB09079B}" type="pres">
      <dgm:prSet presAssocID="{3E857738-5687-4CB8-9354-3114B364C13D}" presName="horzSpace2" presStyleCnt="0"/>
      <dgm:spPr/>
    </dgm:pt>
    <dgm:pt modelId="{1BD51CE7-8FA4-4F79-AAA2-4286A735C9F8}" type="pres">
      <dgm:prSet presAssocID="{3E857738-5687-4CB8-9354-3114B364C13D}" presName="tx2" presStyleLbl="revTx" presStyleIdx="1" presStyleCnt="4"/>
      <dgm:spPr/>
      <dgm:t>
        <a:bodyPr/>
        <a:lstStyle/>
        <a:p>
          <a:endParaRPr lang="ru-RU"/>
        </a:p>
      </dgm:t>
    </dgm:pt>
    <dgm:pt modelId="{8B385D50-1800-42E7-9000-014D29FAC3F1}" type="pres">
      <dgm:prSet presAssocID="{3E857738-5687-4CB8-9354-3114B364C13D}" presName="vert2" presStyleCnt="0"/>
      <dgm:spPr/>
    </dgm:pt>
    <dgm:pt modelId="{31F4D222-9495-407A-941A-03F467DCC090}" type="pres">
      <dgm:prSet presAssocID="{3E857738-5687-4CB8-9354-3114B364C13D}" presName="thinLine2b" presStyleLbl="callout" presStyleIdx="0" presStyleCnt="3"/>
      <dgm:spPr/>
    </dgm:pt>
    <dgm:pt modelId="{6903DD17-E46D-41BE-89B3-473337B006B1}" type="pres">
      <dgm:prSet presAssocID="{3E857738-5687-4CB8-9354-3114B364C13D}" presName="vertSpace2b" presStyleCnt="0"/>
      <dgm:spPr/>
    </dgm:pt>
    <dgm:pt modelId="{F2DA6EF1-F81B-40BE-A6B4-887922428625}" type="pres">
      <dgm:prSet presAssocID="{2C739335-7C77-4616-A889-477758844DC9}" presName="horz2" presStyleCnt="0"/>
      <dgm:spPr/>
    </dgm:pt>
    <dgm:pt modelId="{58BA4C1B-4A7D-458B-94BB-AD9FC975C04C}" type="pres">
      <dgm:prSet presAssocID="{2C739335-7C77-4616-A889-477758844DC9}" presName="horzSpace2" presStyleCnt="0"/>
      <dgm:spPr/>
    </dgm:pt>
    <dgm:pt modelId="{D632D52A-B995-49F5-8617-336F3DA1D9F9}" type="pres">
      <dgm:prSet presAssocID="{2C739335-7C77-4616-A889-477758844DC9}" presName="tx2" presStyleLbl="revTx" presStyleIdx="2" presStyleCnt="4"/>
      <dgm:spPr/>
      <dgm:t>
        <a:bodyPr/>
        <a:lstStyle/>
        <a:p>
          <a:endParaRPr lang="ru-RU"/>
        </a:p>
      </dgm:t>
    </dgm:pt>
    <dgm:pt modelId="{04DED7F8-9B35-4226-AAC1-FA6850F5FCAD}" type="pres">
      <dgm:prSet presAssocID="{2C739335-7C77-4616-A889-477758844DC9}" presName="vert2" presStyleCnt="0"/>
      <dgm:spPr/>
    </dgm:pt>
    <dgm:pt modelId="{8903A727-DCDB-4FCC-849A-A222236D0759}" type="pres">
      <dgm:prSet presAssocID="{2C739335-7C77-4616-A889-477758844DC9}" presName="thinLine2b" presStyleLbl="callout" presStyleIdx="1" presStyleCnt="3"/>
      <dgm:spPr/>
    </dgm:pt>
    <dgm:pt modelId="{8110766A-92CF-4705-9AFB-47485D281BDF}" type="pres">
      <dgm:prSet presAssocID="{2C739335-7C77-4616-A889-477758844DC9}" presName="vertSpace2b" presStyleCnt="0"/>
      <dgm:spPr/>
    </dgm:pt>
    <dgm:pt modelId="{A4644901-27D4-480F-AB8C-B4DD7435B28E}" type="pres">
      <dgm:prSet presAssocID="{B46B3A8C-5C48-4220-97CA-66A4E2DE8FEE}" presName="horz2" presStyleCnt="0"/>
      <dgm:spPr/>
    </dgm:pt>
    <dgm:pt modelId="{17D5FE31-D405-4D28-AFA8-0DC30D7BD7EB}" type="pres">
      <dgm:prSet presAssocID="{B46B3A8C-5C48-4220-97CA-66A4E2DE8FEE}" presName="horzSpace2" presStyleCnt="0"/>
      <dgm:spPr/>
    </dgm:pt>
    <dgm:pt modelId="{20578DAD-8539-4B20-9914-9A3A78D23236}" type="pres">
      <dgm:prSet presAssocID="{B46B3A8C-5C48-4220-97CA-66A4E2DE8FEE}" presName="tx2" presStyleLbl="revTx" presStyleIdx="3" presStyleCnt="4"/>
      <dgm:spPr/>
      <dgm:t>
        <a:bodyPr/>
        <a:lstStyle/>
        <a:p>
          <a:endParaRPr lang="ru-RU"/>
        </a:p>
      </dgm:t>
    </dgm:pt>
    <dgm:pt modelId="{9B78496D-AA6A-4AC5-B362-0E709B71E127}" type="pres">
      <dgm:prSet presAssocID="{B46B3A8C-5C48-4220-97CA-66A4E2DE8FEE}" presName="vert2" presStyleCnt="0"/>
      <dgm:spPr/>
    </dgm:pt>
    <dgm:pt modelId="{49419C14-1E20-46FA-8EDA-A06C2D9A228F}" type="pres">
      <dgm:prSet presAssocID="{B46B3A8C-5C48-4220-97CA-66A4E2DE8FEE}" presName="thinLine2b" presStyleLbl="callout" presStyleIdx="2" presStyleCnt="3"/>
      <dgm:spPr/>
    </dgm:pt>
    <dgm:pt modelId="{5CEA2B2A-1284-4F1B-BAAA-E7C5D45A3959}" type="pres">
      <dgm:prSet presAssocID="{B46B3A8C-5C48-4220-97CA-66A4E2DE8FEE}" presName="vertSpace2b" presStyleCnt="0"/>
      <dgm:spPr/>
    </dgm:pt>
  </dgm:ptLst>
  <dgm:cxnLst>
    <dgm:cxn modelId="{8A6A2DC9-8C4C-4328-8115-5E57ED4F1342}" srcId="{8F867BB3-3818-4162-9F18-E2D54C68CEE9}" destId="{3E857738-5687-4CB8-9354-3114B364C13D}" srcOrd="0" destOrd="0" parTransId="{F16B0F41-0688-47C6-9C6A-20F906ADF39A}" sibTransId="{686C44C2-86E7-4C4E-AA2B-C899E4FD0FDB}"/>
    <dgm:cxn modelId="{D8229303-D53D-4891-9510-D477F288CBCB}" srcId="{8F867BB3-3818-4162-9F18-E2D54C68CEE9}" destId="{2C739335-7C77-4616-A889-477758844DC9}" srcOrd="1" destOrd="0" parTransId="{863D3AF7-6866-4697-9BE9-34E3A18C6720}" sibTransId="{57439964-10F4-4715-9152-73BE8A5303E0}"/>
    <dgm:cxn modelId="{BFF5851D-DED6-4B5E-80DB-27087C6C26E7}" srcId="{9C7DAB22-B93A-4722-96E3-107E47B6FA1D}" destId="{8F867BB3-3818-4162-9F18-E2D54C68CEE9}" srcOrd="0" destOrd="0" parTransId="{A7AFE5ED-3BAB-4F85-8C48-B9D2C323E042}" sibTransId="{38939540-7FEC-49B5-9DA7-731C18E18110}"/>
    <dgm:cxn modelId="{E9D3D5CE-98BB-42C8-AF66-E3E1C00479BA}" type="presOf" srcId="{3E857738-5687-4CB8-9354-3114B364C13D}" destId="{1BD51CE7-8FA4-4F79-AAA2-4286A735C9F8}" srcOrd="0" destOrd="0" presId="urn:microsoft.com/office/officeart/2008/layout/LinedList"/>
    <dgm:cxn modelId="{7A0A9FDE-DDFA-4BD2-8765-B2335D871FB6}" type="presOf" srcId="{9C7DAB22-B93A-4722-96E3-107E47B6FA1D}" destId="{4DF959B7-5805-444D-B526-6D2E6D070A50}" srcOrd="0" destOrd="0" presId="urn:microsoft.com/office/officeart/2008/layout/LinedList"/>
    <dgm:cxn modelId="{2A0FCD6B-A9CF-415C-9B08-C8A67130489E}" type="presOf" srcId="{B46B3A8C-5C48-4220-97CA-66A4E2DE8FEE}" destId="{20578DAD-8539-4B20-9914-9A3A78D23236}" srcOrd="0" destOrd="0" presId="urn:microsoft.com/office/officeart/2008/layout/LinedList"/>
    <dgm:cxn modelId="{A912CB05-4647-48B3-AA44-E6F2D9FACAC2}" type="presOf" srcId="{2C739335-7C77-4616-A889-477758844DC9}" destId="{D632D52A-B995-49F5-8617-336F3DA1D9F9}" srcOrd="0" destOrd="0" presId="urn:microsoft.com/office/officeart/2008/layout/LinedList"/>
    <dgm:cxn modelId="{D12FF611-9A3C-4B2B-8594-EBB22D538B81}" srcId="{8F867BB3-3818-4162-9F18-E2D54C68CEE9}" destId="{B46B3A8C-5C48-4220-97CA-66A4E2DE8FEE}" srcOrd="2" destOrd="0" parTransId="{02BDF153-68B0-4411-86C4-D80345396B5D}" sibTransId="{C0448995-CBDD-4F23-ABAC-DBF5EA47C404}"/>
    <dgm:cxn modelId="{5F569BE2-AF95-473B-8589-1A0F97909B8C}" type="presOf" srcId="{8F867BB3-3818-4162-9F18-E2D54C68CEE9}" destId="{88221EED-D495-41EA-A897-B43C79F83FBF}" srcOrd="0" destOrd="0" presId="urn:microsoft.com/office/officeart/2008/layout/LinedList"/>
    <dgm:cxn modelId="{78D6DD00-F9B1-41FB-93B2-F65A149058B7}" type="presParOf" srcId="{4DF959B7-5805-444D-B526-6D2E6D070A50}" destId="{88CD4B0F-7648-4E3B-BD3D-A58295DEA80C}" srcOrd="0" destOrd="0" presId="urn:microsoft.com/office/officeart/2008/layout/LinedList"/>
    <dgm:cxn modelId="{5CEFE076-8734-4ED6-964A-9BAEBD03B93A}" type="presParOf" srcId="{4DF959B7-5805-444D-B526-6D2E6D070A50}" destId="{F9DE2586-26EA-47C5-88DE-161367FA3802}" srcOrd="1" destOrd="0" presId="urn:microsoft.com/office/officeart/2008/layout/LinedList"/>
    <dgm:cxn modelId="{379AE695-0A73-420A-877B-2529225A645E}" type="presParOf" srcId="{F9DE2586-26EA-47C5-88DE-161367FA3802}" destId="{88221EED-D495-41EA-A897-B43C79F83FBF}" srcOrd="0" destOrd="0" presId="urn:microsoft.com/office/officeart/2008/layout/LinedList"/>
    <dgm:cxn modelId="{73B2773E-4FE3-43B6-B698-8F2D249CC838}" type="presParOf" srcId="{F9DE2586-26EA-47C5-88DE-161367FA3802}" destId="{B2091439-5930-46CF-B137-1B8FC4785B28}" srcOrd="1" destOrd="0" presId="urn:microsoft.com/office/officeart/2008/layout/LinedList"/>
    <dgm:cxn modelId="{B0F85DB0-0B86-4389-AEDD-8B73853944E5}" type="presParOf" srcId="{B2091439-5930-46CF-B137-1B8FC4785B28}" destId="{8E8E9B07-21DA-4FE6-8938-AC4D9D40F6F0}" srcOrd="0" destOrd="0" presId="urn:microsoft.com/office/officeart/2008/layout/LinedList"/>
    <dgm:cxn modelId="{25EFF451-E6F8-4B77-BDBF-F808AEAC9499}" type="presParOf" srcId="{B2091439-5930-46CF-B137-1B8FC4785B28}" destId="{F93AB8D3-8F95-4083-B951-21146CA305CC}" srcOrd="1" destOrd="0" presId="urn:microsoft.com/office/officeart/2008/layout/LinedList"/>
    <dgm:cxn modelId="{D7A74CAC-4ECA-4377-8E0C-E002279BFA6F}" type="presParOf" srcId="{F93AB8D3-8F95-4083-B951-21146CA305CC}" destId="{15257632-57E7-46F4-8648-98CDFB09079B}" srcOrd="0" destOrd="0" presId="urn:microsoft.com/office/officeart/2008/layout/LinedList"/>
    <dgm:cxn modelId="{041EF05E-1693-45CF-9E3D-4136BCCA6C39}" type="presParOf" srcId="{F93AB8D3-8F95-4083-B951-21146CA305CC}" destId="{1BD51CE7-8FA4-4F79-AAA2-4286A735C9F8}" srcOrd="1" destOrd="0" presId="urn:microsoft.com/office/officeart/2008/layout/LinedList"/>
    <dgm:cxn modelId="{C02C23E2-1291-46EF-A549-7BF782006806}" type="presParOf" srcId="{F93AB8D3-8F95-4083-B951-21146CA305CC}" destId="{8B385D50-1800-42E7-9000-014D29FAC3F1}" srcOrd="2" destOrd="0" presId="urn:microsoft.com/office/officeart/2008/layout/LinedList"/>
    <dgm:cxn modelId="{AAC83255-FF1B-4658-99CC-3766FA1726C7}" type="presParOf" srcId="{B2091439-5930-46CF-B137-1B8FC4785B28}" destId="{31F4D222-9495-407A-941A-03F467DCC090}" srcOrd="2" destOrd="0" presId="urn:microsoft.com/office/officeart/2008/layout/LinedList"/>
    <dgm:cxn modelId="{291A619D-102C-454A-ABEB-37B620E0F30B}" type="presParOf" srcId="{B2091439-5930-46CF-B137-1B8FC4785B28}" destId="{6903DD17-E46D-41BE-89B3-473337B006B1}" srcOrd="3" destOrd="0" presId="urn:microsoft.com/office/officeart/2008/layout/LinedList"/>
    <dgm:cxn modelId="{43A97361-2D66-4C59-A018-49DA394FE986}" type="presParOf" srcId="{B2091439-5930-46CF-B137-1B8FC4785B28}" destId="{F2DA6EF1-F81B-40BE-A6B4-887922428625}" srcOrd="4" destOrd="0" presId="urn:microsoft.com/office/officeart/2008/layout/LinedList"/>
    <dgm:cxn modelId="{49368D11-4319-4901-AEFA-4656F1BE6A73}" type="presParOf" srcId="{F2DA6EF1-F81B-40BE-A6B4-887922428625}" destId="{58BA4C1B-4A7D-458B-94BB-AD9FC975C04C}" srcOrd="0" destOrd="0" presId="urn:microsoft.com/office/officeart/2008/layout/LinedList"/>
    <dgm:cxn modelId="{18493D57-61F6-41D7-A7A8-DD0ECCD7F816}" type="presParOf" srcId="{F2DA6EF1-F81B-40BE-A6B4-887922428625}" destId="{D632D52A-B995-49F5-8617-336F3DA1D9F9}" srcOrd="1" destOrd="0" presId="urn:microsoft.com/office/officeart/2008/layout/LinedList"/>
    <dgm:cxn modelId="{EB767BCC-D11B-43EA-BC9E-F74A767FD78F}" type="presParOf" srcId="{F2DA6EF1-F81B-40BE-A6B4-887922428625}" destId="{04DED7F8-9B35-4226-AAC1-FA6850F5FCAD}" srcOrd="2" destOrd="0" presId="urn:microsoft.com/office/officeart/2008/layout/LinedList"/>
    <dgm:cxn modelId="{6C792C8F-580B-4583-AD9E-E1767057A024}" type="presParOf" srcId="{B2091439-5930-46CF-B137-1B8FC4785B28}" destId="{8903A727-DCDB-4FCC-849A-A222236D0759}" srcOrd="5" destOrd="0" presId="urn:microsoft.com/office/officeart/2008/layout/LinedList"/>
    <dgm:cxn modelId="{AE393FDA-C27C-4D27-9050-A12D55ABD0EF}" type="presParOf" srcId="{B2091439-5930-46CF-B137-1B8FC4785B28}" destId="{8110766A-92CF-4705-9AFB-47485D281BDF}" srcOrd="6" destOrd="0" presId="urn:microsoft.com/office/officeart/2008/layout/LinedList"/>
    <dgm:cxn modelId="{3FF512B2-B764-4D42-9ABC-69CB11FA69EC}" type="presParOf" srcId="{B2091439-5930-46CF-B137-1B8FC4785B28}" destId="{A4644901-27D4-480F-AB8C-B4DD7435B28E}" srcOrd="7" destOrd="0" presId="urn:microsoft.com/office/officeart/2008/layout/LinedList"/>
    <dgm:cxn modelId="{30540E57-60A6-4835-BBC0-E7744E3A085B}" type="presParOf" srcId="{A4644901-27D4-480F-AB8C-B4DD7435B28E}" destId="{17D5FE31-D405-4D28-AFA8-0DC30D7BD7EB}" srcOrd="0" destOrd="0" presId="urn:microsoft.com/office/officeart/2008/layout/LinedList"/>
    <dgm:cxn modelId="{E6900849-5F46-48BC-8712-B6FD4AAD6807}" type="presParOf" srcId="{A4644901-27D4-480F-AB8C-B4DD7435B28E}" destId="{20578DAD-8539-4B20-9914-9A3A78D23236}" srcOrd="1" destOrd="0" presId="urn:microsoft.com/office/officeart/2008/layout/LinedList"/>
    <dgm:cxn modelId="{30F0B0D1-CE65-4358-B115-D796A7376A9D}" type="presParOf" srcId="{A4644901-27D4-480F-AB8C-B4DD7435B28E}" destId="{9B78496D-AA6A-4AC5-B362-0E709B71E127}" srcOrd="2" destOrd="0" presId="urn:microsoft.com/office/officeart/2008/layout/LinedList"/>
    <dgm:cxn modelId="{3AD2FD02-5C0E-42A3-89C0-AE6D447B85C7}" type="presParOf" srcId="{B2091439-5930-46CF-B137-1B8FC4785B28}" destId="{49419C14-1E20-46FA-8EDA-A06C2D9A228F}" srcOrd="8" destOrd="0" presId="urn:microsoft.com/office/officeart/2008/layout/LinedList"/>
    <dgm:cxn modelId="{C3CDFD18-0191-419F-A78C-E270599BCF72}" type="presParOf" srcId="{B2091439-5930-46CF-B137-1B8FC4785B28}" destId="{5CEA2B2A-1284-4F1B-BAAA-E7C5D45A3959}" srcOrd="9"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4376B28-1C3D-48C2-9CC7-2AB423EB58B2}" type="doc">
      <dgm:prSet loTypeId="urn:microsoft.com/office/officeart/2008/layout/LinedList" loCatId="list" qsTypeId="urn:microsoft.com/office/officeart/2005/8/quickstyle/simple1" qsCatId="simple" csTypeId="urn:microsoft.com/office/officeart/2005/8/colors/colorful3" csCatId="colorful" phldr="1"/>
      <dgm:spPr/>
      <dgm:t>
        <a:bodyPr/>
        <a:lstStyle/>
        <a:p>
          <a:endParaRPr lang="ru-RU"/>
        </a:p>
      </dgm:t>
    </dgm:pt>
    <dgm:pt modelId="{9C34D016-2E7A-4962-B585-39F23416C852}">
      <dgm:prSet phldrT="[Текст]" custT="1"/>
      <dgm:spPr/>
      <dgm:t>
        <a:bodyPr/>
        <a:lstStyle/>
        <a:p>
          <a:endParaRPr lang="ru-RU" sz="800" b="1" i="0" dirty="0" smtClean="0">
            <a:solidFill>
              <a:srgbClr val="002060"/>
            </a:solidFill>
            <a:latin typeface="Calibri" pitchFamily="34" charset="0"/>
          </a:endParaRPr>
        </a:p>
        <a:p>
          <a:r>
            <a:rPr lang="ru-RU" sz="1200" b="1" i="0" dirty="0" smtClean="0">
              <a:solidFill>
                <a:srgbClr val="002060"/>
              </a:solidFill>
              <a:latin typeface="Calibri" pitchFamily="34" charset="0"/>
            </a:rPr>
            <a:t>Взрывозащищенное электрооборудование по уровням </a:t>
          </a:r>
          <a:r>
            <a:rPr lang="ru-RU" sz="1200" b="1" i="0" dirty="0" err="1" smtClean="0">
              <a:solidFill>
                <a:srgbClr val="002060"/>
              </a:solidFill>
              <a:latin typeface="Calibri" pitchFamily="34" charset="0"/>
            </a:rPr>
            <a:t>взрывозащиты</a:t>
          </a:r>
          <a:r>
            <a:rPr lang="ru-RU" sz="1200" b="1" i="0" dirty="0" smtClean="0">
              <a:solidFill>
                <a:srgbClr val="002060"/>
              </a:solidFill>
              <a:latin typeface="Calibri" pitchFamily="34" charset="0"/>
            </a:rPr>
            <a:t> подразделяется на следующие виды:</a:t>
          </a:r>
          <a:endParaRPr lang="ru-RU" sz="1200" b="1" dirty="0">
            <a:solidFill>
              <a:srgbClr val="002060"/>
            </a:solidFill>
            <a:latin typeface="Calibri" pitchFamily="34" charset="0"/>
          </a:endParaRPr>
        </a:p>
      </dgm:t>
    </dgm:pt>
    <dgm:pt modelId="{02DEBAE5-CF81-4D9B-A9C3-CC57C014630F}" type="parTrans" cxnId="{82C1544F-6511-4ED3-B1A7-FF65F546A726}">
      <dgm:prSet/>
      <dgm:spPr/>
      <dgm:t>
        <a:bodyPr/>
        <a:lstStyle/>
        <a:p>
          <a:endParaRPr lang="ru-RU" sz="1200">
            <a:solidFill>
              <a:srgbClr val="002060"/>
            </a:solidFill>
            <a:latin typeface="Calibri" pitchFamily="34" charset="0"/>
          </a:endParaRPr>
        </a:p>
      </dgm:t>
    </dgm:pt>
    <dgm:pt modelId="{D371E135-E127-44D1-B85D-32FC38C95CAB}" type="sibTrans" cxnId="{82C1544F-6511-4ED3-B1A7-FF65F546A726}">
      <dgm:prSet/>
      <dgm:spPr/>
      <dgm:t>
        <a:bodyPr/>
        <a:lstStyle/>
        <a:p>
          <a:endParaRPr lang="ru-RU" sz="1200">
            <a:solidFill>
              <a:srgbClr val="002060"/>
            </a:solidFill>
            <a:latin typeface="Calibri" pitchFamily="34" charset="0"/>
          </a:endParaRPr>
        </a:p>
      </dgm:t>
    </dgm:pt>
    <dgm:pt modelId="{D2C80126-D40D-4C65-B22C-D1613EC5E838}">
      <dgm:prSet phldrT="[Текст]" custT="1"/>
      <dgm:spPr/>
      <dgm:t>
        <a:bodyPr/>
        <a:lstStyle/>
        <a:p>
          <a:r>
            <a:rPr lang="ru-RU" sz="1200" b="0" i="0" smtClean="0">
              <a:solidFill>
                <a:srgbClr val="002060"/>
              </a:solidFill>
              <a:latin typeface="Calibri" pitchFamily="34" charset="0"/>
            </a:rPr>
            <a:t>особовзрывобезопасное электрооборудование (уровень 0)</a:t>
          </a:r>
          <a:endParaRPr lang="ru-RU" sz="1200" dirty="0">
            <a:solidFill>
              <a:srgbClr val="002060"/>
            </a:solidFill>
            <a:latin typeface="Calibri" pitchFamily="34" charset="0"/>
          </a:endParaRPr>
        </a:p>
      </dgm:t>
    </dgm:pt>
    <dgm:pt modelId="{00B6A883-5C28-4CB4-B037-C9EBBBDB88E1}" type="parTrans" cxnId="{F028FFC0-4E65-469A-AD5F-D129F89AED17}">
      <dgm:prSet/>
      <dgm:spPr/>
      <dgm:t>
        <a:bodyPr/>
        <a:lstStyle/>
        <a:p>
          <a:endParaRPr lang="ru-RU" sz="1200">
            <a:solidFill>
              <a:srgbClr val="002060"/>
            </a:solidFill>
            <a:latin typeface="Calibri" pitchFamily="34" charset="0"/>
          </a:endParaRPr>
        </a:p>
      </dgm:t>
    </dgm:pt>
    <dgm:pt modelId="{20DFE70A-F17D-420D-B0F7-E5EFC9B56D9F}" type="sibTrans" cxnId="{F028FFC0-4E65-469A-AD5F-D129F89AED17}">
      <dgm:prSet/>
      <dgm:spPr/>
      <dgm:t>
        <a:bodyPr/>
        <a:lstStyle/>
        <a:p>
          <a:endParaRPr lang="ru-RU" sz="1200">
            <a:solidFill>
              <a:srgbClr val="002060"/>
            </a:solidFill>
            <a:latin typeface="Calibri" pitchFamily="34" charset="0"/>
          </a:endParaRPr>
        </a:p>
      </dgm:t>
    </dgm:pt>
    <dgm:pt modelId="{2F6AC35C-FB68-4EA1-8758-E29F3C566EE0}">
      <dgm:prSet phldrT="[Текст]" custT="1"/>
      <dgm:spPr/>
      <dgm:t>
        <a:bodyPr/>
        <a:lstStyle/>
        <a:p>
          <a:r>
            <a:rPr lang="ru-RU" sz="1200" b="0" i="0" smtClean="0">
              <a:solidFill>
                <a:srgbClr val="002060"/>
              </a:solidFill>
              <a:latin typeface="Calibri" pitchFamily="34" charset="0"/>
            </a:rPr>
            <a:t>взрывобезопасное электрооборудование (уровень 1)</a:t>
          </a:r>
          <a:endParaRPr lang="ru-RU" sz="1200" dirty="0">
            <a:solidFill>
              <a:srgbClr val="002060"/>
            </a:solidFill>
            <a:latin typeface="Calibri" pitchFamily="34" charset="0"/>
          </a:endParaRPr>
        </a:p>
      </dgm:t>
    </dgm:pt>
    <dgm:pt modelId="{570BACAB-A2B6-4580-B9FE-90600A3CF089}" type="parTrans" cxnId="{A52F5ABA-404F-414D-96AC-CD2C0C66FF52}">
      <dgm:prSet/>
      <dgm:spPr/>
      <dgm:t>
        <a:bodyPr/>
        <a:lstStyle/>
        <a:p>
          <a:endParaRPr lang="ru-RU" sz="1200">
            <a:solidFill>
              <a:srgbClr val="002060"/>
            </a:solidFill>
            <a:latin typeface="Calibri" pitchFamily="34" charset="0"/>
          </a:endParaRPr>
        </a:p>
      </dgm:t>
    </dgm:pt>
    <dgm:pt modelId="{DC8D4F33-0FBC-4C44-A40B-01F2639E36C6}" type="sibTrans" cxnId="{A52F5ABA-404F-414D-96AC-CD2C0C66FF52}">
      <dgm:prSet/>
      <dgm:spPr/>
      <dgm:t>
        <a:bodyPr/>
        <a:lstStyle/>
        <a:p>
          <a:endParaRPr lang="ru-RU" sz="1200">
            <a:solidFill>
              <a:srgbClr val="002060"/>
            </a:solidFill>
            <a:latin typeface="Calibri" pitchFamily="34" charset="0"/>
          </a:endParaRPr>
        </a:p>
      </dgm:t>
    </dgm:pt>
    <dgm:pt modelId="{B57D0916-1C31-4D88-8442-8221041912A0}">
      <dgm:prSet phldrT="[Текст]" custT="1"/>
      <dgm:spPr/>
      <dgm:t>
        <a:bodyPr/>
        <a:lstStyle/>
        <a:p>
          <a:r>
            <a:rPr lang="ru-RU" sz="1200" b="0" i="0" dirty="0" smtClean="0">
              <a:solidFill>
                <a:srgbClr val="002060"/>
              </a:solidFill>
              <a:latin typeface="Calibri" pitchFamily="34" charset="0"/>
            </a:rPr>
            <a:t>электрооборудование повышенной надежности против взрыва (уровень 2)</a:t>
          </a:r>
          <a:endParaRPr lang="ru-RU" sz="1200" dirty="0">
            <a:solidFill>
              <a:srgbClr val="002060"/>
            </a:solidFill>
            <a:latin typeface="Calibri" pitchFamily="34" charset="0"/>
          </a:endParaRPr>
        </a:p>
      </dgm:t>
    </dgm:pt>
    <dgm:pt modelId="{B8661617-514D-4676-9234-560804154170}" type="parTrans" cxnId="{5F9199FD-90E9-4C6E-9889-A2F47915883B}">
      <dgm:prSet/>
      <dgm:spPr/>
      <dgm:t>
        <a:bodyPr/>
        <a:lstStyle/>
        <a:p>
          <a:endParaRPr lang="ru-RU" sz="1200">
            <a:solidFill>
              <a:srgbClr val="002060"/>
            </a:solidFill>
            <a:latin typeface="Calibri" pitchFamily="34" charset="0"/>
          </a:endParaRPr>
        </a:p>
      </dgm:t>
    </dgm:pt>
    <dgm:pt modelId="{6C4C06EE-3E0C-4425-9D0C-29B52EA11F0E}" type="sibTrans" cxnId="{5F9199FD-90E9-4C6E-9889-A2F47915883B}">
      <dgm:prSet/>
      <dgm:spPr/>
      <dgm:t>
        <a:bodyPr/>
        <a:lstStyle/>
        <a:p>
          <a:endParaRPr lang="ru-RU" sz="1200">
            <a:solidFill>
              <a:srgbClr val="002060"/>
            </a:solidFill>
            <a:latin typeface="Calibri" pitchFamily="34" charset="0"/>
          </a:endParaRPr>
        </a:p>
      </dgm:t>
    </dgm:pt>
    <dgm:pt modelId="{D5C85B16-29F9-4635-9380-53EB8C7F9F6E}" type="pres">
      <dgm:prSet presAssocID="{44376B28-1C3D-48C2-9CC7-2AB423EB58B2}" presName="vert0" presStyleCnt="0">
        <dgm:presLayoutVars>
          <dgm:dir/>
          <dgm:animOne val="branch"/>
          <dgm:animLvl val="lvl"/>
        </dgm:presLayoutVars>
      </dgm:prSet>
      <dgm:spPr/>
      <dgm:t>
        <a:bodyPr/>
        <a:lstStyle/>
        <a:p>
          <a:endParaRPr lang="ru-RU"/>
        </a:p>
      </dgm:t>
    </dgm:pt>
    <dgm:pt modelId="{4C32EDE9-68C3-4A31-95A7-644403EF65EB}" type="pres">
      <dgm:prSet presAssocID="{9C34D016-2E7A-4962-B585-39F23416C852}" presName="thickLine" presStyleLbl="alignNode1" presStyleIdx="0" presStyleCnt="1"/>
      <dgm:spPr/>
    </dgm:pt>
    <dgm:pt modelId="{9DD9534E-95EA-48C6-9F84-60D05A18A4B3}" type="pres">
      <dgm:prSet presAssocID="{9C34D016-2E7A-4962-B585-39F23416C852}" presName="horz1" presStyleCnt="0"/>
      <dgm:spPr/>
    </dgm:pt>
    <dgm:pt modelId="{D9B38137-ED28-4747-8EFE-CF7290FE464C}" type="pres">
      <dgm:prSet presAssocID="{9C34D016-2E7A-4962-B585-39F23416C852}" presName="tx1" presStyleLbl="revTx" presStyleIdx="0" presStyleCnt="4" custScaleX="211003"/>
      <dgm:spPr/>
      <dgm:t>
        <a:bodyPr/>
        <a:lstStyle/>
        <a:p>
          <a:endParaRPr lang="ru-RU"/>
        </a:p>
      </dgm:t>
    </dgm:pt>
    <dgm:pt modelId="{5203373C-3566-4B66-94C7-DF63C8D6D2B5}" type="pres">
      <dgm:prSet presAssocID="{9C34D016-2E7A-4962-B585-39F23416C852}" presName="vert1" presStyleCnt="0"/>
      <dgm:spPr/>
    </dgm:pt>
    <dgm:pt modelId="{B7769C84-9C86-424B-A9A6-1DBAF8D5331E}" type="pres">
      <dgm:prSet presAssocID="{D2C80126-D40D-4C65-B22C-D1613EC5E838}" presName="vertSpace2a" presStyleCnt="0"/>
      <dgm:spPr/>
    </dgm:pt>
    <dgm:pt modelId="{21CB2FB0-F9BA-4185-9780-4AA99822CA89}" type="pres">
      <dgm:prSet presAssocID="{D2C80126-D40D-4C65-B22C-D1613EC5E838}" presName="horz2" presStyleCnt="0"/>
      <dgm:spPr/>
    </dgm:pt>
    <dgm:pt modelId="{5565F72F-1390-47E4-BD5D-DDC7FA516CFC}" type="pres">
      <dgm:prSet presAssocID="{D2C80126-D40D-4C65-B22C-D1613EC5E838}" presName="horzSpace2" presStyleCnt="0"/>
      <dgm:spPr/>
    </dgm:pt>
    <dgm:pt modelId="{070958C6-DBE8-4938-B422-925A20DC833C}" type="pres">
      <dgm:prSet presAssocID="{D2C80126-D40D-4C65-B22C-D1613EC5E838}" presName="tx2" presStyleLbl="revTx" presStyleIdx="1" presStyleCnt="4"/>
      <dgm:spPr/>
      <dgm:t>
        <a:bodyPr/>
        <a:lstStyle/>
        <a:p>
          <a:endParaRPr lang="ru-RU"/>
        </a:p>
      </dgm:t>
    </dgm:pt>
    <dgm:pt modelId="{41703585-670F-42E3-88C7-C05873CE3255}" type="pres">
      <dgm:prSet presAssocID="{D2C80126-D40D-4C65-B22C-D1613EC5E838}" presName="vert2" presStyleCnt="0"/>
      <dgm:spPr/>
    </dgm:pt>
    <dgm:pt modelId="{79CCD241-F1C2-42BE-9C74-6A56A6C0A038}" type="pres">
      <dgm:prSet presAssocID="{D2C80126-D40D-4C65-B22C-D1613EC5E838}" presName="thinLine2b" presStyleLbl="callout" presStyleIdx="0" presStyleCnt="3"/>
      <dgm:spPr>
        <a:ln w="28575">
          <a:solidFill>
            <a:srgbClr val="002060"/>
          </a:solidFill>
        </a:ln>
      </dgm:spPr>
    </dgm:pt>
    <dgm:pt modelId="{522C2536-FDC5-475F-9567-8DF0C7431249}" type="pres">
      <dgm:prSet presAssocID="{D2C80126-D40D-4C65-B22C-D1613EC5E838}" presName="vertSpace2b" presStyleCnt="0"/>
      <dgm:spPr/>
    </dgm:pt>
    <dgm:pt modelId="{7165127D-F187-455A-9F1B-995CC6F2A35C}" type="pres">
      <dgm:prSet presAssocID="{2F6AC35C-FB68-4EA1-8758-E29F3C566EE0}" presName="horz2" presStyleCnt="0"/>
      <dgm:spPr/>
    </dgm:pt>
    <dgm:pt modelId="{36662356-497D-4CEA-A6FE-95D080003FA9}" type="pres">
      <dgm:prSet presAssocID="{2F6AC35C-FB68-4EA1-8758-E29F3C566EE0}" presName="horzSpace2" presStyleCnt="0"/>
      <dgm:spPr/>
    </dgm:pt>
    <dgm:pt modelId="{54ABEA3B-6513-49DB-8A7B-F4F2EBF39A05}" type="pres">
      <dgm:prSet presAssocID="{2F6AC35C-FB68-4EA1-8758-E29F3C566EE0}" presName="tx2" presStyleLbl="revTx" presStyleIdx="2" presStyleCnt="4"/>
      <dgm:spPr/>
      <dgm:t>
        <a:bodyPr/>
        <a:lstStyle/>
        <a:p>
          <a:endParaRPr lang="ru-RU"/>
        </a:p>
      </dgm:t>
    </dgm:pt>
    <dgm:pt modelId="{1A231E06-C279-466F-94F5-9C5A157AB17E}" type="pres">
      <dgm:prSet presAssocID="{2F6AC35C-FB68-4EA1-8758-E29F3C566EE0}" presName="vert2" presStyleCnt="0"/>
      <dgm:spPr/>
    </dgm:pt>
    <dgm:pt modelId="{833964E5-F619-4427-A46F-FC16FCAFD348}" type="pres">
      <dgm:prSet presAssocID="{2F6AC35C-FB68-4EA1-8758-E29F3C566EE0}" presName="thinLine2b" presStyleLbl="callout" presStyleIdx="1" presStyleCnt="3"/>
      <dgm:spPr>
        <a:ln w="28575">
          <a:solidFill>
            <a:srgbClr val="002060"/>
          </a:solidFill>
        </a:ln>
      </dgm:spPr>
    </dgm:pt>
    <dgm:pt modelId="{172FD896-D561-4741-8AE9-5AD68A4A0033}" type="pres">
      <dgm:prSet presAssocID="{2F6AC35C-FB68-4EA1-8758-E29F3C566EE0}" presName="vertSpace2b" presStyleCnt="0"/>
      <dgm:spPr/>
    </dgm:pt>
    <dgm:pt modelId="{A95833F0-A953-4701-8D7B-C1FFF32DA811}" type="pres">
      <dgm:prSet presAssocID="{B57D0916-1C31-4D88-8442-8221041912A0}" presName="horz2" presStyleCnt="0"/>
      <dgm:spPr/>
    </dgm:pt>
    <dgm:pt modelId="{804B6AEC-198A-44AC-9A48-72C030D574EC}" type="pres">
      <dgm:prSet presAssocID="{B57D0916-1C31-4D88-8442-8221041912A0}" presName="horzSpace2" presStyleCnt="0"/>
      <dgm:spPr/>
    </dgm:pt>
    <dgm:pt modelId="{F44BD332-0241-4A0B-AA7E-0CA7291C4879}" type="pres">
      <dgm:prSet presAssocID="{B57D0916-1C31-4D88-8442-8221041912A0}" presName="tx2" presStyleLbl="revTx" presStyleIdx="3" presStyleCnt="4"/>
      <dgm:spPr/>
      <dgm:t>
        <a:bodyPr/>
        <a:lstStyle/>
        <a:p>
          <a:endParaRPr lang="ru-RU"/>
        </a:p>
      </dgm:t>
    </dgm:pt>
    <dgm:pt modelId="{88FB7DF1-86D3-4D08-A258-27C0CCC82346}" type="pres">
      <dgm:prSet presAssocID="{B57D0916-1C31-4D88-8442-8221041912A0}" presName="vert2" presStyleCnt="0"/>
      <dgm:spPr/>
    </dgm:pt>
    <dgm:pt modelId="{87DD402B-F5AE-41EF-A326-8EA0B5327B38}" type="pres">
      <dgm:prSet presAssocID="{B57D0916-1C31-4D88-8442-8221041912A0}" presName="thinLine2b" presStyleLbl="callout" presStyleIdx="2" presStyleCnt="3"/>
      <dgm:spPr/>
    </dgm:pt>
    <dgm:pt modelId="{B59B7228-6D96-4300-B7C4-4D657B3ACB02}" type="pres">
      <dgm:prSet presAssocID="{B57D0916-1C31-4D88-8442-8221041912A0}" presName="vertSpace2b" presStyleCnt="0"/>
      <dgm:spPr/>
    </dgm:pt>
  </dgm:ptLst>
  <dgm:cxnLst>
    <dgm:cxn modelId="{464AE0F1-07C0-47C6-824F-E7C0DA392A52}" type="presOf" srcId="{44376B28-1C3D-48C2-9CC7-2AB423EB58B2}" destId="{D5C85B16-29F9-4635-9380-53EB8C7F9F6E}" srcOrd="0" destOrd="0" presId="urn:microsoft.com/office/officeart/2008/layout/LinedList"/>
    <dgm:cxn modelId="{397A61D6-B1C9-44FC-93F8-AFBB1DC0CDEE}" type="presOf" srcId="{2F6AC35C-FB68-4EA1-8758-E29F3C566EE0}" destId="{54ABEA3B-6513-49DB-8A7B-F4F2EBF39A05}" srcOrd="0" destOrd="0" presId="urn:microsoft.com/office/officeart/2008/layout/LinedList"/>
    <dgm:cxn modelId="{5F9199FD-90E9-4C6E-9889-A2F47915883B}" srcId="{9C34D016-2E7A-4962-B585-39F23416C852}" destId="{B57D0916-1C31-4D88-8442-8221041912A0}" srcOrd="2" destOrd="0" parTransId="{B8661617-514D-4676-9234-560804154170}" sibTransId="{6C4C06EE-3E0C-4425-9D0C-29B52EA11F0E}"/>
    <dgm:cxn modelId="{41EA7133-574E-426A-BDF5-15986BE7E984}" type="presOf" srcId="{B57D0916-1C31-4D88-8442-8221041912A0}" destId="{F44BD332-0241-4A0B-AA7E-0CA7291C4879}" srcOrd="0" destOrd="0" presId="urn:microsoft.com/office/officeart/2008/layout/LinedList"/>
    <dgm:cxn modelId="{F028FFC0-4E65-469A-AD5F-D129F89AED17}" srcId="{9C34D016-2E7A-4962-B585-39F23416C852}" destId="{D2C80126-D40D-4C65-B22C-D1613EC5E838}" srcOrd="0" destOrd="0" parTransId="{00B6A883-5C28-4CB4-B037-C9EBBBDB88E1}" sibTransId="{20DFE70A-F17D-420D-B0F7-E5EFC9B56D9F}"/>
    <dgm:cxn modelId="{82C1544F-6511-4ED3-B1A7-FF65F546A726}" srcId="{44376B28-1C3D-48C2-9CC7-2AB423EB58B2}" destId="{9C34D016-2E7A-4962-B585-39F23416C852}" srcOrd="0" destOrd="0" parTransId="{02DEBAE5-CF81-4D9B-A9C3-CC57C014630F}" sibTransId="{D371E135-E127-44D1-B85D-32FC38C95CAB}"/>
    <dgm:cxn modelId="{565CB7CB-42CB-4559-8F27-142C3E61420C}" type="presOf" srcId="{9C34D016-2E7A-4962-B585-39F23416C852}" destId="{D9B38137-ED28-4747-8EFE-CF7290FE464C}" srcOrd="0" destOrd="0" presId="urn:microsoft.com/office/officeart/2008/layout/LinedList"/>
    <dgm:cxn modelId="{A52F5ABA-404F-414D-96AC-CD2C0C66FF52}" srcId="{9C34D016-2E7A-4962-B585-39F23416C852}" destId="{2F6AC35C-FB68-4EA1-8758-E29F3C566EE0}" srcOrd="1" destOrd="0" parTransId="{570BACAB-A2B6-4580-B9FE-90600A3CF089}" sibTransId="{DC8D4F33-0FBC-4C44-A40B-01F2639E36C6}"/>
    <dgm:cxn modelId="{6C34EEE4-B796-4AA0-AD97-46684B0101EB}" type="presOf" srcId="{D2C80126-D40D-4C65-B22C-D1613EC5E838}" destId="{070958C6-DBE8-4938-B422-925A20DC833C}" srcOrd="0" destOrd="0" presId="urn:microsoft.com/office/officeart/2008/layout/LinedList"/>
    <dgm:cxn modelId="{30A6B60C-94F9-4E69-B120-27836B7B29C5}" type="presParOf" srcId="{D5C85B16-29F9-4635-9380-53EB8C7F9F6E}" destId="{4C32EDE9-68C3-4A31-95A7-644403EF65EB}" srcOrd="0" destOrd="0" presId="urn:microsoft.com/office/officeart/2008/layout/LinedList"/>
    <dgm:cxn modelId="{D94DB7F8-4991-4AE2-B601-163A5AAF143D}" type="presParOf" srcId="{D5C85B16-29F9-4635-9380-53EB8C7F9F6E}" destId="{9DD9534E-95EA-48C6-9F84-60D05A18A4B3}" srcOrd="1" destOrd="0" presId="urn:microsoft.com/office/officeart/2008/layout/LinedList"/>
    <dgm:cxn modelId="{D9A19675-8641-45BA-92C8-E14082BD40FA}" type="presParOf" srcId="{9DD9534E-95EA-48C6-9F84-60D05A18A4B3}" destId="{D9B38137-ED28-4747-8EFE-CF7290FE464C}" srcOrd="0" destOrd="0" presId="urn:microsoft.com/office/officeart/2008/layout/LinedList"/>
    <dgm:cxn modelId="{B5CBD862-D94E-48A0-A37A-F1F0902138FC}" type="presParOf" srcId="{9DD9534E-95EA-48C6-9F84-60D05A18A4B3}" destId="{5203373C-3566-4B66-94C7-DF63C8D6D2B5}" srcOrd="1" destOrd="0" presId="urn:microsoft.com/office/officeart/2008/layout/LinedList"/>
    <dgm:cxn modelId="{28E296F0-B9A5-4683-ADDF-0F324D5DE724}" type="presParOf" srcId="{5203373C-3566-4B66-94C7-DF63C8D6D2B5}" destId="{B7769C84-9C86-424B-A9A6-1DBAF8D5331E}" srcOrd="0" destOrd="0" presId="urn:microsoft.com/office/officeart/2008/layout/LinedList"/>
    <dgm:cxn modelId="{CA40B5F5-E36C-434F-939D-B24A7571FEE4}" type="presParOf" srcId="{5203373C-3566-4B66-94C7-DF63C8D6D2B5}" destId="{21CB2FB0-F9BA-4185-9780-4AA99822CA89}" srcOrd="1" destOrd="0" presId="urn:microsoft.com/office/officeart/2008/layout/LinedList"/>
    <dgm:cxn modelId="{49BB33CC-0B07-41D5-88AD-0E5A21AB25D2}" type="presParOf" srcId="{21CB2FB0-F9BA-4185-9780-4AA99822CA89}" destId="{5565F72F-1390-47E4-BD5D-DDC7FA516CFC}" srcOrd="0" destOrd="0" presId="urn:microsoft.com/office/officeart/2008/layout/LinedList"/>
    <dgm:cxn modelId="{883135D0-B739-48BB-97C7-AD99C9E69CB5}" type="presParOf" srcId="{21CB2FB0-F9BA-4185-9780-4AA99822CA89}" destId="{070958C6-DBE8-4938-B422-925A20DC833C}" srcOrd="1" destOrd="0" presId="urn:microsoft.com/office/officeart/2008/layout/LinedList"/>
    <dgm:cxn modelId="{B126EB86-F957-4698-BE1E-F23CE595E089}" type="presParOf" srcId="{21CB2FB0-F9BA-4185-9780-4AA99822CA89}" destId="{41703585-670F-42E3-88C7-C05873CE3255}" srcOrd="2" destOrd="0" presId="urn:microsoft.com/office/officeart/2008/layout/LinedList"/>
    <dgm:cxn modelId="{E686D7FC-E1C9-4409-A57B-F0FD245D8996}" type="presParOf" srcId="{5203373C-3566-4B66-94C7-DF63C8D6D2B5}" destId="{79CCD241-F1C2-42BE-9C74-6A56A6C0A038}" srcOrd="2" destOrd="0" presId="urn:microsoft.com/office/officeart/2008/layout/LinedList"/>
    <dgm:cxn modelId="{B0DDCAA0-02B4-4CD2-8440-61E548E85835}" type="presParOf" srcId="{5203373C-3566-4B66-94C7-DF63C8D6D2B5}" destId="{522C2536-FDC5-475F-9567-8DF0C7431249}" srcOrd="3" destOrd="0" presId="urn:microsoft.com/office/officeart/2008/layout/LinedList"/>
    <dgm:cxn modelId="{C192065B-0A3F-4C61-BAF7-D1CB5652D16C}" type="presParOf" srcId="{5203373C-3566-4B66-94C7-DF63C8D6D2B5}" destId="{7165127D-F187-455A-9F1B-995CC6F2A35C}" srcOrd="4" destOrd="0" presId="urn:microsoft.com/office/officeart/2008/layout/LinedList"/>
    <dgm:cxn modelId="{537B0DAF-2638-4CA2-BEA9-B93FCE88C84A}" type="presParOf" srcId="{7165127D-F187-455A-9F1B-995CC6F2A35C}" destId="{36662356-497D-4CEA-A6FE-95D080003FA9}" srcOrd="0" destOrd="0" presId="urn:microsoft.com/office/officeart/2008/layout/LinedList"/>
    <dgm:cxn modelId="{FFD8ECC9-25C6-4031-8B08-3B6606C2114B}" type="presParOf" srcId="{7165127D-F187-455A-9F1B-995CC6F2A35C}" destId="{54ABEA3B-6513-49DB-8A7B-F4F2EBF39A05}" srcOrd="1" destOrd="0" presId="urn:microsoft.com/office/officeart/2008/layout/LinedList"/>
    <dgm:cxn modelId="{0A20A783-3302-4DC5-A54F-C22B87FDC974}" type="presParOf" srcId="{7165127D-F187-455A-9F1B-995CC6F2A35C}" destId="{1A231E06-C279-466F-94F5-9C5A157AB17E}" srcOrd="2" destOrd="0" presId="urn:microsoft.com/office/officeart/2008/layout/LinedList"/>
    <dgm:cxn modelId="{2B5CC780-A8B6-42AF-BCAE-7A8B75B71289}" type="presParOf" srcId="{5203373C-3566-4B66-94C7-DF63C8D6D2B5}" destId="{833964E5-F619-4427-A46F-FC16FCAFD348}" srcOrd="5" destOrd="0" presId="urn:microsoft.com/office/officeart/2008/layout/LinedList"/>
    <dgm:cxn modelId="{2776A146-08FD-49F4-A429-3442E771A7FA}" type="presParOf" srcId="{5203373C-3566-4B66-94C7-DF63C8D6D2B5}" destId="{172FD896-D561-4741-8AE9-5AD68A4A0033}" srcOrd="6" destOrd="0" presId="urn:microsoft.com/office/officeart/2008/layout/LinedList"/>
    <dgm:cxn modelId="{76379D03-AB1A-4119-97BC-2B3A0E642D02}" type="presParOf" srcId="{5203373C-3566-4B66-94C7-DF63C8D6D2B5}" destId="{A95833F0-A953-4701-8D7B-C1FFF32DA811}" srcOrd="7" destOrd="0" presId="urn:microsoft.com/office/officeart/2008/layout/LinedList"/>
    <dgm:cxn modelId="{8B51FFD1-8B76-46CA-9A12-F11FF45E59E8}" type="presParOf" srcId="{A95833F0-A953-4701-8D7B-C1FFF32DA811}" destId="{804B6AEC-198A-44AC-9A48-72C030D574EC}" srcOrd="0" destOrd="0" presId="urn:microsoft.com/office/officeart/2008/layout/LinedList"/>
    <dgm:cxn modelId="{B0797BCF-6466-47A0-B4E2-2BF0697E45BD}" type="presParOf" srcId="{A95833F0-A953-4701-8D7B-C1FFF32DA811}" destId="{F44BD332-0241-4A0B-AA7E-0CA7291C4879}" srcOrd="1" destOrd="0" presId="urn:microsoft.com/office/officeart/2008/layout/LinedList"/>
    <dgm:cxn modelId="{6F55258D-6BC4-47D4-B009-5B82157FFB42}" type="presParOf" srcId="{A95833F0-A953-4701-8D7B-C1FFF32DA811}" destId="{88FB7DF1-86D3-4D08-A258-27C0CCC82346}" srcOrd="2" destOrd="0" presId="urn:microsoft.com/office/officeart/2008/layout/LinedList"/>
    <dgm:cxn modelId="{C8632421-B60D-4479-972A-874F8F725391}" type="presParOf" srcId="{5203373C-3566-4B66-94C7-DF63C8D6D2B5}" destId="{87DD402B-F5AE-41EF-A326-8EA0B5327B38}" srcOrd="8" destOrd="0" presId="urn:microsoft.com/office/officeart/2008/layout/LinedList"/>
    <dgm:cxn modelId="{1DD98B48-2373-4CED-A548-A1B6244ED717}" type="presParOf" srcId="{5203373C-3566-4B66-94C7-DF63C8D6D2B5}" destId="{B59B7228-6D96-4300-B7C4-4D657B3ACB02}" srcOrd="9" destOrd="0" presId="urn:microsoft.com/office/officeart/2008/layout/LinedList"/>
  </dgm:cxnLst>
  <dgm:bg>
    <a:solidFill>
      <a:schemeClr val="accent3">
        <a:lumMod val="20000"/>
        <a:lumOff val="80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4E71ED5-CAA0-42A0-A79C-C0E5D986D0BC}" type="doc">
      <dgm:prSet loTypeId="urn:microsoft.com/office/officeart/2005/8/layout/pList2" loCatId="list" qsTypeId="urn:microsoft.com/office/officeart/2005/8/quickstyle/3d3" qsCatId="3D" csTypeId="urn:microsoft.com/office/officeart/2005/8/colors/colorful2" csCatId="colorful" phldr="1"/>
      <dgm:spPr/>
      <dgm:t>
        <a:bodyPr/>
        <a:lstStyle/>
        <a:p>
          <a:endParaRPr lang="ru-RU"/>
        </a:p>
      </dgm:t>
    </dgm:pt>
    <dgm:pt modelId="{600F1828-5E90-44A7-A73E-53D1E7A83699}">
      <dgm:prSet phldrT="[Текст]" custT="1"/>
      <dgm:spPr/>
      <dgm:t>
        <a:bodyPr/>
        <a:lstStyle/>
        <a:p>
          <a:r>
            <a:rPr lang="ru-RU" sz="1100" b="0" i="0" dirty="0" smtClean="0">
              <a:solidFill>
                <a:srgbClr val="002060"/>
              </a:solidFill>
              <a:latin typeface="Calibri" pitchFamily="34" charset="0"/>
            </a:rPr>
            <a:t>пожары твердых горючих веществ и материалов (А)</a:t>
          </a:r>
          <a:endParaRPr lang="ru-RU" sz="1100" dirty="0">
            <a:solidFill>
              <a:srgbClr val="002060"/>
            </a:solidFill>
            <a:latin typeface="Calibri" pitchFamily="34" charset="0"/>
          </a:endParaRPr>
        </a:p>
      </dgm:t>
    </dgm:pt>
    <dgm:pt modelId="{98C08151-4A8D-453E-9BDF-BC886F045A68}" type="parTrans" cxnId="{CE4DE01C-5F96-44D7-8939-ECDEB60F4325}">
      <dgm:prSet/>
      <dgm:spPr/>
      <dgm:t>
        <a:bodyPr/>
        <a:lstStyle/>
        <a:p>
          <a:endParaRPr lang="ru-RU" sz="2400">
            <a:solidFill>
              <a:srgbClr val="002060"/>
            </a:solidFill>
            <a:latin typeface="Calibri" pitchFamily="34" charset="0"/>
          </a:endParaRPr>
        </a:p>
      </dgm:t>
    </dgm:pt>
    <dgm:pt modelId="{AF340021-5E4E-4455-9DD2-E063F4007079}" type="sibTrans" cxnId="{CE4DE01C-5F96-44D7-8939-ECDEB60F4325}">
      <dgm:prSet/>
      <dgm:spPr/>
      <dgm:t>
        <a:bodyPr/>
        <a:lstStyle/>
        <a:p>
          <a:endParaRPr lang="ru-RU" sz="2400">
            <a:solidFill>
              <a:srgbClr val="002060"/>
            </a:solidFill>
            <a:latin typeface="Calibri" pitchFamily="34" charset="0"/>
          </a:endParaRPr>
        </a:p>
      </dgm:t>
    </dgm:pt>
    <dgm:pt modelId="{FA8F230B-538A-40FE-8CF3-07A6B0BDFCD2}">
      <dgm:prSet phldrT="[Текст]" custT="1"/>
      <dgm:spPr/>
      <dgm:t>
        <a:bodyPr/>
        <a:lstStyle/>
        <a:p>
          <a:r>
            <a:rPr lang="ru-RU" sz="1100" b="0" i="0" dirty="0" smtClean="0">
              <a:solidFill>
                <a:srgbClr val="002060"/>
              </a:solidFill>
              <a:latin typeface="Calibri" pitchFamily="34" charset="0"/>
            </a:rPr>
            <a:t>пожары горючих жидкостей или плавящихся твердых веществ и материалов (В)</a:t>
          </a:r>
          <a:endParaRPr lang="ru-RU" sz="1100" dirty="0">
            <a:solidFill>
              <a:srgbClr val="002060"/>
            </a:solidFill>
            <a:latin typeface="Calibri" pitchFamily="34" charset="0"/>
          </a:endParaRPr>
        </a:p>
      </dgm:t>
    </dgm:pt>
    <dgm:pt modelId="{203D5091-EDDC-442E-A52C-BCBA55510E80}" type="parTrans" cxnId="{05E8AA25-3242-455F-B3C4-F8CC16D5F10D}">
      <dgm:prSet/>
      <dgm:spPr/>
      <dgm:t>
        <a:bodyPr/>
        <a:lstStyle/>
        <a:p>
          <a:endParaRPr lang="ru-RU" sz="2400">
            <a:solidFill>
              <a:srgbClr val="002060"/>
            </a:solidFill>
            <a:latin typeface="Calibri" pitchFamily="34" charset="0"/>
          </a:endParaRPr>
        </a:p>
      </dgm:t>
    </dgm:pt>
    <dgm:pt modelId="{51C07C38-00B5-4AB9-AE6B-942CF8C430BA}" type="sibTrans" cxnId="{05E8AA25-3242-455F-B3C4-F8CC16D5F10D}">
      <dgm:prSet/>
      <dgm:spPr/>
      <dgm:t>
        <a:bodyPr/>
        <a:lstStyle/>
        <a:p>
          <a:endParaRPr lang="ru-RU" sz="2400">
            <a:solidFill>
              <a:srgbClr val="002060"/>
            </a:solidFill>
            <a:latin typeface="Calibri" pitchFamily="34" charset="0"/>
          </a:endParaRPr>
        </a:p>
      </dgm:t>
    </dgm:pt>
    <dgm:pt modelId="{93AD8915-4433-4251-B1EE-681894CAABAE}">
      <dgm:prSet phldrT="[Текст]" custT="1"/>
      <dgm:spPr/>
      <dgm:t>
        <a:bodyPr/>
        <a:lstStyle/>
        <a:p>
          <a:r>
            <a:rPr lang="ru-RU" sz="1100" b="0" i="0" dirty="0" smtClean="0">
              <a:solidFill>
                <a:srgbClr val="002060"/>
              </a:solidFill>
              <a:latin typeface="Calibri" pitchFamily="34" charset="0"/>
            </a:rPr>
            <a:t>пожары газов (С)</a:t>
          </a:r>
          <a:endParaRPr lang="ru-RU" sz="1100" dirty="0">
            <a:solidFill>
              <a:srgbClr val="002060"/>
            </a:solidFill>
            <a:latin typeface="Calibri" pitchFamily="34" charset="0"/>
          </a:endParaRPr>
        </a:p>
      </dgm:t>
    </dgm:pt>
    <dgm:pt modelId="{C2DB380D-75FE-41E8-93C9-2F2DF737C5B6}" type="parTrans" cxnId="{EF04CEB2-CD3D-45C5-A162-24A84052B803}">
      <dgm:prSet/>
      <dgm:spPr/>
      <dgm:t>
        <a:bodyPr/>
        <a:lstStyle/>
        <a:p>
          <a:endParaRPr lang="ru-RU" sz="2400">
            <a:solidFill>
              <a:srgbClr val="002060"/>
            </a:solidFill>
            <a:latin typeface="Calibri" pitchFamily="34" charset="0"/>
          </a:endParaRPr>
        </a:p>
      </dgm:t>
    </dgm:pt>
    <dgm:pt modelId="{5DE7E4ED-36F5-4AB1-AA59-89F478C96ECA}" type="sibTrans" cxnId="{EF04CEB2-CD3D-45C5-A162-24A84052B803}">
      <dgm:prSet/>
      <dgm:spPr/>
      <dgm:t>
        <a:bodyPr/>
        <a:lstStyle/>
        <a:p>
          <a:endParaRPr lang="ru-RU" sz="2400">
            <a:solidFill>
              <a:srgbClr val="002060"/>
            </a:solidFill>
            <a:latin typeface="Calibri" pitchFamily="34" charset="0"/>
          </a:endParaRPr>
        </a:p>
      </dgm:t>
    </dgm:pt>
    <dgm:pt modelId="{22D9B490-7E8B-49FE-9E6D-435FFA499307}">
      <dgm:prSet custT="1"/>
      <dgm:spPr>
        <a:solidFill>
          <a:schemeClr val="bg2">
            <a:lumMod val="60000"/>
            <a:lumOff val="40000"/>
          </a:schemeClr>
        </a:solidFill>
      </dgm:spPr>
      <dgm:t>
        <a:bodyPr/>
        <a:lstStyle/>
        <a:p>
          <a:r>
            <a:rPr lang="ru-RU" sz="1100" b="0" i="0" dirty="0" smtClean="0">
              <a:solidFill>
                <a:srgbClr val="002060"/>
              </a:solidFill>
              <a:latin typeface="Calibri" pitchFamily="34" charset="0"/>
            </a:rPr>
            <a:t>пожары металлов (</a:t>
          </a:r>
          <a:r>
            <a:rPr lang="en-US" sz="1100" b="0" i="0" dirty="0" smtClean="0">
              <a:solidFill>
                <a:srgbClr val="002060"/>
              </a:solidFill>
              <a:latin typeface="Calibri" pitchFamily="34" charset="0"/>
            </a:rPr>
            <a:t>D)</a:t>
          </a:r>
          <a:endParaRPr lang="ru-RU" sz="1100" dirty="0">
            <a:solidFill>
              <a:srgbClr val="002060"/>
            </a:solidFill>
            <a:latin typeface="Calibri" pitchFamily="34" charset="0"/>
          </a:endParaRPr>
        </a:p>
      </dgm:t>
    </dgm:pt>
    <dgm:pt modelId="{07A194C4-8B93-4776-817C-2DBDBDA92BD6}" type="parTrans" cxnId="{6C48B9C0-D573-4772-9B09-67106055009E}">
      <dgm:prSet/>
      <dgm:spPr/>
      <dgm:t>
        <a:bodyPr/>
        <a:lstStyle/>
        <a:p>
          <a:endParaRPr lang="ru-RU" sz="2400">
            <a:solidFill>
              <a:srgbClr val="002060"/>
            </a:solidFill>
            <a:latin typeface="Calibri" pitchFamily="34" charset="0"/>
          </a:endParaRPr>
        </a:p>
      </dgm:t>
    </dgm:pt>
    <dgm:pt modelId="{F8BDB3B7-B23F-4918-B593-C01FFDE004DF}" type="sibTrans" cxnId="{6C48B9C0-D573-4772-9B09-67106055009E}">
      <dgm:prSet/>
      <dgm:spPr/>
      <dgm:t>
        <a:bodyPr/>
        <a:lstStyle/>
        <a:p>
          <a:endParaRPr lang="ru-RU" sz="2400">
            <a:solidFill>
              <a:srgbClr val="002060"/>
            </a:solidFill>
            <a:latin typeface="Calibri" pitchFamily="34" charset="0"/>
          </a:endParaRPr>
        </a:p>
      </dgm:t>
    </dgm:pt>
    <dgm:pt modelId="{E1108AFE-E5EF-43F4-881B-D8DA8B419828}">
      <dgm:prSet custT="1"/>
      <dgm:spPr>
        <a:solidFill>
          <a:schemeClr val="accent6">
            <a:lumMod val="20000"/>
            <a:lumOff val="80000"/>
          </a:schemeClr>
        </a:solidFill>
      </dgm:spPr>
      <dgm:t>
        <a:bodyPr/>
        <a:lstStyle/>
        <a:p>
          <a:r>
            <a:rPr lang="ru-RU" sz="1100" b="0" i="0" dirty="0" smtClean="0">
              <a:solidFill>
                <a:srgbClr val="002060"/>
              </a:solidFill>
              <a:latin typeface="Calibri" pitchFamily="34" charset="0"/>
            </a:rPr>
            <a:t>пожары горючих веществ и материалов электроустановок, находящихся под напряжением (Е)</a:t>
          </a:r>
          <a:endParaRPr lang="ru-RU" sz="1100" dirty="0">
            <a:solidFill>
              <a:srgbClr val="002060"/>
            </a:solidFill>
            <a:latin typeface="Calibri" pitchFamily="34" charset="0"/>
          </a:endParaRPr>
        </a:p>
      </dgm:t>
    </dgm:pt>
    <dgm:pt modelId="{28E42FEA-CD7A-4D6D-B9CB-EBCED57BD303}" type="parTrans" cxnId="{56A68A89-AAE8-46E7-9FDB-B003C59C36B6}">
      <dgm:prSet/>
      <dgm:spPr/>
      <dgm:t>
        <a:bodyPr/>
        <a:lstStyle/>
        <a:p>
          <a:endParaRPr lang="ru-RU" sz="2400">
            <a:solidFill>
              <a:srgbClr val="002060"/>
            </a:solidFill>
            <a:latin typeface="Calibri" pitchFamily="34" charset="0"/>
          </a:endParaRPr>
        </a:p>
      </dgm:t>
    </dgm:pt>
    <dgm:pt modelId="{C48AF783-5D29-4915-95DB-48047F5AF33E}" type="sibTrans" cxnId="{56A68A89-AAE8-46E7-9FDB-B003C59C36B6}">
      <dgm:prSet/>
      <dgm:spPr/>
      <dgm:t>
        <a:bodyPr/>
        <a:lstStyle/>
        <a:p>
          <a:endParaRPr lang="ru-RU" sz="2400">
            <a:solidFill>
              <a:srgbClr val="002060"/>
            </a:solidFill>
            <a:latin typeface="Calibri" pitchFamily="34" charset="0"/>
          </a:endParaRPr>
        </a:p>
      </dgm:t>
    </dgm:pt>
    <dgm:pt modelId="{86D61A71-4A9E-424D-A826-975074A79773}">
      <dgm:prSet custT="1"/>
      <dgm:spPr>
        <a:solidFill>
          <a:schemeClr val="accent4">
            <a:lumMod val="20000"/>
            <a:lumOff val="80000"/>
          </a:schemeClr>
        </a:solidFill>
      </dgm:spPr>
      <dgm:t>
        <a:bodyPr/>
        <a:lstStyle/>
        <a:p>
          <a:r>
            <a:rPr lang="ru-RU" sz="1100" b="0" i="0" dirty="0" smtClean="0">
              <a:solidFill>
                <a:srgbClr val="002060"/>
              </a:solidFill>
              <a:latin typeface="Calibri" pitchFamily="34" charset="0"/>
            </a:rPr>
            <a:t>пожары ядерных материалов, радиоактивных отходов и радиоактивных веществ (F)</a:t>
          </a:r>
          <a:endParaRPr lang="ru-RU" sz="1100" dirty="0">
            <a:solidFill>
              <a:srgbClr val="002060"/>
            </a:solidFill>
            <a:latin typeface="Calibri" pitchFamily="34" charset="0"/>
          </a:endParaRPr>
        </a:p>
      </dgm:t>
    </dgm:pt>
    <dgm:pt modelId="{186C1CAF-51D4-468E-BCC2-5E20D9E2202B}" type="parTrans" cxnId="{91F47AB8-D5C2-462B-9516-376D464819AA}">
      <dgm:prSet/>
      <dgm:spPr/>
      <dgm:t>
        <a:bodyPr/>
        <a:lstStyle/>
        <a:p>
          <a:endParaRPr lang="ru-RU" sz="2400">
            <a:solidFill>
              <a:srgbClr val="002060"/>
            </a:solidFill>
            <a:latin typeface="Calibri" pitchFamily="34" charset="0"/>
          </a:endParaRPr>
        </a:p>
      </dgm:t>
    </dgm:pt>
    <dgm:pt modelId="{9A14ED85-7097-4996-ABD6-C8DCEE9E4FD9}" type="sibTrans" cxnId="{91F47AB8-D5C2-462B-9516-376D464819AA}">
      <dgm:prSet/>
      <dgm:spPr/>
      <dgm:t>
        <a:bodyPr/>
        <a:lstStyle/>
        <a:p>
          <a:endParaRPr lang="ru-RU" sz="2400">
            <a:solidFill>
              <a:srgbClr val="002060"/>
            </a:solidFill>
            <a:latin typeface="Calibri" pitchFamily="34" charset="0"/>
          </a:endParaRPr>
        </a:p>
      </dgm:t>
    </dgm:pt>
    <dgm:pt modelId="{43A6B742-DE59-44FB-9092-1A61D802A5B6}" type="pres">
      <dgm:prSet presAssocID="{A4E71ED5-CAA0-42A0-A79C-C0E5D986D0BC}" presName="Name0" presStyleCnt="0">
        <dgm:presLayoutVars>
          <dgm:dir/>
          <dgm:resizeHandles val="exact"/>
        </dgm:presLayoutVars>
      </dgm:prSet>
      <dgm:spPr/>
      <dgm:t>
        <a:bodyPr/>
        <a:lstStyle/>
        <a:p>
          <a:endParaRPr lang="ru-RU"/>
        </a:p>
      </dgm:t>
    </dgm:pt>
    <dgm:pt modelId="{6C34F371-71E5-4C59-AADC-CF598867F35E}" type="pres">
      <dgm:prSet presAssocID="{A4E71ED5-CAA0-42A0-A79C-C0E5D986D0BC}" presName="bkgdShp" presStyleLbl="alignAccFollowNode1" presStyleIdx="0" presStyleCnt="1" custLinFactNeighborY="8738"/>
      <dgm:spPr>
        <a:solidFill>
          <a:srgbClr val="FF0000">
            <a:alpha val="90000"/>
          </a:srgbClr>
        </a:solidFill>
      </dgm:spPr>
    </dgm:pt>
    <dgm:pt modelId="{A9D9B7B6-8845-4DC8-B03B-1C23CC4815E5}" type="pres">
      <dgm:prSet presAssocID="{A4E71ED5-CAA0-42A0-A79C-C0E5D986D0BC}" presName="linComp" presStyleCnt="0"/>
      <dgm:spPr/>
    </dgm:pt>
    <dgm:pt modelId="{0C65018F-2C0A-4B84-9121-8143222C6EFC}" type="pres">
      <dgm:prSet presAssocID="{600F1828-5E90-44A7-A73E-53D1E7A83699}" presName="compNode" presStyleCnt="0"/>
      <dgm:spPr/>
    </dgm:pt>
    <dgm:pt modelId="{41E2A235-5ADD-49CF-92AE-E88270EDDDC4}" type="pres">
      <dgm:prSet presAssocID="{600F1828-5E90-44A7-A73E-53D1E7A83699}" presName="node" presStyleLbl="node1" presStyleIdx="0" presStyleCnt="6">
        <dgm:presLayoutVars>
          <dgm:bulletEnabled val="1"/>
        </dgm:presLayoutVars>
      </dgm:prSet>
      <dgm:spPr/>
      <dgm:t>
        <a:bodyPr/>
        <a:lstStyle/>
        <a:p>
          <a:endParaRPr lang="ru-RU"/>
        </a:p>
      </dgm:t>
    </dgm:pt>
    <dgm:pt modelId="{9E6A17CE-64B4-4D28-9674-ACD00FB3D91E}" type="pres">
      <dgm:prSet presAssocID="{600F1828-5E90-44A7-A73E-53D1E7A83699}" presName="invisiNode" presStyleLbl="node1" presStyleIdx="0" presStyleCnt="6"/>
      <dgm:spPr/>
    </dgm:pt>
    <dgm:pt modelId="{8F64D66C-F179-4C51-BA58-B7DFE66F3262}" type="pres">
      <dgm:prSet presAssocID="{600F1828-5E90-44A7-A73E-53D1E7A83699}" presName="imagNode" presStyleLbl="fgImgPlace1" presStyleIdx="0" presStyleCnt="6" custScaleX="81821"/>
      <dgm:spPr>
        <a:blipFill dpi="0"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2226" t="58" r="1361" b="522"/>
          </a:stretch>
        </a:blipFill>
      </dgm:spPr>
    </dgm:pt>
    <dgm:pt modelId="{BBEB7843-045E-4C5C-897A-5349E2B7763E}" type="pres">
      <dgm:prSet presAssocID="{AF340021-5E4E-4455-9DD2-E063F4007079}" presName="sibTrans" presStyleLbl="sibTrans2D1" presStyleIdx="0" presStyleCnt="0"/>
      <dgm:spPr/>
      <dgm:t>
        <a:bodyPr/>
        <a:lstStyle/>
        <a:p>
          <a:endParaRPr lang="ru-RU"/>
        </a:p>
      </dgm:t>
    </dgm:pt>
    <dgm:pt modelId="{0B531977-9EC9-49BB-9FFB-C970894A43AD}" type="pres">
      <dgm:prSet presAssocID="{FA8F230B-538A-40FE-8CF3-07A6B0BDFCD2}" presName="compNode" presStyleCnt="0"/>
      <dgm:spPr/>
    </dgm:pt>
    <dgm:pt modelId="{2B3E8891-44BE-4505-963C-439AC96D0C59}" type="pres">
      <dgm:prSet presAssocID="{FA8F230B-538A-40FE-8CF3-07A6B0BDFCD2}" presName="node" presStyleLbl="node1" presStyleIdx="1" presStyleCnt="6">
        <dgm:presLayoutVars>
          <dgm:bulletEnabled val="1"/>
        </dgm:presLayoutVars>
      </dgm:prSet>
      <dgm:spPr/>
      <dgm:t>
        <a:bodyPr/>
        <a:lstStyle/>
        <a:p>
          <a:endParaRPr lang="ru-RU"/>
        </a:p>
      </dgm:t>
    </dgm:pt>
    <dgm:pt modelId="{196BA9CE-051C-495F-AC2A-A993C41EB210}" type="pres">
      <dgm:prSet presAssocID="{FA8F230B-538A-40FE-8CF3-07A6B0BDFCD2}" presName="invisiNode" presStyleLbl="node1" presStyleIdx="1" presStyleCnt="6"/>
      <dgm:spPr/>
    </dgm:pt>
    <dgm:pt modelId="{E1634AF6-F493-434D-8701-382CF0E57BF3}" type="pres">
      <dgm:prSet presAssocID="{FA8F230B-538A-40FE-8CF3-07A6B0BDFCD2}" presName="imagNode" presStyleLbl="fgImgPlace1" presStyleIdx="1" presStyleCnt="6" custScaleX="83952"/>
      <dgm:spPr>
        <a:blipFill dpi="0" rotWithShape="1">
          <a:blip xmlns:r="http://schemas.openxmlformats.org/officeDocument/2006/relationships" r:embed="rId2" cstate="print">
            <a:extLst>
              <a:ext uri="{28A0092B-C50C-407E-A947-70E740481C1C}">
                <a14:useLocalDpi xmlns:a14="http://schemas.microsoft.com/office/drawing/2010/main" val="0"/>
              </a:ext>
            </a:extLst>
          </a:blip>
          <a:srcRect/>
          <a:stretch>
            <a:fillRect l="-1" t="-2810" r="-1121" b="523"/>
          </a:stretch>
        </a:blipFill>
      </dgm:spPr>
    </dgm:pt>
    <dgm:pt modelId="{9D1C02E4-30E8-475D-928D-A68DED7E83D1}" type="pres">
      <dgm:prSet presAssocID="{51C07C38-00B5-4AB9-AE6B-942CF8C430BA}" presName="sibTrans" presStyleLbl="sibTrans2D1" presStyleIdx="0" presStyleCnt="0"/>
      <dgm:spPr/>
      <dgm:t>
        <a:bodyPr/>
        <a:lstStyle/>
        <a:p>
          <a:endParaRPr lang="ru-RU"/>
        </a:p>
      </dgm:t>
    </dgm:pt>
    <dgm:pt modelId="{5C2C2F7B-EE0F-4F62-9898-2AA8E4A1D861}" type="pres">
      <dgm:prSet presAssocID="{93AD8915-4433-4251-B1EE-681894CAABAE}" presName="compNode" presStyleCnt="0"/>
      <dgm:spPr/>
    </dgm:pt>
    <dgm:pt modelId="{FF81E70F-90B2-4BD6-B1D2-E2C659FB70E2}" type="pres">
      <dgm:prSet presAssocID="{93AD8915-4433-4251-B1EE-681894CAABAE}" presName="node" presStyleLbl="node1" presStyleIdx="2" presStyleCnt="6">
        <dgm:presLayoutVars>
          <dgm:bulletEnabled val="1"/>
        </dgm:presLayoutVars>
      </dgm:prSet>
      <dgm:spPr/>
      <dgm:t>
        <a:bodyPr/>
        <a:lstStyle/>
        <a:p>
          <a:endParaRPr lang="ru-RU"/>
        </a:p>
      </dgm:t>
    </dgm:pt>
    <dgm:pt modelId="{D6007AF3-B422-4C83-8750-59B423F058C5}" type="pres">
      <dgm:prSet presAssocID="{93AD8915-4433-4251-B1EE-681894CAABAE}" presName="invisiNode" presStyleLbl="node1" presStyleIdx="2" presStyleCnt="6"/>
      <dgm:spPr/>
    </dgm:pt>
    <dgm:pt modelId="{131ED5DA-17FF-4839-BD97-21BF8EACC867}" type="pres">
      <dgm:prSet presAssocID="{93AD8915-4433-4251-B1EE-681894CAABAE}" presName="imagNode" presStyleLbl="fgImgPlace1" presStyleIdx="2" presStyleCnt="6" custScaleX="86082"/>
      <dgm:spPr>
        <a:blipFill dpi="0" rotWithShape="1">
          <a:blip xmlns:r="http://schemas.openxmlformats.org/officeDocument/2006/relationships" r:embed="rId3" cstate="print">
            <a:extLst>
              <a:ext uri="{28A0092B-C50C-407E-A947-70E740481C1C}">
                <a14:useLocalDpi xmlns:a14="http://schemas.microsoft.com/office/drawing/2010/main" val="0"/>
              </a:ext>
            </a:extLst>
          </a:blip>
          <a:srcRect/>
          <a:stretch>
            <a:fillRect t="-898" r="-110" b="-3302"/>
          </a:stretch>
        </a:blipFill>
      </dgm:spPr>
    </dgm:pt>
    <dgm:pt modelId="{1F90C825-AC33-4A78-8EFD-489242BF5BBA}" type="pres">
      <dgm:prSet presAssocID="{5DE7E4ED-36F5-4AB1-AA59-89F478C96ECA}" presName="sibTrans" presStyleLbl="sibTrans2D1" presStyleIdx="0" presStyleCnt="0"/>
      <dgm:spPr/>
      <dgm:t>
        <a:bodyPr/>
        <a:lstStyle/>
        <a:p>
          <a:endParaRPr lang="ru-RU"/>
        </a:p>
      </dgm:t>
    </dgm:pt>
    <dgm:pt modelId="{EB9C8B78-3E53-4EA9-BB0A-2BFE59E898AB}" type="pres">
      <dgm:prSet presAssocID="{22D9B490-7E8B-49FE-9E6D-435FFA499307}" presName="compNode" presStyleCnt="0"/>
      <dgm:spPr/>
    </dgm:pt>
    <dgm:pt modelId="{FFB53540-424F-45FC-9909-F286101D08C5}" type="pres">
      <dgm:prSet presAssocID="{22D9B490-7E8B-49FE-9E6D-435FFA499307}" presName="node" presStyleLbl="node1" presStyleIdx="3" presStyleCnt="6">
        <dgm:presLayoutVars>
          <dgm:bulletEnabled val="1"/>
        </dgm:presLayoutVars>
      </dgm:prSet>
      <dgm:spPr/>
      <dgm:t>
        <a:bodyPr/>
        <a:lstStyle/>
        <a:p>
          <a:endParaRPr lang="ru-RU"/>
        </a:p>
      </dgm:t>
    </dgm:pt>
    <dgm:pt modelId="{15679CD0-65F4-4A5B-9DB2-71CCAE7A1471}" type="pres">
      <dgm:prSet presAssocID="{22D9B490-7E8B-49FE-9E6D-435FFA499307}" presName="invisiNode" presStyleLbl="node1" presStyleIdx="3" presStyleCnt="6"/>
      <dgm:spPr/>
    </dgm:pt>
    <dgm:pt modelId="{F5B88386-21F1-4942-84D5-51DA7BA865EE}" type="pres">
      <dgm:prSet presAssocID="{22D9B490-7E8B-49FE-9E6D-435FFA499307}" presName="imagNode" presStyleLbl="fgImgPlace1" presStyleIdx="3" presStyleCnt="6" custScaleX="77319"/>
      <dgm:spPr>
        <a:blipFill dpi="0" rotWithShape="1">
          <a:blip xmlns:r="http://schemas.openxmlformats.org/officeDocument/2006/relationships" r:embed="rId4" cstate="print">
            <a:extLst>
              <a:ext uri="{28A0092B-C50C-407E-A947-70E740481C1C}">
                <a14:useLocalDpi xmlns:a14="http://schemas.microsoft.com/office/drawing/2010/main" val="0"/>
              </a:ext>
            </a:extLst>
          </a:blip>
          <a:srcRect/>
          <a:stretch>
            <a:fillRect l="1" t="-898" r="1600" b="2434"/>
          </a:stretch>
        </a:blipFill>
      </dgm:spPr>
    </dgm:pt>
    <dgm:pt modelId="{98E154C5-8890-4319-A5FE-B731D6D13E22}" type="pres">
      <dgm:prSet presAssocID="{F8BDB3B7-B23F-4918-B593-C01FFDE004DF}" presName="sibTrans" presStyleLbl="sibTrans2D1" presStyleIdx="0" presStyleCnt="0"/>
      <dgm:spPr/>
      <dgm:t>
        <a:bodyPr/>
        <a:lstStyle/>
        <a:p>
          <a:endParaRPr lang="ru-RU"/>
        </a:p>
      </dgm:t>
    </dgm:pt>
    <dgm:pt modelId="{65228AFA-8FAD-4D9E-8CC6-5D87C4233A8D}" type="pres">
      <dgm:prSet presAssocID="{E1108AFE-E5EF-43F4-881B-D8DA8B419828}" presName="compNode" presStyleCnt="0"/>
      <dgm:spPr/>
    </dgm:pt>
    <dgm:pt modelId="{AF7270CE-3BC7-4EC7-BB88-0D310617C18A}" type="pres">
      <dgm:prSet presAssocID="{E1108AFE-E5EF-43F4-881B-D8DA8B419828}" presName="node" presStyleLbl="node1" presStyleIdx="4" presStyleCnt="6">
        <dgm:presLayoutVars>
          <dgm:bulletEnabled val="1"/>
        </dgm:presLayoutVars>
      </dgm:prSet>
      <dgm:spPr/>
      <dgm:t>
        <a:bodyPr/>
        <a:lstStyle/>
        <a:p>
          <a:endParaRPr lang="ru-RU"/>
        </a:p>
      </dgm:t>
    </dgm:pt>
    <dgm:pt modelId="{AB28FB1C-50C6-45EA-9275-46776657B480}" type="pres">
      <dgm:prSet presAssocID="{E1108AFE-E5EF-43F4-881B-D8DA8B419828}" presName="invisiNode" presStyleLbl="node1" presStyleIdx="4" presStyleCnt="6"/>
      <dgm:spPr/>
    </dgm:pt>
    <dgm:pt modelId="{CB10F4C7-1AE1-48B1-9A41-810D2631C5C6}" type="pres">
      <dgm:prSet presAssocID="{E1108AFE-E5EF-43F4-881B-D8DA8B419828}" presName="imagNode" presStyleLbl="fgImgPlace1" presStyleIdx="4" presStyleCnt="6" custScaleX="79450"/>
      <dgm:spPr>
        <a:blipFill dpi="0" rotWithShape="1">
          <a:blip xmlns:r="http://schemas.openxmlformats.org/officeDocument/2006/relationships" r:embed="rId5">
            <a:extLst>
              <a:ext uri="{28A0092B-C50C-407E-A947-70E740481C1C}">
                <a14:useLocalDpi xmlns:a14="http://schemas.microsoft.com/office/drawing/2010/main" val="0"/>
              </a:ext>
            </a:extLst>
          </a:blip>
          <a:srcRect/>
          <a:stretch>
            <a:fillRect t="58" r="5407" b="-434"/>
          </a:stretch>
        </a:blipFill>
      </dgm:spPr>
    </dgm:pt>
    <dgm:pt modelId="{F23010E9-8531-412F-AAA1-A92F0ACB2305}" type="pres">
      <dgm:prSet presAssocID="{C48AF783-5D29-4915-95DB-48047F5AF33E}" presName="sibTrans" presStyleLbl="sibTrans2D1" presStyleIdx="0" presStyleCnt="0"/>
      <dgm:spPr/>
      <dgm:t>
        <a:bodyPr/>
        <a:lstStyle/>
        <a:p>
          <a:endParaRPr lang="ru-RU"/>
        </a:p>
      </dgm:t>
    </dgm:pt>
    <dgm:pt modelId="{56693DD2-F358-44AA-A1AD-43BD76B507A9}" type="pres">
      <dgm:prSet presAssocID="{86D61A71-4A9E-424D-A826-975074A79773}" presName="compNode" presStyleCnt="0"/>
      <dgm:spPr/>
    </dgm:pt>
    <dgm:pt modelId="{E0449AB8-62E2-49DA-9296-FC6C957E9B0F}" type="pres">
      <dgm:prSet presAssocID="{86D61A71-4A9E-424D-A826-975074A79773}" presName="node" presStyleLbl="node1" presStyleIdx="5" presStyleCnt="6">
        <dgm:presLayoutVars>
          <dgm:bulletEnabled val="1"/>
        </dgm:presLayoutVars>
      </dgm:prSet>
      <dgm:spPr/>
      <dgm:t>
        <a:bodyPr/>
        <a:lstStyle/>
        <a:p>
          <a:endParaRPr lang="ru-RU"/>
        </a:p>
      </dgm:t>
    </dgm:pt>
    <dgm:pt modelId="{3F5C3E61-3EC7-4B37-9190-19EC9D0950BA}" type="pres">
      <dgm:prSet presAssocID="{86D61A71-4A9E-424D-A826-975074A79773}" presName="invisiNode" presStyleLbl="node1" presStyleIdx="5" presStyleCnt="6"/>
      <dgm:spPr/>
    </dgm:pt>
    <dgm:pt modelId="{855C0C31-5734-453B-B852-796EEAE8AB03}" type="pres">
      <dgm:prSet presAssocID="{86D61A71-4A9E-424D-A826-975074A79773}" presName="imagNode" presStyleLbl="fgImgPlace1" presStyleIdx="5" presStyleCnt="6" custScaleX="78699" custLinFactNeighborX="-1684" custLinFactNeighborY="4177"/>
      <dgm:spPr>
        <a:blipFill dpi="0" rotWithShape="1">
          <a:blip xmlns:r="http://schemas.openxmlformats.org/officeDocument/2006/relationships" r:embed="rId6" cstate="print">
            <a:extLst>
              <a:ext uri="{28A0092B-C50C-407E-A947-70E740481C1C}">
                <a14:useLocalDpi xmlns:a14="http://schemas.microsoft.com/office/drawing/2010/main" val="0"/>
              </a:ext>
            </a:extLst>
          </a:blip>
          <a:srcRect/>
          <a:stretch>
            <a:fillRect l="1" t="58" r="828" b="-434"/>
          </a:stretch>
        </a:blipFill>
      </dgm:spPr>
    </dgm:pt>
  </dgm:ptLst>
  <dgm:cxnLst>
    <dgm:cxn modelId="{6C48B9C0-D573-4772-9B09-67106055009E}" srcId="{A4E71ED5-CAA0-42A0-A79C-C0E5D986D0BC}" destId="{22D9B490-7E8B-49FE-9E6D-435FFA499307}" srcOrd="3" destOrd="0" parTransId="{07A194C4-8B93-4776-817C-2DBDBDA92BD6}" sibTransId="{F8BDB3B7-B23F-4918-B593-C01FFDE004DF}"/>
    <dgm:cxn modelId="{55E9C3C4-650B-4179-AF67-A25AB0CE4D2D}" type="presOf" srcId="{600F1828-5E90-44A7-A73E-53D1E7A83699}" destId="{41E2A235-5ADD-49CF-92AE-E88270EDDDC4}" srcOrd="0" destOrd="0" presId="urn:microsoft.com/office/officeart/2005/8/layout/pList2"/>
    <dgm:cxn modelId="{D833EE20-D8C1-4142-82E1-E783AEDE214D}" type="presOf" srcId="{22D9B490-7E8B-49FE-9E6D-435FFA499307}" destId="{FFB53540-424F-45FC-9909-F286101D08C5}" srcOrd="0" destOrd="0" presId="urn:microsoft.com/office/officeart/2005/8/layout/pList2"/>
    <dgm:cxn modelId="{91F47AB8-D5C2-462B-9516-376D464819AA}" srcId="{A4E71ED5-CAA0-42A0-A79C-C0E5D986D0BC}" destId="{86D61A71-4A9E-424D-A826-975074A79773}" srcOrd="5" destOrd="0" parTransId="{186C1CAF-51D4-468E-BCC2-5E20D9E2202B}" sibTransId="{9A14ED85-7097-4996-ABD6-C8DCEE9E4FD9}"/>
    <dgm:cxn modelId="{24ECD7BE-5908-4CC0-ACDA-25A9C7325C64}" type="presOf" srcId="{51C07C38-00B5-4AB9-AE6B-942CF8C430BA}" destId="{9D1C02E4-30E8-475D-928D-A68DED7E83D1}" srcOrd="0" destOrd="0" presId="urn:microsoft.com/office/officeart/2005/8/layout/pList2"/>
    <dgm:cxn modelId="{C015B5D0-77FD-4743-AD64-C05A9120FD5E}" type="presOf" srcId="{E1108AFE-E5EF-43F4-881B-D8DA8B419828}" destId="{AF7270CE-3BC7-4EC7-BB88-0D310617C18A}" srcOrd="0" destOrd="0" presId="urn:microsoft.com/office/officeart/2005/8/layout/pList2"/>
    <dgm:cxn modelId="{C8D23CC1-9A41-4608-AF35-6872F2BF9070}" type="presOf" srcId="{C48AF783-5D29-4915-95DB-48047F5AF33E}" destId="{F23010E9-8531-412F-AAA1-A92F0ACB2305}" srcOrd="0" destOrd="0" presId="urn:microsoft.com/office/officeart/2005/8/layout/pList2"/>
    <dgm:cxn modelId="{05E8AA25-3242-455F-B3C4-F8CC16D5F10D}" srcId="{A4E71ED5-CAA0-42A0-A79C-C0E5D986D0BC}" destId="{FA8F230B-538A-40FE-8CF3-07A6B0BDFCD2}" srcOrd="1" destOrd="0" parTransId="{203D5091-EDDC-442E-A52C-BCBA55510E80}" sibTransId="{51C07C38-00B5-4AB9-AE6B-942CF8C430BA}"/>
    <dgm:cxn modelId="{37276C68-1E96-4AAC-90B6-16AA969E76A8}" type="presOf" srcId="{5DE7E4ED-36F5-4AB1-AA59-89F478C96ECA}" destId="{1F90C825-AC33-4A78-8EFD-489242BF5BBA}" srcOrd="0" destOrd="0" presId="urn:microsoft.com/office/officeart/2005/8/layout/pList2"/>
    <dgm:cxn modelId="{F65D6493-583B-4194-8549-0F8E1691A042}" type="presOf" srcId="{A4E71ED5-CAA0-42A0-A79C-C0E5D986D0BC}" destId="{43A6B742-DE59-44FB-9092-1A61D802A5B6}" srcOrd="0" destOrd="0" presId="urn:microsoft.com/office/officeart/2005/8/layout/pList2"/>
    <dgm:cxn modelId="{CE4DE01C-5F96-44D7-8939-ECDEB60F4325}" srcId="{A4E71ED5-CAA0-42A0-A79C-C0E5D986D0BC}" destId="{600F1828-5E90-44A7-A73E-53D1E7A83699}" srcOrd="0" destOrd="0" parTransId="{98C08151-4A8D-453E-9BDF-BC886F045A68}" sibTransId="{AF340021-5E4E-4455-9DD2-E063F4007079}"/>
    <dgm:cxn modelId="{C748C38A-0D0E-4B58-AB44-E89604CBE207}" type="presOf" srcId="{93AD8915-4433-4251-B1EE-681894CAABAE}" destId="{FF81E70F-90B2-4BD6-B1D2-E2C659FB70E2}" srcOrd="0" destOrd="0" presId="urn:microsoft.com/office/officeart/2005/8/layout/pList2"/>
    <dgm:cxn modelId="{EF04CEB2-CD3D-45C5-A162-24A84052B803}" srcId="{A4E71ED5-CAA0-42A0-A79C-C0E5D986D0BC}" destId="{93AD8915-4433-4251-B1EE-681894CAABAE}" srcOrd="2" destOrd="0" parTransId="{C2DB380D-75FE-41E8-93C9-2F2DF737C5B6}" sibTransId="{5DE7E4ED-36F5-4AB1-AA59-89F478C96ECA}"/>
    <dgm:cxn modelId="{491BEDEF-7022-47D4-A5CF-8435B5B595EA}" type="presOf" srcId="{FA8F230B-538A-40FE-8CF3-07A6B0BDFCD2}" destId="{2B3E8891-44BE-4505-963C-439AC96D0C59}" srcOrd="0" destOrd="0" presId="urn:microsoft.com/office/officeart/2005/8/layout/pList2"/>
    <dgm:cxn modelId="{56A68A89-AAE8-46E7-9FDB-B003C59C36B6}" srcId="{A4E71ED5-CAA0-42A0-A79C-C0E5D986D0BC}" destId="{E1108AFE-E5EF-43F4-881B-D8DA8B419828}" srcOrd="4" destOrd="0" parTransId="{28E42FEA-CD7A-4D6D-B9CB-EBCED57BD303}" sibTransId="{C48AF783-5D29-4915-95DB-48047F5AF33E}"/>
    <dgm:cxn modelId="{62A1AD56-59FA-46A3-8F2A-8D72E19C1642}" type="presOf" srcId="{AF340021-5E4E-4455-9DD2-E063F4007079}" destId="{BBEB7843-045E-4C5C-897A-5349E2B7763E}" srcOrd="0" destOrd="0" presId="urn:microsoft.com/office/officeart/2005/8/layout/pList2"/>
    <dgm:cxn modelId="{BCA4799A-3BBC-4D8C-B95A-63F4B8F1FD48}" type="presOf" srcId="{F8BDB3B7-B23F-4918-B593-C01FFDE004DF}" destId="{98E154C5-8890-4319-A5FE-B731D6D13E22}" srcOrd="0" destOrd="0" presId="urn:microsoft.com/office/officeart/2005/8/layout/pList2"/>
    <dgm:cxn modelId="{39D1B5D3-3E1D-4AD0-9DEF-4139C0911CFA}" type="presOf" srcId="{86D61A71-4A9E-424D-A826-975074A79773}" destId="{E0449AB8-62E2-49DA-9296-FC6C957E9B0F}" srcOrd="0" destOrd="0" presId="urn:microsoft.com/office/officeart/2005/8/layout/pList2"/>
    <dgm:cxn modelId="{300B9D81-0B66-40AB-99D1-EF3456012F92}" type="presParOf" srcId="{43A6B742-DE59-44FB-9092-1A61D802A5B6}" destId="{6C34F371-71E5-4C59-AADC-CF598867F35E}" srcOrd="0" destOrd="0" presId="urn:microsoft.com/office/officeart/2005/8/layout/pList2"/>
    <dgm:cxn modelId="{CF4A85E3-F959-4A31-A8D1-5866BE0F5353}" type="presParOf" srcId="{43A6B742-DE59-44FB-9092-1A61D802A5B6}" destId="{A9D9B7B6-8845-4DC8-B03B-1C23CC4815E5}" srcOrd="1" destOrd="0" presId="urn:microsoft.com/office/officeart/2005/8/layout/pList2"/>
    <dgm:cxn modelId="{31632E08-D161-4F0E-B84B-B0A59C91AF19}" type="presParOf" srcId="{A9D9B7B6-8845-4DC8-B03B-1C23CC4815E5}" destId="{0C65018F-2C0A-4B84-9121-8143222C6EFC}" srcOrd="0" destOrd="0" presId="urn:microsoft.com/office/officeart/2005/8/layout/pList2"/>
    <dgm:cxn modelId="{E6EADC34-67EC-4B1C-B0B1-30CE2AB2A621}" type="presParOf" srcId="{0C65018F-2C0A-4B84-9121-8143222C6EFC}" destId="{41E2A235-5ADD-49CF-92AE-E88270EDDDC4}" srcOrd="0" destOrd="0" presId="urn:microsoft.com/office/officeart/2005/8/layout/pList2"/>
    <dgm:cxn modelId="{7BC0DC18-EAC5-4952-A123-B7F1A9A80482}" type="presParOf" srcId="{0C65018F-2C0A-4B84-9121-8143222C6EFC}" destId="{9E6A17CE-64B4-4D28-9674-ACD00FB3D91E}" srcOrd="1" destOrd="0" presId="urn:microsoft.com/office/officeart/2005/8/layout/pList2"/>
    <dgm:cxn modelId="{2684182F-8BA6-405D-9BAB-1C0452DD8F0E}" type="presParOf" srcId="{0C65018F-2C0A-4B84-9121-8143222C6EFC}" destId="{8F64D66C-F179-4C51-BA58-B7DFE66F3262}" srcOrd="2" destOrd="0" presId="urn:microsoft.com/office/officeart/2005/8/layout/pList2"/>
    <dgm:cxn modelId="{16B1CBEB-2B52-4392-B8BA-E89599A558BC}" type="presParOf" srcId="{A9D9B7B6-8845-4DC8-B03B-1C23CC4815E5}" destId="{BBEB7843-045E-4C5C-897A-5349E2B7763E}" srcOrd="1" destOrd="0" presId="urn:microsoft.com/office/officeart/2005/8/layout/pList2"/>
    <dgm:cxn modelId="{FDD9BFDE-A0B1-4AB1-BD80-260ED9718A6C}" type="presParOf" srcId="{A9D9B7B6-8845-4DC8-B03B-1C23CC4815E5}" destId="{0B531977-9EC9-49BB-9FFB-C970894A43AD}" srcOrd="2" destOrd="0" presId="urn:microsoft.com/office/officeart/2005/8/layout/pList2"/>
    <dgm:cxn modelId="{E755FDF7-6E2B-4407-9590-D10DB75A425D}" type="presParOf" srcId="{0B531977-9EC9-49BB-9FFB-C970894A43AD}" destId="{2B3E8891-44BE-4505-963C-439AC96D0C59}" srcOrd="0" destOrd="0" presId="urn:microsoft.com/office/officeart/2005/8/layout/pList2"/>
    <dgm:cxn modelId="{8D8D1EA8-F5B6-470C-9DBB-8A9E6E7873C8}" type="presParOf" srcId="{0B531977-9EC9-49BB-9FFB-C970894A43AD}" destId="{196BA9CE-051C-495F-AC2A-A993C41EB210}" srcOrd="1" destOrd="0" presId="urn:microsoft.com/office/officeart/2005/8/layout/pList2"/>
    <dgm:cxn modelId="{648F4DBE-BB32-4C7B-90B4-F3253EF2992C}" type="presParOf" srcId="{0B531977-9EC9-49BB-9FFB-C970894A43AD}" destId="{E1634AF6-F493-434D-8701-382CF0E57BF3}" srcOrd="2" destOrd="0" presId="urn:microsoft.com/office/officeart/2005/8/layout/pList2"/>
    <dgm:cxn modelId="{1FC867EE-F5E5-44DF-B5E0-9B53BB48D0D3}" type="presParOf" srcId="{A9D9B7B6-8845-4DC8-B03B-1C23CC4815E5}" destId="{9D1C02E4-30E8-475D-928D-A68DED7E83D1}" srcOrd="3" destOrd="0" presId="urn:microsoft.com/office/officeart/2005/8/layout/pList2"/>
    <dgm:cxn modelId="{357F2A90-F6D7-4193-9A12-38FA41EDBA11}" type="presParOf" srcId="{A9D9B7B6-8845-4DC8-B03B-1C23CC4815E5}" destId="{5C2C2F7B-EE0F-4F62-9898-2AA8E4A1D861}" srcOrd="4" destOrd="0" presId="urn:microsoft.com/office/officeart/2005/8/layout/pList2"/>
    <dgm:cxn modelId="{F1F57F9C-A80A-432A-954B-4D010D2E8811}" type="presParOf" srcId="{5C2C2F7B-EE0F-4F62-9898-2AA8E4A1D861}" destId="{FF81E70F-90B2-4BD6-B1D2-E2C659FB70E2}" srcOrd="0" destOrd="0" presId="urn:microsoft.com/office/officeart/2005/8/layout/pList2"/>
    <dgm:cxn modelId="{0B34A8A8-F867-48EC-AFCC-49F9C4ABCBE7}" type="presParOf" srcId="{5C2C2F7B-EE0F-4F62-9898-2AA8E4A1D861}" destId="{D6007AF3-B422-4C83-8750-59B423F058C5}" srcOrd="1" destOrd="0" presId="urn:microsoft.com/office/officeart/2005/8/layout/pList2"/>
    <dgm:cxn modelId="{01A8ABAB-6B55-495D-8F53-4E328720EF3D}" type="presParOf" srcId="{5C2C2F7B-EE0F-4F62-9898-2AA8E4A1D861}" destId="{131ED5DA-17FF-4839-BD97-21BF8EACC867}" srcOrd="2" destOrd="0" presId="urn:microsoft.com/office/officeart/2005/8/layout/pList2"/>
    <dgm:cxn modelId="{05AAA5F0-0FE3-4AF3-9FC5-B37B56982043}" type="presParOf" srcId="{A9D9B7B6-8845-4DC8-B03B-1C23CC4815E5}" destId="{1F90C825-AC33-4A78-8EFD-489242BF5BBA}" srcOrd="5" destOrd="0" presId="urn:microsoft.com/office/officeart/2005/8/layout/pList2"/>
    <dgm:cxn modelId="{127D8286-E88C-4451-9811-5F3EE5BF7D0F}" type="presParOf" srcId="{A9D9B7B6-8845-4DC8-B03B-1C23CC4815E5}" destId="{EB9C8B78-3E53-4EA9-BB0A-2BFE59E898AB}" srcOrd="6" destOrd="0" presId="urn:microsoft.com/office/officeart/2005/8/layout/pList2"/>
    <dgm:cxn modelId="{D741A3F4-C6A2-47DF-9FBD-6553EA90F13D}" type="presParOf" srcId="{EB9C8B78-3E53-4EA9-BB0A-2BFE59E898AB}" destId="{FFB53540-424F-45FC-9909-F286101D08C5}" srcOrd="0" destOrd="0" presId="urn:microsoft.com/office/officeart/2005/8/layout/pList2"/>
    <dgm:cxn modelId="{DF6EFAE7-5D8F-4B3E-86C1-A29EABC92B94}" type="presParOf" srcId="{EB9C8B78-3E53-4EA9-BB0A-2BFE59E898AB}" destId="{15679CD0-65F4-4A5B-9DB2-71CCAE7A1471}" srcOrd="1" destOrd="0" presId="urn:microsoft.com/office/officeart/2005/8/layout/pList2"/>
    <dgm:cxn modelId="{A689FA78-DC52-41C1-9AB9-57E99CBBC47B}" type="presParOf" srcId="{EB9C8B78-3E53-4EA9-BB0A-2BFE59E898AB}" destId="{F5B88386-21F1-4942-84D5-51DA7BA865EE}" srcOrd="2" destOrd="0" presId="urn:microsoft.com/office/officeart/2005/8/layout/pList2"/>
    <dgm:cxn modelId="{DE812429-C1BA-4CF1-BBA1-CC550BFC661A}" type="presParOf" srcId="{A9D9B7B6-8845-4DC8-B03B-1C23CC4815E5}" destId="{98E154C5-8890-4319-A5FE-B731D6D13E22}" srcOrd="7" destOrd="0" presId="urn:microsoft.com/office/officeart/2005/8/layout/pList2"/>
    <dgm:cxn modelId="{01A3BF4A-5D4B-4385-8DC7-D99A61A713E1}" type="presParOf" srcId="{A9D9B7B6-8845-4DC8-B03B-1C23CC4815E5}" destId="{65228AFA-8FAD-4D9E-8CC6-5D87C4233A8D}" srcOrd="8" destOrd="0" presId="urn:microsoft.com/office/officeart/2005/8/layout/pList2"/>
    <dgm:cxn modelId="{77445278-0A02-4235-8446-7393A7264793}" type="presParOf" srcId="{65228AFA-8FAD-4D9E-8CC6-5D87C4233A8D}" destId="{AF7270CE-3BC7-4EC7-BB88-0D310617C18A}" srcOrd="0" destOrd="0" presId="urn:microsoft.com/office/officeart/2005/8/layout/pList2"/>
    <dgm:cxn modelId="{01B8D8A7-77BD-4091-9DF5-999B73BA5E61}" type="presParOf" srcId="{65228AFA-8FAD-4D9E-8CC6-5D87C4233A8D}" destId="{AB28FB1C-50C6-45EA-9275-46776657B480}" srcOrd="1" destOrd="0" presId="urn:microsoft.com/office/officeart/2005/8/layout/pList2"/>
    <dgm:cxn modelId="{8BB20C83-D140-4256-8FF2-115B8E7CBA21}" type="presParOf" srcId="{65228AFA-8FAD-4D9E-8CC6-5D87C4233A8D}" destId="{CB10F4C7-1AE1-48B1-9A41-810D2631C5C6}" srcOrd="2" destOrd="0" presId="urn:microsoft.com/office/officeart/2005/8/layout/pList2"/>
    <dgm:cxn modelId="{A73F6920-4476-4A67-9E35-A0B3F374F64D}" type="presParOf" srcId="{A9D9B7B6-8845-4DC8-B03B-1C23CC4815E5}" destId="{F23010E9-8531-412F-AAA1-A92F0ACB2305}" srcOrd="9" destOrd="0" presId="urn:microsoft.com/office/officeart/2005/8/layout/pList2"/>
    <dgm:cxn modelId="{A8C9D8E8-D782-444D-8637-0B60B44C3FAB}" type="presParOf" srcId="{A9D9B7B6-8845-4DC8-B03B-1C23CC4815E5}" destId="{56693DD2-F358-44AA-A1AD-43BD76B507A9}" srcOrd="10" destOrd="0" presId="urn:microsoft.com/office/officeart/2005/8/layout/pList2"/>
    <dgm:cxn modelId="{2F4FD707-7446-49D2-B7E9-54497C3255FB}" type="presParOf" srcId="{56693DD2-F358-44AA-A1AD-43BD76B507A9}" destId="{E0449AB8-62E2-49DA-9296-FC6C957E9B0F}" srcOrd="0" destOrd="0" presId="urn:microsoft.com/office/officeart/2005/8/layout/pList2"/>
    <dgm:cxn modelId="{716FDFCA-4E21-4A92-A6E4-5F4AC5D0B5CA}" type="presParOf" srcId="{56693DD2-F358-44AA-A1AD-43BD76B507A9}" destId="{3F5C3E61-3EC7-4B37-9190-19EC9D0950BA}" srcOrd="1" destOrd="0" presId="urn:microsoft.com/office/officeart/2005/8/layout/pList2"/>
    <dgm:cxn modelId="{ACE9357F-006F-4840-BACC-3700DD1411D7}" type="presParOf" srcId="{56693DD2-F358-44AA-A1AD-43BD76B507A9}" destId="{855C0C31-5734-453B-B852-796EEAE8AB03}" srcOrd="2" destOrd="0" presId="urn:microsoft.com/office/officeart/2005/8/layout/p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B77E295-2121-4CBB-9E82-EC322DBE53DA}" type="doc">
      <dgm:prSet loTypeId="urn:microsoft.com/office/officeart/2005/8/layout/venn3" loCatId="relationship" qsTypeId="urn:microsoft.com/office/officeart/2005/8/quickstyle/3d2" qsCatId="3D" csTypeId="urn:microsoft.com/office/officeart/2005/8/colors/colorful1" csCatId="colorful" phldr="1"/>
      <dgm:spPr/>
      <dgm:t>
        <a:bodyPr/>
        <a:lstStyle/>
        <a:p>
          <a:endParaRPr lang="ru-RU"/>
        </a:p>
      </dgm:t>
    </dgm:pt>
    <dgm:pt modelId="{C2CDEE31-A41C-4D6A-B048-AFE39DEEC345}">
      <dgm:prSet phldrT="[Текст]" custT="1"/>
      <dgm:spPr/>
      <dgm:t>
        <a:bodyPr/>
        <a:lstStyle/>
        <a:p>
          <a:r>
            <a:rPr lang="ru-RU" sz="1200" b="0" i="0" smtClean="0">
              <a:solidFill>
                <a:srgbClr val="002060"/>
              </a:solidFill>
              <a:latin typeface="Calibri" pitchFamily="34" charset="0"/>
            </a:rPr>
            <a:t>пламя и искры</a:t>
          </a:r>
          <a:endParaRPr lang="ru-RU" sz="1200" dirty="0">
            <a:solidFill>
              <a:srgbClr val="002060"/>
            </a:solidFill>
            <a:latin typeface="Calibri" pitchFamily="34" charset="0"/>
          </a:endParaRPr>
        </a:p>
      </dgm:t>
    </dgm:pt>
    <dgm:pt modelId="{9A83F30A-E274-4CC2-BC09-6C2124A4E3E2}" type="parTrans" cxnId="{A42F80F2-813C-4D68-B1C1-2B53FD32E9DE}">
      <dgm:prSet/>
      <dgm:spPr/>
      <dgm:t>
        <a:bodyPr/>
        <a:lstStyle/>
        <a:p>
          <a:endParaRPr lang="ru-RU" sz="1200">
            <a:solidFill>
              <a:srgbClr val="002060"/>
            </a:solidFill>
            <a:latin typeface="Calibri" pitchFamily="34" charset="0"/>
          </a:endParaRPr>
        </a:p>
      </dgm:t>
    </dgm:pt>
    <dgm:pt modelId="{698ACB65-D404-40F1-BD74-882B053C420E}" type="sibTrans" cxnId="{A42F80F2-813C-4D68-B1C1-2B53FD32E9DE}">
      <dgm:prSet/>
      <dgm:spPr/>
      <dgm:t>
        <a:bodyPr/>
        <a:lstStyle/>
        <a:p>
          <a:endParaRPr lang="ru-RU" sz="1200">
            <a:solidFill>
              <a:srgbClr val="002060"/>
            </a:solidFill>
            <a:latin typeface="Calibri" pitchFamily="34" charset="0"/>
          </a:endParaRPr>
        </a:p>
      </dgm:t>
    </dgm:pt>
    <dgm:pt modelId="{D21E6EF5-F10A-4BAF-9118-B9BCC5B7B624}">
      <dgm:prSet phldrT="[Текст]" custT="1"/>
      <dgm:spPr>
        <a:solidFill>
          <a:schemeClr val="accent3">
            <a:lumMod val="20000"/>
            <a:lumOff val="80000"/>
          </a:schemeClr>
        </a:solidFill>
      </dgm:spPr>
      <dgm:t>
        <a:bodyPr/>
        <a:lstStyle/>
        <a:p>
          <a:r>
            <a:rPr lang="ru-RU" sz="1200" b="0" i="0" smtClean="0">
              <a:solidFill>
                <a:srgbClr val="002060"/>
              </a:solidFill>
              <a:latin typeface="Calibri" pitchFamily="34" charset="0"/>
            </a:rPr>
            <a:t>тепловой поток</a:t>
          </a:r>
          <a:endParaRPr lang="ru-RU" sz="1200" dirty="0">
            <a:solidFill>
              <a:srgbClr val="002060"/>
            </a:solidFill>
            <a:latin typeface="Calibri" pitchFamily="34" charset="0"/>
          </a:endParaRPr>
        </a:p>
      </dgm:t>
    </dgm:pt>
    <dgm:pt modelId="{B6A3E143-635C-47DB-B268-1622FF07CE3E}" type="parTrans" cxnId="{75AF2E55-1DED-4CF7-BB76-C4F654D2E4CA}">
      <dgm:prSet/>
      <dgm:spPr/>
      <dgm:t>
        <a:bodyPr/>
        <a:lstStyle/>
        <a:p>
          <a:endParaRPr lang="ru-RU" sz="1200">
            <a:solidFill>
              <a:srgbClr val="002060"/>
            </a:solidFill>
            <a:latin typeface="Calibri" pitchFamily="34" charset="0"/>
          </a:endParaRPr>
        </a:p>
      </dgm:t>
    </dgm:pt>
    <dgm:pt modelId="{ADF9388D-6EA8-4861-9F43-4C92B13DD835}" type="sibTrans" cxnId="{75AF2E55-1DED-4CF7-BB76-C4F654D2E4CA}">
      <dgm:prSet/>
      <dgm:spPr/>
      <dgm:t>
        <a:bodyPr/>
        <a:lstStyle/>
        <a:p>
          <a:endParaRPr lang="ru-RU" sz="1200">
            <a:solidFill>
              <a:srgbClr val="002060"/>
            </a:solidFill>
            <a:latin typeface="Calibri" pitchFamily="34" charset="0"/>
          </a:endParaRPr>
        </a:p>
      </dgm:t>
    </dgm:pt>
    <dgm:pt modelId="{87629D64-8968-4CFC-8C5D-8830BB052B22}">
      <dgm:prSet phldrT="[Текст]" custT="1"/>
      <dgm:spPr/>
      <dgm:t>
        <a:bodyPr/>
        <a:lstStyle/>
        <a:p>
          <a:r>
            <a:rPr lang="ru-RU" sz="1200" b="0" i="0" smtClean="0">
              <a:solidFill>
                <a:srgbClr val="002060"/>
              </a:solidFill>
              <a:latin typeface="Calibri" pitchFamily="34" charset="0"/>
            </a:rPr>
            <a:t>повышенная температура окружающей среды</a:t>
          </a:r>
          <a:endParaRPr lang="ru-RU" sz="1200" dirty="0">
            <a:solidFill>
              <a:srgbClr val="002060"/>
            </a:solidFill>
            <a:latin typeface="Calibri" pitchFamily="34" charset="0"/>
          </a:endParaRPr>
        </a:p>
      </dgm:t>
    </dgm:pt>
    <dgm:pt modelId="{2E33BBE1-2B7C-44BD-A027-6E890876B728}" type="parTrans" cxnId="{EA53348E-E72F-4541-A0C2-A1B607EFE309}">
      <dgm:prSet/>
      <dgm:spPr/>
      <dgm:t>
        <a:bodyPr/>
        <a:lstStyle/>
        <a:p>
          <a:endParaRPr lang="ru-RU" sz="1200">
            <a:solidFill>
              <a:srgbClr val="002060"/>
            </a:solidFill>
            <a:latin typeface="Calibri" pitchFamily="34" charset="0"/>
          </a:endParaRPr>
        </a:p>
      </dgm:t>
    </dgm:pt>
    <dgm:pt modelId="{CF3CF15C-153D-4512-8C8D-0ACE9A215E0C}" type="sibTrans" cxnId="{EA53348E-E72F-4541-A0C2-A1B607EFE309}">
      <dgm:prSet/>
      <dgm:spPr/>
      <dgm:t>
        <a:bodyPr/>
        <a:lstStyle/>
        <a:p>
          <a:endParaRPr lang="ru-RU" sz="1200">
            <a:solidFill>
              <a:srgbClr val="002060"/>
            </a:solidFill>
            <a:latin typeface="Calibri" pitchFamily="34" charset="0"/>
          </a:endParaRPr>
        </a:p>
      </dgm:t>
    </dgm:pt>
    <dgm:pt modelId="{59250DC7-FC2B-4B74-BE6E-BF90F7F7F6A4}">
      <dgm:prSet phldrT="[Текст]" custT="1"/>
      <dgm:spPr/>
      <dgm:t>
        <a:bodyPr/>
        <a:lstStyle/>
        <a:p>
          <a:r>
            <a:rPr lang="ru-RU" sz="1200" b="0" i="0" smtClean="0">
              <a:solidFill>
                <a:srgbClr val="002060"/>
              </a:solidFill>
              <a:latin typeface="Calibri" pitchFamily="34" charset="0"/>
            </a:rPr>
            <a:t>повышенная концентрация токсичных продуктов горения и термического разложения</a:t>
          </a:r>
          <a:endParaRPr lang="ru-RU" sz="1200" dirty="0">
            <a:solidFill>
              <a:srgbClr val="002060"/>
            </a:solidFill>
            <a:latin typeface="Calibri" pitchFamily="34" charset="0"/>
          </a:endParaRPr>
        </a:p>
      </dgm:t>
    </dgm:pt>
    <dgm:pt modelId="{22188AD6-2463-4764-82AB-FCAAD9B8876D}" type="parTrans" cxnId="{6D28F3AD-B345-4498-9B8C-5347EDE7860C}">
      <dgm:prSet/>
      <dgm:spPr/>
      <dgm:t>
        <a:bodyPr/>
        <a:lstStyle/>
        <a:p>
          <a:endParaRPr lang="ru-RU" sz="1200">
            <a:solidFill>
              <a:srgbClr val="002060"/>
            </a:solidFill>
            <a:latin typeface="Calibri" pitchFamily="34" charset="0"/>
          </a:endParaRPr>
        </a:p>
      </dgm:t>
    </dgm:pt>
    <dgm:pt modelId="{F389880F-98C6-4E59-84A6-DB04EFC4A26C}" type="sibTrans" cxnId="{6D28F3AD-B345-4498-9B8C-5347EDE7860C}">
      <dgm:prSet/>
      <dgm:spPr/>
      <dgm:t>
        <a:bodyPr/>
        <a:lstStyle/>
        <a:p>
          <a:endParaRPr lang="ru-RU" sz="1200">
            <a:solidFill>
              <a:srgbClr val="002060"/>
            </a:solidFill>
            <a:latin typeface="Calibri" pitchFamily="34" charset="0"/>
          </a:endParaRPr>
        </a:p>
      </dgm:t>
    </dgm:pt>
    <dgm:pt modelId="{FF774C37-699E-48F2-96CE-CA022D575450}">
      <dgm:prSet phldrT="[Текст]" custT="1"/>
      <dgm:spPr/>
      <dgm:t>
        <a:bodyPr/>
        <a:lstStyle/>
        <a:p>
          <a:r>
            <a:rPr lang="ru-RU" sz="1200" b="0" i="0" smtClean="0">
              <a:solidFill>
                <a:srgbClr val="002060"/>
              </a:solidFill>
              <a:latin typeface="Calibri" pitchFamily="34" charset="0"/>
            </a:rPr>
            <a:t>пониженная концентрация кислорода</a:t>
          </a:r>
          <a:endParaRPr lang="ru-RU" sz="1200" dirty="0">
            <a:solidFill>
              <a:srgbClr val="002060"/>
            </a:solidFill>
            <a:latin typeface="Calibri" pitchFamily="34" charset="0"/>
          </a:endParaRPr>
        </a:p>
      </dgm:t>
    </dgm:pt>
    <dgm:pt modelId="{D938F5BB-9AF6-45F5-8651-859BFF81BDAD}" type="parTrans" cxnId="{E9664550-2C83-451F-87AA-C7812C5B1EBB}">
      <dgm:prSet/>
      <dgm:spPr/>
      <dgm:t>
        <a:bodyPr/>
        <a:lstStyle/>
        <a:p>
          <a:endParaRPr lang="ru-RU" sz="1200">
            <a:solidFill>
              <a:srgbClr val="002060"/>
            </a:solidFill>
            <a:latin typeface="Calibri" pitchFamily="34" charset="0"/>
          </a:endParaRPr>
        </a:p>
      </dgm:t>
    </dgm:pt>
    <dgm:pt modelId="{00B23CA7-EE3F-4C14-AAC9-F6DBE8422FE0}" type="sibTrans" cxnId="{E9664550-2C83-451F-87AA-C7812C5B1EBB}">
      <dgm:prSet/>
      <dgm:spPr/>
      <dgm:t>
        <a:bodyPr/>
        <a:lstStyle/>
        <a:p>
          <a:endParaRPr lang="ru-RU" sz="1200">
            <a:solidFill>
              <a:srgbClr val="002060"/>
            </a:solidFill>
            <a:latin typeface="Calibri" pitchFamily="34" charset="0"/>
          </a:endParaRPr>
        </a:p>
      </dgm:t>
    </dgm:pt>
    <dgm:pt modelId="{DCD23FF6-0FC7-43E0-AD9A-556B1907D71F}">
      <dgm:prSet phldrT="[Текст]" custT="1"/>
      <dgm:spPr/>
      <dgm:t>
        <a:bodyPr/>
        <a:lstStyle/>
        <a:p>
          <a:r>
            <a:rPr lang="ru-RU" sz="1200" b="0" i="0" smtClean="0">
              <a:solidFill>
                <a:srgbClr val="002060"/>
              </a:solidFill>
              <a:latin typeface="Calibri" pitchFamily="34" charset="0"/>
            </a:rPr>
            <a:t>снижение видимости в дыму</a:t>
          </a:r>
          <a:endParaRPr lang="ru-RU" sz="1200" dirty="0">
            <a:solidFill>
              <a:srgbClr val="002060"/>
            </a:solidFill>
            <a:latin typeface="Calibri" pitchFamily="34" charset="0"/>
          </a:endParaRPr>
        </a:p>
      </dgm:t>
    </dgm:pt>
    <dgm:pt modelId="{6084D55D-6EDC-4896-863D-EE0DC112FEC1}" type="parTrans" cxnId="{497F7859-15CC-4599-A600-2DFBB2E27174}">
      <dgm:prSet/>
      <dgm:spPr/>
      <dgm:t>
        <a:bodyPr/>
        <a:lstStyle/>
        <a:p>
          <a:endParaRPr lang="ru-RU" sz="1200">
            <a:solidFill>
              <a:srgbClr val="002060"/>
            </a:solidFill>
            <a:latin typeface="Calibri" pitchFamily="34" charset="0"/>
          </a:endParaRPr>
        </a:p>
      </dgm:t>
    </dgm:pt>
    <dgm:pt modelId="{222369EA-406B-44DC-A0B8-B8CBF88BC75F}" type="sibTrans" cxnId="{497F7859-15CC-4599-A600-2DFBB2E27174}">
      <dgm:prSet/>
      <dgm:spPr/>
      <dgm:t>
        <a:bodyPr/>
        <a:lstStyle/>
        <a:p>
          <a:endParaRPr lang="ru-RU" sz="1200">
            <a:solidFill>
              <a:srgbClr val="002060"/>
            </a:solidFill>
            <a:latin typeface="Calibri" pitchFamily="34" charset="0"/>
          </a:endParaRPr>
        </a:p>
      </dgm:t>
    </dgm:pt>
    <dgm:pt modelId="{A3626BE1-A495-40EC-9758-69912E1B8C95}" type="pres">
      <dgm:prSet presAssocID="{0B77E295-2121-4CBB-9E82-EC322DBE53DA}" presName="Name0" presStyleCnt="0">
        <dgm:presLayoutVars>
          <dgm:dir/>
          <dgm:resizeHandles val="exact"/>
        </dgm:presLayoutVars>
      </dgm:prSet>
      <dgm:spPr/>
      <dgm:t>
        <a:bodyPr/>
        <a:lstStyle/>
        <a:p>
          <a:endParaRPr lang="ru-RU"/>
        </a:p>
      </dgm:t>
    </dgm:pt>
    <dgm:pt modelId="{0100A369-B2DA-4783-8AF5-C11A45BE3141}" type="pres">
      <dgm:prSet presAssocID="{C2CDEE31-A41C-4D6A-B048-AFE39DEEC345}" presName="Name5" presStyleLbl="vennNode1" presStyleIdx="0" presStyleCnt="6">
        <dgm:presLayoutVars>
          <dgm:bulletEnabled val="1"/>
        </dgm:presLayoutVars>
      </dgm:prSet>
      <dgm:spPr/>
      <dgm:t>
        <a:bodyPr/>
        <a:lstStyle/>
        <a:p>
          <a:endParaRPr lang="ru-RU"/>
        </a:p>
      </dgm:t>
    </dgm:pt>
    <dgm:pt modelId="{AB988270-B7EA-4434-99A6-23B6CFD8AB10}" type="pres">
      <dgm:prSet presAssocID="{698ACB65-D404-40F1-BD74-882B053C420E}" presName="space" presStyleCnt="0"/>
      <dgm:spPr/>
      <dgm:t>
        <a:bodyPr/>
        <a:lstStyle/>
        <a:p>
          <a:endParaRPr lang="ru-RU"/>
        </a:p>
      </dgm:t>
    </dgm:pt>
    <dgm:pt modelId="{76BDDC75-A46A-4BE5-BCF3-2D7DFF01C4F7}" type="pres">
      <dgm:prSet presAssocID="{D21E6EF5-F10A-4BAF-9118-B9BCC5B7B624}" presName="Name5" presStyleLbl="vennNode1" presStyleIdx="1" presStyleCnt="6">
        <dgm:presLayoutVars>
          <dgm:bulletEnabled val="1"/>
        </dgm:presLayoutVars>
      </dgm:prSet>
      <dgm:spPr/>
      <dgm:t>
        <a:bodyPr/>
        <a:lstStyle/>
        <a:p>
          <a:endParaRPr lang="ru-RU"/>
        </a:p>
      </dgm:t>
    </dgm:pt>
    <dgm:pt modelId="{D5C4805C-4D0D-42EF-A9EF-DAA890B78ED1}" type="pres">
      <dgm:prSet presAssocID="{ADF9388D-6EA8-4861-9F43-4C92B13DD835}" presName="space" presStyleCnt="0"/>
      <dgm:spPr/>
      <dgm:t>
        <a:bodyPr/>
        <a:lstStyle/>
        <a:p>
          <a:endParaRPr lang="ru-RU"/>
        </a:p>
      </dgm:t>
    </dgm:pt>
    <dgm:pt modelId="{6B545E71-8693-4934-8767-4B31BC4BE446}" type="pres">
      <dgm:prSet presAssocID="{87629D64-8968-4CFC-8C5D-8830BB052B22}" presName="Name5" presStyleLbl="vennNode1" presStyleIdx="2" presStyleCnt="6">
        <dgm:presLayoutVars>
          <dgm:bulletEnabled val="1"/>
        </dgm:presLayoutVars>
      </dgm:prSet>
      <dgm:spPr/>
      <dgm:t>
        <a:bodyPr/>
        <a:lstStyle/>
        <a:p>
          <a:endParaRPr lang="ru-RU"/>
        </a:p>
      </dgm:t>
    </dgm:pt>
    <dgm:pt modelId="{0E609B35-FAD9-4570-A801-159E369214F2}" type="pres">
      <dgm:prSet presAssocID="{CF3CF15C-153D-4512-8C8D-0ACE9A215E0C}" presName="space" presStyleCnt="0"/>
      <dgm:spPr/>
      <dgm:t>
        <a:bodyPr/>
        <a:lstStyle/>
        <a:p>
          <a:endParaRPr lang="ru-RU"/>
        </a:p>
      </dgm:t>
    </dgm:pt>
    <dgm:pt modelId="{993CB992-4205-4B5A-81D4-E78B9C2AED64}" type="pres">
      <dgm:prSet presAssocID="{59250DC7-FC2B-4B74-BE6E-BF90F7F7F6A4}" presName="Name5" presStyleLbl="vennNode1" presStyleIdx="3" presStyleCnt="6">
        <dgm:presLayoutVars>
          <dgm:bulletEnabled val="1"/>
        </dgm:presLayoutVars>
      </dgm:prSet>
      <dgm:spPr/>
      <dgm:t>
        <a:bodyPr/>
        <a:lstStyle/>
        <a:p>
          <a:endParaRPr lang="ru-RU"/>
        </a:p>
      </dgm:t>
    </dgm:pt>
    <dgm:pt modelId="{93951ADF-732E-497B-A575-CF13379F7938}" type="pres">
      <dgm:prSet presAssocID="{F389880F-98C6-4E59-84A6-DB04EFC4A26C}" presName="space" presStyleCnt="0"/>
      <dgm:spPr/>
      <dgm:t>
        <a:bodyPr/>
        <a:lstStyle/>
        <a:p>
          <a:endParaRPr lang="ru-RU"/>
        </a:p>
      </dgm:t>
    </dgm:pt>
    <dgm:pt modelId="{AAB1DF45-F57B-4264-BEBC-CB1317F61FED}" type="pres">
      <dgm:prSet presAssocID="{FF774C37-699E-48F2-96CE-CA022D575450}" presName="Name5" presStyleLbl="vennNode1" presStyleIdx="4" presStyleCnt="6">
        <dgm:presLayoutVars>
          <dgm:bulletEnabled val="1"/>
        </dgm:presLayoutVars>
      </dgm:prSet>
      <dgm:spPr/>
      <dgm:t>
        <a:bodyPr/>
        <a:lstStyle/>
        <a:p>
          <a:endParaRPr lang="ru-RU"/>
        </a:p>
      </dgm:t>
    </dgm:pt>
    <dgm:pt modelId="{385EA89C-E8F5-4BB7-AD00-6D6AA5DB3450}" type="pres">
      <dgm:prSet presAssocID="{00B23CA7-EE3F-4C14-AAC9-F6DBE8422FE0}" presName="space" presStyleCnt="0"/>
      <dgm:spPr/>
      <dgm:t>
        <a:bodyPr/>
        <a:lstStyle/>
        <a:p>
          <a:endParaRPr lang="ru-RU"/>
        </a:p>
      </dgm:t>
    </dgm:pt>
    <dgm:pt modelId="{28DD500B-161E-473F-B3BB-DAD1E7486CDA}" type="pres">
      <dgm:prSet presAssocID="{DCD23FF6-0FC7-43E0-AD9A-556B1907D71F}" presName="Name5" presStyleLbl="vennNode1" presStyleIdx="5" presStyleCnt="6">
        <dgm:presLayoutVars>
          <dgm:bulletEnabled val="1"/>
        </dgm:presLayoutVars>
      </dgm:prSet>
      <dgm:spPr/>
      <dgm:t>
        <a:bodyPr/>
        <a:lstStyle/>
        <a:p>
          <a:endParaRPr lang="ru-RU"/>
        </a:p>
      </dgm:t>
    </dgm:pt>
  </dgm:ptLst>
  <dgm:cxnLst>
    <dgm:cxn modelId="{B2BED236-CE29-4D01-826F-D353C5045062}" type="presOf" srcId="{87629D64-8968-4CFC-8C5D-8830BB052B22}" destId="{6B545E71-8693-4934-8767-4B31BC4BE446}" srcOrd="0" destOrd="0" presId="urn:microsoft.com/office/officeart/2005/8/layout/venn3"/>
    <dgm:cxn modelId="{EA53348E-E72F-4541-A0C2-A1B607EFE309}" srcId="{0B77E295-2121-4CBB-9E82-EC322DBE53DA}" destId="{87629D64-8968-4CFC-8C5D-8830BB052B22}" srcOrd="2" destOrd="0" parTransId="{2E33BBE1-2B7C-44BD-A027-6E890876B728}" sibTransId="{CF3CF15C-153D-4512-8C8D-0ACE9A215E0C}"/>
    <dgm:cxn modelId="{E5258DCF-90EB-4856-8A27-B132E1CB8DEB}" type="presOf" srcId="{59250DC7-FC2B-4B74-BE6E-BF90F7F7F6A4}" destId="{993CB992-4205-4B5A-81D4-E78B9C2AED64}" srcOrd="0" destOrd="0" presId="urn:microsoft.com/office/officeart/2005/8/layout/venn3"/>
    <dgm:cxn modelId="{4258726E-0F59-4C93-8F43-3EBEED910779}" type="presOf" srcId="{0B77E295-2121-4CBB-9E82-EC322DBE53DA}" destId="{A3626BE1-A495-40EC-9758-69912E1B8C95}" srcOrd="0" destOrd="0" presId="urn:microsoft.com/office/officeart/2005/8/layout/venn3"/>
    <dgm:cxn modelId="{6D28F3AD-B345-4498-9B8C-5347EDE7860C}" srcId="{0B77E295-2121-4CBB-9E82-EC322DBE53DA}" destId="{59250DC7-FC2B-4B74-BE6E-BF90F7F7F6A4}" srcOrd="3" destOrd="0" parTransId="{22188AD6-2463-4764-82AB-FCAAD9B8876D}" sibTransId="{F389880F-98C6-4E59-84A6-DB04EFC4A26C}"/>
    <dgm:cxn modelId="{75AF2E55-1DED-4CF7-BB76-C4F654D2E4CA}" srcId="{0B77E295-2121-4CBB-9E82-EC322DBE53DA}" destId="{D21E6EF5-F10A-4BAF-9118-B9BCC5B7B624}" srcOrd="1" destOrd="0" parTransId="{B6A3E143-635C-47DB-B268-1622FF07CE3E}" sibTransId="{ADF9388D-6EA8-4861-9F43-4C92B13DD835}"/>
    <dgm:cxn modelId="{A42F80F2-813C-4D68-B1C1-2B53FD32E9DE}" srcId="{0B77E295-2121-4CBB-9E82-EC322DBE53DA}" destId="{C2CDEE31-A41C-4D6A-B048-AFE39DEEC345}" srcOrd="0" destOrd="0" parTransId="{9A83F30A-E274-4CC2-BC09-6C2124A4E3E2}" sibTransId="{698ACB65-D404-40F1-BD74-882B053C420E}"/>
    <dgm:cxn modelId="{D0CA2DF5-F6E9-4FDE-BD96-FFE8B3065960}" type="presOf" srcId="{FF774C37-699E-48F2-96CE-CA022D575450}" destId="{AAB1DF45-F57B-4264-BEBC-CB1317F61FED}" srcOrd="0" destOrd="0" presId="urn:microsoft.com/office/officeart/2005/8/layout/venn3"/>
    <dgm:cxn modelId="{497F7859-15CC-4599-A600-2DFBB2E27174}" srcId="{0B77E295-2121-4CBB-9E82-EC322DBE53DA}" destId="{DCD23FF6-0FC7-43E0-AD9A-556B1907D71F}" srcOrd="5" destOrd="0" parTransId="{6084D55D-6EDC-4896-863D-EE0DC112FEC1}" sibTransId="{222369EA-406B-44DC-A0B8-B8CBF88BC75F}"/>
    <dgm:cxn modelId="{08A6C782-6416-445C-969A-A2D7924A18DB}" type="presOf" srcId="{C2CDEE31-A41C-4D6A-B048-AFE39DEEC345}" destId="{0100A369-B2DA-4783-8AF5-C11A45BE3141}" srcOrd="0" destOrd="0" presId="urn:microsoft.com/office/officeart/2005/8/layout/venn3"/>
    <dgm:cxn modelId="{E9664550-2C83-451F-87AA-C7812C5B1EBB}" srcId="{0B77E295-2121-4CBB-9E82-EC322DBE53DA}" destId="{FF774C37-699E-48F2-96CE-CA022D575450}" srcOrd="4" destOrd="0" parTransId="{D938F5BB-9AF6-45F5-8651-859BFF81BDAD}" sibTransId="{00B23CA7-EE3F-4C14-AAC9-F6DBE8422FE0}"/>
    <dgm:cxn modelId="{46BCE90C-6AED-4FE1-9BF6-F9BF5CDB76D7}" type="presOf" srcId="{DCD23FF6-0FC7-43E0-AD9A-556B1907D71F}" destId="{28DD500B-161E-473F-B3BB-DAD1E7486CDA}" srcOrd="0" destOrd="0" presId="urn:microsoft.com/office/officeart/2005/8/layout/venn3"/>
    <dgm:cxn modelId="{AD096581-5F0B-4469-9C79-6A932E0C3ACE}" type="presOf" srcId="{D21E6EF5-F10A-4BAF-9118-B9BCC5B7B624}" destId="{76BDDC75-A46A-4BE5-BCF3-2D7DFF01C4F7}" srcOrd="0" destOrd="0" presId="urn:microsoft.com/office/officeart/2005/8/layout/venn3"/>
    <dgm:cxn modelId="{5B6A556D-68A8-4543-892B-963B0B343C3C}" type="presParOf" srcId="{A3626BE1-A495-40EC-9758-69912E1B8C95}" destId="{0100A369-B2DA-4783-8AF5-C11A45BE3141}" srcOrd="0" destOrd="0" presId="urn:microsoft.com/office/officeart/2005/8/layout/venn3"/>
    <dgm:cxn modelId="{A72DB798-1E89-4CCD-8E21-3CD6DB19CB37}" type="presParOf" srcId="{A3626BE1-A495-40EC-9758-69912E1B8C95}" destId="{AB988270-B7EA-4434-99A6-23B6CFD8AB10}" srcOrd="1" destOrd="0" presId="urn:microsoft.com/office/officeart/2005/8/layout/venn3"/>
    <dgm:cxn modelId="{4B5DB62D-F874-4447-BB64-875024811471}" type="presParOf" srcId="{A3626BE1-A495-40EC-9758-69912E1B8C95}" destId="{76BDDC75-A46A-4BE5-BCF3-2D7DFF01C4F7}" srcOrd="2" destOrd="0" presId="urn:microsoft.com/office/officeart/2005/8/layout/venn3"/>
    <dgm:cxn modelId="{CCF84B7C-899C-478B-89D0-A6604E84E1B5}" type="presParOf" srcId="{A3626BE1-A495-40EC-9758-69912E1B8C95}" destId="{D5C4805C-4D0D-42EF-A9EF-DAA890B78ED1}" srcOrd="3" destOrd="0" presId="urn:microsoft.com/office/officeart/2005/8/layout/venn3"/>
    <dgm:cxn modelId="{D89ECCFA-656C-49AC-9DB6-597D881E0939}" type="presParOf" srcId="{A3626BE1-A495-40EC-9758-69912E1B8C95}" destId="{6B545E71-8693-4934-8767-4B31BC4BE446}" srcOrd="4" destOrd="0" presId="urn:microsoft.com/office/officeart/2005/8/layout/venn3"/>
    <dgm:cxn modelId="{1C983142-8ADC-4E0B-BD0D-04539D1FA1DC}" type="presParOf" srcId="{A3626BE1-A495-40EC-9758-69912E1B8C95}" destId="{0E609B35-FAD9-4570-A801-159E369214F2}" srcOrd="5" destOrd="0" presId="urn:microsoft.com/office/officeart/2005/8/layout/venn3"/>
    <dgm:cxn modelId="{4C2E0164-5A44-43E2-8730-73252FE30622}" type="presParOf" srcId="{A3626BE1-A495-40EC-9758-69912E1B8C95}" destId="{993CB992-4205-4B5A-81D4-E78B9C2AED64}" srcOrd="6" destOrd="0" presId="urn:microsoft.com/office/officeart/2005/8/layout/venn3"/>
    <dgm:cxn modelId="{F32447F0-C942-4234-AD9B-C38CDAAB29CD}" type="presParOf" srcId="{A3626BE1-A495-40EC-9758-69912E1B8C95}" destId="{93951ADF-732E-497B-A575-CF13379F7938}" srcOrd="7" destOrd="0" presId="urn:microsoft.com/office/officeart/2005/8/layout/venn3"/>
    <dgm:cxn modelId="{61CB9A85-6FF9-493A-AE5F-0F977894DC50}" type="presParOf" srcId="{A3626BE1-A495-40EC-9758-69912E1B8C95}" destId="{AAB1DF45-F57B-4264-BEBC-CB1317F61FED}" srcOrd="8" destOrd="0" presId="urn:microsoft.com/office/officeart/2005/8/layout/venn3"/>
    <dgm:cxn modelId="{35B7CFC0-6521-4C3E-A03B-48F85FC51BFE}" type="presParOf" srcId="{A3626BE1-A495-40EC-9758-69912E1B8C95}" destId="{385EA89C-E8F5-4BB7-AD00-6D6AA5DB3450}" srcOrd="9" destOrd="0" presId="urn:microsoft.com/office/officeart/2005/8/layout/venn3"/>
    <dgm:cxn modelId="{7C565326-BA89-4E97-B8AE-6F4179F7A5BA}" type="presParOf" srcId="{A3626BE1-A495-40EC-9758-69912E1B8C95}" destId="{28DD500B-161E-473F-B3BB-DAD1E7486CDA}" srcOrd="10"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B77E295-2121-4CBB-9E82-EC322DBE53DA}" type="doc">
      <dgm:prSet loTypeId="urn:microsoft.com/office/officeart/2005/8/layout/venn3" loCatId="relationship" qsTypeId="urn:microsoft.com/office/officeart/2005/8/quickstyle/3d2" qsCatId="3D" csTypeId="urn:microsoft.com/office/officeart/2005/8/colors/colorful1" csCatId="colorful" phldr="1"/>
      <dgm:spPr/>
      <dgm:t>
        <a:bodyPr/>
        <a:lstStyle/>
        <a:p>
          <a:endParaRPr lang="ru-RU"/>
        </a:p>
      </dgm:t>
    </dgm:pt>
    <dgm:pt modelId="{C2CDEE31-A41C-4D6A-B048-AFE39DEEC345}">
      <dgm:prSet phldrT="[Текст]" custT="1"/>
      <dgm:spPr/>
      <dgm:t>
        <a:bodyPr/>
        <a:lstStyle/>
        <a:p>
          <a:r>
            <a:rPr lang="ru-RU" sz="1100" b="0" i="0" dirty="0" smtClean="0">
              <a:solidFill>
                <a:srgbClr val="002060"/>
              </a:solidFill>
              <a:latin typeface="Calibri" pitchFamily="34" charset="0"/>
            </a:rPr>
            <a:t>осколки, части разрушившихся зданий, сооружений, транспортных средств, технологических установок, оборудования, агрегатов, изделий и иного имущества</a:t>
          </a:r>
          <a:endParaRPr lang="ru-RU" sz="1100" dirty="0">
            <a:solidFill>
              <a:srgbClr val="002060"/>
            </a:solidFill>
            <a:latin typeface="Calibri" pitchFamily="34" charset="0"/>
          </a:endParaRPr>
        </a:p>
      </dgm:t>
    </dgm:pt>
    <dgm:pt modelId="{9A83F30A-E274-4CC2-BC09-6C2124A4E3E2}" type="parTrans" cxnId="{A42F80F2-813C-4D68-B1C1-2B53FD32E9DE}">
      <dgm:prSet/>
      <dgm:spPr/>
      <dgm:t>
        <a:bodyPr/>
        <a:lstStyle/>
        <a:p>
          <a:endParaRPr lang="ru-RU" sz="1400">
            <a:solidFill>
              <a:srgbClr val="002060"/>
            </a:solidFill>
            <a:latin typeface="Calibri" pitchFamily="34" charset="0"/>
          </a:endParaRPr>
        </a:p>
      </dgm:t>
    </dgm:pt>
    <dgm:pt modelId="{698ACB65-D404-40F1-BD74-882B053C420E}" type="sibTrans" cxnId="{A42F80F2-813C-4D68-B1C1-2B53FD32E9DE}">
      <dgm:prSet/>
      <dgm:spPr/>
      <dgm:t>
        <a:bodyPr/>
        <a:lstStyle/>
        <a:p>
          <a:endParaRPr lang="ru-RU" sz="1400">
            <a:solidFill>
              <a:srgbClr val="002060"/>
            </a:solidFill>
            <a:latin typeface="Calibri" pitchFamily="34" charset="0"/>
          </a:endParaRPr>
        </a:p>
      </dgm:t>
    </dgm:pt>
    <dgm:pt modelId="{D21E6EF5-F10A-4BAF-9118-B9BCC5B7B624}">
      <dgm:prSet phldrT="[Текст]" custT="1"/>
      <dgm:spPr>
        <a:solidFill>
          <a:schemeClr val="accent3">
            <a:lumMod val="20000"/>
            <a:lumOff val="80000"/>
          </a:schemeClr>
        </a:solidFill>
      </dgm:spPr>
      <dgm:t>
        <a:bodyPr/>
        <a:lstStyle/>
        <a:p>
          <a:r>
            <a:rPr lang="ru-RU" sz="1100" b="0" i="0" dirty="0" smtClean="0">
              <a:solidFill>
                <a:srgbClr val="002060"/>
              </a:solidFill>
              <a:latin typeface="Calibri" pitchFamily="34" charset="0"/>
            </a:rPr>
            <a:t>радиоактивные и токсичные вещества и материалы, попавшие в окружающую среду из разрушенных технологических установок, оборудования, агрегатов, изделий и иного имущества</a:t>
          </a:r>
          <a:endParaRPr lang="ru-RU" sz="1100" dirty="0">
            <a:solidFill>
              <a:srgbClr val="002060"/>
            </a:solidFill>
            <a:latin typeface="Calibri" pitchFamily="34" charset="0"/>
          </a:endParaRPr>
        </a:p>
      </dgm:t>
    </dgm:pt>
    <dgm:pt modelId="{B6A3E143-635C-47DB-B268-1622FF07CE3E}" type="parTrans" cxnId="{75AF2E55-1DED-4CF7-BB76-C4F654D2E4CA}">
      <dgm:prSet/>
      <dgm:spPr/>
      <dgm:t>
        <a:bodyPr/>
        <a:lstStyle/>
        <a:p>
          <a:endParaRPr lang="ru-RU" sz="1400">
            <a:solidFill>
              <a:srgbClr val="002060"/>
            </a:solidFill>
            <a:latin typeface="Calibri" pitchFamily="34" charset="0"/>
          </a:endParaRPr>
        </a:p>
      </dgm:t>
    </dgm:pt>
    <dgm:pt modelId="{ADF9388D-6EA8-4861-9F43-4C92B13DD835}" type="sibTrans" cxnId="{75AF2E55-1DED-4CF7-BB76-C4F654D2E4CA}">
      <dgm:prSet/>
      <dgm:spPr/>
      <dgm:t>
        <a:bodyPr/>
        <a:lstStyle/>
        <a:p>
          <a:endParaRPr lang="ru-RU" sz="1400">
            <a:solidFill>
              <a:srgbClr val="002060"/>
            </a:solidFill>
            <a:latin typeface="Calibri" pitchFamily="34" charset="0"/>
          </a:endParaRPr>
        </a:p>
      </dgm:t>
    </dgm:pt>
    <dgm:pt modelId="{87629D64-8968-4CFC-8C5D-8830BB052B22}">
      <dgm:prSet phldrT="[Текст]" custT="1"/>
      <dgm:spPr/>
      <dgm:t>
        <a:bodyPr/>
        <a:lstStyle/>
        <a:p>
          <a:r>
            <a:rPr lang="ru-RU" sz="1200" b="0" i="0" dirty="0" smtClean="0">
              <a:solidFill>
                <a:srgbClr val="002060"/>
              </a:solidFill>
              <a:latin typeface="Calibri" pitchFamily="34" charset="0"/>
            </a:rPr>
            <a:t>вынос высокого напряжения на токопроводящие части технологических установок, оборудования, агрегатов, изделий и иного имущества</a:t>
          </a:r>
          <a:endParaRPr lang="ru-RU" sz="1200" dirty="0">
            <a:solidFill>
              <a:srgbClr val="002060"/>
            </a:solidFill>
            <a:latin typeface="Calibri" pitchFamily="34" charset="0"/>
          </a:endParaRPr>
        </a:p>
      </dgm:t>
    </dgm:pt>
    <dgm:pt modelId="{2E33BBE1-2B7C-44BD-A027-6E890876B728}" type="parTrans" cxnId="{EA53348E-E72F-4541-A0C2-A1B607EFE309}">
      <dgm:prSet/>
      <dgm:spPr/>
      <dgm:t>
        <a:bodyPr/>
        <a:lstStyle/>
        <a:p>
          <a:endParaRPr lang="ru-RU" sz="1400">
            <a:solidFill>
              <a:srgbClr val="002060"/>
            </a:solidFill>
            <a:latin typeface="Calibri" pitchFamily="34" charset="0"/>
          </a:endParaRPr>
        </a:p>
      </dgm:t>
    </dgm:pt>
    <dgm:pt modelId="{CF3CF15C-153D-4512-8C8D-0ACE9A215E0C}" type="sibTrans" cxnId="{EA53348E-E72F-4541-A0C2-A1B607EFE309}">
      <dgm:prSet/>
      <dgm:spPr/>
      <dgm:t>
        <a:bodyPr/>
        <a:lstStyle/>
        <a:p>
          <a:endParaRPr lang="ru-RU" sz="1400">
            <a:solidFill>
              <a:srgbClr val="002060"/>
            </a:solidFill>
            <a:latin typeface="Calibri" pitchFamily="34" charset="0"/>
          </a:endParaRPr>
        </a:p>
      </dgm:t>
    </dgm:pt>
    <dgm:pt modelId="{59250DC7-FC2B-4B74-BE6E-BF90F7F7F6A4}">
      <dgm:prSet phldrT="[Текст]" custT="1"/>
      <dgm:spPr/>
      <dgm:t>
        <a:bodyPr/>
        <a:lstStyle/>
        <a:p>
          <a:r>
            <a:rPr lang="ru-RU" sz="1200" b="0" i="0" dirty="0" smtClean="0">
              <a:solidFill>
                <a:srgbClr val="002060"/>
              </a:solidFill>
              <a:latin typeface="Calibri" pitchFamily="34" charset="0"/>
            </a:rPr>
            <a:t>опасные факторы взрыва, происшедшего вследствие пожара</a:t>
          </a:r>
          <a:endParaRPr lang="ru-RU" sz="1200" dirty="0">
            <a:solidFill>
              <a:srgbClr val="002060"/>
            </a:solidFill>
            <a:latin typeface="Calibri" pitchFamily="34" charset="0"/>
          </a:endParaRPr>
        </a:p>
      </dgm:t>
    </dgm:pt>
    <dgm:pt modelId="{22188AD6-2463-4764-82AB-FCAAD9B8876D}" type="parTrans" cxnId="{6D28F3AD-B345-4498-9B8C-5347EDE7860C}">
      <dgm:prSet/>
      <dgm:spPr/>
      <dgm:t>
        <a:bodyPr/>
        <a:lstStyle/>
        <a:p>
          <a:endParaRPr lang="ru-RU" sz="1400">
            <a:solidFill>
              <a:srgbClr val="002060"/>
            </a:solidFill>
            <a:latin typeface="Calibri" pitchFamily="34" charset="0"/>
          </a:endParaRPr>
        </a:p>
      </dgm:t>
    </dgm:pt>
    <dgm:pt modelId="{F389880F-98C6-4E59-84A6-DB04EFC4A26C}" type="sibTrans" cxnId="{6D28F3AD-B345-4498-9B8C-5347EDE7860C}">
      <dgm:prSet/>
      <dgm:spPr/>
      <dgm:t>
        <a:bodyPr/>
        <a:lstStyle/>
        <a:p>
          <a:endParaRPr lang="ru-RU" sz="1400">
            <a:solidFill>
              <a:srgbClr val="002060"/>
            </a:solidFill>
            <a:latin typeface="Calibri" pitchFamily="34" charset="0"/>
          </a:endParaRPr>
        </a:p>
      </dgm:t>
    </dgm:pt>
    <dgm:pt modelId="{FF774C37-699E-48F2-96CE-CA022D575450}">
      <dgm:prSet phldrT="[Текст]" custT="1"/>
      <dgm:spPr/>
      <dgm:t>
        <a:bodyPr/>
        <a:lstStyle/>
        <a:p>
          <a:r>
            <a:rPr lang="ru-RU" sz="1200" b="0" i="0" dirty="0" smtClean="0">
              <a:solidFill>
                <a:srgbClr val="002060"/>
              </a:solidFill>
              <a:latin typeface="Calibri" pitchFamily="34" charset="0"/>
            </a:rPr>
            <a:t>воздействие огнетушащих веществ</a:t>
          </a:r>
          <a:endParaRPr lang="ru-RU" sz="1200" dirty="0">
            <a:solidFill>
              <a:srgbClr val="002060"/>
            </a:solidFill>
            <a:latin typeface="Calibri" pitchFamily="34" charset="0"/>
          </a:endParaRPr>
        </a:p>
      </dgm:t>
    </dgm:pt>
    <dgm:pt modelId="{D938F5BB-9AF6-45F5-8651-859BFF81BDAD}" type="parTrans" cxnId="{E9664550-2C83-451F-87AA-C7812C5B1EBB}">
      <dgm:prSet/>
      <dgm:spPr/>
      <dgm:t>
        <a:bodyPr/>
        <a:lstStyle/>
        <a:p>
          <a:endParaRPr lang="ru-RU" sz="1400">
            <a:solidFill>
              <a:srgbClr val="002060"/>
            </a:solidFill>
            <a:latin typeface="Calibri" pitchFamily="34" charset="0"/>
          </a:endParaRPr>
        </a:p>
      </dgm:t>
    </dgm:pt>
    <dgm:pt modelId="{00B23CA7-EE3F-4C14-AAC9-F6DBE8422FE0}" type="sibTrans" cxnId="{E9664550-2C83-451F-87AA-C7812C5B1EBB}">
      <dgm:prSet/>
      <dgm:spPr/>
      <dgm:t>
        <a:bodyPr/>
        <a:lstStyle/>
        <a:p>
          <a:endParaRPr lang="ru-RU" sz="1400">
            <a:solidFill>
              <a:srgbClr val="002060"/>
            </a:solidFill>
            <a:latin typeface="Calibri" pitchFamily="34" charset="0"/>
          </a:endParaRPr>
        </a:p>
      </dgm:t>
    </dgm:pt>
    <dgm:pt modelId="{A3626BE1-A495-40EC-9758-69912E1B8C95}" type="pres">
      <dgm:prSet presAssocID="{0B77E295-2121-4CBB-9E82-EC322DBE53DA}" presName="Name0" presStyleCnt="0">
        <dgm:presLayoutVars>
          <dgm:dir/>
          <dgm:resizeHandles val="exact"/>
        </dgm:presLayoutVars>
      </dgm:prSet>
      <dgm:spPr/>
      <dgm:t>
        <a:bodyPr/>
        <a:lstStyle/>
        <a:p>
          <a:endParaRPr lang="ru-RU"/>
        </a:p>
      </dgm:t>
    </dgm:pt>
    <dgm:pt modelId="{0100A369-B2DA-4783-8AF5-C11A45BE3141}" type="pres">
      <dgm:prSet presAssocID="{C2CDEE31-A41C-4D6A-B048-AFE39DEEC345}" presName="Name5" presStyleLbl="vennNode1" presStyleIdx="0" presStyleCnt="5">
        <dgm:presLayoutVars>
          <dgm:bulletEnabled val="1"/>
        </dgm:presLayoutVars>
      </dgm:prSet>
      <dgm:spPr/>
      <dgm:t>
        <a:bodyPr/>
        <a:lstStyle/>
        <a:p>
          <a:endParaRPr lang="ru-RU"/>
        </a:p>
      </dgm:t>
    </dgm:pt>
    <dgm:pt modelId="{AB988270-B7EA-4434-99A6-23B6CFD8AB10}" type="pres">
      <dgm:prSet presAssocID="{698ACB65-D404-40F1-BD74-882B053C420E}" presName="space" presStyleCnt="0"/>
      <dgm:spPr/>
    </dgm:pt>
    <dgm:pt modelId="{76BDDC75-A46A-4BE5-BCF3-2D7DFF01C4F7}" type="pres">
      <dgm:prSet presAssocID="{D21E6EF5-F10A-4BAF-9118-B9BCC5B7B624}" presName="Name5" presStyleLbl="vennNode1" presStyleIdx="1" presStyleCnt="5">
        <dgm:presLayoutVars>
          <dgm:bulletEnabled val="1"/>
        </dgm:presLayoutVars>
      </dgm:prSet>
      <dgm:spPr/>
      <dgm:t>
        <a:bodyPr/>
        <a:lstStyle/>
        <a:p>
          <a:endParaRPr lang="ru-RU"/>
        </a:p>
      </dgm:t>
    </dgm:pt>
    <dgm:pt modelId="{D5C4805C-4D0D-42EF-A9EF-DAA890B78ED1}" type="pres">
      <dgm:prSet presAssocID="{ADF9388D-6EA8-4861-9F43-4C92B13DD835}" presName="space" presStyleCnt="0"/>
      <dgm:spPr/>
    </dgm:pt>
    <dgm:pt modelId="{6B545E71-8693-4934-8767-4B31BC4BE446}" type="pres">
      <dgm:prSet presAssocID="{87629D64-8968-4CFC-8C5D-8830BB052B22}" presName="Name5" presStyleLbl="vennNode1" presStyleIdx="2" presStyleCnt="5">
        <dgm:presLayoutVars>
          <dgm:bulletEnabled val="1"/>
        </dgm:presLayoutVars>
      </dgm:prSet>
      <dgm:spPr/>
      <dgm:t>
        <a:bodyPr/>
        <a:lstStyle/>
        <a:p>
          <a:endParaRPr lang="ru-RU"/>
        </a:p>
      </dgm:t>
    </dgm:pt>
    <dgm:pt modelId="{0E609B35-FAD9-4570-A801-159E369214F2}" type="pres">
      <dgm:prSet presAssocID="{CF3CF15C-153D-4512-8C8D-0ACE9A215E0C}" presName="space" presStyleCnt="0"/>
      <dgm:spPr/>
    </dgm:pt>
    <dgm:pt modelId="{993CB992-4205-4B5A-81D4-E78B9C2AED64}" type="pres">
      <dgm:prSet presAssocID="{59250DC7-FC2B-4B74-BE6E-BF90F7F7F6A4}" presName="Name5" presStyleLbl="vennNode1" presStyleIdx="3" presStyleCnt="5">
        <dgm:presLayoutVars>
          <dgm:bulletEnabled val="1"/>
        </dgm:presLayoutVars>
      </dgm:prSet>
      <dgm:spPr/>
      <dgm:t>
        <a:bodyPr/>
        <a:lstStyle/>
        <a:p>
          <a:endParaRPr lang="ru-RU"/>
        </a:p>
      </dgm:t>
    </dgm:pt>
    <dgm:pt modelId="{93951ADF-732E-497B-A575-CF13379F7938}" type="pres">
      <dgm:prSet presAssocID="{F389880F-98C6-4E59-84A6-DB04EFC4A26C}" presName="space" presStyleCnt="0"/>
      <dgm:spPr/>
    </dgm:pt>
    <dgm:pt modelId="{AAB1DF45-F57B-4264-BEBC-CB1317F61FED}" type="pres">
      <dgm:prSet presAssocID="{FF774C37-699E-48F2-96CE-CA022D575450}" presName="Name5" presStyleLbl="vennNode1" presStyleIdx="4" presStyleCnt="5">
        <dgm:presLayoutVars>
          <dgm:bulletEnabled val="1"/>
        </dgm:presLayoutVars>
      </dgm:prSet>
      <dgm:spPr/>
      <dgm:t>
        <a:bodyPr/>
        <a:lstStyle/>
        <a:p>
          <a:endParaRPr lang="ru-RU"/>
        </a:p>
      </dgm:t>
    </dgm:pt>
  </dgm:ptLst>
  <dgm:cxnLst>
    <dgm:cxn modelId="{85162799-A352-413A-B1D7-BE3E786E6B38}" type="presOf" srcId="{87629D64-8968-4CFC-8C5D-8830BB052B22}" destId="{6B545E71-8693-4934-8767-4B31BC4BE446}" srcOrd="0" destOrd="0" presId="urn:microsoft.com/office/officeart/2005/8/layout/venn3"/>
    <dgm:cxn modelId="{EA53348E-E72F-4541-A0C2-A1B607EFE309}" srcId="{0B77E295-2121-4CBB-9E82-EC322DBE53DA}" destId="{87629D64-8968-4CFC-8C5D-8830BB052B22}" srcOrd="2" destOrd="0" parTransId="{2E33BBE1-2B7C-44BD-A027-6E890876B728}" sibTransId="{CF3CF15C-153D-4512-8C8D-0ACE9A215E0C}"/>
    <dgm:cxn modelId="{EBFC2587-AB29-4664-B6E7-CCD56C96C383}" type="presOf" srcId="{0B77E295-2121-4CBB-9E82-EC322DBE53DA}" destId="{A3626BE1-A495-40EC-9758-69912E1B8C95}" srcOrd="0" destOrd="0" presId="urn:microsoft.com/office/officeart/2005/8/layout/venn3"/>
    <dgm:cxn modelId="{6D28F3AD-B345-4498-9B8C-5347EDE7860C}" srcId="{0B77E295-2121-4CBB-9E82-EC322DBE53DA}" destId="{59250DC7-FC2B-4B74-BE6E-BF90F7F7F6A4}" srcOrd="3" destOrd="0" parTransId="{22188AD6-2463-4764-82AB-FCAAD9B8876D}" sibTransId="{F389880F-98C6-4E59-84A6-DB04EFC4A26C}"/>
    <dgm:cxn modelId="{8EE071B1-6F89-4CEC-9962-E266D0FD9115}" type="presOf" srcId="{FF774C37-699E-48F2-96CE-CA022D575450}" destId="{AAB1DF45-F57B-4264-BEBC-CB1317F61FED}" srcOrd="0" destOrd="0" presId="urn:microsoft.com/office/officeart/2005/8/layout/venn3"/>
    <dgm:cxn modelId="{75AF2E55-1DED-4CF7-BB76-C4F654D2E4CA}" srcId="{0B77E295-2121-4CBB-9E82-EC322DBE53DA}" destId="{D21E6EF5-F10A-4BAF-9118-B9BCC5B7B624}" srcOrd="1" destOrd="0" parTransId="{B6A3E143-635C-47DB-B268-1622FF07CE3E}" sibTransId="{ADF9388D-6EA8-4861-9F43-4C92B13DD835}"/>
    <dgm:cxn modelId="{DF316888-75B8-4364-B13D-F18196314D68}" type="presOf" srcId="{59250DC7-FC2B-4B74-BE6E-BF90F7F7F6A4}" destId="{993CB992-4205-4B5A-81D4-E78B9C2AED64}" srcOrd="0" destOrd="0" presId="urn:microsoft.com/office/officeart/2005/8/layout/venn3"/>
    <dgm:cxn modelId="{73D40109-A144-4E5A-BD42-FB971ACE836D}" type="presOf" srcId="{D21E6EF5-F10A-4BAF-9118-B9BCC5B7B624}" destId="{76BDDC75-A46A-4BE5-BCF3-2D7DFF01C4F7}" srcOrd="0" destOrd="0" presId="urn:microsoft.com/office/officeart/2005/8/layout/venn3"/>
    <dgm:cxn modelId="{A42F80F2-813C-4D68-B1C1-2B53FD32E9DE}" srcId="{0B77E295-2121-4CBB-9E82-EC322DBE53DA}" destId="{C2CDEE31-A41C-4D6A-B048-AFE39DEEC345}" srcOrd="0" destOrd="0" parTransId="{9A83F30A-E274-4CC2-BC09-6C2124A4E3E2}" sibTransId="{698ACB65-D404-40F1-BD74-882B053C420E}"/>
    <dgm:cxn modelId="{E9664550-2C83-451F-87AA-C7812C5B1EBB}" srcId="{0B77E295-2121-4CBB-9E82-EC322DBE53DA}" destId="{FF774C37-699E-48F2-96CE-CA022D575450}" srcOrd="4" destOrd="0" parTransId="{D938F5BB-9AF6-45F5-8651-859BFF81BDAD}" sibTransId="{00B23CA7-EE3F-4C14-AAC9-F6DBE8422FE0}"/>
    <dgm:cxn modelId="{33683966-FBD5-47D3-9976-1D7AC2DD6554}" type="presOf" srcId="{C2CDEE31-A41C-4D6A-B048-AFE39DEEC345}" destId="{0100A369-B2DA-4783-8AF5-C11A45BE3141}" srcOrd="0" destOrd="0" presId="urn:microsoft.com/office/officeart/2005/8/layout/venn3"/>
    <dgm:cxn modelId="{B7E868CA-FB19-4117-9B88-C140024818FF}" type="presParOf" srcId="{A3626BE1-A495-40EC-9758-69912E1B8C95}" destId="{0100A369-B2DA-4783-8AF5-C11A45BE3141}" srcOrd="0" destOrd="0" presId="urn:microsoft.com/office/officeart/2005/8/layout/venn3"/>
    <dgm:cxn modelId="{A3CE58CC-C9FE-4E28-B4F5-2EC4738424D6}" type="presParOf" srcId="{A3626BE1-A495-40EC-9758-69912E1B8C95}" destId="{AB988270-B7EA-4434-99A6-23B6CFD8AB10}" srcOrd="1" destOrd="0" presId="urn:microsoft.com/office/officeart/2005/8/layout/venn3"/>
    <dgm:cxn modelId="{5F00E1A4-882B-4179-8FFA-26C545949558}" type="presParOf" srcId="{A3626BE1-A495-40EC-9758-69912E1B8C95}" destId="{76BDDC75-A46A-4BE5-BCF3-2D7DFF01C4F7}" srcOrd="2" destOrd="0" presId="urn:microsoft.com/office/officeart/2005/8/layout/venn3"/>
    <dgm:cxn modelId="{EC7C3FAE-B3F6-4E2D-9189-E8042BBC4258}" type="presParOf" srcId="{A3626BE1-A495-40EC-9758-69912E1B8C95}" destId="{D5C4805C-4D0D-42EF-A9EF-DAA890B78ED1}" srcOrd="3" destOrd="0" presId="urn:microsoft.com/office/officeart/2005/8/layout/venn3"/>
    <dgm:cxn modelId="{96538832-352E-49A7-B0A5-6318298BB039}" type="presParOf" srcId="{A3626BE1-A495-40EC-9758-69912E1B8C95}" destId="{6B545E71-8693-4934-8767-4B31BC4BE446}" srcOrd="4" destOrd="0" presId="urn:microsoft.com/office/officeart/2005/8/layout/venn3"/>
    <dgm:cxn modelId="{1ED39DC7-1E46-4AAA-9128-4E2BEADBC31B}" type="presParOf" srcId="{A3626BE1-A495-40EC-9758-69912E1B8C95}" destId="{0E609B35-FAD9-4570-A801-159E369214F2}" srcOrd="5" destOrd="0" presId="urn:microsoft.com/office/officeart/2005/8/layout/venn3"/>
    <dgm:cxn modelId="{E9594601-A6BF-4619-A1F3-57D21F4968B5}" type="presParOf" srcId="{A3626BE1-A495-40EC-9758-69912E1B8C95}" destId="{993CB992-4205-4B5A-81D4-E78B9C2AED64}" srcOrd="6" destOrd="0" presId="urn:microsoft.com/office/officeart/2005/8/layout/venn3"/>
    <dgm:cxn modelId="{6E7982C6-9282-416E-8DC2-0E032E3B9F2D}" type="presParOf" srcId="{A3626BE1-A495-40EC-9758-69912E1B8C95}" destId="{93951ADF-732E-497B-A575-CF13379F7938}" srcOrd="7" destOrd="0" presId="urn:microsoft.com/office/officeart/2005/8/layout/venn3"/>
    <dgm:cxn modelId="{8D2B62D3-C4B1-4A9C-BD70-A0015CC85080}" type="presParOf" srcId="{A3626BE1-A495-40EC-9758-69912E1B8C95}" destId="{AAB1DF45-F57B-4264-BEBC-CB1317F61FED}" srcOrd="8" destOrd="0" presId="urn:microsoft.com/office/officeart/2005/8/layout/ven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53D7CBE-554E-4358-A68A-182A17049017}" type="doc">
      <dgm:prSet loTypeId="urn:microsoft.com/office/officeart/2009/3/layout/IncreasingArrowsProcess" loCatId="process" qsTypeId="urn:microsoft.com/office/officeart/2005/8/quickstyle/simple1" qsCatId="simple" csTypeId="urn:microsoft.com/office/officeart/2005/8/colors/colorful2" csCatId="colorful" phldr="1"/>
      <dgm:spPr/>
      <dgm:t>
        <a:bodyPr/>
        <a:lstStyle/>
        <a:p>
          <a:endParaRPr lang="ru-RU"/>
        </a:p>
      </dgm:t>
    </dgm:pt>
    <dgm:pt modelId="{4334B0CE-DA56-49B1-8239-50DA16672E96}">
      <dgm:prSet phldrT="[Текст]" custT="1"/>
      <dgm:spPr>
        <a:solidFill>
          <a:schemeClr val="accent2">
            <a:lumMod val="40000"/>
            <a:lumOff val="60000"/>
          </a:schemeClr>
        </a:solidFill>
        <a:ln>
          <a:solidFill>
            <a:srgbClr val="002060"/>
          </a:solidFill>
        </a:ln>
      </dgm:spPr>
      <dgm:t>
        <a:bodyPr/>
        <a:lstStyle/>
        <a:p>
          <a:r>
            <a:rPr lang="ru-RU" sz="2000" b="0" i="0" dirty="0" smtClean="0">
              <a:solidFill>
                <a:srgbClr val="002060"/>
              </a:solidFill>
              <a:latin typeface="Calibri" pitchFamily="34" charset="0"/>
            </a:rPr>
            <a:t>НЕГОРЮЧИЕ</a:t>
          </a:r>
          <a:endParaRPr lang="ru-RU" sz="2000" dirty="0">
            <a:solidFill>
              <a:srgbClr val="002060"/>
            </a:solidFill>
            <a:latin typeface="Calibri" pitchFamily="34" charset="0"/>
          </a:endParaRPr>
        </a:p>
      </dgm:t>
    </dgm:pt>
    <dgm:pt modelId="{A7E40AFD-30A3-4131-B69D-044D601E34A3}" type="parTrans" cxnId="{0661E7DD-B53C-43B4-AEE3-59FAAC82A35B}">
      <dgm:prSet/>
      <dgm:spPr/>
      <dgm:t>
        <a:bodyPr/>
        <a:lstStyle/>
        <a:p>
          <a:endParaRPr lang="ru-RU">
            <a:solidFill>
              <a:srgbClr val="002060"/>
            </a:solidFill>
          </a:endParaRPr>
        </a:p>
      </dgm:t>
    </dgm:pt>
    <dgm:pt modelId="{8BF84646-9156-4C90-BBA5-37DBE7E24A59}" type="sibTrans" cxnId="{0661E7DD-B53C-43B4-AEE3-59FAAC82A35B}">
      <dgm:prSet/>
      <dgm:spPr/>
      <dgm:t>
        <a:bodyPr/>
        <a:lstStyle/>
        <a:p>
          <a:endParaRPr lang="ru-RU">
            <a:solidFill>
              <a:srgbClr val="002060"/>
            </a:solidFill>
          </a:endParaRPr>
        </a:p>
      </dgm:t>
    </dgm:pt>
    <dgm:pt modelId="{668FCBF0-D7EF-4CAD-9645-85DFF1E56977}">
      <dgm:prSet phldrT="[Текст]" custT="1"/>
      <dgm:spPr/>
      <dgm:t>
        <a:bodyPr/>
        <a:lstStyle/>
        <a:p>
          <a:pPr algn="l"/>
          <a:r>
            <a:rPr lang="ru-RU" sz="1400" b="0" i="0" dirty="0" smtClean="0">
              <a:solidFill>
                <a:srgbClr val="002060"/>
              </a:solidFill>
              <a:latin typeface="Calibri" pitchFamily="34" charset="0"/>
            </a:rPr>
            <a:t>вещества и материалы, неспособные гореть в воздухе. Негорючие вещества могут быть </a:t>
          </a:r>
          <a:r>
            <a:rPr lang="ru-RU" sz="1400" b="0" i="0" dirty="0" err="1" smtClean="0">
              <a:solidFill>
                <a:srgbClr val="002060"/>
              </a:solidFill>
              <a:latin typeface="Calibri" pitchFamily="34" charset="0"/>
            </a:rPr>
            <a:t>пожаровзрывоопасными</a:t>
          </a:r>
          <a:r>
            <a:rPr lang="ru-RU" sz="1400" b="0" i="0" dirty="0" smtClean="0">
              <a:solidFill>
                <a:srgbClr val="002060"/>
              </a:solidFill>
              <a:latin typeface="Calibri" pitchFamily="34" charset="0"/>
            </a:rPr>
            <a:t> (например, окислители или вещества, выделяющие горючие продукты при взаимодействии с водой, кислородом воздуха или друг с другом).</a:t>
          </a:r>
          <a:endParaRPr lang="ru-RU" sz="1400" dirty="0">
            <a:solidFill>
              <a:srgbClr val="002060"/>
            </a:solidFill>
            <a:latin typeface="Calibri" pitchFamily="34" charset="0"/>
          </a:endParaRPr>
        </a:p>
      </dgm:t>
    </dgm:pt>
    <dgm:pt modelId="{95EE77F8-2506-4DFF-89D6-D58E91A71043}" type="parTrans" cxnId="{4D6D835C-0748-4B8F-8EE1-F9A38751B86C}">
      <dgm:prSet/>
      <dgm:spPr/>
      <dgm:t>
        <a:bodyPr/>
        <a:lstStyle/>
        <a:p>
          <a:endParaRPr lang="ru-RU">
            <a:solidFill>
              <a:srgbClr val="002060"/>
            </a:solidFill>
          </a:endParaRPr>
        </a:p>
      </dgm:t>
    </dgm:pt>
    <dgm:pt modelId="{E3833AAD-E14C-40CB-9120-61C075A83DA3}" type="sibTrans" cxnId="{4D6D835C-0748-4B8F-8EE1-F9A38751B86C}">
      <dgm:prSet/>
      <dgm:spPr/>
      <dgm:t>
        <a:bodyPr/>
        <a:lstStyle/>
        <a:p>
          <a:endParaRPr lang="ru-RU">
            <a:solidFill>
              <a:srgbClr val="002060"/>
            </a:solidFill>
          </a:endParaRPr>
        </a:p>
      </dgm:t>
    </dgm:pt>
    <dgm:pt modelId="{84811EAA-BC15-40C6-91AC-F8E992D9E067}">
      <dgm:prSet phldrT="[Текст]" custT="1"/>
      <dgm:spPr>
        <a:solidFill>
          <a:srgbClr val="92D050"/>
        </a:solidFill>
        <a:ln>
          <a:solidFill>
            <a:srgbClr val="002060"/>
          </a:solidFill>
        </a:ln>
      </dgm:spPr>
      <dgm:t>
        <a:bodyPr/>
        <a:lstStyle/>
        <a:p>
          <a:r>
            <a:rPr lang="ru-RU" sz="2000" b="0" i="0" dirty="0" smtClean="0">
              <a:solidFill>
                <a:srgbClr val="C00000"/>
              </a:solidFill>
              <a:latin typeface="Calibri" pitchFamily="34" charset="0"/>
            </a:rPr>
            <a:t>ТРУДНОГОРЮЧИЕ</a:t>
          </a:r>
          <a:endParaRPr lang="ru-RU" sz="2000" dirty="0">
            <a:solidFill>
              <a:srgbClr val="C00000"/>
            </a:solidFill>
            <a:latin typeface="Calibri" pitchFamily="34" charset="0"/>
          </a:endParaRPr>
        </a:p>
      </dgm:t>
    </dgm:pt>
    <dgm:pt modelId="{7ECCDA84-204C-4A02-8455-10C5CF6101B4}" type="parTrans" cxnId="{60EFE64F-FC80-4E48-BFE7-67140D58A051}">
      <dgm:prSet/>
      <dgm:spPr/>
      <dgm:t>
        <a:bodyPr/>
        <a:lstStyle/>
        <a:p>
          <a:endParaRPr lang="ru-RU">
            <a:solidFill>
              <a:srgbClr val="002060"/>
            </a:solidFill>
          </a:endParaRPr>
        </a:p>
      </dgm:t>
    </dgm:pt>
    <dgm:pt modelId="{D6CA7F81-4A50-4D82-A592-5BA898365192}" type="sibTrans" cxnId="{60EFE64F-FC80-4E48-BFE7-67140D58A051}">
      <dgm:prSet/>
      <dgm:spPr/>
      <dgm:t>
        <a:bodyPr/>
        <a:lstStyle/>
        <a:p>
          <a:endParaRPr lang="ru-RU">
            <a:solidFill>
              <a:srgbClr val="002060"/>
            </a:solidFill>
          </a:endParaRPr>
        </a:p>
      </dgm:t>
    </dgm:pt>
    <dgm:pt modelId="{A681087B-01A1-4B78-80CF-1EC9D4290E26}">
      <dgm:prSet phldrT="[Текст]" custT="1"/>
      <dgm:spPr/>
      <dgm:t>
        <a:bodyPr/>
        <a:lstStyle/>
        <a:p>
          <a:r>
            <a:rPr lang="ru-RU" sz="1600" b="0" i="0" dirty="0" smtClean="0">
              <a:solidFill>
                <a:srgbClr val="002060"/>
              </a:solidFill>
              <a:latin typeface="Calibri" pitchFamily="34" charset="0"/>
            </a:rPr>
            <a:t>вещества и материалы, способные гореть в воздухе при воздействии источника зажигания, но неспособные самостоятельно гореть после его удаления.</a:t>
          </a:r>
          <a:endParaRPr lang="ru-RU" sz="1600" dirty="0">
            <a:solidFill>
              <a:srgbClr val="002060"/>
            </a:solidFill>
            <a:latin typeface="Calibri" pitchFamily="34" charset="0"/>
          </a:endParaRPr>
        </a:p>
      </dgm:t>
    </dgm:pt>
    <dgm:pt modelId="{8BE715C0-7D9B-47F7-980F-A49A7F94CF26}" type="parTrans" cxnId="{3D330399-475A-4B8B-B50D-A838E41D21BF}">
      <dgm:prSet/>
      <dgm:spPr/>
      <dgm:t>
        <a:bodyPr/>
        <a:lstStyle/>
        <a:p>
          <a:endParaRPr lang="ru-RU">
            <a:solidFill>
              <a:srgbClr val="002060"/>
            </a:solidFill>
          </a:endParaRPr>
        </a:p>
      </dgm:t>
    </dgm:pt>
    <dgm:pt modelId="{963C2777-E48C-44E9-869F-03CAF34EEF8E}" type="sibTrans" cxnId="{3D330399-475A-4B8B-B50D-A838E41D21BF}">
      <dgm:prSet/>
      <dgm:spPr/>
      <dgm:t>
        <a:bodyPr/>
        <a:lstStyle/>
        <a:p>
          <a:endParaRPr lang="ru-RU">
            <a:solidFill>
              <a:srgbClr val="002060"/>
            </a:solidFill>
          </a:endParaRPr>
        </a:p>
      </dgm:t>
    </dgm:pt>
    <dgm:pt modelId="{F00B1848-F15F-42B2-AB35-6E21E58FF185}">
      <dgm:prSet phldrT="[Текст]" custT="1"/>
      <dgm:spPr>
        <a:solidFill>
          <a:schemeClr val="accent3">
            <a:lumMod val="20000"/>
            <a:lumOff val="80000"/>
          </a:schemeClr>
        </a:solidFill>
        <a:ln>
          <a:solidFill>
            <a:srgbClr val="002060"/>
          </a:solidFill>
        </a:ln>
      </dgm:spPr>
      <dgm:t>
        <a:bodyPr/>
        <a:lstStyle/>
        <a:p>
          <a:r>
            <a:rPr lang="ru-RU" sz="2000" b="0" i="0" dirty="0" smtClean="0">
              <a:solidFill>
                <a:srgbClr val="FF0000"/>
              </a:solidFill>
              <a:latin typeface="Calibri" pitchFamily="34" charset="0"/>
            </a:rPr>
            <a:t>ГОРЮЧИЕ</a:t>
          </a:r>
          <a:endParaRPr lang="ru-RU" sz="2000" dirty="0">
            <a:solidFill>
              <a:srgbClr val="FF0000"/>
            </a:solidFill>
            <a:latin typeface="Calibri" pitchFamily="34" charset="0"/>
          </a:endParaRPr>
        </a:p>
      </dgm:t>
    </dgm:pt>
    <dgm:pt modelId="{B7ADAD22-A826-4825-A749-553F4A0ED01F}" type="parTrans" cxnId="{87A31FBD-6874-4676-9622-505679C329E9}">
      <dgm:prSet/>
      <dgm:spPr/>
      <dgm:t>
        <a:bodyPr/>
        <a:lstStyle/>
        <a:p>
          <a:endParaRPr lang="ru-RU">
            <a:solidFill>
              <a:srgbClr val="002060"/>
            </a:solidFill>
          </a:endParaRPr>
        </a:p>
      </dgm:t>
    </dgm:pt>
    <dgm:pt modelId="{97BCB537-C140-4451-A5D2-3DF790A0A902}" type="sibTrans" cxnId="{87A31FBD-6874-4676-9622-505679C329E9}">
      <dgm:prSet/>
      <dgm:spPr/>
      <dgm:t>
        <a:bodyPr/>
        <a:lstStyle/>
        <a:p>
          <a:endParaRPr lang="ru-RU">
            <a:solidFill>
              <a:srgbClr val="002060"/>
            </a:solidFill>
          </a:endParaRPr>
        </a:p>
      </dgm:t>
    </dgm:pt>
    <dgm:pt modelId="{CCC5DBC0-7907-4EFC-ADAA-97428C1FF73B}">
      <dgm:prSet phldrT="[Текст]" custT="1"/>
      <dgm:spPr/>
      <dgm:t>
        <a:bodyPr/>
        <a:lstStyle/>
        <a:p>
          <a:r>
            <a:rPr lang="ru-RU" sz="1600" b="0" i="0" dirty="0" smtClean="0">
              <a:solidFill>
                <a:srgbClr val="002060"/>
              </a:solidFill>
              <a:latin typeface="Calibri" pitchFamily="34" charset="0"/>
            </a:rPr>
            <a:t>вещества и материалы, способные самовозгораться, а также возгораться под воздействием источника зажигания и самостоятельно гореть после его удаления.</a:t>
          </a:r>
          <a:endParaRPr lang="ru-RU" sz="1600" dirty="0">
            <a:solidFill>
              <a:srgbClr val="002060"/>
            </a:solidFill>
            <a:latin typeface="Calibri" pitchFamily="34" charset="0"/>
          </a:endParaRPr>
        </a:p>
      </dgm:t>
    </dgm:pt>
    <dgm:pt modelId="{8336D5CB-30DD-4E45-AF2A-9242A40D081A}" type="parTrans" cxnId="{59A651B8-AEA7-4941-8077-DE298DA74234}">
      <dgm:prSet/>
      <dgm:spPr/>
      <dgm:t>
        <a:bodyPr/>
        <a:lstStyle/>
        <a:p>
          <a:endParaRPr lang="ru-RU">
            <a:solidFill>
              <a:srgbClr val="002060"/>
            </a:solidFill>
          </a:endParaRPr>
        </a:p>
      </dgm:t>
    </dgm:pt>
    <dgm:pt modelId="{1C5EE5D0-6648-4541-B5DB-58DBA675F3BA}" type="sibTrans" cxnId="{59A651B8-AEA7-4941-8077-DE298DA74234}">
      <dgm:prSet/>
      <dgm:spPr/>
      <dgm:t>
        <a:bodyPr/>
        <a:lstStyle/>
        <a:p>
          <a:endParaRPr lang="ru-RU">
            <a:solidFill>
              <a:srgbClr val="002060"/>
            </a:solidFill>
          </a:endParaRPr>
        </a:p>
      </dgm:t>
    </dgm:pt>
    <dgm:pt modelId="{CC9E9F3F-1B98-48A1-8F90-35602D7250CC}" type="pres">
      <dgm:prSet presAssocID="{553D7CBE-554E-4358-A68A-182A17049017}" presName="Name0" presStyleCnt="0">
        <dgm:presLayoutVars>
          <dgm:chMax val="5"/>
          <dgm:chPref val="5"/>
          <dgm:dir/>
          <dgm:animLvl val="lvl"/>
        </dgm:presLayoutVars>
      </dgm:prSet>
      <dgm:spPr/>
      <dgm:t>
        <a:bodyPr/>
        <a:lstStyle/>
        <a:p>
          <a:endParaRPr lang="ru-RU"/>
        </a:p>
      </dgm:t>
    </dgm:pt>
    <dgm:pt modelId="{D22AD884-D691-4707-A92E-5607FFB5E6F2}" type="pres">
      <dgm:prSet presAssocID="{4334B0CE-DA56-49B1-8239-50DA16672E96}" presName="parentText1" presStyleLbl="node1" presStyleIdx="0" presStyleCnt="3">
        <dgm:presLayoutVars>
          <dgm:chMax/>
          <dgm:chPref val="3"/>
          <dgm:bulletEnabled val="1"/>
        </dgm:presLayoutVars>
      </dgm:prSet>
      <dgm:spPr/>
      <dgm:t>
        <a:bodyPr/>
        <a:lstStyle/>
        <a:p>
          <a:endParaRPr lang="ru-RU"/>
        </a:p>
      </dgm:t>
    </dgm:pt>
    <dgm:pt modelId="{50C371D2-5F8C-4B4D-A890-C819CE4A97C6}" type="pres">
      <dgm:prSet presAssocID="{4334B0CE-DA56-49B1-8239-50DA16672E96}" presName="childText1" presStyleLbl="solidAlignAcc1" presStyleIdx="0" presStyleCnt="3">
        <dgm:presLayoutVars>
          <dgm:chMax val="0"/>
          <dgm:chPref val="0"/>
          <dgm:bulletEnabled val="1"/>
        </dgm:presLayoutVars>
      </dgm:prSet>
      <dgm:spPr/>
      <dgm:t>
        <a:bodyPr/>
        <a:lstStyle/>
        <a:p>
          <a:endParaRPr lang="ru-RU"/>
        </a:p>
      </dgm:t>
    </dgm:pt>
    <dgm:pt modelId="{260CF095-CB6B-4426-9B0C-93E894FA552E}" type="pres">
      <dgm:prSet presAssocID="{84811EAA-BC15-40C6-91AC-F8E992D9E067}" presName="parentText2" presStyleLbl="node1" presStyleIdx="1" presStyleCnt="3" custLinFactNeighborX="-45" custLinFactNeighborY="-1860">
        <dgm:presLayoutVars>
          <dgm:chMax/>
          <dgm:chPref val="3"/>
          <dgm:bulletEnabled val="1"/>
        </dgm:presLayoutVars>
      </dgm:prSet>
      <dgm:spPr/>
      <dgm:t>
        <a:bodyPr/>
        <a:lstStyle/>
        <a:p>
          <a:endParaRPr lang="ru-RU"/>
        </a:p>
      </dgm:t>
    </dgm:pt>
    <dgm:pt modelId="{8E329B7F-9402-40E3-AB53-128941A6961E}" type="pres">
      <dgm:prSet presAssocID="{84811EAA-BC15-40C6-91AC-F8E992D9E067}" presName="childText2" presStyleLbl="solidAlignAcc1" presStyleIdx="1" presStyleCnt="3">
        <dgm:presLayoutVars>
          <dgm:chMax val="0"/>
          <dgm:chPref val="0"/>
          <dgm:bulletEnabled val="1"/>
        </dgm:presLayoutVars>
      </dgm:prSet>
      <dgm:spPr/>
      <dgm:t>
        <a:bodyPr/>
        <a:lstStyle/>
        <a:p>
          <a:endParaRPr lang="ru-RU"/>
        </a:p>
      </dgm:t>
    </dgm:pt>
    <dgm:pt modelId="{DBC60A0A-043D-428F-998E-1D43EEF2DF5A}" type="pres">
      <dgm:prSet presAssocID="{F00B1848-F15F-42B2-AB35-6E21E58FF185}" presName="parentText3" presStyleLbl="node1" presStyleIdx="2" presStyleCnt="3">
        <dgm:presLayoutVars>
          <dgm:chMax/>
          <dgm:chPref val="3"/>
          <dgm:bulletEnabled val="1"/>
        </dgm:presLayoutVars>
      </dgm:prSet>
      <dgm:spPr/>
      <dgm:t>
        <a:bodyPr/>
        <a:lstStyle/>
        <a:p>
          <a:endParaRPr lang="ru-RU"/>
        </a:p>
      </dgm:t>
    </dgm:pt>
    <dgm:pt modelId="{6B001DA6-1686-4F5E-B5C9-6241A4AC09EA}" type="pres">
      <dgm:prSet presAssocID="{F00B1848-F15F-42B2-AB35-6E21E58FF185}" presName="childText3" presStyleLbl="solidAlignAcc1" presStyleIdx="2" presStyleCnt="3">
        <dgm:presLayoutVars>
          <dgm:chMax val="0"/>
          <dgm:chPref val="0"/>
          <dgm:bulletEnabled val="1"/>
        </dgm:presLayoutVars>
      </dgm:prSet>
      <dgm:spPr/>
      <dgm:t>
        <a:bodyPr/>
        <a:lstStyle/>
        <a:p>
          <a:endParaRPr lang="ru-RU"/>
        </a:p>
      </dgm:t>
    </dgm:pt>
  </dgm:ptLst>
  <dgm:cxnLst>
    <dgm:cxn modelId="{87A31FBD-6874-4676-9622-505679C329E9}" srcId="{553D7CBE-554E-4358-A68A-182A17049017}" destId="{F00B1848-F15F-42B2-AB35-6E21E58FF185}" srcOrd="2" destOrd="0" parTransId="{B7ADAD22-A826-4825-A749-553F4A0ED01F}" sibTransId="{97BCB537-C140-4451-A5D2-3DF790A0A902}"/>
    <dgm:cxn modelId="{D803DD8B-0816-423D-A76D-EC1714787EC1}" type="presOf" srcId="{A681087B-01A1-4B78-80CF-1EC9D4290E26}" destId="{8E329B7F-9402-40E3-AB53-128941A6961E}" srcOrd="0" destOrd="0" presId="urn:microsoft.com/office/officeart/2009/3/layout/IncreasingArrowsProcess"/>
    <dgm:cxn modelId="{7B0AC70E-DA1F-4196-88C8-45303DA80887}" type="presOf" srcId="{CCC5DBC0-7907-4EFC-ADAA-97428C1FF73B}" destId="{6B001DA6-1686-4F5E-B5C9-6241A4AC09EA}" srcOrd="0" destOrd="0" presId="urn:microsoft.com/office/officeart/2009/3/layout/IncreasingArrowsProcess"/>
    <dgm:cxn modelId="{380933B1-7194-4ADA-81FD-792B869A8A35}" type="presOf" srcId="{4334B0CE-DA56-49B1-8239-50DA16672E96}" destId="{D22AD884-D691-4707-A92E-5607FFB5E6F2}" srcOrd="0" destOrd="0" presId="urn:microsoft.com/office/officeart/2009/3/layout/IncreasingArrowsProcess"/>
    <dgm:cxn modelId="{B3309581-93E0-4D2A-A91F-30A5AFFF733A}" type="presOf" srcId="{84811EAA-BC15-40C6-91AC-F8E992D9E067}" destId="{260CF095-CB6B-4426-9B0C-93E894FA552E}" srcOrd="0" destOrd="0" presId="urn:microsoft.com/office/officeart/2009/3/layout/IncreasingArrowsProcess"/>
    <dgm:cxn modelId="{0661E7DD-B53C-43B4-AEE3-59FAAC82A35B}" srcId="{553D7CBE-554E-4358-A68A-182A17049017}" destId="{4334B0CE-DA56-49B1-8239-50DA16672E96}" srcOrd="0" destOrd="0" parTransId="{A7E40AFD-30A3-4131-B69D-044D601E34A3}" sibTransId="{8BF84646-9156-4C90-BBA5-37DBE7E24A59}"/>
    <dgm:cxn modelId="{9FB686E1-421C-4BC2-BEC9-2A12201197D9}" type="presOf" srcId="{F00B1848-F15F-42B2-AB35-6E21E58FF185}" destId="{DBC60A0A-043D-428F-998E-1D43EEF2DF5A}" srcOrd="0" destOrd="0" presId="urn:microsoft.com/office/officeart/2009/3/layout/IncreasingArrowsProcess"/>
    <dgm:cxn modelId="{59A651B8-AEA7-4941-8077-DE298DA74234}" srcId="{F00B1848-F15F-42B2-AB35-6E21E58FF185}" destId="{CCC5DBC0-7907-4EFC-ADAA-97428C1FF73B}" srcOrd="0" destOrd="0" parTransId="{8336D5CB-30DD-4E45-AF2A-9242A40D081A}" sibTransId="{1C5EE5D0-6648-4541-B5DB-58DBA675F3BA}"/>
    <dgm:cxn modelId="{B1F68BD7-4D03-4B89-A487-3504714DB43A}" type="presOf" srcId="{668FCBF0-D7EF-4CAD-9645-85DFF1E56977}" destId="{50C371D2-5F8C-4B4D-A890-C819CE4A97C6}" srcOrd="0" destOrd="0" presId="urn:microsoft.com/office/officeart/2009/3/layout/IncreasingArrowsProcess"/>
    <dgm:cxn modelId="{60EFE64F-FC80-4E48-BFE7-67140D58A051}" srcId="{553D7CBE-554E-4358-A68A-182A17049017}" destId="{84811EAA-BC15-40C6-91AC-F8E992D9E067}" srcOrd="1" destOrd="0" parTransId="{7ECCDA84-204C-4A02-8455-10C5CF6101B4}" sibTransId="{D6CA7F81-4A50-4D82-A592-5BA898365192}"/>
    <dgm:cxn modelId="{F1682D57-F2EB-4A43-B470-613F40ED83F1}" type="presOf" srcId="{553D7CBE-554E-4358-A68A-182A17049017}" destId="{CC9E9F3F-1B98-48A1-8F90-35602D7250CC}" srcOrd="0" destOrd="0" presId="urn:microsoft.com/office/officeart/2009/3/layout/IncreasingArrowsProcess"/>
    <dgm:cxn modelId="{3D330399-475A-4B8B-B50D-A838E41D21BF}" srcId="{84811EAA-BC15-40C6-91AC-F8E992D9E067}" destId="{A681087B-01A1-4B78-80CF-1EC9D4290E26}" srcOrd="0" destOrd="0" parTransId="{8BE715C0-7D9B-47F7-980F-A49A7F94CF26}" sibTransId="{963C2777-E48C-44E9-869F-03CAF34EEF8E}"/>
    <dgm:cxn modelId="{4D6D835C-0748-4B8F-8EE1-F9A38751B86C}" srcId="{4334B0CE-DA56-49B1-8239-50DA16672E96}" destId="{668FCBF0-D7EF-4CAD-9645-85DFF1E56977}" srcOrd="0" destOrd="0" parTransId="{95EE77F8-2506-4DFF-89D6-D58E91A71043}" sibTransId="{E3833AAD-E14C-40CB-9120-61C075A83DA3}"/>
    <dgm:cxn modelId="{D388211F-B56D-4F26-86AA-D3339D3E57B0}" type="presParOf" srcId="{CC9E9F3F-1B98-48A1-8F90-35602D7250CC}" destId="{D22AD884-D691-4707-A92E-5607FFB5E6F2}" srcOrd="0" destOrd="0" presId="urn:microsoft.com/office/officeart/2009/3/layout/IncreasingArrowsProcess"/>
    <dgm:cxn modelId="{8B5642A7-012F-4EDD-8A8F-55BE8A1DBAF3}" type="presParOf" srcId="{CC9E9F3F-1B98-48A1-8F90-35602D7250CC}" destId="{50C371D2-5F8C-4B4D-A890-C819CE4A97C6}" srcOrd="1" destOrd="0" presId="urn:microsoft.com/office/officeart/2009/3/layout/IncreasingArrowsProcess"/>
    <dgm:cxn modelId="{456FF287-7269-4A52-BB7D-7BABFA09303D}" type="presParOf" srcId="{CC9E9F3F-1B98-48A1-8F90-35602D7250CC}" destId="{260CF095-CB6B-4426-9B0C-93E894FA552E}" srcOrd="2" destOrd="0" presId="urn:microsoft.com/office/officeart/2009/3/layout/IncreasingArrowsProcess"/>
    <dgm:cxn modelId="{98420510-8BC6-4BBB-82BB-3935B6CF762F}" type="presParOf" srcId="{CC9E9F3F-1B98-48A1-8F90-35602D7250CC}" destId="{8E329B7F-9402-40E3-AB53-128941A6961E}" srcOrd="3" destOrd="0" presId="urn:microsoft.com/office/officeart/2009/3/layout/IncreasingArrowsProcess"/>
    <dgm:cxn modelId="{0B562748-99CD-41C9-9C09-7CF1870A37C6}" type="presParOf" srcId="{CC9E9F3F-1B98-48A1-8F90-35602D7250CC}" destId="{DBC60A0A-043D-428F-998E-1D43EEF2DF5A}" srcOrd="4" destOrd="0" presId="urn:microsoft.com/office/officeart/2009/3/layout/IncreasingArrowsProcess"/>
    <dgm:cxn modelId="{9BBCA7F3-F37C-4BBF-8E7A-CA807EAAF5ED}" type="presParOf" srcId="{CC9E9F3F-1B98-48A1-8F90-35602D7250CC}" destId="{6B001DA6-1686-4F5E-B5C9-6241A4AC09EA}" srcOrd="5" destOrd="0" presId="urn:microsoft.com/office/officeart/2009/3/layout/IncreasingArrowsProcess"/>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72A6B69-610B-4FD4-A682-91CCC54FB2B2}" type="doc">
      <dgm:prSet loTypeId="urn:microsoft.com/office/officeart/2009/3/layout/CircleRelationship" loCatId="relationship" qsTypeId="urn:microsoft.com/office/officeart/2005/8/quickstyle/3d1" qsCatId="3D" csTypeId="urn:microsoft.com/office/officeart/2005/8/colors/colorful4" csCatId="colorful" phldr="1"/>
      <dgm:spPr/>
      <dgm:t>
        <a:bodyPr/>
        <a:lstStyle/>
        <a:p>
          <a:endParaRPr lang="ru-RU"/>
        </a:p>
      </dgm:t>
    </dgm:pt>
    <dgm:pt modelId="{E246B4E0-2F48-44E8-A7DD-C6AD5CBD3290}">
      <dgm:prSet phldrT="[Текст]" custT="1"/>
      <dgm:spPr>
        <a:solidFill>
          <a:srgbClr val="92D050"/>
        </a:solidFill>
      </dgm:spPr>
      <dgm:t>
        <a:bodyPr/>
        <a:lstStyle/>
        <a:p>
          <a:pPr>
            <a:lnSpc>
              <a:spcPct val="100000"/>
            </a:lnSpc>
            <a:spcAft>
              <a:spcPts val="0"/>
            </a:spcAft>
          </a:pPr>
          <a:r>
            <a:rPr lang="ru-RU" sz="1200" dirty="0" smtClean="0">
              <a:solidFill>
                <a:srgbClr val="002060"/>
              </a:solidFill>
              <a:latin typeface="Calibri" pitchFamily="34" charset="0"/>
            </a:rPr>
            <a:t>Легковоспламеняющиеся</a:t>
          </a:r>
        </a:p>
        <a:p>
          <a:pPr>
            <a:lnSpc>
              <a:spcPct val="100000"/>
            </a:lnSpc>
            <a:spcAft>
              <a:spcPts val="0"/>
            </a:spcAft>
          </a:pPr>
          <a:r>
            <a:rPr lang="ru-RU" sz="1200" dirty="0" smtClean="0">
              <a:solidFill>
                <a:srgbClr val="002060"/>
              </a:solidFill>
              <a:latin typeface="Calibri" pitchFamily="34" charset="0"/>
            </a:rPr>
            <a:t>жидкости</a:t>
          </a:r>
          <a:endParaRPr lang="ru-RU" sz="1200" dirty="0">
            <a:solidFill>
              <a:srgbClr val="002060"/>
            </a:solidFill>
          </a:endParaRPr>
        </a:p>
      </dgm:t>
    </dgm:pt>
    <dgm:pt modelId="{32D8B91F-6452-4B53-9A33-18F62E2CBD50}" type="parTrans" cxnId="{51665314-795C-4F9E-96B0-1716BD06735D}">
      <dgm:prSet/>
      <dgm:spPr/>
      <dgm:t>
        <a:bodyPr/>
        <a:lstStyle/>
        <a:p>
          <a:endParaRPr lang="ru-RU"/>
        </a:p>
      </dgm:t>
    </dgm:pt>
    <dgm:pt modelId="{52930952-1B82-4B84-B278-241E2ADF81E7}" type="sibTrans" cxnId="{51665314-795C-4F9E-96B0-1716BD06735D}">
      <dgm:prSet/>
      <dgm:spPr/>
      <dgm:t>
        <a:bodyPr/>
        <a:lstStyle/>
        <a:p>
          <a:endParaRPr lang="ru-RU"/>
        </a:p>
      </dgm:t>
    </dgm:pt>
    <dgm:pt modelId="{541C62B1-8821-488B-BDCC-697F1F9629D0}">
      <dgm:prSet phldrT="[Текст]" custT="1"/>
      <dgm:spPr>
        <a:solidFill>
          <a:srgbClr val="92D050"/>
        </a:solidFill>
      </dgm:spPr>
      <dgm:t>
        <a:bodyPr/>
        <a:lstStyle/>
        <a:p>
          <a:r>
            <a:rPr lang="ru-RU" sz="1200" dirty="0" smtClean="0">
              <a:solidFill>
                <a:srgbClr val="002060"/>
              </a:solidFill>
              <a:latin typeface="Calibri" pitchFamily="34" charset="0"/>
            </a:rPr>
            <a:t>Особо опасные легковоспламеняющиеся жидкости</a:t>
          </a:r>
          <a:endParaRPr lang="ru-RU" sz="1200" dirty="0">
            <a:solidFill>
              <a:srgbClr val="002060"/>
            </a:solidFill>
          </a:endParaRPr>
        </a:p>
      </dgm:t>
    </dgm:pt>
    <dgm:pt modelId="{577A08D1-1ADE-4431-95BB-555A7D27EC0C}" type="parTrans" cxnId="{919320A4-725D-4CD4-AD80-D1397EBB616A}">
      <dgm:prSet/>
      <dgm:spPr/>
      <dgm:t>
        <a:bodyPr/>
        <a:lstStyle/>
        <a:p>
          <a:endParaRPr lang="ru-RU"/>
        </a:p>
      </dgm:t>
    </dgm:pt>
    <dgm:pt modelId="{607F3EF7-1476-4650-8485-9AE1B4FF5AD1}" type="sibTrans" cxnId="{919320A4-725D-4CD4-AD80-D1397EBB616A}">
      <dgm:prSet/>
      <dgm:spPr/>
      <dgm:t>
        <a:bodyPr/>
        <a:lstStyle/>
        <a:p>
          <a:endParaRPr lang="ru-RU"/>
        </a:p>
      </dgm:t>
    </dgm:pt>
    <dgm:pt modelId="{269ECD1C-C584-44FA-808A-EC950020F087}">
      <dgm:prSet phldrT="[Текст]"/>
      <dgm:spPr>
        <a:blipFill rotWithShape="0">
          <a:blip xmlns:r="http://schemas.openxmlformats.org/officeDocument/2006/relationships" r:embed="rId1"/>
          <a:stretch>
            <a:fillRect/>
          </a:stretch>
        </a:blipFill>
      </dgm:spPr>
      <dgm:t>
        <a:bodyPr/>
        <a:lstStyle/>
        <a:p>
          <a:pPr algn="just"/>
          <a:r>
            <a:rPr lang="ru-RU" dirty="0" smtClean="0"/>
            <a:t>-</a:t>
          </a:r>
          <a:endParaRPr lang="ru-RU" dirty="0"/>
        </a:p>
      </dgm:t>
    </dgm:pt>
    <dgm:pt modelId="{CEC9C264-C985-42C2-A156-13C50E6642BD}" type="sibTrans" cxnId="{721C6C6E-6F02-47AF-8475-E91FA754CD24}">
      <dgm:prSet/>
      <dgm:spPr/>
      <dgm:t>
        <a:bodyPr/>
        <a:lstStyle/>
        <a:p>
          <a:endParaRPr lang="ru-RU"/>
        </a:p>
      </dgm:t>
    </dgm:pt>
    <dgm:pt modelId="{AE6DBB34-5531-495D-973C-1F84B9DFF272}" type="parTrans" cxnId="{721C6C6E-6F02-47AF-8475-E91FA754CD24}">
      <dgm:prSet/>
      <dgm:spPr/>
      <dgm:t>
        <a:bodyPr/>
        <a:lstStyle/>
        <a:p>
          <a:endParaRPr lang="ru-RU"/>
        </a:p>
      </dgm:t>
    </dgm:pt>
    <dgm:pt modelId="{E25A719C-3CFA-40D9-BF99-A8ED53881DC7}" type="pres">
      <dgm:prSet presAssocID="{E72A6B69-610B-4FD4-A682-91CCC54FB2B2}" presName="Name0" presStyleCnt="0">
        <dgm:presLayoutVars>
          <dgm:chMax val="1"/>
          <dgm:chPref val="1"/>
        </dgm:presLayoutVars>
      </dgm:prSet>
      <dgm:spPr/>
      <dgm:t>
        <a:bodyPr/>
        <a:lstStyle/>
        <a:p>
          <a:endParaRPr lang="ru-RU"/>
        </a:p>
      </dgm:t>
    </dgm:pt>
    <dgm:pt modelId="{3F43C68A-EF19-4722-9511-EAF2E36AE890}" type="pres">
      <dgm:prSet presAssocID="{269ECD1C-C584-44FA-808A-EC950020F087}" presName="Parent" presStyleLbl="node0" presStyleIdx="0" presStyleCnt="1" custLinFactNeighborX="2593" custLinFactNeighborY="-1548">
        <dgm:presLayoutVars>
          <dgm:chMax val="5"/>
          <dgm:chPref val="5"/>
        </dgm:presLayoutVars>
      </dgm:prSet>
      <dgm:spPr/>
      <dgm:t>
        <a:bodyPr/>
        <a:lstStyle/>
        <a:p>
          <a:endParaRPr lang="ru-RU"/>
        </a:p>
      </dgm:t>
    </dgm:pt>
    <dgm:pt modelId="{A1EBE3FB-18E9-435F-9992-97222E75A09D}" type="pres">
      <dgm:prSet presAssocID="{269ECD1C-C584-44FA-808A-EC950020F087}" presName="Accent1" presStyleLbl="node1" presStyleIdx="0" presStyleCnt="13"/>
      <dgm:spPr/>
    </dgm:pt>
    <dgm:pt modelId="{5FE32481-E8FA-4C7D-8DCD-520D85F71A0C}" type="pres">
      <dgm:prSet presAssocID="{269ECD1C-C584-44FA-808A-EC950020F087}" presName="Accent2" presStyleLbl="node1" presStyleIdx="1" presStyleCnt="13"/>
      <dgm:spPr/>
    </dgm:pt>
    <dgm:pt modelId="{0C0DBD7A-E596-4DE4-95F8-284DEE1AC323}" type="pres">
      <dgm:prSet presAssocID="{269ECD1C-C584-44FA-808A-EC950020F087}" presName="Accent3" presStyleLbl="node1" presStyleIdx="2" presStyleCnt="13"/>
      <dgm:spPr/>
    </dgm:pt>
    <dgm:pt modelId="{509ACAE9-9FF4-4D52-99E7-F0369B6C4719}" type="pres">
      <dgm:prSet presAssocID="{269ECD1C-C584-44FA-808A-EC950020F087}" presName="Accent4" presStyleLbl="node1" presStyleIdx="3" presStyleCnt="13"/>
      <dgm:spPr/>
    </dgm:pt>
    <dgm:pt modelId="{4D39D6AC-CFAD-4B2C-8A4D-2BB02EDCAD50}" type="pres">
      <dgm:prSet presAssocID="{269ECD1C-C584-44FA-808A-EC950020F087}" presName="Accent5" presStyleLbl="node1" presStyleIdx="4" presStyleCnt="13"/>
      <dgm:spPr/>
    </dgm:pt>
    <dgm:pt modelId="{91598DD8-0F49-4DA1-B737-004FCEEB4507}" type="pres">
      <dgm:prSet presAssocID="{269ECD1C-C584-44FA-808A-EC950020F087}" presName="Accent6" presStyleLbl="node1" presStyleIdx="5" presStyleCnt="13"/>
      <dgm:spPr/>
    </dgm:pt>
    <dgm:pt modelId="{2B328F04-C388-412E-B634-403233A481A3}" type="pres">
      <dgm:prSet presAssocID="{E246B4E0-2F48-44E8-A7DD-C6AD5CBD3290}" presName="Child1" presStyleLbl="node1" presStyleIdx="6" presStyleCnt="13" custScaleX="112626" custScaleY="104384">
        <dgm:presLayoutVars>
          <dgm:chMax val="0"/>
          <dgm:chPref val="0"/>
        </dgm:presLayoutVars>
      </dgm:prSet>
      <dgm:spPr/>
      <dgm:t>
        <a:bodyPr/>
        <a:lstStyle/>
        <a:p>
          <a:endParaRPr lang="ru-RU"/>
        </a:p>
      </dgm:t>
    </dgm:pt>
    <dgm:pt modelId="{FE9CA6E8-CCE9-4C31-9384-4721FC7E9B7A}" type="pres">
      <dgm:prSet presAssocID="{E246B4E0-2F48-44E8-A7DD-C6AD5CBD3290}" presName="Accent7" presStyleCnt="0"/>
      <dgm:spPr/>
    </dgm:pt>
    <dgm:pt modelId="{B424927A-AF36-4B05-95FE-F853978090CC}" type="pres">
      <dgm:prSet presAssocID="{E246B4E0-2F48-44E8-A7DD-C6AD5CBD3290}" presName="AccentHold1" presStyleLbl="node1" presStyleIdx="7" presStyleCnt="13" custLinFactX="81384" custLinFactY="100000" custLinFactNeighborX="100000" custLinFactNeighborY="107999"/>
      <dgm:spPr/>
    </dgm:pt>
    <dgm:pt modelId="{CC9B37BA-F8B2-4834-BA08-F3EE058CAF64}" type="pres">
      <dgm:prSet presAssocID="{E246B4E0-2F48-44E8-A7DD-C6AD5CBD3290}" presName="Accent8" presStyleCnt="0"/>
      <dgm:spPr/>
    </dgm:pt>
    <dgm:pt modelId="{078D2EFD-44C7-4FA9-A608-3736BD682A40}" type="pres">
      <dgm:prSet presAssocID="{E246B4E0-2F48-44E8-A7DD-C6AD5CBD3290}" presName="AccentHold2" presStyleLbl="node1" presStyleIdx="8" presStyleCnt="13"/>
      <dgm:spPr/>
    </dgm:pt>
    <dgm:pt modelId="{56840CA3-4C47-4E49-BAD2-5A8237DD2B23}" type="pres">
      <dgm:prSet presAssocID="{541C62B1-8821-488B-BDCC-697F1F9629D0}" presName="Child2" presStyleLbl="node1" presStyleIdx="9" presStyleCnt="13" custScaleX="112441" custScaleY="108641">
        <dgm:presLayoutVars>
          <dgm:chMax val="0"/>
          <dgm:chPref val="0"/>
        </dgm:presLayoutVars>
      </dgm:prSet>
      <dgm:spPr/>
      <dgm:t>
        <a:bodyPr/>
        <a:lstStyle/>
        <a:p>
          <a:endParaRPr lang="ru-RU"/>
        </a:p>
      </dgm:t>
    </dgm:pt>
    <dgm:pt modelId="{8FAC8F54-8E8A-468F-A363-1ACC13E72AAF}" type="pres">
      <dgm:prSet presAssocID="{541C62B1-8821-488B-BDCC-697F1F9629D0}" presName="Accent9" presStyleCnt="0"/>
      <dgm:spPr/>
    </dgm:pt>
    <dgm:pt modelId="{B4BEA125-1FF1-4320-ADEE-94397BEFDEE7}" type="pres">
      <dgm:prSet presAssocID="{541C62B1-8821-488B-BDCC-697F1F9629D0}" presName="AccentHold1" presStyleLbl="node1" presStyleIdx="10" presStyleCnt="13"/>
      <dgm:spPr/>
    </dgm:pt>
    <dgm:pt modelId="{60FA6556-C4F1-42BC-9C48-9B37E21926E1}" type="pres">
      <dgm:prSet presAssocID="{541C62B1-8821-488B-BDCC-697F1F9629D0}" presName="Accent10" presStyleCnt="0"/>
      <dgm:spPr/>
    </dgm:pt>
    <dgm:pt modelId="{A96B4CA9-CAE3-4855-ADD3-CEFAE89CB479}" type="pres">
      <dgm:prSet presAssocID="{541C62B1-8821-488B-BDCC-697F1F9629D0}" presName="AccentHold2" presStyleLbl="node1" presStyleIdx="11" presStyleCnt="13"/>
      <dgm:spPr/>
    </dgm:pt>
    <dgm:pt modelId="{E83E5EE7-63BD-4E68-9B32-A489B134E439}" type="pres">
      <dgm:prSet presAssocID="{541C62B1-8821-488B-BDCC-697F1F9629D0}" presName="Accent11" presStyleCnt="0"/>
      <dgm:spPr/>
    </dgm:pt>
    <dgm:pt modelId="{6E271435-6F62-4FAE-A029-9601C07B2CB4}" type="pres">
      <dgm:prSet presAssocID="{541C62B1-8821-488B-BDCC-697F1F9629D0}" presName="AccentHold3" presStyleLbl="node1" presStyleIdx="12" presStyleCnt="13" custLinFactX="127924" custLinFactY="-36226" custLinFactNeighborX="200000" custLinFactNeighborY="-100000"/>
      <dgm:spPr/>
    </dgm:pt>
  </dgm:ptLst>
  <dgm:cxnLst>
    <dgm:cxn modelId="{51665314-795C-4F9E-96B0-1716BD06735D}" srcId="{269ECD1C-C584-44FA-808A-EC950020F087}" destId="{E246B4E0-2F48-44E8-A7DD-C6AD5CBD3290}" srcOrd="0" destOrd="0" parTransId="{32D8B91F-6452-4B53-9A33-18F62E2CBD50}" sibTransId="{52930952-1B82-4B84-B278-241E2ADF81E7}"/>
    <dgm:cxn modelId="{919320A4-725D-4CD4-AD80-D1397EBB616A}" srcId="{269ECD1C-C584-44FA-808A-EC950020F087}" destId="{541C62B1-8821-488B-BDCC-697F1F9629D0}" srcOrd="1" destOrd="0" parTransId="{577A08D1-1ADE-4431-95BB-555A7D27EC0C}" sibTransId="{607F3EF7-1476-4650-8485-9AE1B4FF5AD1}"/>
    <dgm:cxn modelId="{97692510-649D-45B5-9D68-0A10466D30AF}" type="presOf" srcId="{E246B4E0-2F48-44E8-A7DD-C6AD5CBD3290}" destId="{2B328F04-C388-412E-B634-403233A481A3}" srcOrd="0" destOrd="0" presId="urn:microsoft.com/office/officeart/2009/3/layout/CircleRelationship"/>
    <dgm:cxn modelId="{63A0B796-42DF-4927-AED0-F2AFE4B24D08}" type="presOf" srcId="{541C62B1-8821-488B-BDCC-697F1F9629D0}" destId="{56840CA3-4C47-4E49-BAD2-5A8237DD2B23}" srcOrd="0" destOrd="0" presId="urn:microsoft.com/office/officeart/2009/3/layout/CircleRelationship"/>
    <dgm:cxn modelId="{2E2135F2-0F9C-4DC4-9B0A-58DB77E5FAE6}" type="presOf" srcId="{E72A6B69-610B-4FD4-A682-91CCC54FB2B2}" destId="{E25A719C-3CFA-40D9-BF99-A8ED53881DC7}" srcOrd="0" destOrd="0" presId="urn:microsoft.com/office/officeart/2009/3/layout/CircleRelationship"/>
    <dgm:cxn modelId="{1898D483-9698-48A4-A0D3-F9507CE2BEB2}" type="presOf" srcId="{269ECD1C-C584-44FA-808A-EC950020F087}" destId="{3F43C68A-EF19-4722-9511-EAF2E36AE890}" srcOrd="0" destOrd="0" presId="urn:microsoft.com/office/officeart/2009/3/layout/CircleRelationship"/>
    <dgm:cxn modelId="{721C6C6E-6F02-47AF-8475-E91FA754CD24}" srcId="{E72A6B69-610B-4FD4-A682-91CCC54FB2B2}" destId="{269ECD1C-C584-44FA-808A-EC950020F087}" srcOrd="0" destOrd="0" parTransId="{AE6DBB34-5531-495D-973C-1F84B9DFF272}" sibTransId="{CEC9C264-C985-42C2-A156-13C50E6642BD}"/>
    <dgm:cxn modelId="{50B4211C-A3DF-46C7-8BF3-FE4B059B7077}" type="presParOf" srcId="{E25A719C-3CFA-40D9-BF99-A8ED53881DC7}" destId="{3F43C68A-EF19-4722-9511-EAF2E36AE890}" srcOrd="0" destOrd="0" presId="urn:microsoft.com/office/officeart/2009/3/layout/CircleRelationship"/>
    <dgm:cxn modelId="{8173D990-F196-4843-9787-434776689F04}" type="presParOf" srcId="{E25A719C-3CFA-40D9-BF99-A8ED53881DC7}" destId="{A1EBE3FB-18E9-435F-9992-97222E75A09D}" srcOrd="1" destOrd="0" presId="urn:microsoft.com/office/officeart/2009/3/layout/CircleRelationship"/>
    <dgm:cxn modelId="{64747942-343A-403F-9ED7-435639C8838E}" type="presParOf" srcId="{E25A719C-3CFA-40D9-BF99-A8ED53881DC7}" destId="{5FE32481-E8FA-4C7D-8DCD-520D85F71A0C}" srcOrd="2" destOrd="0" presId="urn:microsoft.com/office/officeart/2009/3/layout/CircleRelationship"/>
    <dgm:cxn modelId="{D97358F3-5F28-4CC1-99E4-820D6CB80E00}" type="presParOf" srcId="{E25A719C-3CFA-40D9-BF99-A8ED53881DC7}" destId="{0C0DBD7A-E596-4DE4-95F8-284DEE1AC323}" srcOrd="3" destOrd="0" presId="urn:microsoft.com/office/officeart/2009/3/layout/CircleRelationship"/>
    <dgm:cxn modelId="{F05BD0F6-C469-4A71-A315-58CD78F9EFD1}" type="presParOf" srcId="{E25A719C-3CFA-40D9-BF99-A8ED53881DC7}" destId="{509ACAE9-9FF4-4D52-99E7-F0369B6C4719}" srcOrd="4" destOrd="0" presId="urn:microsoft.com/office/officeart/2009/3/layout/CircleRelationship"/>
    <dgm:cxn modelId="{9D89D012-780E-4E62-8666-DAFAD34154B8}" type="presParOf" srcId="{E25A719C-3CFA-40D9-BF99-A8ED53881DC7}" destId="{4D39D6AC-CFAD-4B2C-8A4D-2BB02EDCAD50}" srcOrd="5" destOrd="0" presId="urn:microsoft.com/office/officeart/2009/3/layout/CircleRelationship"/>
    <dgm:cxn modelId="{F8ABB111-2170-4182-A81C-301AAB559C7F}" type="presParOf" srcId="{E25A719C-3CFA-40D9-BF99-A8ED53881DC7}" destId="{91598DD8-0F49-4DA1-B737-004FCEEB4507}" srcOrd="6" destOrd="0" presId="urn:microsoft.com/office/officeart/2009/3/layout/CircleRelationship"/>
    <dgm:cxn modelId="{217731BC-AE16-4BFA-A651-FBCE80B60C20}" type="presParOf" srcId="{E25A719C-3CFA-40D9-BF99-A8ED53881DC7}" destId="{2B328F04-C388-412E-B634-403233A481A3}" srcOrd="7" destOrd="0" presId="urn:microsoft.com/office/officeart/2009/3/layout/CircleRelationship"/>
    <dgm:cxn modelId="{8322AF79-B2AB-4844-8098-8529AB7006F7}" type="presParOf" srcId="{E25A719C-3CFA-40D9-BF99-A8ED53881DC7}" destId="{FE9CA6E8-CCE9-4C31-9384-4721FC7E9B7A}" srcOrd="8" destOrd="0" presId="urn:microsoft.com/office/officeart/2009/3/layout/CircleRelationship"/>
    <dgm:cxn modelId="{46FE02AD-2BC8-42F6-B569-EAF905A302D5}" type="presParOf" srcId="{FE9CA6E8-CCE9-4C31-9384-4721FC7E9B7A}" destId="{B424927A-AF36-4B05-95FE-F853978090CC}" srcOrd="0" destOrd="0" presId="urn:microsoft.com/office/officeart/2009/3/layout/CircleRelationship"/>
    <dgm:cxn modelId="{2F60ABBA-35DD-4362-A4A2-3DC683B13299}" type="presParOf" srcId="{E25A719C-3CFA-40D9-BF99-A8ED53881DC7}" destId="{CC9B37BA-F8B2-4834-BA08-F3EE058CAF64}" srcOrd="9" destOrd="0" presId="urn:microsoft.com/office/officeart/2009/3/layout/CircleRelationship"/>
    <dgm:cxn modelId="{8EF55268-3E7D-4B37-83F5-A0331C49593E}" type="presParOf" srcId="{CC9B37BA-F8B2-4834-BA08-F3EE058CAF64}" destId="{078D2EFD-44C7-4FA9-A608-3736BD682A40}" srcOrd="0" destOrd="0" presId="urn:microsoft.com/office/officeart/2009/3/layout/CircleRelationship"/>
    <dgm:cxn modelId="{09FFBFA5-0476-47FF-944D-2B01A421FF82}" type="presParOf" srcId="{E25A719C-3CFA-40D9-BF99-A8ED53881DC7}" destId="{56840CA3-4C47-4E49-BAD2-5A8237DD2B23}" srcOrd="10" destOrd="0" presId="urn:microsoft.com/office/officeart/2009/3/layout/CircleRelationship"/>
    <dgm:cxn modelId="{9CFEAE1D-EBF4-4E00-AC77-2821C64777BC}" type="presParOf" srcId="{E25A719C-3CFA-40D9-BF99-A8ED53881DC7}" destId="{8FAC8F54-8E8A-468F-A363-1ACC13E72AAF}" srcOrd="11" destOrd="0" presId="urn:microsoft.com/office/officeart/2009/3/layout/CircleRelationship"/>
    <dgm:cxn modelId="{F445B611-73BE-4FFF-81AE-72E858BAEE2C}" type="presParOf" srcId="{8FAC8F54-8E8A-468F-A363-1ACC13E72AAF}" destId="{B4BEA125-1FF1-4320-ADEE-94397BEFDEE7}" srcOrd="0" destOrd="0" presId="urn:microsoft.com/office/officeart/2009/3/layout/CircleRelationship"/>
    <dgm:cxn modelId="{3E6AEC35-F4BA-4F16-A949-2B096910BC02}" type="presParOf" srcId="{E25A719C-3CFA-40D9-BF99-A8ED53881DC7}" destId="{60FA6556-C4F1-42BC-9C48-9B37E21926E1}" srcOrd="12" destOrd="0" presId="urn:microsoft.com/office/officeart/2009/3/layout/CircleRelationship"/>
    <dgm:cxn modelId="{698AC6C5-7894-4C04-B369-4BFB3E8602EF}" type="presParOf" srcId="{60FA6556-C4F1-42BC-9C48-9B37E21926E1}" destId="{A96B4CA9-CAE3-4855-ADD3-CEFAE89CB479}" srcOrd="0" destOrd="0" presId="urn:microsoft.com/office/officeart/2009/3/layout/CircleRelationship"/>
    <dgm:cxn modelId="{879A842B-D013-4A55-A926-275E995C946F}" type="presParOf" srcId="{E25A719C-3CFA-40D9-BF99-A8ED53881DC7}" destId="{E83E5EE7-63BD-4E68-9B32-A489B134E439}" srcOrd="13" destOrd="0" presId="urn:microsoft.com/office/officeart/2009/3/layout/CircleRelationship"/>
    <dgm:cxn modelId="{A17A93AD-A9B4-4896-93BD-F1E42B523AF0}" type="presParOf" srcId="{E83E5EE7-63BD-4E68-9B32-A489B134E439}" destId="{6E271435-6F62-4FAE-A029-9601C07B2CB4}" srcOrd="0" destOrd="0" presId="urn:microsoft.com/office/officeart/2009/3/layout/CircleRelationship"/>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E89B015-E512-40E8-B8AD-861841EAA92C}" type="doc">
      <dgm:prSet loTypeId="urn:microsoft.com/office/officeart/2009/3/layout/CircleRelationship" loCatId="relationship" qsTypeId="urn:microsoft.com/office/officeart/2005/8/quickstyle/simple3" qsCatId="simple" csTypeId="urn:microsoft.com/office/officeart/2005/8/colors/colorful1" csCatId="colorful" phldr="1"/>
      <dgm:spPr/>
      <dgm:t>
        <a:bodyPr/>
        <a:lstStyle/>
        <a:p>
          <a:endParaRPr lang="ru-RU"/>
        </a:p>
      </dgm:t>
    </dgm:pt>
    <dgm:pt modelId="{3135FB6C-14E6-4699-B068-733397F0824B}">
      <dgm:prSet phldrT="[Текст]" custT="1"/>
      <dgm:spPr>
        <a:ln>
          <a:solidFill>
            <a:srgbClr val="002060"/>
          </a:solidFill>
        </a:ln>
      </dgm:spPr>
      <dgm:t>
        <a:bodyPr/>
        <a:lstStyle/>
        <a:p>
          <a:r>
            <a:rPr lang="ru-RU" sz="1100" b="0" i="0" smtClean="0">
              <a:solidFill>
                <a:srgbClr val="002060"/>
              </a:solidFill>
              <a:latin typeface="Calibri" pitchFamily="34" charset="0"/>
            </a:rPr>
            <a:t>Пожарная опасность строительных, текстильных и кожевенных материалов характеризуется следующими свойствами:</a:t>
          </a:r>
          <a:endParaRPr lang="ru-RU" sz="1100" dirty="0">
            <a:solidFill>
              <a:srgbClr val="002060"/>
            </a:solidFill>
            <a:latin typeface="Calibri" pitchFamily="34" charset="0"/>
          </a:endParaRPr>
        </a:p>
      </dgm:t>
    </dgm:pt>
    <dgm:pt modelId="{FEA60B3A-B494-475D-9663-20224EA1DEA2}" type="parTrans" cxnId="{C90AADB9-B19C-44DC-BB26-1BE5BF78119B}">
      <dgm:prSet/>
      <dgm:spPr/>
      <dgm:t>
        <a:bodyPr/>
        <a:lstStyle/>
        <a:p>
          <a:endParaRPr lang="ru-RU" sz="4000">
            <a:solidFill>
              <a:srgbClr val="002060"/>
            </a:solidFill>
            <a:latin typeface="Calibri" pitchFamily="34" charset="0"/>
          </a:endParaRPr>
        </a:p>
      </dgm:t>
    </dgm:pt>
    <dgm:pt modelId="{A99E706F-7010-4526-A201-0F4BA8AE9121}" type="sibTrans" cxnId="{C90AADB9-B19C-44DC-BB26-1BE5BF78119B}">
      <dgm:prSet/>
      <dgm:spPr/>
      <dgm:t>
        <a:bodyPr/>
        <a:lstStyle/>
        <a:p>
          <a:endParaRPr lang="ru-RU" sz="4000">
            <a:solidFill>
              <a:srgbClr val="002060"/>
            </a:solidFill>
            <a:latin typeface="Calibri" pitchFamily="34" charset="0"/>
          </a:endParaRPr>
        </a:p>
      </dgm:t>
    </dgm:pt>
    <dgm:pt modelId="{D8C28F79-AB39-4F70-BE07-5010EC7D116F}">
      <dgm:prSet phldrT="[Текст]" custT="1"/>
      <dgm:spPr>
        <a:ln>
          <a:solidFill>
            <a:srgbClr val="002060"/>
          </a:solidFill>
        </a:ln>
      </dgm:spPr>
      <dgm:t>
        <a:bodyPr/>
        <a:lstStyle/>
        <a:p>
          <a:r>
            <a:rPr lang="ru-RU" sz="1100" b="0" i="0" smtClean="0">
              <a:solidFill>
                <a:srgbClr val="002060"/>
              </a:solidFill>
              <a:latin typeface="Calibri" pitchFamily="34" charset="0"/>
            </a:rPr>
            <a:t>горючесть</a:t>
          </a:r>
          <a:endParaRPr lang="ru-RU" sz="1100" dirty="0">
            <a:solidFill>
              <a:srgbClr val="002060"/>
            </a:solidFill>
            <a:latin typeface="Calibri" pitchFamily="34" charset="0"/>
          </a:endParaRPr>
        </a:p>
      </dgm:t>
    </dgm:pt>
    <dgm:pt modelId="{D2F7E9B8-1487-4B01-B8A0-0DAB9188E38A}" type="parTrans" cxnId="{A53D7F98-514F-4C90-A5DC-FA6302C7F149}">
      <dgm:prSet/>
      <dgm:spPr/>
      <dgm:t>
        <a:bodyPr/>
        <a:lstStyle/>
        <a:p>
          <a:endParaRPr lang="ru-RU" sz="4000">
            <a:solidFill>
              <a:srgbClr val="002060"/>
            </a:solidFill>
            <a:latin typeface="Calibri" pitchFamily="34" charset="0"/>
          </a:endParaRPr>
        </a:p>
      </dgm:t>
    </dgm:pt>
    <dgm:pt modelId="{6D4B94BA-CEBD-4787-8068-7DD5FEDD5F59}" type="sibTrans" cxnId="{A53D7F98-514F-4C90-A5DC-FA6302C7F149}">
      <dgm:prSet/>
      <dgm:spPr/>
      <dgm:t>
        <a:bodyPr/>
        <a:lstStyle/>
        <a:p>
          <a:endParaRPr lang="ru-RU" sz="4000">
            <a:solidFill>
              <a:srgbClr val="002060"/>
            </a:solidFill>
            <a:latin typeface="Calibri" pitchFamily="34" charset="0"/>
          </a:endParaRPr>
        </a:p>
      </dgm:t>
    </dgm:pt>
    <dgm:pt modelId="{1D586C30-A1EA-498B-8DE1-F79489EDD09B}">
      <dgm:prSet phldrT="[Текст]" custT="1"/>
      <dgm:spPr>
        <a:ln>
          <a:solidFill>
            <a:srgbClr val="002060"/>
          </a:solidFill>
        </a:ln>
      </dgm:spPr>
      <dgm:t>
        <a:bodyPr/>
        <a:lstStyle/>
        <a:p>
          <a:r>
            <a:rPr lang="ru-RU" sz="1100" b="0" i="0" smtClean="0">
              <a:solidFill>
                <a:srgbClr val="002060"/>
              </a:solidFill>
              <a:latin typeface="Calibri" pitchFamily="34" charset="0"/>
            </a:rPr>
            <a:t>воспламеняемость</a:t>
          </a:r>
          <a:endParaRPr lang="ru-RU" sz="1100" dirty="0">
            <a:solidFill>
              <a:srgbClr val="002060"/>
            </a:solidFill>
            <a:latin typeface="Calibri" pitchFamily="34" charset="0"/>
          </a:endParaRPr>
        </a:p>
      </dgm:t>
    </dgm:pt>
    <dgm:pt modelId="{EEDE36E7-9A36-47EF-8B14-384E537999FB}" type="parTrans" cxnId="{17730D10-5575-4A1B-B8FE-8949E7557674}">
      <dgm:prSet/>
      <dgm:spPr/>
      <dgm:t>
        <a:bodyPr/>
        <a:lstStyle/>
        <a:p>
          <a:endParaRPr lang="ru-RU" sz="4000">
            <a:solidFill>
              <a:srgbClr val="002060"/>
            </a:solidFill>
            <a:latin typeface="Calibri" pitchFamily="34" charset="0"/>
          </a:endParaRPr>
        </a:p>
      </dgm:t>
    </dgm:pt>
    <dgm:pt modelId="{D57CF6A5-5783-4A10-A142-25DF7BD8A098}" type="sibTrans" cxnId="{17730D10-5575-4A1B-B8FE-8949E7557674}">
      <dgm:prSet/>
      <dgm:spPr/>
      <dgm:t>
        <a:bodyPr/>
        <a:lstStyle/>
        <a:p>
          <a:endParaRPr lang="ru-RU" sz="4000">
            <a:solidFill>
              <a:srgbClr val="002060"/>
            </a:solidFill>
            <a:latin typeface="Calibri" pitchFamily="34" charset="0"/>
          </a:endParaRPr>
        </a:p>
      </dgm:t>
    </dgm:pt>
    <dgm:pt modelId="{C189A916-65F1-4546-B286-6873FFFB21D2}">
      <dgm:prSet custT="1"/>
      <dgm:spPr>
        <a:ln>
          <a:solidFill>
            <a:srgbClr val="002060"/>
          </a:solidFill>
        </a:ln>
      </dgm:spPr>
      <dgm:t>
        <a:bodyPr/>
        <a:lstStyle/>
        <a:p>
          <a:r>
            <a:rPr lang="ru-RU" sz="1100" b="0" i="0" smtClean="0">
              <a:solidFill>
                <a:srgbClr val="002060"/>
              </a:solidFill>
              <a:latin typeface="Calibri" pitchFamily="34" charset="0"/>
            </a:rPr>
            <a:t>способность распространения пламени по поверхности</a:t>
          </a:r>
          <a:endParaRPr lang="ru-RU" sz="1100" dirty="0">
            <a:solidFill>
              <a:srgbClr val="002060"/>
            </a:solidFill>
            <a:latin typeface="Calibri" pitchFamily="34" charset="0"/>
          </a:endParaRPr>
        </a:p>
      </dgm:t>
    </dgm:pt>
    <dgm:pt modelId="{6F9A47C4-725C-48A1-B85E-E607B9A13E3B}" type="parTrans" cxnId="{5E5FA971-1827-4F58-BE79-4FFBA977ECC3}">
      <dgm:prSet/>
      <dgm:spPr/>
      <dgm:t>
        <a:bodyPr/>
        <a:lstStyle/>
        <a:p>
          <a:endParaRPr lang="ru-RU" sz="4000">
            <a:solidFill>
              <a:srgbClr val="002060"/>
            </a:solidFill>
            <a:latin typeface="Calibri" pitchFamily="34" charset="0"/>
          </a:endParaRPr>
        </a:p>
      </dgm:t>
    </dgm:pt>
    <dgm:pt modelId="{6078CD75-A102-4729-92C7-04E7576CEEF9}" type="sibTrans" cxnId="{5E5FA971-1827-4F58-BE79-4FFBA977ECC3}">
      <dgm:prSet/>
      <dgm:spPr/>
      <dgm:t>
        <a:bodyPr/>
        <a:lstStyle/>
        <a:p>
          <a:endParaRPr lang="ru-RU" sz="4000">
            <a:solidFill>
              <a:srgbClr val="002060"/>
            </a:solidFill>
            <a:latin typeface="Calibri" pitchFamily="34" charset="0"/>
          </a:endParaRPr>
        </a:p>
      </dgm:t>
    </dgm:pt>
    <dgm:pt modelId="{755CEC86-5540-43F9-941D-3A63BE120424}">
      <dgm:prSet custT="1"/>
      <dgm:spPr>
        <a:ln>
          <a:solidFill>
            <a:srgbClr val="002060"/>
          </a:solidFill>
        </a:ln>
      </dgm:spPr>
      <dgm:t>
        <a:bodyPr/>
        <a:lstStyle/>
        <a:p>
          <a:r>
            <a:rPr lang="ru-RU" sz="1100" b="0" i="0" smtClean="0">
              <a:solidFill>
                <a:srgbClr val="002060"/>
              </a:solidFill>
              <a:latin typeface="Calibri" pitchFamily="34" charset="0"/>
            </a:rPr>
            <a:t>дымообразующая способность</a:t>
          </a:r>
          <a:endParaRPr lang="ru-RU" sz="1100" dirty="0">
            <a:solidFill>
              <a:srgbClr val="002060"/>
            </a:solidFill>
            <a:latin typeface="Calibri" pitchFamily="34" charset="0"/>
          </a:endParaRPr>
        </a:p>
      </dgm:t>
    </dgm:pt>
    <dgm:pt modelId="{9597CE03-E045-448E-8B94-17F7FE259EDF}" type="parTrans" cxnId="{2ECEEE40-256D-4C02-B2B5-548A4FC78E70}">
      <dgm:prSet/>
      <dgm:spPr/>
      <dgm:t>
        <a:bodyPr/>
        <a:lstStyle/>
        <a:p>
          <a:endParaRPr lang="ru-RU" sz="4000">
            <a:solidFill>
              <a:srgbClr val="002060"/>
            </a:solidFill>
            <a:latin typeface="Calibri" pitchFamily="34" charset="0"/>
          </a:endParaRPr>
        </a:p>
      </dgm:t>
    </dgm:pt>
    <dgm:pt modelId="{9F125BFA-DBB3-462C-9920-377BC40176A6}" type="sibTrans" cxnId="{2ECEEE40-256D-4C02-B2B5-548A4FC78E70}">
      <dgm:prSet/>
      <dgm:spPr/>
      <dgm:t>
        <a:bodyPr/>
        <a:lstStyle/>
        <a:p>
          <a:endParaRPr lang="ru-RU" sz="4000">
            <a:solidFill>
              <a:srgbClr val="002060"/>
            </a:solidFill>
            <a:latin typeface="Calibri" pitchFamily="34" charset="0"/>
          </a:endParaRPr>
        </a:p>
      </dgm:t>
    </dgm:pt>
    <dgm:pt modelId="{AE01D053-0C7B-48D5-9054-7AEC9FA1C36E}">
      <dgm:prSet custT="1"/>
      <dgm:spPr>
        <a:ln>
          <a:solidFill>
            <a:srgbClr val="002060"/>
          </a:solidFill>
        </a:ln>
      </dgm:spPr>
      <dgm:t>
        <a:bodyPr/>
        <a:lstStyle/>
        <a:p>
          <a:r>
            <a:rPr lang="ru-RU" sz="1100" b="0" i="0" dirty="0" smtClean="0">
              <a:solidFill>
                <a:srgbClr val="002060"/>
              </a:solidFill>
              <a:latin typeface="Calibri" pitchFamily="34" charset="0"/>
            </a:rPr>
            <a:t>токсичность продуктов горения</a:t>
          </a:r>
          <a:endParaRPr lang="ru-RU" sz="1100" dirty="0">
            <a:solidFill>
              <a:srgbClr val="002060"/>
            </a:solidFill>
            <a:latin typeface="Calibri" pitchFamily="34" charset="0"/>
          </a:endParaRPr>
        </a:p>
      </dgm:t>
    </dgm:pt>
    <dgm:pt modelId="{6BDA3F89-1F3D-46A3-92D1-0E545A87F09D}" type="parTrans" cxnId="{0FEADF53-93DD-4972-AA6D-B34AC722405D}">
      <dgm:prSet/>
      <dgm:spPr/>
      <dgm:t>
        <a:bodyPr/>
        <a:lstStyle/>
        <a:p>
          <a:endParaRPr lang="ru-RU" sz="4000">
            <a:solidFill>
              <a:srgbClr val="002060"/>
            </a:solidFill>
            <a:latin typeface="Calibri" pitchFamily="34" charset="0"/>
          </a:endParaRPr>
        </a:p>
      </dgm:t>
    </dgm:pt>
    <dgm:pt modelId="{765E97AD-1077-4F31-9D49-6AA113C5217C}" type="sibTrans" cxnId="{0FEADF53-93DD-4972-AA6D-B34AC722405D}">
      <dgm:prSet/>
      <dgm:spPr/>
      <dgm:t>
        <a:bodyPr/>
        <a:lstStyle/>
        <a:p>
          <a:endParaRPr lang="ru-RU" sz="4000">
            <a:solidFill>
              <a:srgbClr val="002060"/>
            </a:solidFill>
            <a:latin typeface="Calibri" pitchFamily="34" charset="0"/>
          </a:endParaRPr>
        </a:p>
      </dgm:t>
    </dgm:pt>
    <dgm:pt modelId="{63A3193F-B67C-4B98-9A2B-0DA2815E12C0}" type="pres">
      <dgm:prSet presAssocID="{1E89B015-E512-40E8-B8AD-861841EAA92C}" presName="Name0" presStyleCnt="0">
        <dgm:presLayoutVars>
          <dgm:chMax val="1"/>
          <dgm:chPref val="1"/>
        </dgm:presLayoutVars>
      </dgm:prSet>
      <dgm:spPr/>
      <dgm:t>
        <a:bodyPr/>
        <a:lstStyle/>
        <a:p>
          <a:endParaRPr lang="ru-RU"/>
        </a:p>
      </dgm:t>
    </dgm:pt>
    <dgm:pt modelId="{C7F5C0C7-E128-471A-B2C3-B44F030B55CA}" type="pres">
      <dgm:prSet presAssocID="{3135FB6C-14E6-4699-B068-733397F0824B}" presName="Parent" presStyleLbl="node0" presStyleIdx="0" presStyleCnt="1">
        <dgm:presLayoutVars>
          <dgm:chMax val="5"/>
          <dgm:chPref val="5"/>
        </dgm:presLayoutVars>
      </dgm:prSet>
      <dgm:spPr/>
      <dgm:t>
        <a:bodyPr/>
        <a:lstStyle/>
        <a:p>
          <a:endParaRPr lang="ru-RU"/>
        </a:p>
      </dgm:t>
    </dgm:pt>
    <dgm:pt modelId="{7720DCB4-5CE6-45FC-B25A-EA7237BA65C6}" type="pres">
      <dgm:prSet presAssocID="{3135FB6C-14E6-4699-B068-733397F0824B}" presName="Accent2" presStyleLbl="node1" presStyleIdx="0" presStyleCnt="19"/>
      <dgm:spPr/>
    </dgm:pt>
    <dgm:pt modelId="{EC0E4B81-2C8D-437A-9456-ADB52117565A}" type="pres">
      <dgm:prSet presAssocID="{3135FB6C-14E6-4699-B068-733397F0824B}" presName="Accent3" presStyleLbl="node1" presStyleIdx="1" presStyleCnt="19"/>
      <dgm:spPr/>
    </dgm:pt>
    <dgm:pt modelId="{AD8B698E-2126-4EAA-A41B-601BCF8E78B4}" type="pres">
      <dgm:prSet presAssocID="{3135FB6C-14E6-4699-B068-733397F0824B}" presName="Accent4" presStyleLbl="node1" presStyleIdx="2" presStyleCnt="19"/>
      <dgm:spPr/>
    </dgm:pt>
    <dgm:pt modelId="{611437BE-897D-4E87-929B-F53662F190D9}" type="pres">
      <dgm:prSet presAssocID="{3135FB6C-14E6-4699-B068-733397F0824B}" presName="Accent5" presStyleLbl="node1" presStyleIdx="3" presStyleCnt="19" custLinFactX="-148652" custLinFactNeighborX="-200000" custLinFactNeighborY="7880"/>
      <dgm:spPr/>
    </dgm:pt>
    <dgm:pt modelId="{5ECB6AB4-73C3-46C2-BEDE-84F929989891}" type="pres">
      <dgm:prSet presAssocID="{3135FB6C-14E6-4699-B068-733397F0824B}" presName="Accent6" presStyleLbl="node1" presStyleIdx="4" presStyleCnt="19" custLinFactX="-4510" custLinFactY="-100000" custLinFactNeighborX="-100000" custLinFactNeighborY="-146597"/>
      <dgm:spPr/>
    </dgm:pt>
    <dgm:pt modelId="{67EA26E5-FDF1-4F61-95FA-733F380386FE}" type="pres">
      <dgm:prSet presAssocID="{D8C28F79-AB39-4F70-BE07-5010EC7D116F}" presName="Child1" presStyleLbl="node1" presStyleIdx="5" presStyleCnt="19" custScaleX="146311" custScaleY="138531" custLinFactNeighborX="-62894" custLinFactNeighborY="-1475">
        <dgm:presLayoutVars>
          <dgm:chMax val="0"/>
          <dgm:chPref val="0"/>
        </dgm:presLayoutVars>
      </dgm:prSet>
      <dgm:spPr/>
      <dgm:t>
        <a:bodyPr/>
        <a:lstStyle/>
        <a:p>
          <a:endParaRPr lang="ru-RU"/>
        </a:p>
      </dgm:t>
    </dgm:pt>
    <dgm:pt modelId="{8F3E4822-2CB2-4A50-9438-42BE82238D83}" type="pres">
      <dgm:prSet presAssocID="{D8C28F79-AB39-4F70-BE07-5010EC7D116F}" presName="Accent7" presStyleCnt="0"/>
      <dgm:spPr/>
    </dgm:pt>
    <dgm:pt modelId="{D278CFEB-DB89-4B22-9D8C-33E5007A23DC}" type="pres">
      <dgm:prSet presAssocID="{D8C28F79-AB39-4F70-BE07-5010EC7D116F}" presName="AccentHold1" presStyleLbl="node1" presStyleIdx="6" presStyleCnt="19" custLinFactNeighborX="-86499" custLinFactNeighborY="79182"/>
      <dgm:spPr/>
    </dgm:pt>
    <dgm:pt modelId="{BC9CC9A6-2FF9-42CE-9DBF-28BD5B266B8C}" type="pres">
      <dgm:prSet presAssocID="{D8C28F79-AB39-4F70-BE07-5010EC7D116F}" presName="Accent8" presStyleCnt="0"/>
      <dgm:spPr/>
    </dgm:pt>
    <dgm:pt modelId="{41B69848-065E-4345-B883-DA5F2E706118}" type="pres">
      <dgm:prSet presAssocID="{D8C28F79-AB39-4F70-BE07-5010EC7D116F}" presName="AccentHold2" presStyleLbl="node1" presStyleIdx="7" presStyleCnt="19"/>
      <dgm:spPr/>
    </dgm:pt>
    <dgm:pt modelId="{12571524-9E77-4581-A3A6-E1E156978200}" type="pres">
      <dgm:prSet presAssocID="{C189A916-65F1-4546-B286-6873FFFB21D2}" presName="Child2" presStyleLbl="node1" presStyleIdx="8" presStyleCnt="19" custScaleX="194044" custScaleY="170002" custLinFactNeighborX="69896" custLinFactNeighborY="10422">
        <dgm:presLayoutVars>
          <dgm:chMax val="0"/>
          <dgm:chPref val="0"/>
        </dgm:presLayoutVars>
      </dgm:prSet>
      <dgm:spPr/>
      <dgm:t>
        <a:bodyPr/>
        <a:lstStyle/>
        <a:p>
          <a:endParaRPr lang="ru-RU"/>
        </a:p>
      </dgm:t>
    </dgm:pt>
    <dgm:pt modelId="{3A9F267D-623D-450B-B7EB-0C9CDB11DCF6}" type="pres">
      <dgm:prSet presAssocID="{C189A916-65F1-4546-B286-6873FFFB21D2}" presName="Accent9" presStyleCnt="0"/>
      <dgm:spPr/>
    </dgm:pt>
    <dgm:pt modelId="{3B13FB03-6CFA-41F4-ADAF-14AB161B92F1}" type="pres">
      <dgm:prSet presAssocID="{C189A916-65F1-4546-B286-6873FFFB21D2}" presName="AccentHold1" presStyleLbl="node1" presStyleIdx="9" presStyleCnt="19" custLinFactX="100000" custLinFactNeighborX="190735" custLinFactNeighborY="-7894"/>
      <dgm:spPr/>
    </dgm:pt>
    <dgm:pt modelId="{CBE8C547-A4CA-417F-8F4E-120990E0CD18}" type="pres">
      <dgm:prSet presAssocID="{C189A916-65F1-4546-B286-6873FFFB21D2}" presName="Accent10" presStyleCnt="0"/>
      <dgm:spPr/>
    </dgm:pt>
    <dgm:pt modelId="{0BF05681-BA62-482A-A1C4-FD075B28010E}" type="pres">
      <dgm:prSet presAssocID="{C189A916-65F1-4546-B286-6873FFFB21D2}" presName="AccentHold2" presStyleLbl="node1" presStyleIdx="10" presStyleCnt="19"/>
      <dgm:spPr/>
    </dgm:pt>
    <dgm:pt modelId="{26C527C1-82F2-429C-9732-DB3A228020D4}" type="pres">
      <dgm:prSet presAssocID="{C189A916-65F1-4546-B286-6873FFFB21D2}" presName="Accent11" presStyleCnt="0"/>
      <dgm:spPr/>
    </dgm:pt>
    <dgm:pt modelId="{885F0CC9-C695-45A0-BD8D-2DB0FBC58F40}" type="pres">
      <dgm:prSet presAssocID="{C189A916-65F1-4546-B286-6873FFFB21D2}" presName="AccentHold3" presStyleLbl="node1" presStyleIdx="11" presStyleCnt="19" custLinFactX="-159327" custLinFactNeighborX="-200000" custLinFactNeighborY="70170"/>
      <dgm:spPr/>
    </dgm:pt>
    <dgm:pt modelId="{A8C0B273-2CA9-4375-8A16-E8774650B094}" type="pres">
      <dgm:prSet presAssocID="{755CEC86-5540-43F9-941D-3A63BE120424}" presName="Child3" presStyleLbl="node1" presStyleIdx="12" presStyleCnt="19" custScaleX="169664" custScaleY="158727" custLinFactNeighborX="-64901" custLinFactNeighborY="21001">
        <dgm:presLayoutVars>
          <dgm:chMax val="0"/>
          <dgm:chPref val="0"/>
        </dgm:presLayoutVars>
      </dgm:prSet>
      <dgm:spPr/>
      <dgm:t>
        <a:bodyPr/>
        <a:lstStyle/>
        <a:p>
          <a:endParaRPr lang="ru-RU"/>
        </a:p>
      </dgm:t>
    </dgm:pt>
    <dgm:pt modelId="{8D9AB477-E3DA-44DB-8527-C70FF8846B02}" type="pres">
      <dgm:prSet presAssocID="{755CEC86-5540-43F9-941D-3A63BE120424}" presName="Accent12" presStyleCnt="0"/>
      <dgm:spPr/>
    </dgm:pt>
    <dgm:pt modelId="{FD0197D8-18EF-4BEC-8B74-60DC437D4E25}" type="pres">
      <dgm:prSet presAssocID="{755CEC86-5540-43F9-941D-3A63BE120424}" presName="AccentHold1" presStyleLbl="node1" presStyleIdx="13" presStyleCnt="19"/>
      <dgm:spPr/>
    </dgm:pt>
    <dgm:pt modelId="{71AFA204-413C-4059-B206-42DE05187D4E}" type="pres">
      <dgm:prSet presAssocID="{AE01D053-0C7B-48D5-9054-7AEC9FA1C36E}" presName="Child4" presStyleLbl="node1" presStyleIdx="14" presStyleCnt="19" custScaleX="159469" custScaleY="149985" custLinFactNeighborX="-49007" custLinFactNeighborY="-26530">
        <dgm:presLayoutVars>
          <dgm:chMax val="0"/>
          <dgm:chPref val="0"/>
        </dgm:presLayoutVars>
      </dgm:prSet>
      <dgm:spPr/>
      <dgm:t>
        <a:bodyPr/>
        <a:lstStyle/>
        <a:p>
          <a:endParaRPr lang="ru-RU"/>
        </a:p>
      </dgm:t>
    </dgm:pt>
    <dgm:pt modelId="{309CC125-41A9-43C2-938C-62ECC1381788}" type="pres">
      <dgm:prSet presAssocID="{AE01D053-0C7B-48D5-9054-7AEC9FA1C36E}" presName="Accent13" presStyleCnt="0"/>
      <dgm:spPr/>
    </dgm:pt>
    <dgm:pt modelId="{202055AE-60B6-4035-94CA-194110B87B1C}" type="pres">
      <dgm:prSet presAssocID="{AE01D053-0C7B-48D5-9054-7AEC9FA1C36E}" presName="AccentHold1" presStyleLbl="node1" presStyleIdx="15" presStyleCnt="19"/>
      <dgm:spPr/>
    </dgm:pt>
    <dgm:pt modelId="{A82ACB41-B0CE-478E-995D-1E8A22310B3F}" type="pres">
      <dgm:prSet presAssocID="{1D586C30-A1EA-498B-8DE1-F79489EDD09B}" presName="Child5" presStyleLbl="node1" presStyleIdx="16" presStyleCnt="19" custScaleX="175071" custScaleY="163482" custLinFactNeighborX="14046" custLinFactNeighborY="12407">
        <dgm:presLayoutVars>
          <dgm:chMax val="0"/>
          <dgm:chPref val="0"/>
        </dgm:presLayoutVars>
      </dgm:prSet>
      <dgm:spPr/>
      <dgm:t>
        <a:bodyPr/>
        <a:lstStyle/>
        <a:p>
          <a:endParaRPr lang="ru-RU"/>
        </a:p>
      </dgm:t>
    </dgm:pt>
    <dgm:pt modelId="{FA2A15FD-4E05-4764-A4B4-75D4D4347698}" type="pres">
      <dgm:prSet presAssocID="{1D586C30-A1EA-498B-8DE1-F79489EDD09B}" presName="Accent15" presStyleCnt="0"/>
      <dgm:spPr/>
    </dgm:pt>
    <dgm:pt modelId="{2976347D-83B1-467F-9DDC-BD5AEBB521EB}" type="pres">
      <dgm:prSet presAssocID="{1D586C30-A1EA-498B-8DE1-F79489EDD09B}" presName="AccentHold2" presStyleLbl="node1" presStyleIdx="17" presStyleCnt="19" custLinFactX="-220709" custLinFactNeighborX="-300000" custLinFactNeighborY="-11911"/>
      <dgm:spPr/>
    </dgm:pt>
    <dgm:pt modelId="{C3A664EA-BE03-40B7-AC30-4BB701846B60}" type="pres">
      <dgm:prSet presAssocID="{1D586C30-A1EA-498B-8DE1-F79489EDD09B}" presName="Accent16" presStyleCnt="0"/>
      <dgm:spPr/>
    </dgm:pt>
    <dgm:pt modelId="{B376EF22-7262-493D-A096-F985D0EB162C}" type="pres">
      <dgm:prSet presAssocID="{1D586C30-A1EA-498B-8DE1-F79489EDD09B}" presName="AccentHold3" presStyleLbl="node1" presStyleIdx="18" presStyleCnt="19"/>
      <dgm:spPr/>
    </dgm:pt>
  </dgm:ptLst>
  <dgm:cxnLst>
    <dgm:cxn modelId="{E947B6E1-7FF2-4CAA-BA75-8DA97BDA915F}" type="presOf" srcId="{3135FB6C-14E6-4699-B068-733397F0824B}" destId="{C7F5C0C7-E128-471A-B2C3-B44F030B55CA}" srcOrd="0" destOrd="0" presId="urn:microsoft.com/office/officeart/2009/3/layout/CircleRelationship"/>
    <dgm:cxn modelId="{2ECEEE40-256D-4C02-B2B5-548A4FC78E70}" srcId="{3135FB6C-14E6-4699-B068-733397F0824B}" destId="{755CEC86-5540-43F9-941D-3A63BE120424}" srcOrd="2" destOrd="0" parTransId="{9597CE03-E045-448E-8B94-17F7FE259EDF}" sibTransId="{9F125BFA-DBB3-462C-9920-377BC40176A6}"/>
    <dgm:cxn modelId="{5E5FA971-1827-4F58-BE79-4FFBA977ECC3}" srcId="{3135FB6C-14E6-4699-B068-733397F0824B}" destId="{C189A916-65F1-4546-B286-6873FFFB21D2}" srcOrd="1" destOrd="0" parTransId="{6F9A47C4-725C-48A1-B85E-E607B9A13E3B}" sibTransId="{6078CD75-A102-4729-92C7-04E7576CEEF9}"/>
    <dgm:cxn modelId="{17730D10-5575-4A1B-B8FE-8949E7557674}" srcId="{3135FB6C-14E6-4699-B068-733397F0824B}" destId="{1D586C30-A1EA-498B-8DE1-F79489EDD09B}" srcOrd="4" destOrd="0" parTransId="{EEDE36E7-9A36-47EF-8B14-384E537999FB}" sibTransId="{D57CF6A5-5783-4A10-A142-25DF7BD8A098}"/>
    <dgm:cxn modelId="{B0AE2F34-7FDC-4294-BB50-16A72853D09F}" type="presOf" srcId="{D8C28F79-AB39-4F70-BE07-5010EC7D116F}" destId="{67EA26E5-FDF1-4F61-95FA-733F380386FE}" srcOrd="0" destOrd="0" presId="urn:microsoft.com/office/officeart/2009/3/layout/CircleRelationship"/>
    <dgm:cxn modelId="{0FEADF53-93DD-4972-AA6D-B34AC722405D}" srcId="{3135FB6C-14E6-4699-B068-733397F0824B}" destId="{AE01D053-0C7B-48D5-9054-7AEC9FA1C36E}" srcOrd="3" destOrd="0" parTransId="{6BDA3F89-1F3D-46A3-92D1-0E545A87F09D}" sibTransId="{765E97AD-1077-4F31-9D49-6AA113C5217C}"/>
    <dgm:cxn modelId="{4CE9649F-7675-491E-9761-0BF0252B67C2}" type="presOf" srcId="{AE01D053-0C7B-48D5-9054-7AEC9FA1C36E}" destId="{71AFA204-413C-4059-B206-42DE05187D4E}" srcOrd="0" destOrd="0" presId="urn:microsoft.com/office/officeart/2009/3/layout/CircleRelationship"/>
    <dgm:cxn modelId="{9475D282-CA3B-4321-ADA2-926FCE195284}" type="presOf" srcId="{755CEC86-5540-43F9-941D-3A63BE120424}" destId="{A8C0B273-2CA9-4375-8A16-E8774650B094}" srcOrd="0" destOrd="0" presId="urn:microsoft.com/office/officeart/2009/3/layout/CircleRelationship"/>
    <dgm:cxn modelId="{A53D7F98-514F-4C90-A5DC-FA6302C7F149}" srcId="{3135FB6C-14E6-4699-B068-733397F0824B}" destId="{D8C28F79-AB39-4F70-BE07-5010EC7D116F}" srcOrd="0" destOrd="0" parTransId="{D2F7E9B8-1487-4B01-B8A0-0DAB9188E38A}" sibTransId="{6D4B94BA-CEBD-4787-8068-7DD5FEDD5F59}"/>
    <dgm:cxn modelId="{C90AADB9-B19C-44DC-BB26-1BE5BF78119B}" srcId="{1E89B015-E512-40E8-B8AD-861841EAA92C}" destId="{3135FB6C-14E6-4699-B068-733397F0824B}" srcOrd="0" destOrd="0" parTransId="{FEA60B3A-B494-475D-9663-20224EA1DEA2}" sibTransId="{A99E706F-7010-4526-A201-0F4BA8AE9121}"/>
    <dgm:cxn modelId="{6924D886-8A08-4017-91AE-75E91853DB7C}" type="presOf" srcId="{1E89B015-E512-40E8-B8AD-861841EAA92C}" destId="{63A3193F-B67C-4B98-9A2B-0DA2815E12C0}" srcOrd="0" destOrd="0" presId="urn:microsoft.com/office/officeart/2009/3/layout/CircleRelationship"/>
    <dgm:cxn modelId="{46D9E3E6-0BF8-408E-BA8C-EECFB45094AF}" type="presOf" srcId="{1D586C30-A1EA-498B-8DE1-F79489EDD09B}" destId="{A82ACB41-B0CE-478E-995D-1E8A22310B3F}" srcOrd="0" destOrd="0" presId="urn:microsoft.com/office/officeart/2009/3/layout/CircleRelationship"/>
    <dgm:cxn modelId="{10D0E891-69B7-435B-A0CF-B62B8AA42A3C}" type="presOf" srcId="{C189A916-65F1-4546-B286-6873FFFB21D2}" destId="{12571524-9E77-4581-A3A6-E1E156978200}" srcOrd="0" destOrd="0" presId="urn:microsoft.com/office/officeart/2009/3/layout/CircleRelationship"/>
    <dgm:cxn modelId="{D8F57344-41B8-4E63-AAC4-319252FAFD93}" type="presParOf" srcId="{63A3193F-B67C-4B98-9A2B-0DA2815E12C0}" destId="{C7F5C0C7-E128-471A-B2C3-B44F030B55CA}" srcOrd="0" destOrd="0" presId="urn:microsoft.com/office/officeart/2009/3/layout/CircleRelationship"/>
    <dgm:cxn modelId="{B5A8DFBB-553E-43F4-9EC5-BF5B6A3EAA71}" type="presParOf" srcId="{63A3193F-B67C-4B98-9A2B-0DA2815E12C0}" destId="{7720DCB4-5CE6-45FC-B25A-EA7237BA65C6}" srcOrd="1" destOrd="0" presId="urn:microsoft.com/office/officeart/2009/3/layout/CircleRelationship"/>
    <dgm:cxn modelId="{BF48F079-269B-46D0-B9F6-B5DF62D3D8DA}" type="presParOf" srcId="{63A3193F-B67C-4B98-9A2B-0DA2815E12C0}" destId="{EC0E4B81-2C8D-437A-9456-ADB52117565A}" srcOrd="2" destOrd="0" presId="urn:microsoft.com/office/officeart/2009/3/layout/CircleRelationship"/>
    <dgm:cxn modelId="{D776FD97-858C-47A2-AF5C-3E95AE52F558}" type="presParOf" srcId="{63A3193F-B67C-4B98-9A2B-0DA2815E12C0}" destId="{AD8B698E-2126-4EAA-A41B-601BCF8E78B4}" srcOrd="3" destOrd="0" presId="urn:microsoft.com/office/officeart/2009/3/layout/CircleRelationship"/>
    <dgm:cxn modelId="{4ED7AD61-D4E5-4093-BAF6-7A2B9E177100}" type="presParOf" srcId="{63A3193F-B67C-4B98-9A2B-0DA2815E12C0}" destId="{611437BE-897D-4E87-929B-F53662F190D9}" srcOrd="4" destOrd="0" presId="urn:microsoft.com/office/officeart/2009/3/layout/CircleRelationship"/>
    <dgm:cxn modelId="{F55C03DE-12DD-4732-90AF-A64D4527A8E3}" type="presParOf" srcId="{63A3193F-B67C-4B98-9A2B-0DA2815E12C0}" destId="{5ECB6AB4-73C3-46C2-BEDE-84F929989891}" srcOrd="5" destOrd="0" presId="urn:microsoft.com/office/officeart/2009/3/layout/CircleRelationship"/>
    <dgm:cxn modelId="{B912ADCD-9694-43ED-AA4F-AF1E9C0CB40E}" type="presParOf" srcId="{63A3193F-B67C-4B98-9A2B-0DA2815E12C0}" destId="{67EA26E5-FDF1-4F61-95FA-733F380386FE}" srcOrd="6" destOrd="0" presId="urn:microsoft.com/office/officeart/2009/3/layout/CircleRelationship"/>
    <dgm:cxn modelId="{C032B4A4-A6EA-4710-9822-A8FE3F5A884E}" type="presParOf" srcId="{63A3193F-B67C-4B98-9A2B-0DA2815E12C0}" destId="{8F3E4822-2CB2-4A50-9438-42BE82238D83}" srcOrd="7" destOrd="0" presId="urn:microsoft.com/office/officeart/2009/3/layout/CircleRelationship"/>
    <dgm:cxn modelId="{2A4D001C-86D7-4810-87B4-A3D462FB7ECE}" type="presParOf" srcId="{8F3E4822-2CB2-4A50-9438-42BE82238D83}" destId="{D278CFEB-DB89-4B22-9D8C-33E5007A23DC}" srcOrd="0" destOrd="0" presId="urn:microsoft.com/office/officeart/2009/3/layout/CircleRelationship"/>
    <dgm:cxn modelId="{E1E8165E-6CBC-4989-8B19-49E114D93005}" type="presParOf" srcId="{63A3193F-B67C-4B98-9A2B-0DA2815E12C0}" destId="{BC9CC9A6-2FF9-42CE-9DBF-28BD5B266B8C}" srcOrd="8" destOrd="0" presId="urn:microsoft.com/office/officeart/2009/3/layout/CircleRelationship"/>
    <dgm:cxn modelId="{797339BE-90A6-49AF-BB6A-91703F4D1649}" type="presParOf" srcId="{BC9CC9A6-2FF9-42CE-9DBF-28BD5B266B8C}" destId="{41B69848-065E-4345-B883-DA5F2E706118}" srcOrd="0" destOrd="0" presId="urn:microsoft.com/office/officeart/2009/3/layout/CircleRelationship"/>
    <dgm:cxn modelId="{22747A7E-1AE2-465C-9AF4-D1E73C913433}" type="presParOf" srcId="{63A3193F-B67C-4B98-9A2B-0DA2815E12C0}" destId="{12571524-9E77-4581-A3A6-E1E156978200}" srcOrd="9" destOrd="0" presId="urn:microsoft.com/office/officeart/2009/3/layout/CircleRelationship"/>
    <dgm:cxn modelId="{C35CD730-4DDD-455D-9848-68156E9B96EF}" type="presParOf" srcId="{63A3193F-B67C-4B98-9A2B-0DA2815E12C0}" destId="{3A9F267D-623D-450B-B7EB-0C9CDB11DCF6}" srcOrd="10" destOrd="0" presId="urn:microsoft.com/office/officeart/2009/3/layout/CircleRelationship"/>
    <dgm:cxn modelId="{F6E8BFC0-4D14-4296-8040-DAF3D4D837AD}" type="presParOf" srcId="{3A9F267D-623D-450B-B7EB-0C9CDB11DCF6}" destId="{3B13FB03-6CFA-41F4-ADAF-14AB161B92F1}" srcOrd="0" destOrd="0" presId="urn:microsoft.com/office/officeart/2009/3/layout/CircleRelationship"/>
    <dgm:cxn modelId="{68D5BE0A-112B-44D8-AF17-321B98677C03}" type="presParOf" srcId="{63A3193F-B67C-4B98-9A2B-0DA2815E12C0}" destId="{CBE8C547-A4CA-417F-8F4E-120990E0CD18}" srcOrd="11" destOrd="0" presId="urn:microsoft.com/office/officeart/2009/3/layout/CircleRelationship"/>
    <dgm:cxn modelId="{3E7BD6A8-5440-4276-901C-9FDD82D67ADE}" type="presParOf" srcId="{CBE8C547-A4CA-417F-8F4E-120990E0CD18}" destId="{0BF05681-BA62-482A-A1C4-FD075B28010E}" srcOrd="0" destOrd="0" presId="urn:microsoft.com/office/officeart/2009/3/layout/CircleRelationship"/>
    <dgm:cxn modelId="{61D69100-9E3D-4CCA-B3EC-AB381A8C5E8A}" type="presParOf" srcId="{63A3193F-B67C-4B98-9A2B-0DA2815E12C0}" destId="{26C527C1-82F2-429C-9732-DB3A228020D4}" srcOrd="12" destOrd="0" presId="urn:microsoft.com/office/officeart/2009/3/layout/CircleRelationship"/>
    <dgm:cxn modelId="{734EA0B4-64E6-4560-AF02-250C1C9ED521}" type="presParOf" srcId="{26C527C1-82F2-429C-9732-DB3A228020D4}" destId="{885F0CC9-C695-45A0-BD8D-2DB0FBC58F40}" srcOrd="0" destOrd="0" presId="urn:microsoft.com/office/officeart/2009/3/layout/CircleRelationship"/>
    <dgm:cxn modelId="{695965E2-3AC8-4A2C-90A9-102666DD77C8}" type="presParOf" srcId="{63A3193F-B67C-4B98-9A2B-0DA2815E12C0}" destId="{A8C0B273-2CA9-4375-8A16-E8774650B094}" srcOrd="13" destOrd="0" presId="urn:microsoft.com/office/officeart/2009/3/layout/CircleRelationship"/>
    <dgm:cxn modelId="{B132F53D-AF5A-44D4-AFF8-3BC25543D579}" type="presParOf" srcId="{63A3193F-B67C-4B98-9A2B-0DA2815E12C0}" destId="{8D9AB477-E3DA-44DB-8527-C70FF8846B02}" srcOrd="14" destOrd="0" presId="urn:microsoft.com/office/officeart/2009/3/layout/CircleRelationship"/>
    <dgm:cxn modelId="{106B97B5-F706-4B4D-AF3F-341D78F4C9D6}" type="presParOf" srcId="{8D9AB477-E3DA-44DB-8527-C70FF8846B02}" destId="{FD0197D8-18EF-4BEC-8B74-60DC437D4E25}" srcOrd="0" destOrd="0" presId="urn:microsoft.com/office/officeart/2009/3/layout/CircleRelationship"/>
    <dgm:cxn modelId="{07EA137E-30E3-4542-88F4-1606E964BBCD}" type="presParOf" srcId="{63A3193F-B67C-4B98-9A2B-0DA2815E12C0}" destId="{71AFA204-413C-4059-B206-42DE05187D4E}" srcOrd="15" destOrd="0" presId="urn:microsoft.com/office/officeart/2009/3/layout/CircleRelationship"/>
    <dgm:cxn modelId="{B4192F6E-92E7-47C6-A895-7AD474C9F029}" type="presParOf" srcId="{63A3193F-B67C-4B98-9A2B-0DA2815E12C0}" destId="{309CC125-41A9-43C2-938C-62ECC1381788}" srcOrd="16" destOrd="0" presId="urn:microsoft.com/office/officeart/2009/3/layout/CircleRelationship"/>
    <dgm:cxn modelId="{D587053F-EE72-45FC-9C91-561B11757B6B}" type="presParOf" srcId="{309CC125-41A9-43C2-938C-62ECC1381788}" destId="{202055AE-60B6-4035-94CA-194110B87B1C}" srcOrd="0" destOrd="0" presId="urn:microsoft.com/office/officeart/2009/3/layout/CircleRelationship"/>
    <dgm:cxn modelId="{EECB3BFA-0BD1-42ED-97E2-B49FE7CE894E}" type="presParOf" srcId="{63A3193F-B67C-4B98-9A2B-0DA2815E12C0}" destId="{A82ACB41-B0CE-478E-995D-1E8A22310B3F}" srcOrd="17" destOrd="0" presId="urn:microsoft.com/office/officeart/2009/3/layout/CircleRelationship"/>
    <dgm:cxn modelId="{63EECA5A-91DC-48DC-923A-961C001AC111}" type="presParOf" srcId="{63A3193F-B67C-4B98-9A2B-0DA2815E12C0}" destId="{FA2A15FD-4E05-4764-A4B4-75D4D4347698}" srcOrd="18" destOrd="0" presId="urn:microsoft.com/office/officeart/2009/3/layout/CircleRelationship"/>
    <dgm:cxn modelId="{E92CFF53-889C-47EC-B490-3DF96D74A8E2}" type="presParOf" srcId="{FA2A15FD-4E05-4764-A4B4-75D4D4347698}" destId="{2976347D-83B1-467F-9DDC-BD5AEBB521EB}" srcOrd="0" destOrd="0" presId="urn:microsoft.com/office/officeart/2009/3/layout/CircleRelationship"/>
    <dgm:cxn modelId="{52435A18-F944-40E4-BA58-891A925E51D0}" type="presParOf" srcId="{63A3193F-B67C-4B98-9A2B-0DA2815E12C0}" destId="{C3A664EA-BE03-40B7-AC30-4BB701846B60}" srcOrd="19" destOrd="0" presId="urn:microsoft.com/office/officeart/2009/3/layout/CircleRelationship"/>
    <dgm:cxn modelId="{1BA36571-AAB2-44AA-B9D5-77C736B9B08A}" type="presParOf" srcId="{C3A664EA-BE03-40B7-AC30-4BB701846B60}" destId="{B376EF22-7262-493D-A096-F985D0EB162C}" srcOrd="0" destOrd="0" presId="urn:microsoft.com/office/officeart/2009/3/layout/CircleRelationship"/>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6788EF4-5F6C-4133-B2AD-5895A86653D1}"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ru-RU"/>
        </a:p>
      </dgm:t>
    </dgm:pt>
    <dgm:pt modelId="{6EDF5F62-4AD7-4858-808F-22434DECFD22}">
      <dgm:prSet phldrT="[Текст]" custT="1"/>
      <dgm:spPr/>
      <dgm:t>
        <a:bodyPr/>
        <a:lstStyle/>
        <a:p>
          <a:r>
            <a:rPr lang="ru-RU" sz="1200" b="1" i="0" dirty="0" smtClean="0">
              <a:solidFill>
                <a:srgbClr val="002060"/>
              </a:solidFill>
              <a:latin typeface="Calibri" pitchFamily="34" charset="0"/>
            </a:rPr>
            <a:t>Горючие строительные материалы подразделяются на следующие группы:</a:t>
          </a:r>
          <a:endParaRPr lang="ru-RU" sz="1200" b="1" dirty="0">
            <a:solidFill>
              <a:srgbClr val="002060"/>
            </a:solidFill>
            <a:latin typeface="Calibri" pitchFamily="34" charset="0"/>
          </a:endParaRPr>
        </a:p>
      </dgm:t>
    </dgm:pt>
    <dgm:pt modelId="{2490932E-8848-46D3-B394-C7B197F5BBA4}" type="parTrans" cxnId="{E0B36AD9-FD66-425F-A8BC-FB1C7B445FB4}">
      <dgm:prSet/>
      <dgm:spPr/>
      <dgm:t>
        <a:bodyPr/>
        <a:lstStyle/>
        <a:p>
          <a:endParaRPr lang="ru-RU" sz="1200">
            <a:solidFill>
              <a:srgbClr val="002060"/>
            </a:solidFill>
            <a:latin typeface="Calibri" pitchFamily="34" charset="0"/>
          </a:endParaRPr>
        </a:p>
      </dgm:t>
    </dgm:pt>
    <dgm:pt modelId="{7D262FA9-830A-4BEA-B6FC-282B3FE73743}" type="sibTrans" cxnId="{E0B36AD9-FD66-425F-A8BC-FB1C7B445FB4}">
      <dgm:prSet/>
      <dgm:spPr/>
      <dgm:t>
        <a:bodyPr/>
        <a:lstStyle/>
        <a:p>
          <a:endParaRPr lang="ru-RU" sz="1200">
            <a:solidFill>
              <a:srgbClr val="002060"/>
            </a:solidFill>
            <a:latin typeface="Calibri" pitchFamily="34" charset="0"/>
          </a:endParaRPr>
        </a:p>
      </dgm:t>
    </dgm:pt>
    <dgm:pt modelId="{72A77954-7977-4A03-9E94-3F545F6EB69F}">
      <dgm:prSet phldrT="[Текст]" custT="1"/>
      <dgm:spPr/>
      <dgm:t>
        <a:bodyPr/>
        <a:lstStyle/>
        <a:p>
          <a:pPr algn="just"/>
          <a:r>
            <a:rPr lang="ru-RU" sz="1200" b="0" i="0" dirty="0" err="1" smtClean="0">
              <a:solidFill>
                <a:srgbClr val="002060"/>
              </a:solidFill>
              <a:latin typeface="Calibri" pitchFamily="34" charset="0"/>
            </a:rPr>
            <a:t>слабогорючие</a:t>
          </a:r>
          <a:r>
            <a:rPr lang="ru-RU" sz="1200" b="0" i="0" dirty="0" smtClean="0">
              <a:solidFill>
                <a:srgbClr val="002060"/>
              </a:solidFill>
              <a:latin typeface="Calibri" pitchFamily="34" charset="0"/>
            </a:rPr>
            <a:t> (Г1), имеющие температуру дымовых газов не более 135 градусов Цельсия, степень повреждения по длине испытываемого образца не более 65 процентов, степень повреждения по массе испытываемого образца не более 20 процентов, продолжительность самостоятельного горения 0 секунд</a:t>
          </a:r>
          <a:endParaRPr lang="ru-RU" sz="1200" dirty="0">
            <a:solidFill>
              <a:srgbClr val="002060"/>
            </a:solidFill>
            <a:latin typeface="Calibri" pitchFamily="34" charset="0"/>
          </a:endParaRPr>
        </a:p>
      </dgm:t>
    </dgm:pt>
    <dgm:pt modelId="{AED6903A-B382-4E44-BA03-4C2A010A9838}" type="parTrans" cxnId="{5FDCF1FD-AFC3-4126-B7C1-A60F5D8382CF}">
      <dgm:prSet/>
      <dgm:spPr/>
      <dgm:t>
        <a:bodyPr/>
        <a:lstStyle/>
        <a:p>
          <a:endParaRPr lang="ru-RU" sz="1200">
            <a:solidFill>
              <a:srgbClr val="002060"/>
            </a:solidFill>
            <a:latin typeface="Calibri" pitchFamily="34" charset="0"/>
          </a:endParaRPr>
        </a:p>
      </dgm:t>
    </dgm:pt>
    <dgm:pt modelId="{549DE06E-C782-451F-908C-DBF09722745E}" type="sibTrans" cxnId="{5FDCF1FD-AFC3-4126-B7C1-A60F5D8382CF}">
      <dgm:prSet/>
      <dgm:spPr/>
      <dgm:t>
        <a:bodyPr/>
        <a:lstStyle/>
        <a:p>
          <a:endParaRPr lang="ru-RU" sz="1200">
            <a:solidFill>
              <a:srgbClr val="002060"/>
            </a:solidFill>
            <a:latin typeface="Calibri" pitchFamily="34" charset="0"/>
          </a:endParaRPr>
        </a:p>
      </dgm:t>
    </dgm:pt>
    <dgm:pt modelId="{FE6B1F37-1AAF-44F5-B5A4-DFB11D08FDA8}">
      <dgm:prSet phldrT="[Текст]" custT="1"/>
      <dgm:spPr/>
      <dgm:t>
        <a:bodyPr/>
        <a:lstStyle/>
        <a:p>
          <a:pPr algn="just"/>
          <a:r>
            <a:rPr lang="ru-RU" sz="1200" b="0" i="0" dirty="0" err="1" smtClean="0">
              <a:solidFill>
                <a:srgbClr val="002060"/>
              </a:solidFill>
              <a:latin typeface="Calibri" pitchFamily="34" charset="0"/>
            </a:rPr>
            <a:t>умеренногорючие</a:t>
          </a:r>
          <a:r>
            <a:rPr lang="ru-RU" sz="1200" b="0" i="0" dirty="0" smtClean="0">
              <a:solidFill>
                <a:srgbClr val="002060"/>
              </a:solidFill>
              <a:latin typeface="Calibri" pitchFamily="34" charset="0"/>
            </a:rPr>
            <a:t> (Г2), имеющие температуру дымовых газов не более 235 градусов Цельсия, степень повреждения по длине испытываемого образца не более 85 процентов, степень повреждения по массе испытываемого образца не более 50 процентов, продолжительность самостоятельного горения не более 30 секунд</a:t>
          </a:r>
          <a:endParaRPr lang="ru-RU" sz="1200" dirty="0">
            <a:solidFill>
              <a:srgbClr val="002060"/>
            </a:solidFill>
            <a:latin typeface="Calibri" pitchFamily="34" charset="0"/>
          </a:endParaRPr>
        </a:p>
      </dgm:t>
    </dgm:pt>
    <dgm:pt modelId="{96C5D79E-4ED7-42B1-8BF3-AF2A6894F97B}" type="parTrans" cxnId="{322D070A-04D7-4E67-8596-F24EF3C76CF8}">
      <dgm:prSet/>
      <dgm:spPr/>
      <dgm:t>
        <a:bodyPr/>
        <a:lstStyle/>
        <a:p>
          <a:endParaRPr lang="ru-RU" sz="1200">
            <a:solidFill>
              <a:srgbClr val="002060"/>
            </a:solidFill>
            <a:latin typeface="Calibri" pitchFamily="34" charset="0"/>
          </a:endParaRPr>
        </a:p>
      </dgm:t>
    </dgm:pt>
    <dgm:pt modelId="{C2E5E336-F78E-4BCB-AD74-2178E51E559D}" type="sibTrans" cxnId="{322D070A-04D7-4E67-8596-F24EF3C76CF8}">
      <dgm:prSet/>
      <dgm:spPr/>
      <dgm:t>
        <a:bodyPr/>
        <a:lstStyle/>
        <a:p>
          <a:endParaRPr lang="ru-RU" sz="1200">
            <a:solidFill>
              <a:srgbClr val="002060"/>
            </a:solidFill>
            <a:latin typeface="Calibri" pitchFamily="34" charset="0"/>
          </a:endParaRPr>
        </a:p>
      </dgm:t>
    </dgm:pt>
    <dgm:pt modelId="{F14733E2-EA87-4D0F-903F-EB4E10A23526}">
      <dgm:prSet phldrT="[Текст]" custT="1"/>
      <dgm:spPr/>
      <dgm:t>
        <a:bodyPr/>
        <a:lstStyle/>
        <a:p>
          <a:pPr algn="just"/>
          <a:r>
            <a:rPr lang="ru-RU" sz="1200" b="0" i="0" dirty="0" err="1" smtClean="0">
              <a:solidFill>
                <a:srgbClr val="002060"/>
              </a:solidFill>
              <a:latin typeface="Calibri" pitchFamily="34" charset="0"/>
            </a:rPr>
            <a:t>нормальногорючие</a:t>
          </a:r>
          <a:r>
            <a:rPr lang="ru-RU" sz="1200" b="0" i="0" dirty="0" smtClean="0">
              <a:solidFill>
                <a:srgbClr val="002060"/>
              </a:solidFill>
              <a:latin typeface="Calibri" pitchFamily="34" charset="0"/>
            </a:rPr>
            <a:t> (Г3), имеющие температуру дымовых газов не более 450 градусов Цельсия, степень повреждения по длине испытываемого образца более 85 процентов, степень повреждения по массе испытываемого образца не более 50 процентов, продолжительность самостоятельного горения не более 300 секунд</a:t>
          </a:r>
          <a:endParaRPr lang="ru-RU" sz="1200" dirty="0">
            <a:solidFill>
              <a:srgbClr val="002060"/>
            </a:solidFill>
            <a:latin typeface="Calibri" pitchFamily="34" charset="0"/>
          </a:endParaRPr>
        </a:p>
      </dgm:t>
    </dgm:pt>
    <dgm:pt modelId="{18C627DD-2B35-476C-BF25-F86DCBFC0DF5}" type="parTrans" cxnId="{459E5C28-C572-48D9-A111-0E072AB634C3}">
      <dgm:prSet/>
      <dgm:spPr/>
      <dgm:t>
        <a:bodyPr/>
        <a:lstStyle/>
        <a:p>
          <a:endParaRPr lang="ru-RU" sz="1200">
            <a:solidFill>
              <a:srgbClr val="002060"/>
            </a:solidFill>
            <a:latin typeface="Calibri" pitchFamily="34" charset="0"/>
          </a:endParaRPr>
        </a:p>
      </dgm:t>
    </dgm:pt>
    <dgm:pt modelId="{814470C8-957C-42E2-A803-D975470BDA29}" type="sibTrans" cxnId="{459E5C28-C572-48D9-A111-0E072AB634C3}">
      <dgm:prSet/>
      <dgm:spPr/>
      <dgm:t>
        <a:bodyPr/>
        <a:lstStyle/>
        <a:p>
          <a:endParaRPr lang="ru-RU" sz="1200">
            <a:solidFill>
              <a:srgbClr val="002060"/>
            </a:solidFill>
            <a:latin typeface="Calibri" pitchFamily="34" charset="0"/>
          </a:endParaRPr>
        </a:p>
      </dgm:t>
    </dgm:pt>
    <dgm:pt modelId="{4F297544-7C17-4293-8D7F-71F7E7396706}">
      <dgm:prSet custT="1"/>
      <dgm:spPr/>
      <dgm:t>
        <a:bodyPr/>
        <a:lstStyle/>
        <a:p>
          <a:pPr algn="just"/>
          <a:r>
            <a:rPr lang="ru-RU" sz="1200" b="0" i="0" dirty="0" err="1" smtClean="0">
              <a:solidFill>
                <a:srgbClr val="002060"/>
              </a:solidFill>
              <a:latin typeface="Calibri" pitchFamily="34" charset="0"/>
            </a:rPr>
            <a:t>сильногорючие</a:t>
          </a:r>
          <a:r>
            <a:rPr lang="ru-RU" sz="1200" b="0" i="0" dirty="0" smtClean="0">
              <a:solidFill>
                <a:srgbClr val="002060"/>
              </a:solidFill>
              <a:latin typeface="Calibri" pitchFamily="34" charset="0"/>
            </a:rPr>
            <a:t> (Г4), имеющие температуру дымовых газов более 450 градусов Цельсия, степень повреждения по длине испытываемого образца более 85 процентов, степень повреждения по массе испытываемого образца более 50 процентов, продолжительность самостоятельного горения более 300 секунд</a:t>
          </a:r>
          <a:endParaRPr lang="ru-RU" sz="1200" dirty="0">
            <a:solidFill>
              <a:srgbClr val="002060"/>
            </a:solidFill>
            <a:latin typeface="Calibri" pitchFamily="34" charset="0"/>
          </a:endParaRPr>
        </a:p>
      </dgm:t>
    </dgm:pt>
    <dgm:pt modelId="{D1B1BC03-C8A4-4C54-AC8E-F5EABEC60F99}" type="parTrans" cxnId="{468830B7-FE6D-417B-B1B9-07EC51AE515C}">
      <dgm:prSet/>
      <dgm:spPr/>
      <dgm:t>
        <a:bodyPr/>
        <a:lstStyle/>
        <a:p>
          <a:endParaRPr lang="ru-RU" sz="1200">
            <a:solidFill>
              <a:srgbClr val="002060"/>
            </a:solidFill>
            <a:latin typeface="Calibri" pitchFamily="34" charset="0"/>
          </a:endParaRPr>
        </a:p>
      </dgm:t>
    </dgm:pt>
    <dgm:pt modelId="{B0CBE875-E8A1-4F94-84E9-B957427D6D24}" type="sibTrans" cxnId="{468830B7-FE6D-417B-B1B9-07EC51AE515C}">
      <dgm:prSet/>
      <dgm:spPr/>
      <dgm:t>
        <a:bodyPr/>
        <a:lstStyle/>
        <a:p>
          <a:endParaRPr lang="ru-RU" sz="1200">
            <a:solidFill>
              <a:srgbClr val="002060"/>
            </a:solidFill>
            <a:latin typeface="Calibri" pitchFamily="34" charset="0"/>
          </a:endParaRPr>
        </a:p>
      </dgm:t>
    </dgm:pt>
    <dgm:pt modelId="{B11DB870-974B-4742-8BBD-94B4DDC9AE21}" type="pres">
      <dgm:prSet presAssocID="{46788EF4-5F6C-4133-B2AD-5895A86653D1}" presName="vert0" presStyleCnt="0">
        <dgm:presLayoutVars>
          <dgm:dir/>
          <dgm:animOne val="branch"/>
          <dgm:animLvl val="lvl"/>
        </dgm:presLayoutVars>
      </dgm:prSet>
      <dgm:spPr/>
      <dgm:t>
        <a:bodyPr/>
        <a:lstStyle/>
        <a:p>
          <a:endParaRPr lang="ru-RU"/>
        </a:p>
      </dgm:t>
    </dgm:pt>
    <dgm:pt modelId="{77CA1775-8385-4C44-AA55-B39C4598B064}" type="pres">
      <dgm:prSet presAssocID="{6EDF5F62-4AD7-4858-808F-22434DECFD22}" presName="thickLine" presStyleLbl="alignNode1" presStyleIdx="0" presStyleCnt="1"/>
      <dgm:spPr/>
    </dgm:pt>
    <dgm:pt modelId="{3789DE46-355D-488B-B5C9-11675A31608D}" type="pres">
      <dgm:prSet presAssocID="{6EDF5F62-4AD7-4858-808F-22434DECFD22}" presName="horz1" presStyleCnt="0"/>
      <dgm:spPr/>
    </dgm:pt>
    <dgm:pt modelId="{EC824104-FFDA-4427-BF5E-8D04341EEC28}" type="pres">
      <dgm:prSet presAssocID="{6EDF5F62-4AD7-4858-808F-22434DECFD22}" presName="tx1" presStyleLbl="revTx" presStyleIdx="0" presStyleCnt="5"/>
      <dgm:spPr/>
      <dgm:t>
        <a:bodyPr/>
        <a:lstStyle/>
        <a:p>
          <a:endParaRPr lang="ru-RU"/>
        </a:p>
      </dgm:t>
    </dgm:pt>
    <dgm:pt modelId="{6CE030FD-9EE4-4C5B-945A-A65379FC6489}" type="pres">
      <dgm:prSet presAssocID="{6EDF5F62-4AD7-4858-808F-22434DECFD22}" presName="vert1" presStyleCnt="0"/>
      <dgm:spPr/>
    </dgm:pt>
    <dgm:pt modelId="{EEF69F56-B1FE-4816-85F8-18F882DA244E}" type="pres">
      <dgm:prSet presAssocID="{72A77954-7977-4A03-9E94-3F545F6EB69F}" presName="vertSpace2a" presStyleCnt="0"/>
      <dgm:spPr/>
    </dgm:pt>
    <dgm:pt modelId="{300CB463-33DC-4B15-B687-D13CB0D81A40}" type="pres">
      <dgm:prSet presAssocID="{72A77954-7977-4A03-9E94-3F545F6EB69F}" presName="horz2" presStyleCnt="0"/>
      <dgm:spPr/>
    </dgm:pt>
    <dgm:pt modelId="{98AAB062-0194-4624-9FA7-F56F31957A72}" type="pres">
      <dgm:prSet presAssocID="{72A77954-7977-4A03-9E94-3F545F6EB69F}" presName="horzSpace2" presStyleCnt="0"/>
      <dgm:spPr/>
    </dgm:pt>
    <dgm:pt modelId="{B5DE4F3F-067A-403B-9D09-6989E1368DB2}" type="pres">
      <dgm:prSet presAssocID="{72A77954-7977-4A03-9E94-3F545F6EB69F}" presName="tx2" presStyleLbl="revTx" presStyleIdx="1" presStyleCnt="5"/>
      <dgm:spPr/>
      <dgm:t>
        <a:bodyPr/>
        <a:lstStyle/>
        <a:p>
          <a:endParaRPr lang="ru-RU"/>
        </a:p>
      </dgm:t>
    </dgm:pt>
    <dgm:pt modelId="{03A777BC-95F8-4D6E-B98D-D3D6DDBD8C75}" type="pres">
      <dgm:prSet presAssocID="{72A77954-7977-4A03-9E94-3F545F6EB69F}" presName="vert2" presStyleCnt="0"/>
      <dgm:spPr/>
    </dgm:pt>
    <dgm:pt modelId="{B7DB8A7D-642F-4FC9-AFC7-710B2C16AB56}" type="pres">
      <dgm:prSet presAssocID="{72A77954-7977-4A03-9E94-3F545F6EB69F}" presName="thinLine2b" presStyleLbl="callout" presStyleIdx="0" presStyleCnt="4"/>
      <dgm:spPr>
        <a:ln>
          <a:solidFill>
            <a:srgbClr val="002060"/>
          </a:solidFill>
        </a:ln>
      </dgm:spPr>
    </dgm:pt>
    <dgm:pt modelId="{D2030DC3-0B0A-4DC3-8A44-3C34910A658F}" type="pres">
      <dgm:prSet presAssocID="{72A77954-7977-4A03-9E94-3F545F6EB69F}" presName="vertSpace2b" presStyleCnt="0"/>
      <dgm:spPr/>
    </dgm:pt>
    <dgm:pt modelId="{CEDC6868-86EF-4F7D-9DCA-443F3C02B24A}" type="pres">
      <dgm:prSet presAssocID="{FE6B1F37-1AAF-44F5-B5A4-DFB11D08FDA8}" presName="horz2" presStyleCnt="0"/>
      <dgm:spPr/>
    </dgm:pt>
    <dgm:pt modelId="{270E9645-113F-4BFA-B91B-43D63AC52435}" type="pres">
      <dgm:prSet presAssocID="{FE6B1F37-1AAF-44F5-B5A4-DFB11D08FDA8}" presName="horzSpace2" presStyleCnt="0"/>
      <dgm:spPr/>
    </dgm:pt>
    <dgm:pt modelId="{8ABCC51C-476A-4C88-A051-1ED9617554FD}" type="pres">
      <dgm:prSet presAssocID="{FE6B1F37-1AAF-44F5-B5A4-DFB11D08FDA8}" presName="tx2" presStyleLbl="revTx" presStyleIdx="2" presStyleCnt="5"/>
      <dgm:spPr/>
      <dgm:t>
        <a:bodyPr/>
        <a:lstStyle/>
        <a:p>
          <a:endParaRPr lang="ru-RU"/>
        </a:p>
      </dgm:t>
    </dgm:pt>
    <dgm:pt modelId="{90897E22-928C-43CC-9ABB-18A2638C38D1}" type="pres">
      <dgm:prSet presAssocID="{FE6B1F37-1AAF-44F5-B5A4-DFB11D08FDA8}" presName="vert2" presStyleCnt="0"/>
      <dgm:spPr/>
    </dgm:pt>
    <dgm:pt modelId="{183FF8F3-80D6-4010-BBC4-7DC0BEE18594}" type="pres">
      <dgm:prSet presAssocID="{FE6B1F37-1AAF-44F5-B5A4-DFB11D08FDA8}" presName="thinLine2b" presStyleLbl="callout" presStyleIdx="1" presStyleCnt="4"/>
      <dgm:spPr>
        <a:ln>
          <a:solidFill>
            <a:srgbClr val="002060"/>
          </a:solidFill>
        </a:ln>
      </dgm:spPr>
    </dgm:pt>
    <dgm:pt modelId="{8A4BBAF0-8CE3-4BF1-96A2-C38560E09F4F}" type="pres">
      <dgm:prSet presAssocID="{FE6B1F37-1AAF-44F5-B5A4-DFB11D08FDA8}" presName="vertSpace2b" presStyleCnt="0"/>
      <dgm:spPr/>
    </dgm:pt>
    <dgm:pt modelId="{AD4EB63E-BB19-4FBF-B08B-4F5DB90E2394}" type="pres">
      <dgm:prSet presAssocID="{F14733E2-EA87-4D0F-903F-EB4E10A23526}" presName="horz2" presStyleCnt="0"/>
      <dgm:spPr/>
    </dgm:pt>
    <dgm:pt modelId="{E24C53D3-2E09-47EC-9C96-222BA87EB882}" type="pres">
      <dgm:prSet presAssocID="{F14733E2-EA87-4D0F-903F-EB4E10A23526}" presName="horzSpace2" presStyleCnt="0"/>
      <dgm:spPr/>
    </dgm:pt>
    <dgm:pt modelId="{1A099782-480F-4452-ACC8-97E22F435399}" type="pres">
      <dgm:prSet presAssocID="{F14733E2-EA87-4D0F-903F-EB4E10A23526}" presName="tx2" presStyleLbl="revTx" presStyleIdx="3" presStyleCnt="5"/>
      <dgm:spPr/>
      <dgm:t>
        <a:bodyPr/>
        <a:lstStyle/>
        <a:p>
          <a:endParaRPr lang="ru-RU"/>
        </a:p>
      </dgm:t>
    </dgm:pt>
    <dgm:pt modelId="{2AE3F132-1A31-419D-87F1-7582EDEEB8B1}" type="pres">
      <dgm:prSet presAssocID="{F14733E2-EA87-4D0F-903F-EB4E10A23526}" presName="vert2" presStyleCnt="0"/>
      <dgm:spPr/>
    </dgm:pt>
    <dgm:pt modelId="{83E3E293-E32F-4052-9C52-6E2A3D5AE150}" type="pres">
      <dgm:prSet presAssocID="{F14733E2-EA87-4D0F-903F-EB4E10A23526}" presName="thinLine2b" presStyleLbl="callout" presStyleIdx="2" presStyleCnt="4"/>
      <dgm:spPr>
        <a:ln>
          <a:solidFill>
            <a:srgbClr val="002060"/>
          </a:solidFill>
        </a:ln>
      </dgm:spPr>
    </dgm:pt>
    <dgm:pt modelId="{06170AAF-6836-4D82-B1B2-BA3BA37C80F8}" type="pres">
      <dgm:prSet presAssocID="{F14733E2-EA87-4D0F-903F-EB4E10A23526}" presName="vertSpace2b" presStyleCnt="0"/>
      <dgm:spPr/>
    </dgm:pt>
    <dgm:pt modelId="{D52C6AF2-26CE-4D15-99E7-527E5E0017B2}" type="pres">
      <dgm:prSet presAssocID="{4F297544-7C17-4293-8D7F-71F7E7396706}" presName="horz2" presStyleCnt="0"/>
      <dgm:spPr/>
    </dgm:pt>
    <dgm:pt modelId="{8FC32143-F8E0-43DB-B64B-960105D532F9}" type="pres">
      <dgm:prSet presAssocID="{4F297544-7C17-4293-8D7F-71F7E7396706}" presName="horzSpace2" presStyleCnt="0"/>
      <dgm:spPr/>
    </dgm:pt>
    <dgm:pt modelId="{41F9E91C-6C9B-45BF-9510-3B133FE3EE00}" type="pres">
      <dgm:prSet presAssocID="{4F297544-7C17-4293-8D7F-71F7E7396706}" presName="tx2" presStyleLbl="revTx" presStyleIdx="4" presStyleCnt="5"/>
      <dgm:spPr/>
      <dgm:t>
        <a:bodyPr/>
        <a:lstStyle/>
        <a:p>
          <a:endParaRPr lang="ru-RU"/>
        </a:p>
      </dgm:t>
    </dgm:pt>
    <dgm:pt modelId="{82FEB8DC-29E2-4886-BB6C-50C324B7A8BF}" type="pres">
      <dgm:prSet presAssocID="{4F297544-7C17-4293-8D7F-71F7E7396706}" presName="vert2" presStyleCnt="0"/>
      <dgm:spPr/>
    </dgm:pt>
    <dgm:pt modelId="{F03E4807-5CD4-4286-B476-ED4E24583CC7}" type="pres">
      <dgm:prSet presAssocID="{4F297544-7C17-4293-8D7F-71F7E7396706}" presName="thinLine2b" presStyleLbl="callout" presStyleIdx="3" presStyleCnt="4"/>
      <dgm:spPr/>
    </dgm:pt>
    <dgm:pt modelId="{F7F43D27-1B1A-4F25-A2E1-C9B1C05DC056}" type="pres">
      <dgm:prSet presAssocID="{4F297544-7C17-4293-8D7F-71F7E7396706}" presName="vertSpace2b" presStyleCnt="0"/>
      <dgm:spPr/>
    </dgm:pt>
  </dgm:ptLst>
  <dgm:cxnLst>
    <dgm:cxn modelId="{E0B36AD9-FD66-425F-A8BC-FB1C7B445FB4}" srcId="{46788EF4-5F6C-4133-B2AD-5895A86653D1}" destId="{6EDF5F62-4AD7-4858-808F-22434DECFD22}" srcOrd="0" destOrd="0" parTransId="{2490932E-8848-46D3-B394-C7B197F5BBA4}" sibTransId="{7D262FA9-830A-4BEA-B6FC-282B3FE73743}"/>
    <dgm:cxn modelId="{75BDAB0A-F492-461B-9B6F-B2BD338120EC}" type="presOf" srcId="{FE6B1F37-1AAF-44F5-B5A4-DFB11D08FDA8}" destId="{8ABCC51C-476A-4C88-A051-1ED9617554FD}" srcOrd="0" destOrd="0" presId="urn:microsoft.com/office/officeart/2008/layout/LinedList"/>
    <dgm:cxn modelId="{D907F208-5861-4F84-B6F8-F1DE66C4753A}" type="presOf" srcId="{4F297544-7C17-4293-8D7F-71F7E7396706}" destId="{41F9E91C-6C9B-45BF-9510-3B133FE3EE00}" srcOrd="0" destOrd="0" presId="urn:microsoft.com/office/officeart/2008/layout/LinedList"/>
    <dgm:cxn modelId="{40DA9EE0-FC71-4839-A506-878F568B4486}" type="presOf" srcId="{6EDF5F62-4AD7-4858-808F-22434DECFD22}" destId="{EC824104-FFDA-4427-BF5E-8D04341EEC28}" srcOrd="0" destOrd="0" presId="urn:microsoft.com/office/officeart/2008/layout/LinedList"/>
    <dgm:cxn modelId="{DB3E6B0F-253F-41F8-82BD-EC4146870BEA}" type="presOf" srcId="{F14733E2-EA87-4D0F-903F-EB4E10A23526}" destId="{1A099782-480F-4452-ACC8-97E22F435399}" srcOrd="0" destOrd="0" presId="urn:microsoft.com/office/officeart/2008/layout/LinedList"/>
    <dgm:cxn modelId="{5FDCF1FD-AFC3-4126-B7C1-A60F5D8382CF}" srcId="{6EDF5F62-4AD7-4858-808F-22434DECFD22}" destId="{72A77954-7977-4A03-9E94-3F545F6EB69F}" srcOrd="0" destOrd="0" parTransId="{AED6903A-B382-4E44-BA03-4C2A010A9838}" sibTransId="{549DE06E-C782-451F-908C-DBF09722745E}"/>
    <dgm:cxn modelId="{459E5C28-C572-48D9-A111-0E072AB634C3}" srcId="{6EDF5F62-4AD7-4858-808F-22434DECFD22}" destId="{F14733E2-EA87-4D0F-903F-EB4E10A23526}" srcOrd="2" destOrd="0" parTransId="{18C627DD-2B35-476C-BF25-F86DCBFC0DF5}" sibTransId="{814470C8-957C-42E2-A803-D975470BDA29}"/>
    <dgm:cxn modelId="{DD189364-7CFE-4504-A447-3B7B5C9B112C}" type="presOf" srcId="{72A77954-7977-4A03-9E94-3F545F6EB69F}" destId="{B5DE4F3F-067A-403B-9D09-6989E1368DB2}" srcOrd="0" destOrd="0" presId="urn:microsoft.com/office/officeart/2008/layout/LinedList"/>
    <dgm:cxn modelId="{468830B7-FE6D-417B-B1B9-07EC51AE515C}" srcId="{6EDF5F62-4AD7-4858-808F-22434DECFD22}" destId="{4F297544-7C17-4293-8D7F-71F7E7396706}" srcOrd="3" destOrd="0" parTransId="{D1B1BC03-C8A4-4C54-AC8E-F5EABEC60F99}" sibTransId="{B0CBE875-E8A1-4F94-84E9-B957427D6D24}"/>
    <dgm:cxn modelId="{3BC484F3-F317-4F93-A709-9979970698C3}" type="presOf" srcId="{46788EF4-5F6C-4133-B2AD-5895A86653D1}" destId="{B11DB870-974B-4742-8BBD-94B4DDC9AE21}" srcOrd="0" destOrd="0" presId="urn:microsoft.com/office/officeart/2008/layout/LinedList"/>
    <dgm:cxn modelId="{322D070A-04D7-4E67-8596-F24EF3C76CF8}" srcId="{6EDF5F62-4AD7-4858-808F-22434DECFD22}" destId="{FE6B1F37-1AAF-44F5-B5A4-DFB11D08FDA8}" srcOrd="1" destOrd="0" parTransId="{96C5D79E-4ED7-42B1-8BF3-AF2A6894F97B}" sibTransId="{C2E5E336-F78E-4BCB-AD74-2178E51E559D}"/>
    <dgm:cxn modelId="{1D6D956E-6146-43C7-98C2-5C1EC3339060}" type="presParOf" srcId="{B11DB870-974B-4742-8BBD-94B4DDC9AE21}" destId="{77CA1775-8385-4C44-AA55-B39C4598B064}" srcOrd="0" destOrd="0" presId="urn:microsoft.com/office/officeart/2008/layout/LinedList"/>
    <dgm:cxn modelId="{E83D3DED-E6B6-493F-8566-FD4FB535546E}" type="presParOf" srcId="{B11DB870-974B-4742-8BBD-94B4DDC9AE21}" destId="{3789DE46-355D-488B-B5C9-11675A31608D}" srcOrd="1" destOrd="0" presId="urn:microsoft.com/office/officeart/2008/layout/LinedList"/>
    <dgm:cxn modelId="{AAD08F29-B257-44EE-AFF7-2AEB41F85156}" type="presParOf" srcId="{3789DE46-355D-488B-B5C9-11675A31608D}" destId="{EC824104-FFDA-4427-BF5E-8D04341EEC28}" srcOrd="0" destOrd="0" presId="urn:microsoft.com/office/officeart/2008/layout/LinedList"/>
    <dgm:cxn modelId="{5A4B71B3-7E3D-452C-88C0-D4FC415A3537}" type="presParOf" srcId="{3789DE46-355D-488B-B5C9-11675A31608D}" destId="{6CE030FD-9EE4-4C5B-945A-A65379FC6489}" srcOrd="1" destOrd="0" presId="urn:microsoft.com/office/officeart/2008/layout/LinedList"/>
    <dgm:cxn modelId="{0FA10B9B-B4F9-42F8-A153-8B9BADA09ECB}" type="presParOf" srcId="{6CE030FD-9EE4-4C5B-945A-A65379FC6489}" destId="{EEF69F56-B1FE-4816-85F8-18F882DA244E}" srcOrd="0" destOrd="0" presId="urn:microsoft.com/office/officeart/2008/layout/LinedList"/>
    <dgm:cxn modelId="{1AAF2601-E554-4961-B43B-79C3EFB74D98}" type="presParOf" srcId="{6CE030FD-9EE4-4C5B-945A-A65379FC6489}" destId="{300CB463-33DC-4B15-B687-D13CB0D81A40}" srcOrd="1" destOrd="0" presId="urn:microsoft.com/office/officeart/2008/layout/LinedList"/>
    <dgm:cxn modelId="{D87BAEAC-00F4-420B-A938-EEC06BB2B7E0}" type="presParOf" srcId="{300CB463-33DC-4B15-B687-D13CB0D81A40}" destId="{98AAB062-0194-4624-9FA7-F56F31957A72}" srcOrd="0" destOrd="0" presId="urn:microsoft.com/office/officeart/2008/layout/LinedList"/>
    <dgm:cxn modelId="{5F36F372-94F9-45E6-AC2A-C12297B2B227}" type="presParOf" srcId="{300CB463-33DC-4B15-B687-D13CB0D81A40}" destId="{B5DE4F3F-067A-403B-9D09-6989E1368DB2}" srcOrd="1" destOrd="0" presId="urn:microsoft.com/office/officeart/2008/layout/LinedList"/>
    <dgm:cxn modelId="{C7D4556C-E985-4EF4-B9D3-0667FFF83EE6}" type="presParOf" srcId="{300CB463-33DC-4B15-B687-D13CB0D81A40}" destId="{03A777BC-95F8-4D6E-B98D-D3D6DDBD8C75}" srcOrd="2" destOrd="0" presId="urn:microsoft.com/office/officeart/2008/layout/LinedList"/>
    <dgm:cxn modelId="{237C719C-FAD4-46F9-9D3A-19955946805F}" type="presParOf" srcId="{6CE030FD-9EE4-4C5B-945A-A65379FC6489}" destId="{B7DB8A7D-642F-4FC9-AFC7-710B2C16AB56}" srcOrd="2" destOrd="0" presId="urn:microsoft.com/office/officeart/2008/layout/LinedList"/>
    <dgm:cxn modelId="{3410BAAD-7F16-4315-B809-5923B5A9E248}" type="presParOf" srcId="{6CE030FD-9EE4-4C5B-945A-A65379FC6489}" destId="{D2030DC3-0B0A-4DC3-8A44-3C34910A658F}" srcOrd="3" destOrd="0" presId="urn:microsoft.com/office/officeart/2008/layout/LinedList"/>
    <dgm:cxn modelId="{DE60E958-C189-41C1-83F9-7804F360D01D}" type="presParOf" srcId="{6CE030FD-9EE4-4C5B-945A-A65379FC6489}" destId="{CEDC6868-86EF-4F7D-9DCA-443F3C02B24A}" srcOrd="4" destOrd="0" presId="urn:microsoft.com/office/officeart/2008/layout/LinedList"/>
    <dgm:cxn modelId="{C1439954-A5D6-4330-9809-1B202A1BFACA}" type="presParOf" srcId="{CEDC6868-86EF-4F7D-9DCA-443F3C02B24A}" destId="{270E9645-113F-4BFA-B91B-43D63AC52435}" srcOrd="0" destOrd="0" presId="urn:microsoft.com/office/officeart/2008/layout/LinedList"/>
    <dgm:cxn modelId="{21A5AAD3-6189-4C4C-810E-658BF083BB38}" type="presParOf" srcId="{CEDC6868-86EF-4F7D-9DCA-443F3C02B24A}" destId="{8ABCC51C-476A-4C88-A051-1ED9617554FD}" srcOrd="1" destOrd="0" presId="urn:microsoft.com/office/officeart/2008/layout/LinedList"/>
    <dgm:cxn modelId="{EFDBAB70-1C69-4C4B-BAE7-7F6CB002F810}" type="presParOf" srcId="{CEDC6868-86EF-4F7D-9DCA-443F3C02B24A}" destId="{90897E22-928C-43CC-9ABB-18A2638C38D1}" srcOrd="2" destOrd="0" presId="urn:microsoft.com/office/officeart/2008/layout/LinedList"/>
    <dgm:cxn modelId="{192F726A-4991-473A-B1C9-CA91687CFCB9}" type="presParOf" srcId="{6CE030FD-9EE4-4C5B-945A-A65379FC6489}" destId="{183FF8F3-80D6-4010-BBC4-7DC0BEE18594}" srcOrd="5" destOrd="0" presId="urn:microsoft.com/office/officeart/2008/layout/LinedList"/>
    <dgm:cxn modelId="{C02E5000-024C-48AB-A0ED-F3BD582F380C}" type="presParOf" srcId="{6CE030FD-9EE4-4C5B-945A-A65379FC6489}" destId="{8A4BBAF0-8CE3-4BF1-96A2-C38560E09F4F}" srcOrd="6" destOrd="0" presId="urn:microsoft.com/office/officeart/2008/layout/LinedList"/>
    <dgm:cxn modelId="{25702AF9-E534-4516-AB14-A1349A57A565}" type="presParOf" srcId="{6CE030FD-9EE4-4C5B-945A-A65379FC6489}" destId="{AD4EB63E-BB19-4FBF-B08B-4F5DB90E2394}" srcOrd="7" destOrd="0" presId="urn:microsoft.com/office/officeart/2008/layout/LinedList"/>
    <dgm:cxn modelId="{1C7EEF75-2B78-4D8C-8BB1-65EF37D4FE60}" type="presParOf" srcId="{AD4EB63E-BB19-4FBF-B08B-4F5DB90E2394}" destId="{E24C53D3-2E09-47EC-9C96-222BA87EB882}" srcOrd="0" destOrd="0" presId="urn:microsoft.com/office/officeart/2008/layout/LinedList"/>
    <dgm:cxn modelId="{CDA0D689-B89C-4583-91DF-64F6AD1AD811}" type="presParOf" srcId="{AD4EB63E-BB19-4FBF-B08B-4F5DB90E2394}" destId="{1A099782-480F-4452-ACC8-97E22F435399}" srcOrd="1" destOrd="0" presId="urn:microsoft.com/office/officeart/2008/layout/LinedList"/>
    <dgm:cxn modelId="{6F6CE81F-9D41-4773-A465-1A32A8D3A7E4}" type="presParOf" srcId="{AD4EB63E-BB19-4FBF-B08B-4F5DB90E2394}" destId="{2AE3F132-1A31-419D-87F1-7582EDEEB8B1}" srcOrd="2" destOrd="0" presId="urn:microsoft.com/office/officeart/2008/layout/LinedList"/>
    <dgm:cxn modelId="{1987688F-9921-40A9-8A8B-F0B4BA7E49C9}" type="presParOf" srcId="{6CE030FD-9EE4-4C5B-945A-A65379FC6489}" destId="{83E3E293-E32F-4052-9C52-6E2A3D5AE150}" srcOrd="8" destOrd="0" presId="urn:microsoft.com/office/officeart/2008/layout/LinedList"/>
    <dgm:cxn modelId="{1568366E-1362-4343-B44A-11358A503669}" type="presParOf" srcId="{6CE030FD-9EE4-4C5B-945A-A65379FC6489}" destId="{06170AAF-6836-4D82-B1B2-BA3BA37C80F8}" srcOrd="9" destOrd="0" presId="urn:microsoft.com/office/officeart/2008/layout/LinedList"/>
    <dgm:cxn modelId="{3DCA31C8-390D-43C4-BB87-63ABFCDA77AF}" type="presParOf" srcId="{6CE030FD-9EE4-4C5B-945A-A65379FC6489}" destId="{D52C6AF2-26CE-4D15-99E7-527E5E0017B2}" srcOrd="10" destOrd="0" presId="urn:microsoft.com/office/officeart/2008/layout/LinedList"/>
    <dgm:cxn modelId="{D8D59BA9-CA69-4744-862A-8FFB4C52331F}" type="presParOf" srcId="{D52C6AF2-26CE-4D15-99E7-527E5E0017B2}" destId="{8FC32143-F8E0-43DB-B64B-960105D532F9}" srcOrd="0" destOrd="0" presId="urn:microsoft.com/office/officeart/2008/layout/LinedList"/>
    <dgm:cxn modelId="{2649BA9A-2421-434F-9289-39E1EC8D6CBD}" type="presParOf" srcId="{D52C6AF2-26CE-4D15-99E7-527E5E0017B2}" destId="{41F9E91C-6C9B-45BF-9510-3B133FE3EE00}" srcOrd="1" destOrd="0" presId="urn:microsoft.com/office/officeart/2008/layout/LinedList"/>
    <dgm:cxn modelId="{A0E3A74B-4E2B-4899-A85C-FF4462DE2055}" type="presParOf" srcId="{D52C6AF2-26CE-4D15-99E7-527E5E0017B2}" destId="{82FEB8DC-29E2-4886-BB6C-50C324B7A8BF}" srcOrd="2" destOrd="0" presId="urn:microsoft.com/office/officeart/2008/layout/LinedList"/>
    <dgm:cxn modelId="{01B91669-9618-4CCA-A8C4-9CC89F6E8CDC}" type="presParOf" srcId="{6CE030FD-9EE4-4C5B-945A-A65379FC6489}" destId="{F03E4807-5CD4-4286-B476-ED4E24583CC7}" srcOrd="11" destOrd="0" presId="urn:microsoft.com/office/officeart/2008/layout/LinedList"/>
    <dgm:cxn modelId="{7DF88037-A781-4E54-9AAD-0FCD237EE3EF}" type="presParOf" srcId="{6CE030FD-9EE4-4C5B-945A-A65379FC6489}" destId="{F7F43D27-1B1A-4F25-A2E1-C9B1C05DC056}" srcOrd="12" destOrd="0" presId="urn:microsoft.com/office/officeart/2008/layout/LinedList"/>
  </dgm:cxnLst>
  <dgm:bg>
    <a:solidFill>
      <a:schemeClr val="accent3">
        <a:lumMod val="20000"/>
        <a:lumOff val="80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85469DA-6A37-4B6C-8FC4-846AD6B054D2}" type="doc">
      <dgm:prSet loTypeId="urn:microsoft.com/office/officeart/2008/layout/LinedList" loCatId="list" qsTypeId="urn:microsoft.com/office/officeart/2005/8/quickstyle/3d1" qsCatId="3D" csTypeId="urn:microsoft.com/office/officeart/2005/8/colors/colorful1" csCatId="colorful" phldr="1"/>
      <dgm:spPr/>
      <dgm:t>
        <a:bodyPr/>
        <a:lstStyle/>
        <a:p>
          <a:endParaRPr lang="ru-RU"/>
        </a:p>
      </dgm:t>
    </dgm:pt>
    <dgm:pt modelId="{8C862E69-D176-46B9-A551-653BBEF194BC}">
      <dgm:prSet phldrT="[Текст]" custT="1"/>
      <dgm:spPr/>
      <dgm:t>
        <a:bodyPr/>
        <a:lstStyle/>
        <a:p>
          <a:r>
            <a:rPr lang="ru-RU" sz="1200" b="1" i="0" smtClean="0">
              <a:solidFill>
                <a:srgbClr val="002060"/>
              </a:solidFill>
              <a:latin typeface="Calibri" pitchFamily="34" charset="0"/>
            </a:rPr>
            <a:t>По воспламеняемости горючие строительные материалы (в том числе напольные ковровые покрытия) в зависимости от величины критической поверхностной плотности теплового потока подразделяются на следующие группы:</a:t>
          </a:r>
          <a:endParaRPr lang="ru-RU" sz="1200" b="1" dirty="0">
            <a:solidFill>
              <a:srgbClr val="002060"/>
            </a:solidFill>
            <a:latin typeface="Calibri" pitchFamily="34" charset="0"/>
          </a:endParaRPr>
        </a:p>
      </dgm:t>
    </dgm:pt>
    <dgm:pt modelId="{B5C9A648-D36B-4666-8793-E6EB34841F5C}" type="parTrans" cxnId="{6C87C13E-01F4-48B5-BBDB-4A364A141968}">
      <dgm:prSet/>
      <dgm:spPr/>
      <dgm:t>
        <a:bodyPr/>
        <a:lstStyle/>
        <a:p>
          <a:endParaRPr lang="ru-RU" sz="1200">
            <a:solidFill>
              <a:srgbClr val="002060"/>
            </a:solidFill>
            <a:latin typeface="Calibri" pitchFamily="34" charset="0"/>
          </a:endParaRPr>
        </a:p>
      </dgm:t>
    </dgm:pt>
    <dgm:pt modelId="{26A7DC06-4E88-4EA7-B6EE-3C7F800B6B2D}" type="sibTrans" cxnId="{6C87C13E-01F4-48B5-BBDB-4A364A141968}">
      <dgm:prSet/>
      <dgm:spPr/>
      <dgm:t>
        <a:bodyPr/>
        <a:lstStyle/>
        <a:p>
          <a:endParaRPr lang="ru-RU" sz="1200">
            <a:solidFill>
              <a:srgbClr val="002060"/>
            </a:solidFill>
            <a:latin typeface="Calibri" pitchFamily="34" charset="0"/>
          </a:endParaRPr>
        </a:p>
      </dgm:t>
    </dgm:pt>
    <dgm:pt modelId="{A53DCB5A-DD96-40C6-BA2B-75AFE0A37ACC}">
      <dgm:prSet phldrT="[Текст]" custT="1"/>
      <dgm:spPr/>
      <dgm:t>
        <a:bodyPr/>
        <a:lstStyle/>
        <a:p>
          <a:r>
            <a:rPr lang="ru-RU" sz="1200" b="0" i="0" smtClean="0">
              <a:solidFill>
                <a:srgbClr val="002060"/>
              </a:solidFill>
              <a:latin typeface="Calibri" pitchFamily="34" charset="0"/>
            </a:rPr>
            <a:t>трудновоспламеняемые (В1), имеющие величину критической поверхностной плотности теплового потока более 35 киловатт на квадратный метр</a:t>
          </a:r>
          <a:endParaRPr lang="ru-RU" sz="1200" dirty="0">
            <a:solidFill>
              <a:srgbClr val="002060"/>
            </a:solidFill>
            <a:latin typeface="Calibri" pitchFamily="34" charset="0"/>
          </a:endParaRPr>
        </a:p>
      </dgm:t>
    </dgm:pt>
    <dgm:pt modelId="{D70BF580-09EA-4BEE-85B1-B1047CD56BDA}" type="parTrans" cxnId="{B43A3232-7770-4105-9FD7-0062E1841141}">
      <dgm:prSet/>
      <dgm:spPr/>
      <dgm:t>
        <a:bodyPr/>
        <a:lstStyle/>
        <a:p>
          <a:endParaRPr lang="ru-RU" sz="1200">
            <a:solidFill>
              <a:srgbClr val="002060"/>
            </a:solidFill>
            <a:latin typeface="Calibri" pitchFamily="34" charset="0"/>
          </a:endParaRPr>
        </a:p>
      </dgm:t>
    </dgm:pt>
    <dgm:pt modelId="{9BCCA34E-1B74-4CFF-984F-A1267E01E708}" type="sibTrans" cxnId="{B43A3232-7770-4105-9FD7-0062E1841141}">
      <dgm:prSet/>
      <dgm:spPr/>
      <dgm:t>
        <a:bodyPr/>
        <a:lstStyle/>
        <a:p>
          <a:endParaRPr lang="ru-RU" sz="1200">
            <a:solidFill>
              <a:srgbClr val="002060"/>
            </a:solidFill>
            <a:latin typeface="Calibri" pitchFamily="34" charset="0"/>
          </a:endParaRPr>
        </a:p>
      </dgm:t>
    </dgm:pt>
    <dgm:pt modelId="{135CB171-FD6B-4818-A48F-5DC8727BCA6F}">
      <dgm:prSet phldrT="[Текст]" custT="1"/>
      <dgm:spPr/>
      <dgm:t>
        <a:bodyPr/>
        <a:lstStyle/>
        <a:p>
          <a:r>
            <a:rPr lang="ru-RU" sz="1200" b="0" i="0" smtClean="0">
              <a:solidFill>
                <a:srgbClr val="002060"/>
              </a:solidFill>
              <a:latin typeface="Calibri" pitchFamily="34" charset="0"/>
            </a:rPr>
            <a:t>умеренновоспламеняемые (В2), имеющие величину критической поверхностной плотности теплового потока не менее 20, но не более 35 киловатт на квадратный метр</a:t>
          </a:r>
          <a:endParaRPr lang="ru-RU" sz="1200" dirty="0">
            <a:solidFill>
              <a:srgbClr val="002060"/>
            </a:solidFill>
            <a:latin typeface="Calibri" pitchFamily="34" charset="0"/>
          </a:endParaRPr>
        </a:p>
      </dgm:t>
    </dgm:pt>
    <dgm:pt modelId="{AAF93DAE-2E45-411E-91F5-C069CE8596A9}" type="parTrans" cxnId="{30534FF6-9146-4696-8A14-52D488345EA3}">
      <dgm:prSet/>
      <dgm:spPr/>
      <dgm:t>
        <a:bodyPr/>
        <a:lstStyle/>
        <a:p>
          <a:endParaRPr lang="ru-RU" sz="1200">
            <a:solidFill>
              <a:srgbClr val="002060"/>
            </a:solidFill>
            <a:latin typeface="Calibri" pitchFamily="34" charset="0"/>
          </a:endParaRPr>
        </a:p>
      </dgm:t>
    </dgm:pt>
    <dgm:pt modelId="{61452701-F70B-40B5-B3E9-27E65CCD82D2}" type="sibTrans" cxnId="{30534FF6-9146-4696-8A14-52D488345EA3}">
      <dgm:prSet/>
      <dgm:spPr/>
      <dgm:t>
        <a:bodyPr/>
        <a:lstStyle/>
        <a:p>
          <a:endParaRPr lang="ru-RU" sz="1200">
            <a:solidFill>
              <a:srgbClr val="002060"/>
            </a:solidFill>
            <a:latin typeface="Calibri" pitchFamily="34" charset="0"/>
          </a:endParaRPr>
        </a:p>
      </dgm:t>
    </dgm:pt>
    <dgm:pt modelId="{5361155A-5531-4403-97CE-10549A2B62F2}">
      <dgm:prSet phldrT="[Текст]" custT="1"/>
      <dgm:spPr/>
      <dgm:t>
        <a:bodyPr/>
        <a:lstStyle/>
        <a:p>
          <a:r>
            <a:rPr lang="ru-RU" sz="1200" b="0" i="0" dirty="0" err="1" smtClean="0">
              <a:solidFill>
                <a:srgbClr val="002060"/>
              </a:solidFill>
              <a:latin typeface="Calibri" pitchFamily="34" charset="0"/>
            </a:rPr>
            <a:t>легковоспламеняемые</a:t>
          </a:r>
          <a:r>
            <a:rPr lang="ru-RU" sz="1200" b="0" i="0" dirty="0" smtClean="0">
              <a:solidFill>
                <a:srgbClr val="002060"/>
              </a:solidFill>
              <a:latin typeface="Calibri" pitchFamily="34" charset="0"/>
            </a:rPr>
            <a:t> (В3), имеющие величину критической поверхностной плотности теплового потока менее 20 киловатт на квадратный метр</a:t>
          </a:r>
          <a:endParaRPr lang="ru-RU" sz="1200" dirty="0">
            <a:solidFill>
              <a:srgbClr val="002060"/>
            </a:solidFill>
            <a:latin typeface="Calibri" pitchFamily="34" charset="0"/>
          </a:endParaRPr>
        </a:p>
      </dgm:t>
    </dgm:pt>
    <dgm:pt modelId="{86A94D9C-5AA2-4F9A-A00B-BACD752D529B}" type="parTrans" cxnId="{AFA8F402-2AEE-4128-A412-B21867BB4B47}">
      <dgm:prSet/>
      <dgm:spPr/>
      <dgm:t>
        <a:bodyPr/>
        <a:lstStyle/>
        <a:p>
          <a:endParaRPr lang="ru-RU" sz="1200">
            <a:solidFill>
              <a:srgbClr val="002060"/>
            </a:solidFill>
            <a:latin typeface="Calibri" pitchFamily="34" charset="0"/>
          </a:endParaRPr>
        </a:p>
      </dgm:t>
    </dgm:pt>
    <dgm:pt modelId="{D8D02A8C-711D-4DA4-BD01-6A3A94806ED1}" type="sibTrans" cxnId="{AFA8F402-2AEE-4128-A412-B21867BB4B47}">
      <dgm:prSet/>
      <dgm:spPr/>
      <dgm:t>
        <a:bodyPr/>
        <a:lstStyle/>
        <a:p>
          <a:endParaRPr lang="ru-RU" sz="1200">
            <a:solidFill>
              <a:srgbClr val="002060"/>
            </a:solidFill>
            <a:latin typeface="Calibri" pitchFamily="34" charset="0"/>
          </a:endParaRPr>
        </a:p>
      </dgm:t>
    </dgm:pt>
    <dgm:pt modelId="{0FD023FA-1135-455D-8D45-CD3A98D76D1D}" type="pres">
      <dgm:prSet presAssocID="{D85469DA-6A37-4B6C-8FC4-846AD6B054D2}" presName="vert0" presStyleCnt="0">
        <dgm:presLayoutVars>
          <dgm:dir/>
          <dgm:animOne val="branch"/>
          <dgm:animLvl val="lvl"/>
        </dgm:presLayoutVars>
      </dgm:prSet>
      <dgm:spPr/>
      <dgm:t>
        <a:bodyPr/>
        <a:lstStyle/>
        <a:p>
          <a:endParaRPr lang="ru-RU"/>
        </a:p>
      </dgm:t>
    </dgm:pt>
    <dgm:pt modelId="{02D9B218-ABBE-45D7-AC18-610662C797C3}" type="pres">
      <dgm:prSet presAssocID="{8C862E69-D176-46B9-A551-653BBEF194BC}" presName="thickLine" presStyleLbl="alignNode1" presStyleIdx="0" presStyleCnt="1"/>
      <dgm:spPr/>
    </dgm:pt>
    <dgm:pt modelId="{6D1143D6-F320-4AAE-8BEC-43874C32D993}" type="pres">
      <dgm:prSet presAssocID="{8C862E69-D176-46B9-A551-653BBEF194BC}" presName="horz1" presStyleCnt="0"/>
      <dgm:spPr/>
    </dgm:pt>
    <dgm:pt modelId="{2D078137-FC39-48FF-8312-157688DA26DD}" type="pres">
      <dgm:prSet presAssocID="{8C862E69-D176-46B9-A551-653BBEF194BC}" presName="tx1" presStyleLbl="revTx" presStyleIdx="0" presStyleCnt="4" custScaleX="174070"/>
      <dgm:spPr/>
      <dgm:t>
        <a:bodyPr/>
        <a:lstStyle/>
        <a:p>
          <a:endParaRPr lang="ru-RU"/>
        </a:p>
      </dgm:t>
    </dgm:pt>
    <dgm:pt modelId="{DC3C9C25-62E1-468F-B634-85D92C708AFF}" type="pres">
      <dgm:prSet presAssocID="{8C862E69-D176-46B9-A551-653BBEF194BC}" presName="vert1" presStyleCnt="0"/>
      <dgm:spPr/>
    </dgm:pt>
    <dgm:pt modelId="{9A88089B-D32D-48F8-B835-7B67CDBBD6BB}" type="pres">
      <dgm:prSet presAssocID="{A53DCB5A-DD96-40C6-BA2B-75AFE0A37ACC}" presName="vertSpace2a" presStyleCnt="0"/>
      <dgm:spPr/>
    </dgm:pt>
    <dgm:pt modelId="{CEBC509D-C723-42BB-9976-31EF8D397025}" type="pres">
      <dgm:prSet presAssocID="{A53DCB5A-DD96-40C6-BA2B-75AFE0A37ACC}" presName="horz2" presStyleCnt="0"/>
      <dgm:spPr/>
    </dgm:pt>
    <dgm:pt modelId="{9819F41A-53C2-42E5-B772-FE43D07F3ABB}" type="pres">
      <dgm:prSet presAssocID="{A53DCB5A-DD96-40C6-BA2B-75AFE0A37ACC}" presName="horzSpace2" presStyleCnt="0"/>
      <dgm:spPr/>
    </dgm:pt>
    <dgm:pt modelId="{B850B7F9-3AD8-467A-B810-CC18B0C54085}" type="pres">
      <dgm:prSet presAssocID="{A53DCB5A-DD96-40C6-BA2B-75AFE0A37ACC}" presName="tx2" presStyleLbl="revTx" presStyleIdx="1" presStyleCnt="4"/>
      <dgm:spPr/>
      <dgm:t>
        <a:bodyPr/>
        <a:lstStyle/>
        <a:p>
          <a:endParaRPr lang="ru-RU"/>
        </a:p>
      </dgm:t>
    </dgm:pt>
    <dgm:pt modelId="{69BB58CF-4166-408A-9722-2CD3369E51A3}" type="pres">
      <dgm:prSet presAssocID="{A53DCB5A-DD96-40C6-BA2B-75AFE0A37ACC}" presName="vert2" presStyleCnt="0"/>
      <dgm:spPr/>
    </dgm:pt>
    <dgm:pt modelId="{5F67C00C-3FC9-41B0-80B0-636360280706}" type="pres">
      <dgm:prSet presAssocID="{A53DCB5A-DD96-40C6-BA2B-75AFE0A37ACC}" presName="thinLine2b" presStyleLbl="callout" presStyleIdx="0" presStyleCnt="3"/>
      <dgm:spPr/>
    </dgm:pt>
    <dgm:pt modelId="{2BC91181-AA3B-4CF2-94A7-2B58C784F440}" type="pres">
      <dgm:prSet presAssocID="{A53DCB5A-DD96-40C6-BA2B-75AFE0A37ACC}" presName="vertSpace2b" presStyleCnt="0"/>
      <dgm:spPr/>
    </dgm:pt>
    <dgm:pt modelId="{9A8E780B-C3D9-406B-A5C6-A692D50FA664}" type="pres">
      <dgm:prSet presAssocID="{135CB171-FD6B-4818-A48F-5DC8727BCA6F}" presName="horz2" presStyleCnt="0"/>
      <dgm:spPr/>
    </dgm:pt>
    <dgm:pt modelId="{9862B85E-625D-4958-903F-2CAD4A2AB7B8}" type="pres">
      <dgm:prSet presAssocID="{135CB171-FD6B-4818-A48F-5DC8727BCA6F}" presName="horzSpace2" presStyleCnt="0"/>
      <dgm:spPr/>
    </dgm:pt>
    <dgm:pt modelId="{6FECCAF2-1E2F-4BA8-AF28-B153D5B1EA37}" type="pres">
      <dgm:prSet presAssocID="{135CB171-FD6B-4818-A48F-5DC8727BCA6F}" presName="tx2" presStyleLbl="revTx" presStyleIdx="2" presStyleCnt="4"/>
      <dgm:spPr/>
      <dgm:t>
        <a:bodyPr/>
        <a:lstStyle/>
        <a:p>
          <a:endParaRPr lang="ru-RU"/>
        </a:p>
      </dgm:t>
    </dgm:pt>
    <dgm:pt modelId="{3CB32FAB-EA1C-4817-A470-19F01EF196EF}" type="pres">
      <dgm:prSet presAssocID="{135CB171-FD6B-4818-A48F-5DC8727BCA6F}" presName="vert2" presStyleCnt="0"/>
      <dgm:spPr/>
    </dgm:pt>
    <dgm:pt modelId="{9CA2C37F-A34D-4CBA-A6DB-AE5FF98EB4EE}" type="pres">
      <dgm:prSet presAssocID="{135CB171-FD6B-4818-A48F-5DC8727BCA6F}" presName="thinLine2b" presStyleLbl="callout" presStyleIdx="1" presStyleCnt="3"/>
      <dgm:spPr/>
    </dgm:pt>
    <dgm:pt modelId="{384EFE08-B233-476C-B083-5F5A9E294B91}" type="pres">
      <dgm:prSet presAssocID="{135CB171-FD6B-4818-A48F-5DC8727BCA6F}" presName="vertSpace2b" presStyleCnt="0"/>
      <dgm:spPr/>
    </dgm:pt>
    <dgm:pt modelId="{820910BE-3999-4478-BBC9-52F44AD2EC58}" type="pres">
      <dgm:prSet presAssocID="{5361155A-5531-4403-97CE-10549A2B62F2}" presName="horz2" presStyleCnt="0"/>
      <dgm:spPr/>
    </dgm:pt>
    <dgm:pt modelId="{7BF4373B-06CF-4B1E-B076-5BEA27E163EF}" type="pres">
      <dgm:prSet presAssocID="{5361155A-5531-4403-97CE-10549A2B62F2}" presName="horzSpace2" presStyleCnt="0"/>
      <dgm:spPr/>
    </dgm:pt>
    <dgm:pt modelId="{8371632C-4403-4AF4-96DF-B6FAE8E5D097}" type="pres">
      <dgm:prSet presAssocID="{5361155A-5531-4403-97CE-10549A2B62F2}" presName="tx2" presStyleLbl="revTx" presStyleIdx="3" presStyleCnt="4"/>
      <dgm:spPr/>
      <dgm:t>
        <a:bodyPr/>
        <a:lstStyle/>
        <a:p>
          <a:endParaRPr lang="ru-RU"/>
        </a:p>
      </dgm:t>
    </dgm:pt>
    <dgm:pt modelId="{8DBD2E13-7597-4A94-B948-19E8FEE6D80B}" type="pres">
      <dgm:prSet presAssocID="{5361155A-5531-4403-97CE-10549A2B62F2}" presName="vert2" presStyleCnt="0"/>
      <dgm:spPr/>
    </dgm:pt>
    <dgm:pt modelId="{AD5A3244-D286-4FE0-9012-ECDBDDE42F32}" type="pres">
      <dgm:prSet presAssocID="{5361155A-5531-4403-97CE-10549A2B62F2}" presName="thinLine2b" presStyleLbl="callout" presStyleIdx="2" presStyleCnt="3"/>
      <dgm:spPr/>
    </dgm:pt>
    <dgm:pt modelId="{842EE3B7-FECE-4B35-BF04-C610AE00DBEC}" type="pres">
      <dgm:prSet presAssocID="{5361155A-5531-4403-97CE-10549A2B62F2}" presName="vertSpace2b" presStyleCnt="0"/>
      <dgm:spPr/>
    </dgm:pt>
  </dgm:ptLst>
  <dgm:cxnLst>
    <dgm:cxn modelId="{1CA27374-EF1C-4469-8BA4-9B302A4F1B82}" type="presOf" srcId="{A53DCB5A-DD96-40C6-BA2B-75AFE0A37ACC}" destId="{B850B7F9-3AD8-467A-B810-CC18B0C54085}" srcOrd="0" destOrd="0" presId="urn:microsoft.com/office/officeart/2008/layout/LinedList"/>
    <dgm:cxn modelId="{6C87C13E-01F4-48B5-BBDB-4A364A141968}" srcId="{D85469DA-6A37-4B6C-8FC4-846AD6B054D2}" destId="{8C862E69-D176-46B9-A551-653BBEF194BC}" srcOrd="0" destOrd="0" parTransId="{B5C9A648-D36B-4666-8793-E6EB34841F5C}" sibTransId="{26A7DC06-4E88-4EA7-B6EE-3C7F800B6B2D}"/>
    <dgm:cxn modelId="{B43A3232-7770-4105-9FD7-0062E1841141}" srcId="{8C862E69-D176-46B9-A551-653BBEF194BC}" destId="{A53DCB5A-DD96-40C6-BA2B-75AFE0A37ACC}" srcOrd="0" destOrd="0" parTransId="{D70BF580-09EA-4BEE-85B1-B1047CD56BDA}" sibTransId="{9BCCA34E-1B74-4CFF-984F-A1267E01E708}"/>
    <dgm:cxn modelId="{AFA8F402-2AEE-4128-A412-B21867BB4B47}" srcId="{8C862E69-D176-46B9-A551-653BBEF194BC}" destId="{5361155A-5531-4403-97CE-10549A2B62F2}" srcOrd="2" destOrd="0" parTransId="{86A94D9C-5AA2-4F9A-A00B-BACD752D529B}" sibTransId="{D8D02A8C-711D-4DA4-BD01-6A3A94806ED1}"/>
    <dgm:cxn modelId="{7EDD0D7C-219C-470D-A07C-845380CB877D}" type="presOf" srcId="{5361155A-5531-4403-97CE-10549A2B62F2}" destId="{8371632C-4403-4AF4-96DF-B6FAE8E5D097}" srcOrd="0" destOrd="0" presId="urn:microsoft.com/office/officeart/2008/layout/LinedList"/>
    <dgm:cxn modelId="{B5019614-5F32-42D4-8DEE-1DA9C924BD38}" type="presOf" srcId="{8C862E69-D176-46B9-A551-653BBEF194BC}" destId="{2D078137-FC39-48FF-8312-157688DA26DD}" srcOrd="0" destOrd="0" presId="urn:microsoft.com/office/officeart/2008/layout/LinedList"/>
    <dgm:cxn modelId="{30534FF6-9146-4696-8A14-52D488345EA3}" srcId="{8C862E69-D176-46B9-A551-653BBEF194BC}" destId="{135CB171-FD6B-4818-A48F-5DC8727BCA6F}" srcOrd="1" destOrd="0" parTransId="{AAF93DAE-2E45-411E-91F5-C069CE8596A9}" sibTransId="{61452701-F70B-40B5-B3E9-27E65CCD82D2}"/>
    <dgm:cxn modelId="{DA122046-3E18-4237-AFCA-35ED92C5D2C8}" type="presOf" srcId="{D85469DA-6A37-4B6C-8FC4-846AD6B054D2}" destId="{0FD023FA-1135-455D-8D45-CD3A98D76D1D}" srcOrd="0" destOrd="0" presId="urn:microsoft.com/office/officeart/2008/layout/LinedList"/>
    <dgm:cxn modelId="{F9DE1257-B5BB-457D-A305-F2A1454552B7}" type="presOf" srcId="{135CB171-FD6B-4818-A48F-5DC8727BCA6F}" destId="{6FECCAF2-1E2F-4BA8-AF28-B153D5B1EA37}" srcOrd="0" destOrd="0" presId="urn:microsoft.com/office/officeart/2008/layout/LinedList"/>
    <dgm:cxn modelId="{6FBB395D-9886-458D-AD1E-9EB44DD593B9}" type="presParOf" srcId="{0FD023FA-1135-455D-8D45-CD3A98D76D1D}" destId="{02D9B218-ABBE-45D7-AC18-610662C797C3}" srcOrd="0" destOrd="0" presId="urn:microsoft.com/office/officeart/2008/layout/LinedList"/>
    <dgm:cxn modelId="{9DB512A8-2172-431B-B285-97CBD0D5E612}" type="presParOf" srcId="{0FD023FA-1135-455D-8D45-CD3A98D76D1D}" destId="{6D1143D6-F320-4AAE-8BEC-43874C32D993}" srcOrd="1" destOrd="0" presId="urn:microsoft.com/office/officeart/2008/layout/LinedList"/>
    <dgm:cxn modelId="{9B0CAF2C-252D-468F-9FA1-1B14F1C6F960}" type="presParOf" srcId="{6D1143D6-F320-4AAE-8BEC-43874C32D993}" destId="{2D078137-FC39-48FF-8312-157688DA26DD}" srcOrd="0" destOrd="0" presId="urn:microsoft.com/office/officeart/2008/layout/LinedList"/>
    <dgm:cxn modelId="{68751247-739E-4CA8-B557-E27FCFD3D121}" type="presParOf" srcId="{6D1143D6-F320-4AAE-8BEC-43874C32D993}" destId="{DC3C9C25-62E1-468F-B634-85D92C708AFF}" srcOrd="1" destOrd="0" presId="urn:microsoft.com/office/officeart/2008/layout/LinedList"/>
    <dgm:cxn modelId="{FD731F7A-1056-4CF1-BBBF-D9D6E0BB3832}" type="presParOf" srcId="{DC3C9C25-62E1-468F-B634-85D92C708AFF}" destId="{9A88089B-D32D-48F8-B835-7B67CDBBD6BB}" srcOrd="0" destOrd="0" presId="urn:microsoft.com/office/officeart/2008/layout/LinedList"/>
    <dgm:cxn modelId="{BB439EFF-83FE-4EB9-A7AE-6F4D97E052ED}" type="presParOf" srcId="{DC3C9C25-62E1-468F-B634-85D92C708AFF}" destId="{CEBC509D-C723-42BB-9976-31EF8D397025}" srcOrd="1" destOrd="0" presId="urn:microsoft.com/office/officeart/2008/layout/LinedList"/>
    <dgm:cxn modelId="{FEA3E700-47CA-413C-BB54-4CB76A709F67}" type="presParOf" srcId="{CEBC509D-C723-42BB-9976-31EF8D397025}" destId="{9819F41A-53C2-42E5-B772-FE43D07F3ABB}" srcOrd="0" destOrd="0" presId="urn:microsoft.com/office/officeart/2008/layout/LinedList"/>
    <dgm:cxn modelId="{452C0FB0-D592-43D8-9178-A4E3FCD17FC5}" type="presParOf" srcId="{CEBC509D-C723-42BB-9976-31EF8D397025}" destId="{B850B7F9-3AD8-467A-B810-CC18B0C54085}" srcOrd="1" destOrd="0" presId="urn:microsoft.com/office/officeart/2008/layout/LinedList"/>
    <dgm:cxn modelId="{7FF5F630-8074-4155-8AD8-4ADC7F1D8647}" type="presParOf" srcId="{CEBC509D-C723-42BB-9976-31EF8D397025}" destId="{69BB58CF-4166-408A-9722-2CD3369E51A3}" srcOrd="2" destOrd="0" presId="urn:microsoft.com/office/officeart/2008/layout/LinedList"/>
    <dgm:cxn modelId="{D61085B3-3304-4CF1-AFB2-68EB0B2A79D4}" type="presParOf" srcId="{DC3C9C25-62E1-468F-B634-85D92C708AFF}" destId="{5F67C00C-3FC9-41B0-80B0-636360280706}" srcOrd="2" destOrd="0" presId="urn:microsoft.com/office/officeart/2008/layout/LinedList"/>
    <dgm:cxn modelId="{948CEC34-A9A5-451C-AAF3-B8F11AF81846}" type="presParOf" srcId="{DC3C9C25-62E1-468F-B634-85D92C708AFF}" destId="{2BC91181-AA3B-4CF2-94A7-2B58C784F440}" srcOrd="3" destOrd="0" presId="urn:microsoft.com/office/officeart/2008/layout/LinedList"/>
    <dgm:cxn modelId="{A277D41A-20F5-4F1A-8CAA-ECC0707BBFB5}" type="presParOf" srcId="{DC3C9C25-62E1-468F-B634-85D92C708AFF}" destId="{9A8E780B-C3D9-406B-A5C6-A692D50FA664}" srcOrd="4" destOrd="0" presId="urn:microsoft.com/office/officeart/2008/layout/LinedList"/>
    <dgm:cxn modelId="{295990F9-DCE1-4311-86AF-102AD6709894}" type="presParOf" srcId="{9A8E780B-C3D9-406B-A5C6-A692D50FA664}" destId="{9862B85E-625D-4958-903F-2CAD4A2AB7B8}" srcOrd="0" destOrd="0" presId="urn:microsoft.com/office/officeart/2008/layout/LinedList"/>
    <dgm:cxn modelId="{DADAD9D4-CE4F-4FA5-AF59-B1152C9583E0}" type="presParOf" srcId="{9A8E780B-C3D9-406B-A5C6-A692D50FA664}" destId="{6FECCAF2-1E2F-4BA8-AF28-B153D5B1EA37}" srcOrd="1" destOrd="0" presId="urn:microsoft.com/office/officeart/2008/layout/LinedList"/>
    <dgm:cxn modelId="{DC54535A-0F0C-43D7-A889-FFBFF5D0EB22}" type="presParOf" srcId="{9A8E780B-C3D9-406B-A5C6-A692D50FA664}" destId="{3CB32FAB-EA1C-4817-A470-19F01EF196EF}" srcOrd="2" destOrd="0" presId="urn:microsoft.com/office/officeart/2008/layout/LinedList"/>
    <dgm:cxn modelId="{2279F3E6-7379-4C9E-8F1E-780256B9F4F1}" type="presParOf" srcId="{DC3C9C25-62E1-468F-B634-85D92C708AFF}" destId="{9CA2C37F-A34D-4CBA-A6DB-AE5FF98EB4EE}" srcOrd="5" destOrd="0" presId="urn:microsoft.com/office/officeart/2008/layout/LinedList"/>
    <dgm:cxn modelId="{B7F42574-2C17-4470-8E95-91411DA7ABA7}" type="presParOf" srcId="{DC3C9C25-62E1-468F-B634-85D92C708AFF}" destId="{384EFE08-B233-476C-B083-5F5A9E294B91}" srcOrd="6" destOrd="0" presId="urn:microsoft.com/office/officeart/2008/layout/LinedList"/>
    <dgm:cxn modelId="{41EB3D08-569C-4062-9A9A-2AD987E6A002}" type="presParOf" srcId="{DC3C9C25-62E1-468F-B634-85D92C708AFF}" destId="{820910BE-3999-4478-BBC9-52F44AD2EC58}" srcOrd="7" destOrd="0" presId="urn:microsoft.com/office/officeart/2008/layout/LinedList"/>
    <dgm:cxn modelId="{617FD8C1-55D9-4E2C-A283-CE9924BB55E6}" type="presParOf" srcId="{820910BE-3999-4478-BBC9-52F44AD2EC58}" destId="{7BF4373B-06CF-4B1E-B076-5BEA27E163EF}" srcOrd="0" destOrd="0" presId="urn:microsoft.com/office/officeart/2008/layout/LinedList"/>
    <dgm:cxn modelId="{E1F89772-AAC0-48D5-B3B5-FD07A9A9288D}" type="presParOf" srcId="{820910BE-3999-4478-BBC9-52F44AD2EC58}" destId="{8371632C-4403-4AF4-96DF-B6FAE8E5D097}" srcOrd="1" destOrd="0" presId="urn:microsoft.com/office/officeart/2008/layout/LinedList"/>
    <dgm:cxn modelId="{57F27B70-1AC3-43E5-8CDC-111800E8CAD3}" type="presParOf" srcId="{820910BE-3999-4478-BBC9-52F44AD2EC58}" destId="{8DBD2E13-7597-4A94-B948-19E8FEE6D80B}" srcOrd="2" destOrd="0" presId="urn:microsoft.com/office/officeart/2008/layout/LinedList"/>
    <dgm:cxn modelId="{58A5B90E-D1EC-43C9-BAEE-E3031E2FF50D}" type="presParOf" srcId="{DC3C9C25-62E1-468F-B634-85D92C708AFF}" destId="{AD5A3244-D286-4FE0-9012-ECDBDDE42F32}" srcOrd="8" destOrd="0" presId="urn:microsoft.com/office/officeart/2008/layout/LinedList"/>
    <dgm:cxn modelId="{BF597F02-9050-4490-BE61-F2261766F24F}" type="presParOf" srcId="{DC3C9C25-62E1-468F-B634-85D92C708AFF}" destId="{842EE3B7-FECE-4B35-BF04-C610AE00DBEC}" srcOrd="9"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1F61D9-0ED3-46B5-BB20-7385A5105D13}">
      <dsp:nvSpPr>
        <dsp:cNvPr id="0" name=""/>
        <dsp:cNvSpPr/>
      </dsp:nvSpPr>
      <dsp:spPr>
        <a:xfrm>
          <a:off x="0" y="790"/>
          <a:ext cx="9144000"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0964E9B-2BFE-486D-BBA0-2C4AB7510D5D}">
      <dsp:nvSpPr>
        <dsp:cNvPr id="0" name=""/>
        <dsp:cNvSpPr/>
      </dsp:nvSpPr>
      <dsp:spPr>
        <a:xfrm>
          <a:off x="0" y="790"/>
          <a:ext cx="1828800" cy="1618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r>
            <a:rPr lang="ru-RU" sz="1200" b="1" i="0" kern="1200" smtClean="0">
              <a:solidFill>
                <a:srgbClr val="002060"/>
              </a:solidFill>
              <a:latin typeface="Calibri" pitchFamily="34" charset="0"/>
            </a:rPr>
            <a:t>Цель классификации пожаров и опасных факторов пожара</a:t>
          </a:r>
          <a:endParaRPr lang="ru-RU" sz="1200" kern="1200" dirty="0">
            <a:solidFill>
              <a:srgbClr val="002060"/>
            </a:solidFill>
            <a:latin typeface="Calibri" pitchFamily="34" charset="0"/>
          </a:endParaRPr>
        </a:p>
      </dsp:txBody>
      <dsp:txXfrm>
        <a:off x="0" y="790"/>
        <a:ext cx="1828800" cy="1618136"/>
      </dsp:txXfrm>
    </dsp:sp>
    <dsp:sp modelId="{FD5B9E3E-7B82-4BB6-A915-40A76D4C5750}">
      <dsp:nvSpPr>
        <dsp:cNvPr id="0" name=""/>
        <dsp:cNvSpPr/>
      </dsp:nvSpPr>
      <dsp:spPr>
        <a:xfrm>
          <a:off x="1965960" y="53806"/>
          <a:ext cx="7178040" cy="4208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r>
            <a:rPr lang="ru-RU" sz="1200" b="0" i="0" kern="1200" dirty="0" smtClean="0">
              <a:solidFill>
                <a:srgbClr val="002060"/>
              </a:solidFill>
              <a:latin typeface="Calibri" pitchFamily="34" charset="0"/>
            </a:rPr>
            <a:t>1. Классификация пожаров по виду горючего материала используется для обозначения области применения средств пожаротушения.</a:t>
          </a:r>
          <a:endParaRPr lang="ru-RU" sz="1200" kern="1200" dirty="0">
            <a:solidFill>
              <a:srgbClr val="002060"/>
            </a:solidFill>
            <a:latin typeface="Calibri" pitchFamily="34" charset="0"/>
          </a:endParaRPr>
        </a:p>
      </dsp:txBody>
      <dsp:txXfrm>
        <a:off x="1965960" y="53806"/>
        <a:ext cx="7178040" cy="420862"/>
      </dsp:txXfrm>
    </dsp:sp>
    <dsp:sp modelId="{F1BC46D0-3A14-4A24-B250-1362E36834BB}">
      <dsp:nvSpPr>
        <dsp:cNvPr id="0" name=""/>
        <dsp:cNvSpPr/>
      </dsp:nvSpPr>
      <dsp:spPr>
        <a:xfrm>
          <a:off x="1828800" y="474669"/>
          <a:ext cx="7315200" cy="0"/>
        </a:xfrm>
        <a:prstGeom prst="line">
          <a:avLst/>
        </a:prstGeom>
        <a:solidFill>
          <a:schemeClr val="accent2">
            <a:hueOff val="0"/>
            <a:satOff val="0"/>
            <a:lumOff val="0"/>
            <a:alphaOff val="0"/>
          </a:schemeClr>
        </a:solidFill>
        <a:ln w="38100" cap="flat" cmpd="sng" algn="ctr">
          <a:solidFill>
            <a:srgbClr val="FFC000"/>
          </a:solidFill>
          <a:prstDash val="solid"/>
        </a:ln>
        <a:effectLst/>
      </dsp:spPr>
      <dsp:style>
        <a:lnRef idx="2">
          <a:scrgbClr r="0" g="0" b="0"/>
        </a:lnRef>
        <a:fillRef idx="1">
          <a:scrgbClr r="0" g="0" b="0"/>
        </a:fillRef>
        <a:effectRef idx="0">
          <a:scrgbClr r="0" g="0" b="0"/>
        </a:effectRef>
        <a:fontRef idx="minor"/>
      </dsp:style>
    </dsp:sp>
    <dsp:sp modelId="{72025DCF-D14F-4B3C-9FB4-F9011B999133}">
      <dsp:nvSpPr>
        <dsp:cNvPr id="0" name=""/>
        <dsp:cNvSpPr/>
      </dsp:nvSpPr>
      <dsp:spPr>
        <a:xfrm>
          <a:off x="1965960" y="527685"/>
          <a:ext cx="7178040" cy="5573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r>
            <a:rPr lang="ru-RU" sz="1200" b="0" i="0" kern="1200" dirty="0" smtClean="0">
              <a:solidFill>
                <a:srgbClr val="002060"/>
              </a:solidFill>
              <a:latin typeface="Calibri" pitchFamily="34" charset="0"/>
            </a:rPr>
            <a:t>2. Классификация пожаров по сложности их тушения используется при определении состава сил и средств подразделений пожарной охраны и других служб, необходимых для тушения пожаров.</a:t>
          </a:r>
          <a:endParaRPr lang="ru-RU" sz="1200" kern="1200" dirty="0">
            <a:solidFill>
              <a:srgbClr val="002060"/>
            </a:solidFill>
            <a:latin typeface="Calibri" pitchFamily="34" charset="0"/>
          </a:endParaRPr>
        </a:p>
      </dsp:txBody>
      <dsp:txXfrm>
        <a:off x="1965960" y="527685"/>
        <a:ext cx="7178040" cy="557379"/>
      </dsp:txXfrm>
    </dsp:sp>
    <dsp:sp modelId="{006CD090-714A-42BC-B4B3-F7B44ED3F6F6}">
      <dsp:nvSpPr>
        <dsp:cNvPr id="0" name=""/>
        <dsp:cNvSpPr/>
      </dsp:nvSpPr>
      <dsp:spPr>
        <a:xfrm>
          <a:off x="1828800" y="1085065"/>
          <a:ext cx="7315200" cy="0"/>
        </a:xfrm>
        <a:prstGeom prst="line">
          <a:avLst/>
        </a:prstGeom>
        <a:solidFill>
          <a:schemeClr val="accent2">
            <a:hueOff val="0"/>
            <a:satOff val="0"/>
            <a:lumOff val="0"/>
            <a:alphaOff val="0"/>
          </a:schemeClr>
        </a:solidFill>
        <a:ln w="38100" cap="flat" cmpd="sng" algn="ctr">
          <a:solidFill>
            <a:srgbClr val="FFC000"/>
          </a:solidFill>
          <a:prstDash val="solid"/>
        </a:ln>
        <a:effectLst/>
      </dsp:spPr>
      <dsp:style>
        <a:lnRef idx="2">
          <a:scrgbClr r="0" g="0" b="0"/>
        </a:lnRef>
        <a:fillRef idx="1">
          <a:scrgbClr r="0" g="0" b="0"/>
        </a:fillRef>
        <a:effectRef idx="0">
          <a:scrgbClr r="0" g="0" b="0"/>
        </a:effectRef>
        <a:fontRef idx="minor"/>
      </dsp:style>
    </dsp:sp>
    <dsp:sp modelId="{CE199FBD-8FD0-4958-A9D2-ADD9AFD08351}">
      <dsp:nvSpPr>
        <dsp:cNvPr id="0" name=""/>
        <dsp:cNvSpPr/>
      </dsp:nvSpPr>
      <dsp:spPr>
        <a:xfrm>
          <a:off x="1965960" y="1138081"/>
          <a:ext cx="7178040" cy="4262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r>
            <a:rPr lang="ru-RU" sz="1200" b="0" i="0" kern="1200" dirty="0" smtClean="0">
              <a:solidFill>
                <a:srgbClr val="002060"/>
              </a:solidFill>
              <a:latin typeface="Calibri" pitchFamily="34" charset="0"/>
            </a:rPr>
            <a:t>3. Классификация опасных факторов пожара используется при обосновании мер пожарной безопасности, необходимых для защиты людей и имущества при пожаре.</a:t>
          </a:r>
          <a:endParaRPr lang="ru-RU" sz="1200" kern="1200" dirty="0">
            <a:solidFill>
              <a:srgbClr val="002060"/>
            </a:solidFill>
            <a:latin typeface="Calibri" pitchFamily="34" charset="0"/>
          </a:endParaRPr>
        </a:p>
      </dsp:txBody>
      <dsp:txXfrm>
        <a:off x="1965960" y="1138081"/>
        <a:ext cx="7178040" cy="426238"/>
      </dsp:txXfrm>
    </dsp:sp>
    <dsp:sp modelId="{672308F5-5BFE-42E7-955F-AA3C20F6CA9E}">
      <dsp:nvSpPr>
        <dsp:cNvPr id="0" name=""/>
        <dsp:cNvSpPr/>
      </dsp:nvSpPr>
      <dsp:spPr>
        <a:xfrm>
          <a:off x="1828800" y="1564320"/>
          <a:ext cx="7315200" cy="0"/>
        </a:xfrm>
        <a:prstGeom prst="line">
          <a:avLst/>
        </a:prstGeom>
        <a:solidFill>
          <a:schemeClr val="accent2">
            <a:hueOff val="0"/>
            <a:satOff val="0"/>
            <a:lumOff val="0"/>
            <a:alphaOff val="0"/>
          </a:schemeClr>
        </a:solidFill>
        <a:ln w="38100" cap="flat" cmpd="sng" algn="ctr">
          <a:solidFill>
            <a:srgbClr val="FFC000"/>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CB9C6F-BD2D-4584-97D4-444B39C8E0CC}">
      <dsp:nvSpPr>
        <dsp:cNvPr id="0" name=""/>
        <dsp:cNvSpPr/>
      </dsp:nvSpPr>
      <dsp:spPr>
        <a:xfrm>
          <a:off x="0" y="0"/>
          <a:ext cx="9180512" cy="0"/>
        </a:xfrm>
        <a:prstGeom prst="lin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EEF5687E-FFC9-4137-AB16-3EE4875B2B61}">
      <dsp:nvSpPr>
        <dsp:cNvPr id="0" name=""/>
        <dsp:cNvSpPr/>
      </dsp:nvSpPr>
      <dsp:spPr>
        <a:xfrm>
          <a:off x="0" y="0"/>
          <a:ext cx="2723002" cy="20882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r>
            <a:rPr lang="ru-RU" sz="1200" b="1" i="0" kern="1200" dirty="0" smtClean="0">
              <a:solidFill>
                <a:srgbClr val="002060"/>
              </a:solidFill>
              <a:latin typeface="Calibri" pitchFamily="34" charset="0"/>
            </a:rPr>
            <a:t>По скорости распространения пламени по поверхности горючие строительные материалы (в том числе напольные ковровые покрытия) в зависимости от величины критической поверхностной плотности теплового потока подразделяются на следующие группы:</a:t>
          </a:r>
          <a:endParaRPr lang="ru-RU" sz="1200" b="1" kern="1200" dirty="0">
            <a:solidFill>
              <a:srgbClr val="002060"/>
            </a:solidFill>
            <a:latin typeface="Calibri" pitchFamily="34" charset="0"/>
          </a:endParaRPr>
        </a:p>
      </dsp:txBody>
      <dsp:txXfrm>
        <a:off x="0" y="0"/>
        <a:ext cx="2723002" cy="2088232"/>
      </dsp:txXfrm>
    </dsp:sp>
    <dsp:sp modelId="{CEC96700-796F-415B-A71C-F8914BD93998}">
      <dsp:nvSpPr>
        <dsp:cNvPr id="0" name=""/>
        <dsp:cNvSpPr/>
      </dsp:nvSpPr>
      <dsp:spPr>
        <a:xfrm>
          <a:off x="2843899" y="24547"/>
          <a:ext cx="6326977" cy="4909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r>
            <a:rPr lang="ru-RU" sz="1200" b="0" i="0" kern="1200" dirty="0" err="1" smtClean="0">
              <a:solidFill>
                <a:srgbClr val="002060"/>
              </a:solidFill>
              <a:latin typeface="Calibri" pitchFamily="34" charset="0"/>
            </a:rPr>
            <a:t>нераспространяющие</a:t>
          </a:r>
          <a:r>
            <a:rPr lang="ru-RU" sz="1200" b="0" i="0" kern="1200" dirty="0" smtClean="0">
              <a:solidFill>
                <a:srgbClr val="002060"/>
              </a:solidFill>
              <a:latin typeface="Calibri" pitchFamily="34" charset="0"/>
            </a:rPr>
            <a:t> (РП1), имеющие величину критической поверхностной плотности теплового потока более 11 киловатт на квадратный метр</a:t>
          </a:r>
          <a:endParaRPr lang="ru-RU" sz="1200" kern="1200" dirty="0">
            <a:solidFill>
              <a:srgbClr val="002060"/>
            </a:solidFill>
            <a:latin typeface="Calibri" pitchFamily="34" charset="0"/>
          </a:endParaRPr>
        </a:p>
      </dsp:txBody>
      <dsp:txXfrm>
        <a:off x="2843899" y="24547"/>
        <a:ext cx="6326977" cy="490958"/>
      </dsp:txXfrm>
    </dsp:sp>
    <dsp:sp modelId="{3357AEB0-6135-4398-96F6-1F18FAF5563F}">
      <dsp:nvSpPr>
        <dsp:cNvPr id="0" name=""/>
        <dsp:cNvSpPr/>
      </dsp:nvSpPr>
      <dsp:spPr>
        <a:xfrm>
          <a:off x="2723002" y="515506"/>
          <a:ext cx="6447875"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dsp:style>
    </dsp:sp>
    <dsp:sp modelId="{3954A51E-2178-4EBD-83BB-94D92AE08C1C}">
      <dsp:nvSpPr>
        <dsp:cNvPr id="0" name=""/>
        <dsp:cNvSpPr/>
      </dsp:nvSpPr>
      <dsp:spPr>
        <a:xfrm>
          <a:off x="2843899" y="540054"/>
          <a:ext cx="6326977" cy="4909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r>
            <a:rPr lang="ru-RU" sz="1200" b="0" i="0" kern="1200" dirty="0" err="1" smtClean="0">
              <a:solidFill>
                <a:srgbClr val="002060"/>
              </a:solidFill>
              <a:latin typeface="Calibri" pitchFamily="34" charset="0"/>
            </a:rPr>
            <a:t>слабораспространяющие</a:t>
          </a:r>
          <a:r>
            <a:rPr lang="ru-RU" sz="1200" b="0" i="0" kern="1200" dirty="0" smtClean="0">
              <a:solidFill>
                <a:srgbClr val="002060"/>
              </a:solidFill>
              <a:latin typeface="Calibri" pitchFamily="34" charset="0"/>
            </a:rPr>
            <a:t> (РП2), имеющие величину критической поверхностной плотности теплового потока не менее 8, но не более 11 киловатт на квадратный метр</a:t>
          </a:r>
          <a:endParaRPr lang="ru-RU" sz="1200" kern="1200" dirty="0">
            <a:solidFill>
              <a:srgbClr val="002060"/>
            </a:solidFill>
            <a:latin typeface="Calibri" pitchFamily="34" charset="0"/>
          </a:endParaRPr>
        </a:p>
      </dsp:txBody>
      <dsp:txXfrm>
        <a:off x="2843899" y="540054"/>
        <a:ext cx="6326977" cy="490958"/>
      </dsp:txXfrm>
    </dsp:sp>
    <dsp:sp modelId="{E53641BC-94C9-4234-AD8C-7AEBCCB25762}">
      <dsp:nvSpPr>
        <dsp:cNvPr id="0" name=""/>
        <dsp:cNvSpPr/>
      </dsp:nvSpPr>
      <dsp:spPr>
        <a:xfrm>
          <a:off x="2723002" y="1031013"/>
          <a:ext cx="6447875"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dsp:style>
    </dsp:sp>
    <dsp:sp modelId="{872D50EF-5C25-4140-A43B-61B24B60201D}">
      <dsp:nvSpPr>
        <dsp:cNvPr id="0" name=""/>
        <dsp:cNvSpPr/>
      </dsp:nvSpPr>
      <dsp:spPr>
        <a:xfrm>
          <a:off x="2843899" y="1055561"/>
          <a:ext cx="6326977" cy="4909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r>
            <a:rPr lang="ru-RU" sz="1200" b="0" i="0" kern="1200" dirty="0" err="1" smtClean="0">
              <a:solidFill>
                <a:srgbClr val="002060"/>
              </a:solidFill>
              <a:latin typeface="Calibri" pitchFamily="34" charset="0"/>
            </a:rPr>
            <a:t>умереннораспространяющие</a:t>
          </a:r>
          <a:r>
            <a:rPr lang="ru-RU" sz="1200" b="0" i="0" kern="1200" dirty="0" smtClean="0">
              <a:solidFill>
                <a:srgbClr val="002060"/>
              </a:solidFill>
              <a:latin typeface="Calibri" pitchFamily="34" charset="0"/>
            </a:rPr>
            <a:t> (РП3), имеющие величину критической поверхностной плотности теплового потока не менее 5, но не более 8 киловатт на квадратный метр</a:t>
          </a:r>
          <a:endParaRPr lang="ru-RU" sz="1200" kern="1200" dirty="0">
            <a:solidFill>
              <a:srgbClr val="002060"/>
            </a:solidFill>
            <a:latin typeface="Calibri" pitchFamily="34" charset="0"/>
          </a:endParaRPr>
        </a:p>
      </dsp:txBody>
      <dsp:txXfrm>
        <a:off x="2843899" y="1055561"/>
        <a:ext cx="6326977" cy="490958"/>
      </dsp:txXfrm>
    </dsp:sp>
    <dsp:sp modelId="{30DDD883-4BA1-45D7-B3E1-807CCFB6E4E0}">
      <dsp:nvSpPr>
        <dsp:cNvPr id="0" name=""/>
        <dsp:cNvSpPr/>
      </dsp:nvSpPr>
      <dsp:spPr>
        <a:xfrm>
          <a:off x="2723002" y="1546520"/>
          <a:ext cx="6447875"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dsp:style>
    </dsp:sp>
    <dsp:sp modelId="{E1FA6141-AE9E-406F-B875-C5E715B31DCA}">
      <dsp:nvSpPr>
        <dsp:cNvPr id="0" name=""/>
        <dsp:cNvSpPr/>
      </dsp:nvSpPr>
      <dsp:spPr>
        <a:xfrm>
          <a:off x="2843899" y="1571068"/>
          <a:ext cx="6326977" cy="4909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r>
            <a:rPr lang="ru-RU" sz="1200" b="0" i="0" kern="1200" dirty="0" err="1" smtClean="0">
              <a:solidFill>
                <a:srgbClr val="002060"/>
              </a:solidFill>
              <a:latin typeface="Calibri" pitchFamily="34" charset="0"/>
            </a:rPr>
            <a:t>сильнораспространяющие</a:t>
          </a:r>
          <a:r>
            <a:rPr lang="ru-RU" sz="1200" b="0" i="0" kern="1200" dirty="0" smtClean="0">
              <a:solidFill>
                <a:srgbClr val="002060"/>
              </a:solidFill>
              <a:latin typeface="Calibri" pitchFamily="34" charset="0"/>
            </a:rPr>
            <a:t> (РП4), имеющие величину критической поверхностной плотности теплового потока менее 5 киловатт на квадратный метр</a:t>
          </a:r>
          <a:endParaRPr lang="ru-RU" sz="1200" kern="1200" dirty="0">
            <a:solidFill>
              <a:srgbClr val="002060"/>
            </a:solidFill>
            <a:latin typeface="Calibri" pitchFamily="34" charset="0"/>
          </a:endParaRPr>
        </a:p>
      </dsp:txBody>
      <dsp:txXfrm>
        <a:off x="2843899" y="1571068"/>
        <a:ext cx="6326977" cy="490958"/>
      </dsp:txXfrm>
    </dsp:sp>
    <dsp:sp modelId="{6C7C666F-1C5A-4A88-8F3A-EAF25CBC160E}">
      <dsp:nvSpPr>
        <dsp:cNvPr id="0" name=""/>
        <dsp:cNvSpPr/>
      </dsp:nvSpPr>
      <dsp:spPr>
        <a:xfrm>
          <a:off x="2723002" y="2062027"/>
          <a:ext cx="6447875"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34F371-71E5-4C59-AADC-CF598867F35E}">
      <dsp:nvSpPr>
        <dsp:cNvPr id="0" name=""/>
        <dsp:cNvSpPr/>
      </dsp:nvSpPr>
      <dsp:spPr>
        <a:xfrm>
          <a:off x="0" y="115125"/>
          <a:ext cx="9144000" cy="1317528"/>
        </a:xfrm>
        <a:prstGeom prst="roundRect">
          <a:avLst>
            <a:gd name="adj" fmla="val 10000"/>
          </a:avLst>
        </a:prstGeom>
        <a:solidFill>
          <a:srgbClr val="FF0000">
            <a:alpha val="90000"/>
          </a:srgb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8F64D66C-F179-4C51-BA58-B7DFE66F3262}">
      <dsp:nvSpPr>
        <dsp:cNvPr id="0" name=""/>
        <dsp:cNvSpPr/>
      </dsp:nvSpPr>
      <dsp:spPr>
        <a:xfrm>
          <a:off x="395536" y="175670"/>
          <a:ext cx="1081706" cy="966187"/>
        </a:xfrm>
        <a:prstGeom prst="roundRect">
          <a:avLst>
            <a:gd name="adj" fmla="val 10000"/>
          </a:avLst>
        </a:prstGeom>
        <a:blipFill dpi="0"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2226" t="58" r="1361" b="522"/>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41E2A235-5ADD-49CF-92AE-E88270EDDDC4}">
      <dsp:nvSpPr>
        <dsp:cNvPr id="0" name=""/>
        <dsp:cNvSpPr/>
      </dsp:nvSpPr>
      <dsp:spPr>
        <a:xfrm rot="10800000">
          <a:off x="275369" y="1317528"/>
          <a:ext cx="1322040" cy="1610312"/>
        </a:xfrm>
        <a:prstGeom prst="round2SameRect">
          <a:avLst>
            <a:gd name="adj1" fmla="val 10500"/>
            <a:gd name="adj2" fmla="val 0"/>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8232" tIns="78232" rIns="78232" bIns="78232" numCol="1" spcCol="1270" anchor="t" anchorCtr="0">
          <a:noAutofit/>
        </a:bodyPr>
        <a:lstStyle/>
        <a:p>
          <a:pPr lvl="0" algn="ctr" defTabSz="488950">
            <a:lnSpc>
              <a:spcPct val="90000"/>
            </a:lnSpc>
            <a:spcBef>
              <a:spcPct val="0"/>
            </a:spcBef>
            <a:spcAft>
              <a:spcPct val="35000"/>
            </a:spcAft>
          </a:pPr>
          <a:r>
            <a:rPr lang="ru-RU" sz="1100" b="0" i="0" kern="1200" dirty="0" smtClean="0">
              <a:solidFill>
                <a:srgbClr val="002060"/>
              </a:solidFill>
              <a:latin typeface="Calibri" pitchFamily="34" charset="0"/>
            </a:rPr>
            <a:t>пожары твердых горючих веществ и материалов (А)</a:t>
          </a:r>
          <a:endParaRPr lang="ru-RU" sz="1100" kern="1200" dirty="0">
            <a:solidFill>
              <a:srgbClr val="002060"/>
            </a:solidFill>
            <a:latin typeface="Calibri" pitchFamily="34" charset="0"/>
          </a:endParaRPr>
        </a:p>
      </dsp:txBody>
      <dsp:txXfrm rot="10800000">
        <a:off x="316026" y="1317528"/>
        <a:ext cx="1240726" cy="1569655"/>
      </dsp:txXfrm>
    </dsp:sp>
    <dsp:sp modelId="{E1634AF6-F493-434D-8701-382CF0E57BF3}">
      <dsp:nvSpPr>
        <dsp:cNvPr id="0" name=""/>
        <dsp:cNvSpPr/>
      </dsp:nvSpPr>
      <dsp:spPr>
        <a:xfrm>
          <a:off x="1835694" y="175670"/>
          <a:ext cx="1109879" cy="966187"/>
        </a:xfrm>
        <a:prstGeom prst="roundRect">
          <a:avLst>
            <a:gd name="adj" fmla="val 10000"/>
          </a:avLst>
        </a:prstGeom>
        <a:blipFill dpi="0" rotWithShape="1">
          <a:blip xmlns:r="http://schemas.openxmlformats.org/officeDocument/2006/relationships" r:embed="rId2" cstate="print">
            <a:extLst>
              <a:ext uri="{28A0092B-C50C-407E-A947-70E740481C1C}">
                <a14:useLocalDpi xmlns:a14="http://schemas.microsoft.com/office/drawing/2010/main" val="0"/>
              </a:ext>
            </a:extLst>
          </a:blip>
          <a:srcRect/>
          <a:stretch>
            <a:fillRect l="-1" t="-2810" r="-1121" b="523"/>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2B3E8891-44BE-4505-963C-439AC96D0C59}">
      <dsp:nvSpPr>
        <dsp:cNvPr id="0" name=""/>
        <dsp:cNvSpPr/>
      </dsp:nvSpPr>
      <dsp:spPr>
        <a:xfrm rot="10800000">
          <a:off x="1729613" y="1317528"/>
          <a:ext cx="1322040" cy="1610312"/>
        </a:xfrm>
        <a:prstGeom prst="round2SameRect">
          <a:avLst>
            <a:gd name="adj1" fmla="val 10500"/>
            <a:gd name="adj2" fmla="val 0"/>
          </a:avLst>
        </a:prstGeom>
        <a:solidFill>
          <a:schemeClr val="accent2">
            <a:hueOff val="2103675"/>
            <a:satOff val="-12379"/>
            <a:lumOff val="471"/>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8232" tIns="78232" rIns="78232" bIns="78232" numCol="1" spcCol="1270" anchor="t" anchorCtr="0">
          <a:noAutofit/>
        </a:bodyPr>
        <a:lstStyle/>
        <a:p>
          <a:pPr lvl="0" algn="ctr" defTabSz="488950">
            <a:lnSpc>
              <a:spcPct val="90000"/>
            </a:lnSpc>
            <a:spcBef>
              <a:spcPct val="0"/>
            </a:spcBef>
            <a:spcAft>
              <a:spcPct val="35000"/>
            </a:spcAft>
          </a:pPr>
          <a:r>
            <a:rPr lang="ru-RU" sz="1100" b="0" i="0" kern="1200" dirty="0" smtClean="0">
              <a:solidFill>
                <a:srgbClr val="002060"/>
              </a:solidFill>
              <a:latin typeface="Calibri" pitchFamily="34" charset="0"/>
            </a:rPr>
            <a:t>пожары горючих жидкостей или плавящихся твердых веществ и материалов (В)</a:t>
          </a:r>
          <a:endParaRPr lang="ru-RU" sz="1100" kern="1200" dirty="0">
            <a:solidFill>
              <a:srgbClr val="002060"/>
            </a:solidFill>
            <a:latin typeface="Calibri" pitchFamily="34" charset="0"/>
          </a:endParaRPr>
        </a:p>
      </dsp:txBody>
      <dsp:txXfrm rot="10800000">
        <a:off x="1770270" y="1317528"/>
        <a:ext cx="1240726" cy="1569655"/>
      </dsp:txXfrm>
    </dsp:sp>
    <dsp:sp modelId="{131ED5DA-17FF-4839-BD97-21BF8EACC867}">
      <dsp:nvSpPr>
        <dsp:cNvPr id="0" name=""/>
        <dsp:cNvSpPr/>
      </dsp:nvSpPr>
      <dsp:spPr>
        <a:xfrm>
          <a:off x="3275858" y="175670"/>
          <a:ext cx="1138038" cy="966187"/>
        </a:xfrm>
        <a:prstGeom prst="roundRect">
          <a:avLst>
            <a:gd name="adj" fmla="val 10000"/>
          </a:avLst>
        </a:prstGeom>
        <a:blipFill dpi="0" rotWithShape="1">
          <a:blip xmlns:r="http://schemas.openxmlformats.org/officeDocument/2006/relationships" r:embed="rId3" cstate="print">
            <a:extLst>
              <a:ext uri="{28A0092B-C50C-407E-A947-70E740481C1C}">
                <a14:useLocalDpi xmlns:a14="http://schemas.microsoft.com/office/drawing/2010/main" val="0"/>
              </a:ext>
            </a:extLst>
          </a:blip>
          <a:srcRect/>
          <a:stretch>
            <a:fillRect t="-898" r="-110" b="-3302"/>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FF81E70F-90B2-4BD6-B1D2-E2C659FB70E2}">
      <dsp:nvSpPr>
        <dsp:cNvPr id="0" name=""/>
        <dsp:cNvSpPr/>
      </dsp:nvSpPr>
      <dsp:spPr>
        <a:xfrm rot="10800000">
          <a:off x="3183857" y="1317528"/>
          <a:ext cx="1322040" cy="1610312"/>
        </a:xfrm>
        <a:prstGeom prst="round2SameRect">
          <a:avLst>
            <a:gd name="adj1" fmla="val 10500"/>
            <a:gd name="adj2" fmla="val 0"/>
          </a:avLst>
        </a:prstGeom>
        <a:solidFill>
          <a:schemeClr val="accent2">
            <a:hueOff val="4207349"/>
            <a:satOff val="-24758"/>
            <a:lumOff val="942"/>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8232" tIns="78232" rIns="78232" bIns="78232" numCol="1" spcCol="1270" anchor="t" anchorCtr="0">
          <a:noAutofit/>
        </a:bodyPr>
        <a:lstStyle/>
        <a:p>
          <a:pPr lvl="0" algn="ctr" defTabSz="488950">
            <a:lnSpc>
              <a:spcPct val="90000"/>
            </a:lnSpc>
            <a:spcBef>
              <a:spcPct val="0"/>
            </a:spcBef>
            <a:spcAft>
              <a:spcPct val="35000"/>
            </a:spcAft>
          </a:pPr>
          <a:r>
            <a:rPr lang="ru-RU" sz="1100" b="0" i="0" kern="1200" dirty="0" smtClean="0">
              <a:solidFill>
                <a:srgbClr val="002060"/>
              </a:solidFill>
              <a:latin typeface="Calibri" pitchFamily="34" charset="0"/>
            </a:rPr>
            <a:t>пожары газов (С)</a:t>
          </a:r>
          <a:endParaRPr lang="ru-RU" sz="1100" kern="1200" dirty="0">
            <a:solidFill>
              <a:srgbClr val="002060"/>
            </a:solidFill>
            <a:latin typeface="Calibri" pitchFamily="34" charset="0"/>
          </a:endParaRPr>
        </a:p>
      </dsp:txBody>
      <dsp:txXfrm rot="10800000">
        <a:off x="3224514" y="1317528"/>
        <a:ext cx="1240726" cy="1569655"/>
      </dsp:txXfrm>
    </dsp:sp>
    <dsp:sp modelId="{F5B88386-21F1-4942-84D5-51DA7BA865EE}">
      <dsp:nvSpPr>
        <dsp:cNvPr id="0" name=""/>
        <dsp:cNvSpPr/>
      </dsp:nvSpPr>
      <dsp:spPr>
        <a:xfrm>
          <a:off x="4788027" y="175670"/>
          <a:ext cx="1022188" cy="966187"/>
        </a:xfrm>
        <a:prstGeom prst="roundRect">
          <a:avLst>
            <a:gd name="adj" fmla="val 10000"/>
          </a:avLst>
        </a:prstGeom>
        <a:blipFill dpi="0" rotWithShape="1">
          <a:blip xmlns:r="http://schemas.openxmlformats.org/officeDocument/2006/relationships" r:embed="rId4" cstate="print">
            <a:extLst>
              <a:ext uri="{28A0092B-C50C-407E-A947-70E740481C1C}">
                <a14:useLocalDpi xmlns:a14="http://schemas.microsoft.com/office/drawing/2010/main" val="0"/>
              </a:ext>
            </a:extLst>
          </a:blip>
          <a:srcRect/>
          <a:stretch>
            <a:fillRect l="1" t="-898" r="1600" b="2434"/>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FFB53540-424F-45FC-9909-F286101D08C5}">
      <dsp:nvSpPr>
        <dsp:cNvPr id="0" name=""/>
        <dsp:cNvSpPr/>
      </dsp:nvSpPr>
      <dsp:spPr>
        <a:xfrm rot="10800000">
          <a:off x="4638102" y="1317528"/>
          <a:ext cx="1322040" cy="1610312"/>
        </a:xfrm>
        <a:prstGeom prst="round2SameRect">
          <a:avLst>
            <a:gd name="adj1" fmla="val 10500"/>
            <a:gd name="adj2" fmla="val 0"/>
          </a:avLst>
        </a:prstGeom>
        <a:solidFill>
          <a:schemeClr val="bg2">
            <a:lumMod val="60000"/>
            <a:lumOff val="40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8232" tIns="78232" rIns="78232" bIns="78232" numCol="1" spcCol="1270" anchor="t" anchorCtr="0">
          <a:noAutofit/>
        </a:bodyPr>
        <a:lstStyle/>
        <a:p>
          <a:pPr lvl="0" algn="ctr" defTabSz="488950">
            <a:lnSpc>
              <a:spcPct val="90000"/>
            </a:lnSpc>
            <a:spcBef>
              <a:spcPct val="0"/>
            </a:spcBef>
            <a:spcAft>
              <a:spcPct val="35000"/>
            </a:spcAft>
          </a:pPr>
          <a:r>
            <a:rPr lang="ru-RU" sz="1100" b="0" i="0" kern="1200" dirty="0" smtClean="0">
              <a:solidFill>
                <a:srgbClr val="002060"/>
              </a:solidFill>
              <a:latin typeface="Calibri" pitchFamily="34" charset="0"/>
            </a:rPr>
            <a:t>пожары металлов (</a:t>
          </a:r>
          <a:r>
            <a:rPr lang="en-US" sz="1100" b="0" i="0" kern="1200" dirty="0" smtClean="0">
              <a:solidFill>
                <a:srgbClr val="002060"/>
              </a:solidFill>
              <a:latin typeface="Calibri" pitchFamily="34" charset="0"/>
            </a:rPr>
            <a:t>D)</a:t>
          </a:r>
          <a:endParaRPr lang="ru-RU" sz="1100" kern="1200" dirty="0">
            <a:solidFill>
              <a:srgbClr val="002060"/>
            </a:solidFill>
            <a:latin typeface="Calibri" pitchFamily="34" charset="0"/>
          </a:endParaRPr>
        </a:p>
      </dsp:txBody>
      <dsp:txXfrm rot="10800000">
        <a:off x="4678759" y="1317528"/>
        <a:ext cx="1240726" cy="1569655"/>
      </dsp:txXfrm>
    </dsp:sp>
    <dsp:sp modelId="{CB10F4C7-1AE1-48B1-9A41-810D2631C5C6}">
      <dsp:nvSpPr>
        <dsp:cNvPr id="0" name=""/>
        <dsp:cNvSpPr/>
      </dsp:nvSpPr>
      <dsp:spPr>
        <a:xfrm>
          <a:off x="6228185" y="175670"/>
          <a:ext cx="1050360" cy="966187"/>
        </a:xfrm>
        <a:prstGeom prst="roundRect">
          <a:avLst>
            <a:gd name="adj" fmla="val 10000"/>
          </a:avLst>
        </a:prstGeom>
        <a:blipFill dpi="0" rotWithShape="1">
          <a:blip xmlns:r="http://schemas.openxmlformats.org/officeDocument/2006/relationships" r:embed="rId5">
            <a:extLst>
              <a:ext uri="{28A0092B-C50C-407E-A947-70E740481C1C}">
                <a14:useLocalDpi xmlns:a14="http://schemas.microsoft.com/office/drawing/2010/main" val="0"/>
              </a:ext>
            </a:extLst>
          </a:blip>
          <a:srcRect/>
          <a:stretch>
            <a:fillRect t="58" r="5407" b="-434"/>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AF7270CE-3BC7-4EC7-BB88-0D310617C18A}">
      <dsp:nvSpPr>
        <dsp:cNvPr id="0" name=""/>
        <dsp:cNvSpPr/>
      </dsp:nvSpPr>
      <dsp:spPr>
        <a:xfrm rot="10800000">
          <a:off x="6092346" y="1317528"/>
          <a:ext cx="1322040" cy="1610312"/>
        </a:xfrm>
        <a:prstGeom prst="round2SameRect">
          <a:avLst>
            <a:gd name="adj1" fmla="val 10500"/>
            <a:gd name="adj2" fmla="val 0"/>
          </a:avLst>
        </a:prstGeom>
        <a:solidFill>
          <a:schemeClr val="accent6">
            <a:lumMod val="20000"/>
            <a:lumOff val="80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8232" tIns="78232" rIns="78232" bIns="78232" numCol="1" spcCol="1270" anchor="t" anchorCtr="0">
          <a:noAutofit/>
        </a:bodyPr>
        <a:lstStyle/>
        <a:p>
          <a:pPr lvl="0" algn="ctr" defTabSz="488950">
            <a:lnSpc>
              <a:spcPct val="90000"/>
            </a:lnSpc>
            <a:spcBef>
              <a:spcPct val="0"/>
            </a:spcBef>
            <a:spcAft>
              <a:spcPct val="35000"/>
            </a:spcAft>
          </a:pPr>
          <a:r>
            <a:rPr lang="ru-RU" sz="1100" b="0" i="0" kern="1200" dirty="0" smtClean="0">
              <a:solidFill>
                <a:srgbClr val="002060"/>
              </a:solidFill>
              <a:latin typeface="Calibri" pitchFamily="34" charset="0"/>
            </a:rPr>
            <a:t>пожары горючих веществ и материалов электроустановок, находящихся под напряжением (Е)</a:t>
          </a:r>
          <a:endParaRPr lang="ru-RU" sz="1100" kern="1200" dirty="0">
            <a:solidFill>
              <a:srgbClr val="002060"/>
            </a:solidFill>
            <a:latin typeface="Calibri" pitchFamily="34" charset="0"/>
          </a:endParaRPr>
        </a:p>
      </dsp:txBody>
      <dsp:txXfrm rot="10800000">
        <a:off x="6133003" y="1317528"/>
        <a:ext cx="1240726" cy="1569655"/>
      </dsp:txXfrm>
    </dsp:sp>
    <dsp:sp modelId="{855C0C31-5734-453B-B852-796EEAE8AB03}">
      <dsp:nvSpPr>
        <dsp:cNvPr id="0" name=""/>
        <dsp:cNvSpPr/>
      </dsp:nvSpPr>
      <dsp:spPr>
        <a:xfrm>
          <a:off x="7665131" y="216028"/>
          <a:ext cx="1040432" cy="966187"/>
        </a:xfrm>
        <a:prstGeom prst="roundRect">
          <a:avLst>
            <a:gd name="adj" fmla="val 10000"/>
          </a:avLst>
        </a:prstGeom>
        <a:blipFill dpi="0" rotWithShape="1">
          <a:blip xmlns:r="http://schemas.openxmlformats.org/officeDocument/2006/relationships" r:embed="rId6" cstate="print">
            <a:extLst>
              <a:ext uri="{28A0092B-C50C-407E-A947-70E740481C1C}">
                <a14:useLocalDpi xmlns:a14="http://schemas.microsoft.com/office/drawing/2010/main" val="0"/>
              </a:ext>
            </a:extLst>
          </a:blip>
          <a:srcRect/>
          <a:stretch>
            <a:fillRect l="1" t="58" r="828" b="-434"/>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E0449AB8-62E2-49DA-9296-FC6C957E9B0F}">
      <dsp:nvSpPr>
        <dsp:cNvPr id="0" name=""/>
        <dsp:cNvSpPr/>
      </dsp:nvSpPr>
      <dsp:spPr>
        <a:xfrm rot="10800000">
          <a:off x="7546590" y="1317528"/>
          <a:ext cx="1322040" cy="1610312"/>
        </a:xfrm>
        <a:prstGeom prst="round2SameRect">
          <a:avLst>
            <a:gd name="adj1" fmla="val 10500"/>
            <a:gd name="adj2" fmla="val 0"/>
          </a:avLst>
        </a:prstGeom>
        <a:solidFill>
          <a:schemeClr val="accent4">
            <a:lumMod val="20000"/>
            <a:lumOff val="80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8232" tIns="78232" rIns="78232" bIns="78232" numCol="1" spcCol="1270" anchor="t" anchorCtr="0">
          <a:noAutofit/>
        </a:bodyPr>
        <a:lstStyle/>
        <a:p>
          <a:pPr lvl="0" algn="ctr" defTabSz="488950">
            <a:lnSpc>
              <a:spcPct val="90000"/>
            </a:lnSpc>
            <a:spcBef>
              <a:spcPct val="0"/>
            </a:spcBef>
            <a:spcAft>
              <a:spcPct val="35000"/>
            </a:spcAft>
          </a:pPr>
          <a:r>
            <a:rPr lang="ru-RU" sz="1100" b="0" i="0" kern="1200" dirty="0" smtClean="0">
              <a:solidFill>
                <a:srgbClr val="002060"/>
              </a:solidFill>
              <a:latin typeface="Calibri" pitchFamily="34" charset="0"/>
            </a:rPr>
            <a:t>пожары ядерных материалов, радиоактивных отходов и радиоактивных веществ (F)</a:t>
          </a:r>
          <a:endParaRPr lang="ru-RU" sz="1100" kern="1200" dirty="0">
            <a:solidFill>
              <a:srgbClr val="002060"/>
            </a:solidFill>
            <a:latin typeface="Calibri" pitchFamily="34" charset="0"/>
          </a:endParaRPr>
        </a:p>
      </dsp:txBody>
      <dsp:txXfrm rot="10800000">
        <a:off x="7587247" y="1317528"/>
        <a:ext cx="1240726" cy="156965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00A369-B2DA-4783-8AF5-C11A45BE3141}">
      <dsp:nvSpPr>
        <dsp:cNvPr id="0" name=""/>
        <dsp:cNvSpPr/>
      </dsp:nvSpPr>
      <dsp:spPr>
        <a:xfrm>
          <a:off x="1116" y="237951"/>
          <a:ext cx="1828353" cy="1828353"/>
        </a:xfrm>
        <a:prstGeom prst="ellipse">
          <a:avLst/>
        </a:prstGeom>
        <a:gradFill rotWithShape="0">
          <a:gsLst>
            <a:gs pos="0">
              <a:schemeClr val="accent2">
                <a:alpha val="50000"/>
                <a:hueOff val="0"/>
                <a:satOff val="0"/>
                <a:lumOff val="0"/>
                <a:alphaOff val="0"/>
                <a:shade val="51000"/>
                <a:satMod val="130000"/>
              </a:schemeClr>
            </a:gs>
            <a:gs pos="80000">
              <a:schemeClr val="accent2">
                <a:alpha val="50000"/>
                <a:hueOff val="0"/>
                <a:satOff val="0"/>
                <a:lumOff val="0"/>
                <a:alphaOff val="0"/>
                <a:shade val="93000"/>
                <a:satMod val="130000"/>
              </a:schemeClr>
            </a:gs>
            <a:gs pos="100000">
              <a:schemeClr val="accent2">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100620" tIns="15240" rIns="100620" bIns="15240" numCol="1" spcCol="1270" anchor="ctr" anchorCtr="0">
          <a:noAutofit/>
        </a:bodyPr>
        <a:lstStyle/>
        <a:p>
          <a:pPr lvl="0" algn="ctr" defTabSz="533400">
            <a:lnSpc>
              <a:spcPct val="90000"/>
            </a:lnSpc>
            <a:spcBef>
              <a:spcPct val="0"/>
            </a:spcBef>
            <a:spcAft>
              <a:spcPct val="35000"/>
            </a:spcAft>
          </a:pPr>
          <a:r>
            <a:rPr lang="ru-RU" sz="1200" b="0" i="0" kern="1200" smtClean="0">
              <a:solidFill>
                <a:srgbClr val="002060"/>
              </a:solidFill>
              <a:latin typeface="Calibri" pitchFamily="34" charset="0"/>
            </a:rPr>
            <a:t>пламя и искры</a:t>
          </a:r>
          <a:endParaRPr lang="ru-RU" sz="1200" kern="1200" dirty="0">
            <a:solidFill>
              <a:srgbClr val="002060"/>
            </a:solidFill>
            <a:latin typeface="Calibri" pitchFamily="34" charset="0"/>
          </a:endParaRPr>
        </a:p>
      </dsp:txBody>
      <dsp:txXfrm>
        <a:off x="268872" y="505707"/>
        <a:ext cx="1292841" cy="1292841"/>
      </dsp:txXfrm>
    </dsp:sp>
    <dsp:sp modelId="{76BDDC75-A46A-4BE5-BCF3-2D7DFF01C4F7}">
      <dsp:nvSpPr>
        <dsp:cNvPr id="0" name=""/>
        <dsp:cNvSpPr/>
      </dsp:nvSpPr>
      <dsp:spPr>
        <a:xfrm>
          <a:off x="1463799" y="237951"/>
          <a:ext cx="1828353" cy="1828353"/>
        </a:xfrm>
        <a:prstGeom prst="ellipse">
          <a:avLst/>
        </a:prstGeom>
        <a:solidFill>
          <a:schemeClr val="accent3">
            <a:lumMod val="20000"/>
            <a:lumOff val="80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100620" tIns="15240" rIns="100620" bIns="15240" numCol="1" spcCol="1270" anchor="ctr" anchorCtr="0">
          <a:noAutofit/>
        </a:bodyPr>
        <a:lstStyle/>
        <a:p>
          <a:pPr lvl="0" algn="ctr" defTabSz="533400">
            <a:lnSpc>
              <a:spcPct val="90000"/>
            </a:lnSpc>
            <a:spcBef>
              <a:spcPct val="0"/>
            </a:spcBef>
            <a:spcAft>
              <a:spcPct val="35000"/>
            </a:spcAft>
          </a:pPr>
          <a:r>
            <a:rPr lang="ru-RU" sz="1200" b="0" i="0" kern="1200" smtClean="0">
              <a:solidFill>
                <a:srgbClr val="002060"/>
              </a:solidFill>
              <a:latin typeface="Calibri" pitchFamily="34" charset="0"/>
            </a:rPr>
            <a:t>тепловой поток</a:t>
          </a:r>
          <a:endParaRPr lang="ru-RU" sz="1200" kern="1200" dirty="0">
            <a:solidFill>
              <a:srgbClr val="002060"/>
            </a:solidFill>
            <a:latin typeface="Calibri" pitchFamily="34" charset="0"/>
          </a:endParaRPr>
        </a:p>
      </dsp:txBody>
      <dsp:txXfrm>
        <a:off x="1731555" y="505707"/>
        <a:ext cx="1292841" cy="1292841"/>
      </dsp:txXfrm>
    </dsp:sp>
    <dsp:sp modelId="{6B545E71-8693-4934-8767-4B31BC4BE446}">
      <dsp:nvSpPr>
        <dsp:cNvPr id="0" name=""/>
        <dsp:cNvSpPr/>
      </dsp:nvSpPr>
      <dsp:spPr>
        <a:xfrm>
          <a:off x="2926481" y="237951"/>
          <a:ext cx="1828353" cy="1828353"/>
        </a:xfrm>
        <a:prstGeom prst="ellipse">
          <a:avLst/>
        </a:prstGeom>
        <a:gradFill rotWithShape="0">
          <a:gsLst>
            <a:gs pos="0">
              <a:schemeClr val="accent4">
                <a:alpha val="50000"/>
                <a:hueOff val="0"/>
                <a:satOff val="0"/>
                <a:lumOff val="0"/>
                <a:alphaOff val="0"/>
                <a:shade val="51000"/>
                <a:satMod val="130000"/>
              </a:schemeClr>
            </a:gs>
            <a:gs pos="80000">
              <a:schemeClr val="accent4">
                <a:alpha val="50000"/>
                <a:hueOff val="0"/>
                <a:satOff val="0"/>
                <a:lumOff val="0"/>
                <a:alphaOff val="0"/>
                <a:shade val="93000"/>
                <a:satMod val="130000"/>
              </a:schemeClr>
            </a:gs>
            <a:gs pos="100000">
              <a:schemeClr val="accent4">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100620" tIns="15240" rIns="100620" bIns="15240" numCol="1" spcCol="1270" anchor="ctr" anchorCtr="0">
          <a:noAutofit/>
        </a:bodyPr>
        <a:lstStyle/>
        <a:p>
          <a:pPr lvl="0" algn="ctr" defTabSz="533400">
            <a:lnSpc>
              <a:spcPct val="90000"/>
            </a:lnSpc>
            <a:spcBef>
              <a:spcPct val="0"/>
            </a:spcBef>
            <a:spcAft>
              <a:spcPct val="35000"/>
            </a:spcAft>
          </a:pPr>
          <a:r>
            <a:rPr lang="ru-RU" sz="1200" b="0" i="0" kern="1200" smtClean="0">
              <a:solidFill>
                <a:srgbClr val="002060"/>
              </a:solidFill>
              <a:latin typeface="Calibri" pitchFamily="34" charset="0"/>
            </a:rPr>
            <a:t>повышенная температура окружающей среды</a:t>
          </a:r>
          <a:endParaRPr lang="ru-RU" sz="1200" kern="1200" dirty="0">
            <a:solidFill>
              <a:srgbClr val="002060"/>
            </a:solidFill>
            <a:latin typeface="Calibri" pitchFamily="34" charset="0"/>
          </a:endParaRPr>
        </a:p>
      </dsp:txBody>
      <dsp:txXfrm>
        <a:off x="3194237" y="505707"/>
        <a:ext cx="1292841" cy="1292841"/>
      </dsp:txXfrm>
    </dsp:sp>
    <dsp:sp modelId="{993CB992-4205-4B5A-81D4-E78B9C2AED64}">
      <dsp:nvSpPr>
        <dsp:cNvPr id="0" name=""/>
        <dsp:cNvSpPr/>
      </dsp:nvSpPr>
      <dsp:spPr>
        <a:xfrm>
          <a:off x="4389164" y="237951"/>
          <a:ext cx="1828353" cy="1828353"/>
        </a:xfrm>
        <a:prstGeom prst="ellipse">
          <a:avLst/>
        </a:prstGeom>
        <a:gradFill rotWithShape="0">
          <a:gsLst>
            <a:gs pos="0">
              <a:schemeClr val="accent5">
                <a:alpha val="50000"/>
                <a:hueOff val="0"/>
                <a:satOff val="0"/>
                <a:lumOff val="0"/>
                <a:alphaOff val="0"/>
                <a:shade val="51000"/>
                <a:satMod val="130000"/>
              </a:schemeClr>
            </a:gs>
            <a:gs pos="80000">
              <a:schemeClr val="accent5">
                <a:alpha val="50000"/>
                <a:hueOff val="0"/>
                <a:satOff val="0"/>
                <a:lumOff val="0"/>
                <a:alphaOff val="0"/>
                <a:shade val="93000"/>
                <a:satMod val="130000"/>
              </a:schemeClr>
            </a:gs>
            <a:gs pos="100000">
              <a:schemeClr val="accent5">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100620" tIns="15240" rIns="100620" bIns="15240" numCol="1" spcCol="1270" anchor="ctr" anchorCtr="0">
          <a:noAutofit/>
        </a:bodyPr>
        <a:lstStyle/>
        <a:p>
          <a:pPr lvl="0" algn="ctr" defTabSz="533400">
            <a:lnSpc>
              <a:spcPct val="90000"/>
            </a:lnSpc>
            <a:spcBef>
              <a:spcPct val="0"/>
            </a:spcBef>
            <a:spcAft>
              <a:spcPct val="35000"/>
            </a:spcAft>
          </a:pPr>
          <a:r>
            <a:rPr lang="ru-RU" sz="1200" b="0" i="0" kern="1200" smtClean="0">
              <a:solidFill>
                <a:srgbClr val="002060"/>
              </a:solidFill>
              <a:latin typeface="Calibri" pitchFamily="34" charset="0"/>
            </a:rPr>
            <a:t>повышенная концентрация токсичных продуктов горения и термического разложения</a:t>
          </a:r>
          <a:endParaRPr lang="ru-RU" sz="1200" kern="1200" dirty="0">
            <a:solidFill>
              <a:srgbClr val="002060"/>
            </a:solidFill>
            <a:latin typeface="Calibri" pitchFamily="34" charset="0"/>
          </a:endParaRPr>
        </a:p>
      </dsp:txBody>
      <dsp:txXfrm>
        <a:off x="4656920" y="505707"/>
        <a:ext cx="1292841" cy="1292841"/>
      </dsp:txXfrm>
    </dsp:sp>
    <dsp:sp modelId="{AAB1DF45-F57B-4264-BEBC-CB1317F61FED}">
      <dsp:nvSpPr>
        <dsp:cNvPr id="0" name=""/>
        <dsp:cNvSpPr/>
      </dsp:nvSpPr>
      <dsp:spPr>
        <a:xfrm>
          <a:off x="5851847" y="237951"/>
          <a:ext cx="1828353" cy="1828353"/>
        </a:xfrm>
        <a:prstGeom prst="ellipse">
          <a:avLst/>
        </a:prstGeom>
        <a:gradFill rotWithShape="0">
          <a:gsLst>
            <a:gs pos="0">
              <a:schemeClr val="accent6">
                <a:alpha val="50000"/>
                <a:hueOff val="0"/>
                <a:satOff val="0"/>
                <a:lumOff val="0"/>
                <a:alphaOff val="0"/>
                <a:shade val="51000"/>
                <a:satMod val="130000"/>
              </a:schemeClr>
            </a:gs>
            <a:gs pos="80000">
              <a:schemeClr val="accent6">
                <a:alpha val="50000"/>
                <a:hueOff val="0"/>
                <a:satOff val="0"/>
                <a:lumOff val="0"/>
                <a:alphaOff val="0"/>
                <a:shade val="93000"/>
                <a:satMod val="130000"/>
              </a:schemeClr>
            </a:gs>
            <a:gs pos="100000">
              <a:schemeClr val="accent6">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100620" tIns="15240" rIns="100620" bIns="15240" numCol="1" spcCol="1270" anchor="ctr" anchorCtr="0">
          <a:noAutofit/>
        </a:bodyPr>
        <a:lstStyle/>
        <a:p>
          <a:pPr lvl="0" algn="ctr" defTabSz="533400">
            <a:lnSpc>
              <a:spcPct val="90000"/>
            </a:lnSpc>
            <a:spcBef>
              <a:spcPct val="0"/>
            </a:spcBef>
            <a:spcAft>
              <a:spcPct val="35000"/>
            </a:spcAft>
          </a:pPr>
          <a:r>
            <a:rPr lang="ru-RU" sz="1200" b="0" i="0" kern="1200" smtClean="0">
              <a:solidFill>
                <a:srgbClr val="002060"/>
              </a:solidFill>
              <a:latin typeface="Calibri" pitchFamily="34" charset="0"/>
            </a:rPr>
            <a:t>пониженная концентрация кислорода</a:t>
          </a:r>
          <a:endParaRPr lang="ru-RU" sz="1200" kern="1200" dirty="0">
            <a:solidFill>
              <a:srgbClr val="002060"/>
            </a:solidFill>
            <a:latin typeface="Calibri" pitchFamily="34" charset="0"/>
          </a:endParaRPr>
        </a:p>
      </dsp:txBody>
      <dsp:txXfrm>
        <a:off x="6119603" y="505707"/>
        <a:ext cx="1292841" cy="1292841"/>
      </dsp:txXfrm>
    </dsp:sp>
    <dsp:sp modelId="{28DD500B-161E-473F-B3BB-DAD1E7486CDA}">
      <dsp:nvSpPr>
        <dsp:cNvPr id="0" name=""/>
        <dsp:cNvSpPr/>
      </dsp:nvSpPr>
      <dsp:spPr>
        <a:xfrm>
          <a:off x="7314530" y="237951"/>
          <a:ext cx="1828353" cy="1828353"/>
        </a:xfrm>
        <a:prstGeom prst="ellipse">
          <a:avLst/>
        </a:prstGeom>
        <a:gradFill rotWithShape="0">
          <a:gsLst>
            <a:gs pos="0">
              <a:schemeClr val="accent2">
                <a:alpha val="50000"/>
                <a:hueOff val="0"/>
                <a:satOff val="0"/>
                <a:lumOff val="0"/>
                <a:alphaOff val="0"/>
                <a:shade val="51000"/>
                <a:satMod val="130000"/>
              </a:schemeClr>
            </a:gs>
            <a:gs pos="80000">
              <a:schemeClr val="accent2">
                <a:alpha val="50000"/>
                <a:hueOff val="0"/>
                <a:satOff val="0"/>
                <a:lumOff val="0"/>
                <a:alphaOff val="0"/>
                <a:shade val="93000"/>
                <a:satMod val="130000"/>
              </a:schemeClr>
            </a:gs>
            <a:gs pos="100000">
              <a:schemeClr val="accent2">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100620" tIns="15240" rIns="100620" bIns="15240" numCol="1" spcCol="1270" anchor="ctr" anchorCtr="0">
          <a:noAutofit/>
        </a:bodyPr>
        <a:lstStyle/>
        <a:p>
          <a:pPr lvl="0" algn="ctr" defTabSz="533400">
            <a:lnSpc>
              <a:spcPct val="90000"/>
            </a:lnSpc>
            <a:spcBef>
              <a:spcPct val="0"/>
            </a:spcBef>
            <a:spcAft>
              <a:spcPct val="35000"/>
            </a:spcAft>
          </a:pPr>
          <a:r>
            <a:rPr lang="ru-RU" sz="1200" b="0" i="0" kern="1200" smtClean="0">
              <a:solidFill>
                <a:srgbClr val="002060"/>
              </a:solidFill>
              <a:latin typeface="Calibri" pitchFamily="34" charset="0"/>
            </a:rPr>
            <a:t>снижение видимости в дыму</a:t>
          </a:r>
          <a:endParaRPr lang="ru-RU" sz="1200" kern="1200" dirty="0">
            <a:solidFill>
              <a:srgbClr val="002060"/>
            </a:solidFill>
            <a:latin typeface="Calibri" pitchFamily="34" charset="0"/>
          </a:endParaRPr>
        </a:p>
      </dsp:txBody>
      <dsp:txXfrm>
        <a:off x="7582286" y="505707"/>
        <a:ext cx="1292841" cy="129284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00A369-B2DA-4783-8AF5-C11A45BE3141}">
      <dsp:nvSpPr>
        <dsp:cNvPr id="0" name=""/>
        <dsp:cNvSpPr/>
      </dsp:nvSpPr>
      <dsp:spPr>
        <a:xfrm>
          <a:off x="1116" y="63822"/>
          <a:ext cx="2176611" cy="2176611"/>
        </a:xfrm>
        <a:prstGeom prst="ellipse">
          <a:avLst/>
        </a:prstGeom>
        <a:gradFill rotWithShape="0">
          <a:gsLst>
            <a:gs pos="0">
              <a:schemeClr val="accent2">
                <a:alpha val="50000"/>
                <a:hueOff val="0"/>
                <a:satOff val="0"/>
                <a:lumOff val="0"/>
                <a:alphaOff val="0"/>
                <a:shade val="51000"/>
                <a:satMod val="130000"/>
              </a:schemeClr>
            </a:gs>
            <a:gs pos="80000">
              <a:schemeClr val="accent2">
                <a:alpha val="50000"/>
                <a:hueOff val="0"/>
                <a:satOff val="0"/>
                <a:lumOff val="0"/>
                <a:alphaOff val="0"/>
                <a:shade val="93000"/>
                <a:satMod val="130000"/>
              </a:schemeClr>
            </a:gs>
            <a:gs pos="100000">
              <a:schemeClr val="accent2">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119786" tIns="13970" rIns="119786" bIns="13970" numCol="1" spcCol="1270" anchor="ctr" anchorCtr="0">
          <a:noAutofit/>
        </a:bodyPr>
        <a:lstStyle/>
        <a:p>
          <a:pPr lvl="0" algn="ctr" defTabSz="488950">
            <a:lnSpc>
              <a:spcPct val="90000"/>
            </a:lnSpc>
            <a:spcBef>
              <a:spcPct val="0"/>
            </a:spcBef>
            <a:spcAft>
              <a:spcPct val="35000"/>
            </a:spcAft>
          </a:pPr>
          <a:r>
            <a:rPr lang="ru-RU" sz="1100" b="0" i="0" kern="1200" dirty="0" smtClean="0">
              <a:solidFill>
                <a:srgbClr val="002060"/>
              </a:solidFill>
              <a:latin typeface="Calibri" pitchFamily="34" charset="0"/>
            </a:rPr>
            <a:t>осколки, части разрушившихся зданий, сооружений, транспортных средств, технологических установок, оборудования, агрегатов, изделий и иного имущества</a:t>
          </a:r>
          <a:endParaRPr lang="ru-RU" sz="1100" kern="1200" dirty="0">
            <a:solidFill>
              <a:srgbClr val="002060"/>
            </a:solidFill>
            <a:latin typeface="Calibri" pitchFamily="34" charset="0"/>
          </a:endParaRPr>
        </a:p>
      </dsp:txBody>
      <dsp:txXfrm>
        <a:off x="319873" y="382579"/>
        <a:ext cx="1539097" cy="1539097"/>
      </dsp:txXfrm>
    </dsp:sp>
    <dsp:sp modelId="{76BDDC75-A46A-4BE5-BCF3-2D7DFF01C4F7}">
      <dsp:nvSpPr>
        <dsp:cNvPr id="0" name=""/>
        <dsp:cNvSpPr/>
      </dsp:nvSpPr>
      <dsp:spPr>
        <a:xfrm>
          <a:off x="1742405" y="63822"/>
          <a:ext cx="2176611" cy="2176611"/>
        </a:xfrm>
        <a:prstGeom prst="ellipse">
          <a:avLst/>
        </a:prstGeom>
        <a:solidFill>
          <a:schemeClr val="accent3">
            <a:lumMod val="20000"/>
            <a:lumOff val="80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119786" tIns="13970" rIns="119786" bIns="13970" numCol="1" spcCol="1270" anchor="ctr" anchorCtr="0">
          <a:noAutofit/>
        </a:bodyPr>
        <a:lstStyle/>
        <a:p>
          <a:pPr lvl="0" algn="ctr" defTabSz="488950">
            <a:lnSpc>
              <a:spcPct val="90000"/>
            </a:lnSpc>
            <a:spcBef>
              <a:spcPct val="0"/>
            </a:spcBef>
            <a:spcAft>
              <a:spcPct val="35000"/>
            </a:spcAft>
          </a:pPr>
          <a:r>
            <a:rPr lang="ru-RU" sz="1100" b="0" i="0" kern="1200" dirty="0" smtClean="0">
              <a:solidFill>
                <a:srgbClr val="002060"/>
              </a:solidFill>
              <a:latin typeface="Calibri" pitchFamily="34" charset="0"/>
            </a:rPr>
            <a:t>радиоактивные и токсичные вещества и материалы, попавшие в окружающую среду из разрушенных технологических установок, оборудования, агрегатов, изделий и иного имущества</a:t>
          </a:r>
          <a:endParaRPr lang="ru-RU" sz="1100" kern="1200" dirty="0">
            <a:solidFill>
              <a:srgbClr val="002060"/>
            </a:solidFill>
            <a:latin typeface="Calibri" pitchFamily="34" charset="0"/>
          </a:endParaRPr>
        </a:p>
      </dsp:txBody>
      <dsp:txXfrm>
        <a:off x="2061162" y="382579"/>
        <a:ext cx="1539097" cy="1539097"/>
      </dsp:txXfrm>
    </dsp:sp>
    <dsp:sp modelId="{6B545E71-8693-4934-8767-4B31BC4BE446}">
      <dsp:nvSpPr>
        <dsp:cNvPr id="0" name=""/>
        <dsp:cNvSpPr/>
      </dsp:nvSpPr>
      <dsp:spPr>
        <a:xfrm>
          <a:off x="3483694" y="63822"/>
          <a:ext cx="2176611" cy="2176611"/>
        </a:xfrm>
        <a:prstGeom prst="ellipse">
          <a:avLst/>
        </a:prstGeom>
        <a:gradFill rotWithShape="0">
          <a:gsLst>
            <a:gs pos="0">
              <a:schemeClr val="accent4">
                <a:alpha val="50000"/>
                <a:hueOff val="0"/>
                <a:satOff val="0"/>
                <a:lumOff val="0"/>
                <a:alphaOff val="0"/>
                <a:shade val="51000"/>
                <a:satMod val="130000"/>
              </a:schemeClr>
            </a:gs>
            <a:gs pos="80000">
              <a:schemeClr val="accent4">
                <a:alpha val="50000"/>
                <a:hueOff val="0"/>
                <a:satOff val="0"/>
                <a:lumOff val="0"/>
                <a:alphaOff val="0"/>
                <a:shade val="93000"/>
                <a:satMod val="130000"/>
              </a:schemeClr>
            </a:gs>
            <a:gs pos="100000">
              <a:schemeClr val="accent4">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119786" tIns="15240" rIns="119786" bIns="15240" numCol="1" spcCol="1270" anchor="ctr" anchorCtr="0">
          <a:noAutofit/>
        </a:bodyPr>
        <a:lstStyle/>
        <a:p>
          <a:pPr lvl="0" algn="ctr" defTabSz="533400">
            <a:lnSpc>
              <a:spcPct val="90000"/>
            </a:lnSpc>
            <a:spcBef>
              <a:spcPct val="0"/>
            </a:spcBef>
            <a:spcAft>
              <a:spcPct val="35000"/>
            </a:spcAft>
          </a:pPr>
          <a:r>
            <a:rPr lang="ru-RU" sz="1200" b="0" i="0" kern="1200" dirty="0" smtClean="0">
              <a:solidFill>
                <a:srgbClr val="002060"/>
              </a:solidFill>
              <a:latin typeface="Calibri" pitchFamily="34" charset="0"/>
            </a:rPr>
            <a:t>вынос высокого напряжения на токопроводящие части технологических установок, оборудования, агрегатов, изделий и иного имущества</a:t>
          </a:r>
          <a:endParaRPr lang="ru-RU" sz="1200" kern="1200" dirty="0">
            <a:solidFill>
              <a:srgbClr val="002060"/>
            </a:solidFill>
            <a:latin typeface="Calibri" pitchFamily="34" charset="0"/>
          </a:endParaRPr>
        </a:p>
      </dsp:txBody>
      <dsp:txXfrm>
        <a:off x="3802451" y="382579"/>
        <a:ext cx="1539097" cy="1539097"/>
      </dsp:txXfrm>
    </dsp:sp>
    <dsp:sp modelId="{993CB992-4205-4B5A-81D4-E78B9C2AED64}">
      <dsp:nvSpPr>
        <dsp:cNvPr id="0" name=""/>
        <dsp:cNvSpPr/>
      </dsp:nvSpPr>
      <dsp:spPr>
        <a:xfrm>
          <a:off x="5224983" y="63822"/>
          <a:ext cx="2176611" cy="2176611"/>
        </a:xfrm>
        <a:prstGeom prst="ellipse">
          <a:avLst/>
        </a:prstGeom>
        <a:gradFill rotWithShape="0">
          <a:gsLst>
            <a:gs pos="0">
              <a:schemeClr val="accent5">
                <a:alpha val="50000"/>
                <a:hueOff val="0"/>
                <a:satOff val="0"/>
                <a:lumOff val="0"/>
                <a:alphaOff val="0"/>
                <a:shade val="51000"/>
                <a:satMod val="130000"/>
              </a:schemeClr>
            </a:gs>
            <a:gs pos="80000">
              <a:schemeClr val="accent5">
                <a:alpha val="50000"/>
                <a:hueOff val="0"/>
                <a:satOff val="0"/>
                <a:lumOff val="0"/>
                <a:alphaOff val="0"/>
                <a:shade val="93000"/>
                <a:satMod val="130000"/>
              </a:schemeClr>
            </a:gs>
            <a:gs pos="100000">
              <a:schemeClr val="accent5">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119786" tIns="15240" rIns="119786" bIns="15240" numCol="1" spcCol="1270" anchor="ctr" anchorCtr="0">
          <a:noAutofit/>
        </a:bodyPr>
        <a:lstStyle/>
        <a:p>
          <a:pPr lvl="0" algn="ctr" defTabSz="533400">
            <a:lnSpc>
              <a:spcPct val="90000"/>
            </a:lnSpc>
            <a:spcBef>
              <a:spcPct val="0"/>
            </a:spcBef>
            <a:spcAft>
              <a:spcPct val="35000"/>
            </a:spcAft>
          </a:pPr>
          <a:r>
            <a:rPr lang="ru-RU" sz="1200" b="0" i="0" kern="1200" dirty="0" smtClean="0">
              <a:solidFill>
                <a:srgbClr val="002060"/>
              </a:solidFill>
              <a:latin typeface="Calibri" pitchFamily="34" charset="0"/>
            </a:rPr>
            <a:t>опасные факторы взрыва, происшедшего вследствие пожара</a:t>
          </a:r>
          <a:endParaRPr lang="ru-RU" sz="1200" kern="1200" dirty="0">
            <a:solidFill>
              <a:srgbClr val="002060"/>
            </a:solidFill>
            <a:latin typeface="Calibri" pitchFamily="34" charset="0"/>
          </a:endParaRPr>
        </a:p>
      </dsp:txBody>
      <dsp:txXfrm>
        <a:off x="5543740" y="382579"/>
        <a:ext cx="1539097" cy="1539097"/>
      </dsp:txXfrm>
    </dsp:sp>
    <dsp:sp modelId="{AAB1DF45-F57B-4264-BEBC-CB1317F61FED}">
      <dsp:nvSpPr>
        <dsp:cNvPr id="0" name=""/>
        <dsp:cNvSpPr/>
      </dsp:nvSpPr>
      <dsp:spPr>
        <a:xfrm>
          <a:off x="6966272" y="63822"/>
          <a:ext cx="2176611" cy="2176611"/>
        </a:xfrm>
        <a:prstGeom prst="ellipse">
          <a:avLst/>
        </a:prstGeom>
        <a:gradFill rotWithShape="0">
          <a:gsLst>
            <a:gs pos="0">
              <a:schemeClr val="accent6">
                <a:alpha val="50000"/>
                <a:hueOff val="0"/>
                <a:satOff val="0"/>
                <a:lumOff val="0"/>
                <a:alphaOff val="0"/>
                <a:shade val="51000"/>
                <a:satMod val="130000"/>
              </a:schemeClr>
            </a:gs>
            <a:gs pos="80000">
              <a:schemeClr val="accent6">
                <a:alpha val="50000"/>
                <a:hueOff val="0"/>
                <a:satOff val="0"/>
                <a:lumOff val="0"/>
                <a:alphaOff val="0"/>
                <a:shade val="93000"/>
                <a:satMod val="130000"/>
              </a:schemeClr>
            </a:gs>
            <a:gs pos="100000">
              <a:schemeClr val="accent6">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119786" tIns="15240" rIns="119786" bIns="15240" numCol="1" spcCol="1270" anchor="ctr" anchorCtr="0">
          <a:noAutofit/>
        </a:bodyPr>
        <a:lstStyle/>
        <a:p>
          <a:pPr lvl="0" algn="ctr" defTabSz="533400">
            <a:lnSpc>
              <a:spcPct val="90000"/>
            </a:lnSpc>
            <a:spcBef>
              <a:spcPct val="0"/>
            </a:spcBef>
            <a:spcAft>
              <a:spcPct val="35000"/>
            </a:spcAft>
          </a:pPr>
          <a:r>
            <a:rPr lang="ru-RU" sz="1200" b="0" i="0" kern="1200" dirty="0" smtClean="0">
              <a:solidFill>
                <a:srgbClr val="002060"/>
              </a:solidFill>
              <a:latin typeface="Calibri" pitchFamily="34" charset="0"/>
            </a:rPr>
            <a:t>воздействие огнетушащих веществ</a:t>
          </a:r>
          <a:endParaRPr lang="ru-RU" sz="1200" kern="1200" dirty="0">
            <a:solidFill>
              <a:srgbClr val="002060"/>
            </a:solidFill>
            <a:latin typeface="Calibri" pitchFamily="34" charset="0"/>
          </a:endParaRPr>
        </a:p>
      </dsp:txBody>
      <dsp:txXfrm>
        <a:off x="7285029" y="382579"/>
        <a:ext cx="1539097" cy="153909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2AD884-D691-4707-A92E-5607FFB5E6F2}">
      <dsp:nvSpPr>
        <dsp:cNvPr id="0" name=""/>
        <dsp:cNvSpPr/>
      </dsp:nvSpPr>
      <dsp:spPr>
        <a:xfrm>
          <a:off x="432655" y="9268"/>
          <a:ext cx="8240935" cy="1200194"/>
        </a:xfrm>
        <a:prstGeom prst="rightArrow">
          <a:avLst>
            <a:gd name="adj1" fmla="val 50000"/>
            <a:gd name="adj2" fmla="val 50000"/>
          </a:avLst>
        </a:prstGeom>
        <a:solidFill>
          <a:schemeClr val="accent2">
            <a:lumMod val="40000"/>
            <a:lumOff val="60000"/>
          </a:schemeClr>
        </a:solidFill>
        <a:ln w="25400"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254000" bIns="190531" numCol="1" spcCol="1270" anchor="ctr" anchorCtr="0">
          <a:noAutofit/>
        </a:bodyPr>
        <a:lstStyle/>
        <a:p>
          <a:pPr lvl="0" algn="l" defTabSz="889000">
            <a:lnSpc>
              <a:spcPct val="90000"/>
            </a:lnSpc>
            <a:spcBef>
              <a:spcPct val="0"/>
            </a:spcBef>
            <a:spcAft>
              <a:spcPct val="35000"/>
            </a:spcAft>
          </a:pPr>
          <a:r>
            <a:rPr lang="ru-RU" sz="2000" b="0" i="0" kern="1200" dirty="0" smtClean="0">
              <a:solidFill>
                <a:srgbClr val="002060"/>
              </a:solidFill>
              <a:latin typeface="Calibri" pitchFamily="34" charset="0"/>
            </a:rPr>
            <a:t>НЕГОРЮЧИЕ</a:t>
          </a:r>
          <a:endParaRPr lang="ru-RU" sz="2000" kern="1200" dirty="0">
            <a:solidFill>
              <a:srgbClr val="002060"/>
            </a:solidFill>
            <a:latin typeface="Calibri" pitchFamily="34" charset="0"/>
          </a:endParaRPr>
        </a:p>
      </dsp:txBody>
      <dsp:txXfrm>
        <a:off x="432655" y="309317"/>
        <a:ext cx="7940887" cy="600097"/>
      </dsp:txXfrm>
    </dsp:sp>
    <dsp:sp modelId="{50C371D2-5F8C-4B4D-A890-C819CE4A97C6}">
      <dsp:nvSpPr>
        <dsp:cNvPr id="0" name=""/>
        <dsp:cNvSpPr/>
      </dsp:nvSpPr>
      <dsp:spPr>
        <a:xfrm>
          <a:off x="432655" y="934791"/>
          <a:ext cx="2538207" cy="2312015"/>
        </a:xfrm>
        <a:prstGeom prst="rect">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ru-RU" sz="1400" b="0" i="0" kern="1200" dirty="0" smtClean="0">
              <a:solidFill>
                <a:srgbClr val="002060"/>
              </a:solidFill>
              <a:latin typeface="Calibri" pitchFamily="34" charset="0"/>
            </a:rPr>
            <a:t>вещества и материалы, неспособные гореть в воздухе. Негорючие вещества могут быть </a:t>
          </a:r>
          <a:r>
            <a:rPr lang="ru-RU" sz="1400" b="0" i="0" kern="1200" dirty="0" err="1" smtClean="0">
              <a:solidFill>
                <a:srgbClr val="002060"/>
              </a:solidFill>
              <a:latin typeface="Calibri" pitchFamily="34" charset="0"/>
            </a:rPr>
            <a:t>пожаровзрывоопасными</a:t>
          </a:r>
          <a:r>
            <a:rPr lang="ru-RU" sz="1400" b="0" i="0" kern="1200" dirty="0" smtClean="0">
              <a:solidFill>
                <a:srgbClr val="002060"/>
              </a:solidFill>
              <a:latin typeface="Calibri" pitchFamily="34" charset="0"/>
            </a:rPr>
            <a:t> (например, окислители или вещества, выделяющие горючие продукты при взаимодействии с водой, кислородом воздуха или друг с другом).</a:t>
          </a:r>
          <a:endParaRPr lang="ru-RU" sz="1400" kern="1200" dirty="0">
            <a:solidFill>
              <a:srgbClr val="002060"/>
            </a:solidFill>
            <a:latin typeface="Calibri" pitchFamily="34" charset="0"/>
          </a:endParaRPr>
        </a:p>
      </dsp:txBody>
      <dsp:txXfrm>
        <a:off x="432655" y="934791"/>
        <a:ext cx="2538207" cy="2312015"/>
      </dsp:txXfrm>
    </dsp:sp>
    <dsp:sp modelId="{260CF095-CB6B-4426-9B0C-93E894FA552E}">
      <dsp:nvSpPr>
        <dsp:cNvPr id="0" name=""/>
        <dsp:cNvSpPr/>
      </dsp:nvSpPr>
      <dsp:spPr>
        <a:xfrm>
          <a:off x="2968297" y="387009"/>
          <a:ext cx="5702727" cy="1200194"/>
        </a:xfrm>
        <a:prstGeom prst="rightArrow">
          <a:avLst>
            <a:gd name="adj1" fmla="val 50000"/>
            <a:gd name="adj2" fmla="val 50000"/>
          </a:avLst>
        </a:prstGeom>
        <a:solidFill>
          <a:srgbClr val="92D050"/>
        </a:solidFill>
        <a:ln w="25400"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254000" bIns="190531" numCol="1" spcCol="1270" anchor="ctr" anchorCtr="0">
          <a:noAutofit/>
        </a:bodyPr>
        <a:lstStyle/>
        <a:p>
          <a:pPr lvl="0" algn="l" defTabSz="889000">
            <a:lnSpc>
              <a:spcPct val="90000"/>
            </a:lnSpc>
            <a:spcBef>
              <a:spcPct val="0"/>
            </a:spcBef>
            <a:spcAft>
              <a:spcPct val="35000"/>
            </a:spcAft>
          </a:pPr>
          <a:r>
            <a:rPr lang="ru-RU" sz="2000" b="0" i="0" kern="1200" dirty="0" smtClean="0">
              <a:solidFill>
                <a:srgbClr val="C00000"/>
              </a:solidFill>
              <a:latin typeface="Calibri" pitchFamily="34" charset="0"/>
            </a:rPr>
            <a:t>ТРУДНОГОРЮЧИЕ</a:t>
          </a:r>
          <a:endParaRPr lang="ru-RU" sz="2000" kern="1200" dirty="0">
            <a:solidFill>
              <a:srgbClr val="C00000"/>
            </a:solidFill>
            <a:latin typeface="Calibri" pitchFamily="34" charset="0"/>
          </a:endParaRPr>
        </a:p>
      </dsp:txBody>
      <dsp:txXfrm>
        <a:off x="2968297" y="687058"/>
        <a:ext cx="5402679" cy="600097"/>
      </dsp:txXfrm>
    </dsp:sp>
    <dsp:sp modelId="{8E329B7F-9402-40E3-AB53-128941A6961E}">
      <dsp:nvSpPr>
        <dsp:cNvPr id="0" name=""/>
        <dsp:cNvSpPr/>
      </dsp:nvSpPr>
      <dsp:spPr>
        <a:xfrm>
          <a:off x="2970863" y="1334856"/>
          <a:ext cx="2538207" cy="2312015"/>
        </a:xfrm>
        <a:prstGeom prst="rect">
          <a:avLst/>
        </a:prstGeom>
        <a:solidFill>
          <a:schemeClr val="lt1">
            <a:hueOff val="0"/>
            <a:satOff val="0"/>
            <a:lumOff val="0"/>
            <a:alphaOff val="0"/>
          </a:schemeClr>
        </a:solidFill>
        <a:ln w="25400" cap="flat" cmpd="sng" algn="ctr">
          <a:solidFill>
            <a:schemeClr val="accent2">
              <a:hueOff val="5259187"/>
              <a:satOff val="-30948"/>
              <a:lumOff val="117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ru-RU" sz="1600" b="0" i="0" kern="1200" dirty="0" smtClean="0">
              <a:solidFill>
                <a:srgbClr val="002060"/>
              </a:solidFill>
              <a:latin typeface="Calibri" pitchFamily="34" charset="0"/>
            </a:rPr>
            <a:t>вещества и материалы, способные гореть в воздухе при воздействии источника зажигания, но неспособные самостоятельно гореть после его удаления.</a:t>
          </a:r>
          <a:endParaRPr lang="ru-RU" sz="1600" kern="1200" dirty="0">
            <a:solidFill>
              <a:srgbClr val="002060"/>
            </a:solidFill>
            <a:latin typeface="Calibri" pitchFamily="34" charset="0"/>
          </a:endParaRPr>
        </a:p>
      </dsp:txBody>
      <dsp:txXfrm>
        <a:off x="2970863" y="1334856"/>
        <a:ext cx="2538207" cy="2312015"/>
      </dsp:txXfrm>
    </dsp:sp>
    <dsp:sp modelId="{DBC60A0A-043D-428F-998E-1D43EEF2DF5A}">
      <dsp:nvSpPr>
        <dsp:cNvPr id="0" name=""/>
        <dsp:cNvSpPr/>
      </dsp:nvSpPr>
      <dsp:spPr>
        <a:xfrm>
          <a:off x="5509071" y="809398"/>
          <a:ext cx="3164519" cy="1200194"/>
        </a:xfrm>
        <a:prstGeom prst="rightArrow">
          <a:avLst>
            <a:gd name="adj1" fmla="val 50000"/>
            <a:gd name="adj2" fmla="val 50000"/>
          </a:avLst>
        </a:prstGeom>
        <a:solidFill>
          <a:schemeClr val="accent3">
            <a:lumMod val="20000"/>
            <a:lumOff val="80000"/>
          </a:schemeClr>
        </a:solidFill>
        <a:ln w="25400"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254000" bIns="190531" numCol="1" spcCol="1270" anchor="ctr" anchorCtr="0">
          <a:noAutofit/>
        </a:bodyPr>
        <a:lstStyle/>
        <a:p>
          <a:pPr lvl="0" algn="l" defTabSz="889000">
            <a:lnSpc>
              <a:spcPct val="90000"/>
            </a:lnSpc>
            <a:spcBef>
              <a:spcPct val="0"/>
            </a:spcBef>
            <a:spcAft>
              <a:spcPct val="35000"/>
            </a:spcAft>
          </a:pPr>
          <a:r>
            <a:rPr lang="ru-RU" sz="2000" b="0" i="0" kern="1200" dirty="0" smtClean="0">
              <a:solidFill>
                <a:srgbClr val="FF0000"/>
              </a:solidFill>
              <a:latin typeface="Calibri" pitchFamily="34" charset="0"/>
            </a:rPr>
            <a:t>ГОРЮЧИЕ</a:t>
          </a:r>
          <a:endParaRPr lang="ru-RU" sz="2000" kern="1200" dirty="0">
            <a:solidFill>
              <a:srgbClr val="FF0000"/>
            </a:solidFill>
            <a:latin typeface="Calibri" pitchFamily="34" charset="0"/>
          </a:endParaRPr>
        </a:p>
      </dsp:txBody>
      <dsp:txXfrm>
        <a:off x="5509071" y="1109447"/>
        <a:ext cx="2864471" cy="600097"/>
      </dsp:txXfrm>
    </dsp:sp>
    <dsp:sp modelId="{6B001DA6-1686-4F5E-B5C9-6241A4AC09EA}">
      <dsp:nvSpPr>
        <dsp:cNvPr id="0" name=""/>
        <dsp:cNvSpPr/>
      </dsp:nvSpPr>
      <dsp:spPr>
        <a:xfrm>
          <a:off x="5509071" y="1734920"/>
          <a:ext cx="2538207" cy="2278179"/>
        </a:xfrm>
        <a:prstGeom prst="rect">
          <a:avLst/>
        </a:prstGeom>
        <a:solidFill>
          <a:schemeClr val="lt1">
            <a:hueOff val="0"/>
            <a:satOff val="0"/>
            <a:lumOff val="0"/>
            <a:alphaOff val="0"/>
          </a:schemeClr>
        </a:solidFill>
        <a:ln w="25400" cap="flat" cmpd="sng" algn="ctr">
          <a:solidFill>
            <a:schemeClr val="accent2">
              <a:hueOff val="10518374"/>
              <a:satOff val="-61895"/>
              <a:lumOff val="235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ru-RU" sz="1600" b="0" i="0" kern="1200" dirty="0" smtClean="0">
              <a:solidFill>
                <a:srgbClr val="002060"/>
              </a:solidFill>
              <a:latin typeface="Calibri" pitchFamily="34" charset="0"/>
            </a:rPr>
            <a:t>вещества и материалы, способные самовозгораться, а также возгораться под воздействием источника зажигания и самостоятельно гореть после его удаления.</a:t>
          </a:r>
          <a:endParaRPr lang="ru-RU" sz="1600" kern="1200" dirty="0">
            <a:solidFill>
              <a:srgbClr val="002060"/>
            </a:solidFill>
            <a:latin typeface="Calibri" pitchFamily="34" charset="0"/>
          </a:endParaRPr>
        </a:p>
      </dsp:txBody>
      <dsp:txXfrm>
        <a:off x="5509071" y="1734920"/>
        <a:ext cx="2538207" cy="227817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43C68A-EF19-4722-9511-EAF2E36AE890}">
      <dsp:nvSpPr>
        <dsp:cNvPr id="0" name=""/>
        <dsp:cNvSpPr/>
      </dsp:nvSpPr>
      <dsp:spPr>
        <a:xfrm>
          <a:off x="1390584" y="161932"/>
          <a:ext cx="3819881" cy="3819798"/>
        </a:xfrm>
        <a:prstGeom prst="ellipse">
          <a:avLst/>
        </a:prstGeom>
        <a:blipFill rotWithShape="0">
          <a:blip xmlns:r="http://schemas.openxmlformats.org/officeDocument/2006/relationships" r:embed="rId1"/>
          <a:stretch>
            <a:fillRect/>
          </a:stretch>
        </a:blip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47650" tIns="247650" rIns="247650" bIns="247650" numCol="1" spcCol="1270" anchor="ctr" anchorCtr="0">
          <a:noAutofit/>
        </a:bodyPr>
        <a:lstStyle/>
        <a:p>
          <a:pPr lvl="0" algn="just" defTabSz="2889250">
            <a:lnSpc>
              <a:spcPct val="90000"/>
            </a:lnSpc>
            <a:spcBef>
              <a:spcPct val="0"/>
            </a:spcBef>
            <a:spcAft>
              <a:spcPct val="35000"/>
            </a:spcAft>
          </a:pPr>
          <a:r>
            <a:rPr lang="ru-RU" sz="6500" kern="1200" dirty="0" smtClean="0"/>
            <a:t>-</a:t>
          </a:r>
          <a:endParaRPr lang="ru-RU" sz="6500" kern="1200" dirty="0"/>
        </a:p>
      </dsp:txBody>
      <dsp:txXfrm>
        <a:off x="1949993" y="721328"/>
        <a:ext cx="2701063" cy="2701006"/>
      </dsp:txXfrm>
    </dsp:sp>
    <dsp:sp modelId="{A1EBE3FB-18E9-435F-9992-97222E75A09D}">
      <dsp:nvSpPr>
        <dsp:cNvPr id="0" name=""/>
        <dsp:cNvSpPr/>
      </dsp:nvSpPr>
      <dsp:spPr>
        <a:xfrm>
          <a:off x="3471076" y="47030"/>
          <a:ext cx="424825" cy="424818"/>
        </a:xfrm>
        <a:prstGeom prst="ellips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5FE32481-E8FA-4C7D-8DCD-520D85F71A0C}">
      <dsp:nvSpPr>
        <dsp:cNvPr id="0" name=""/>
        <dsp:cNvSpPr/>
      </dsp:nvSpPr>
      <dsp:spPr>
        <a:xfrm>
          <a:off x="2465133" y="3757054"/>
          <a:ext cx="307608" cy="307904"/>
        </a:xfrm>
        <a:prstGeom prst="ellipse">
          <a:avLst/>
        </a:prstGeom>
        <a:gradFill rotWithShape="0">
          <a:gsLst>
            <a:gs pos="0">
              <a:schemeClr val="accent4">
                <a:hueOff val="-1083597"/>
                <a:satOff val="5141"/>
                <a:lumOff val="-1111"/>
                <a:alphaOff val="0"/>
                <a:shade val="51000"/>
                <a:satMod val="130000"/>
              </a:schemeClr>
            </a:gs>
            <a:gs pos="80000">
              <a:schemeClr val="accent4">
                <a:hueOff val="-1083597"/>
                <a:satOff val="5141"/>
                <a:lumOff val="-1111"/>
                <a:alphaOff val="0"/>
                <a:shade val="93000"/>
                <a:satMod val="130000"/>
              </a:schemeClr>
            </a:gs>
            <a:gs pos="100000">
              <a:schemeClr val="accent4">
                <a:hueOff val="-1083597"/>
                <a:satOff val="5141"/>
                <a:lumOff val="-1111"/>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0C0DBD7A-E596-4DE4-95F8-284DEE1AC323}">
      <dsp:nvSpPr>
        <dsp:cNvPr id="0" name=""/>
        <dsp:cNvSpPr/>
      </dsp:nvSpPr>
      <dsp:spPr>
        <a:xfrm>
          <a:off x="5357217" y="1771294"/>
          <a:ext cx="307608" cy="307904"/>
        </a:xfrm>
        <a:prstGeom prst="ellipse">
          <a:avLst/>
        </a:prstGeom>
        <a:gradFill rotWithShape="0">
          <a:gsLst>
            <a:gs pos="0">
              <a:schemeClr val="accent4">
                <a:hueOff val="-2167194"/>
                <a:satOff val="10282"/>
                <a:lumOff val="-2222"/>
                <a:alphaOff val="0"/>
                <a:shade val="51000"/>
                <a:satMod val="130000"/>
              </a:schemeClr>
            </a:gs>
            <a:gs pos="80000">
              <a:schemeClr val="accent4">
                <a:hueOff val="-2167194"/>
                <a:satOff val="10282"/>
                <a:lumOff val="-2222"/>
                <a:alphaOff val="0"/>
                <a:shade val="93000"/>
                <a:satMod val="130000"/>
              </a:schemeClr>
            </a:gs>
            <a:gs pos="100000">
              <a:schemeClr val="accent4">
                <a:hueOff val="-2167194"/>
                <a:satOff val="10282"/>
                <a:lumOff val="-2222"/>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509ACAE9-9FF4-4D52-99E7-F0369B6C4719}">
      <dsp:nvSpPr>
        <dsp:cNvPr id="0" name=""/>
        <dsp:cNvSpPr/>
      </dsp:nvSpPr>
      <dsp:spPr>
        <a:xfrm>
          <a:off x="3885245" y="4084593"/>
          <a:ext cx="424825" cy="424818"/>
        </a:xfrm>
        <a:prstGeom prst="ellipse">
          <a:avLst/>
        </a:prstGeom>
        <a:gradFill rotWithShape="0">
          <a:gsLst>
            <a:gs pos="0">
              <a:schemeClr val="accent4">
                <a:hueOff val="-3250790"/>
                <a:satOff val="15422"/>
                <a:lumOff val="-3333"/>
                <a:alphaOff val="0"/>
                <a:shade val="51000"/>
                <a:satMod val="130000"/>
              </a:schemeClr>
            </a:gs>
            <a:gs pos="80000">
              <a:schemeClr val="accent4">
                <a:hueOff val="-3250790"/>
                <a:satOff val="15422"/>
                <a:lumOff val="-3333"/>
                <a:alphaOff val="0"/>
                <a:shade val="93000"/>
                <a:satMod val="130000"/>
              </a:schemeClr>
            </a:gs>
            <a:gs pos="100000">
              <a:schemeClr val="accent4">
                <a:hueOff val="-3250790"/>
                <a:satOff val="15422"/>
                <a:lumOff val="-333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4D39D6AC-CFAD-4B2C-8A4D-2BB02EDCAD50}">
      <dsp:nvSpPr>
        <dsp:cNvPr id="0" name=""/>
        <dsp:cNvSpPr/>
      </dsp:nvSpPr>
      <dsp:spPr>
        <a:xfrm>
          <a:off x="2552514" y="650790"/>
          <a:ext cx="307608" cy="307904"/>
        </a:xfrm>
        <a:prstGeom prst="ellipse">
          <a:avLst/>
        </a:prstGeom>
        <a:gradFill rotWithShape="0">
          <a:gsLst>
            <a:gs pos="0">
              <a:schemeClr val="accent4">
                <a:hueOff val="-4334388"/>
                <a:satOff val="20563"/>
                <a:lumOff val="-4444"/>
                <a:alphaOff val="0"/>
                <a:shade val="51000"/>
                <a:satMod val="130000"/>
              </a:schemeClr>
            </a:gs>
            <a:gs pos="80000">
              <a:schemeClr val="accent4">
                <a:hueOff val="-4334388"/>
                <a:satOff val="20563"/>
                <a:lumOff val="-4444"/>
                <a:alphaOff val="0"/>
                <a:shade val="93000"/>
                <a:satMod val="130000"/>
              </a:schemeClr>
            </a:gs>
            <a:gs pos="100000">
              <a:schemeClr val="accent4">
                <a:hueOff val="-4334388"/>
                <a:satOff val="20563"/>
                <a:lumOff val="-4444"/>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91598DD8-0F49-4DA1-B737-004FCEEB4507}">
      <dsp:nvSpPr>
        <dsp:cNvPr id="0" name=""/>
        <dsp:cNvSpPr/>
      </dsp:nvSpPr>
      <dsp:spPr>
        <a:xfrm>
          <a:off x="1582803" y="2412092"/>
          <a:ext cx="307608" cy="307904"/>
        </a:xfrm>
        <a:prstGeom prst="ellipse">
          <a:avLst/>
        </a:prstGeom>
        <a:gradFill rotWithShape="0">
          <a:gsLst>
            <a:gs pos="0">
              <a:schemeClr val="accent4">
                <a:hueOff val="-5417984"/>
                <a:satOff val="25704"/>
                <a:lumOff val="-5555"/>
                <a:alphaOff val="0"/>
                <a:shade val="51000"/>
                <a:satMod val="130000"/>
              </a:schemeClr>
            </a:gs>
            <a:gs pos="80000">
              <a:schemeClr val="accent4">
                <a:hueOff val="-5417984"/>
                <a:satOff val="25704"/>
                <a:lumOff val="-5555"/>
                <a:alphaOff val="0"/>
                <a:shade val="93000"/>
                <a:satMod val="130000"/>
              </a:schemeClr>
            </a:gs>
            <a:gs pos="100000">
              <a:schemeClr val="accent4">
                <a:hueOff val="-5417984"/>
                <a:satOff val="25704"/>
                <a:lumOff val="-555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2B328F04-C388-412E-B634-403233A481A3}">
      <dsp:nvSpPr>
        <dsp:cNvPr id="0" name=""/>
        <dsp:cNvSpPr/>
      </dsp:nvSpPr>
      <dsp:spPr>
        <a:xfrm>
          <a:off x="5" y="876471"/>
          <a:ext cx="1749035" cy="1620522"/>
        </a:xfrm>
        <a:prstGeom prst="ellipse">
          <a:avLst/>
        </a:prstGeom>
        <a:solidFill>
          <a:srgbClr val="92D05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100000"/>
            </a:lnSpc>
            <a:spcBef>
              <a:spcPct val="0"/>
            </a:spcBef>
            <a:spcAft>
              <a:spcPts val="0"/>
            </a:spcAft>
          </a:pPr>
          <a:r>
            <a:rPr lang="ru-RU" sz="1200" kern="1200" dirty="0" smtClean="0">
              <a:solidFill>
                <a:srgbClr val="002060"/>
              </a:solidFill>
              <a:latin typeface="Calibri" pitchFamily="34" charset="0"/>
            </a:rPr>
            <a:t>Легковоспламеняющиеся</a:t>
          </a:r>
        </a:p>
        <a:p>
          <a:pPr lvl="0" algn="ctr" defTabSz="533400">
            <a:lnSpc>
              <a:spcPct val="100000"/>
            </a:lnSpc>
            <a:spcBef>
              <a:spcPct val="0"/>
            </a:spcBef>
            <a:spcAft>
              <a:spcPts val="0"/>
            </a:spcAft>
          </a:pPr>
          <a:r>
            <a:rPr lang="ru-RU" sz="1200" kern="1200" dirty="0" smtClean="0">
              <a:solidFill>
                <a:srgbClr val="002060"/>
              </a:solidFill>
              <a:latin typeface="Calibri" pitchFamily="34" charset="0"/>
            </a:rPr>
            <a:t>жидкости</a:t>
          </a:r>
          <a:endParaRPr lang="ru-RU" sz="1200" kern="1200" dirty="0">
            <a:solidFill>
              <a:srgbClr val="002060"/>
            </a:solidFill>
          </a:endParaRPr>
        </a:p>
      </dsp:txBody>
      <dsp:txXfrm>
        <a:off x="256145" y="1113791"/>
        <a:ext cx="1236755" cy="1145882"/>
      </dsp:txXfrm>
    </dsp:sp>
    <dsp:sp modelId="{B424927A-AF36-4B05-95FE-F853978090CC}">
      <dsp:nvSpPr>
        <dsp:cNvPr id="0" name=""/>
        <dsp:cNvSpPr/>
      </dsp:nvSpPr>
      <dsp:spPr>
        <a:xfrm>
          <a:off x="3811843" y="1547796"/>
          <a:ext cx="424825" cy="424818"/>
        </a:xfrm>
        <a:prstGeom prst="ellipse">
          <a:avLst/>
        </a:prstGeom>
        <a:gradFill rotWithShape="0">
          <a:gsLst>
            <a:gs pos="0">
              <a:schemeClr val="accent4">
                <a:hueOff val="-7585177"/>
                <a:satOff val="35985"/>
                <a:lumOff val="-7778"/>
                <a:alphaOff val="0"/>
                <a:shade val="51000"/>
                <a:satMod val="130000"/>
              </a:schemeClr>
            </a:gs>
            <a:gs pos="80000">
              <a:schemeClr val="accent4">
                <a:hueOff val="-7585177"/>
                <a:satOff val="35985"/>
                <a:lumOff val="-7778"/>
                <a:alphaOff val="0"/>
                <a:shade val="93000"/>
                <a:satMod val="130000"/>
              </a:schemeClr>
            </a:gs>
            <a:gs pos="100000">
              <a:schemeClr val="accent4">
                <a:hueOff val="-7585177"/>
                <a:satOff val="35985"/>
                <a:lumOff val="-777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078D2EFD-44C7-4FA9-A608-3736BD682A40}">
      <dsp:nvSpPr>
        <dsp:cNvPr id="0" name=""/>
        <dsp:cNvSpPr/>
      </dsp:nvSpPr>
      <dsp:spPr>
        <a:xfrm>
          <a:off x="243678" y="2918127"/>
          <a:ext cx="767954" cy="767975"/>
        </a:xfrm>
        <a:prstGeom prst="ellipse">
          <a:avLst/>
        </a:prstGeom>
        <a:gradFill rotWithShape="0">
          <a:gsLst>
            <a:gs pos="0">
              <a:schemeClr val="accent4">
                <a:hueOff val="-8668775"/>
                <a:satOff val="41126"/>
                <a:lumOff val="-8889"/>
                <a:alphaOff val="0"/>
                <a:shade val="51000"/>
                <a:satMod val="130000"/>
              </a:schemeClr>
            </a:gs>
            <a:gs pos="80000">
              <a:schemeClr val="accent4">
                <a:hueOff val="-8668775"/>
                <a:satOff val="41126"/>
                <a:lumOff val="-8889"/>
                <a:alphaOff val="0"/>
                <a:shade val="93000"/>
                <a:satMod val="130000"/>
              </a:schemeClr>
            </a:gs>
            <a:gs pos="100000">
              <a:schemeClr val="accent4">
                <a:hueOff val="-8668775"/>
                <a:satOff val="41126"/>
                <a:lumOff val="-888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56840CA3-4C47-4E49-BAD2-5A8237DD2B23}">
      <dsp:nvSpPr>
        <dsp:cNvPr id="0" name=""/>
        <dsp:cNvSpPr/>
      </dsp:nvSpPr>
      <dsp:spPr>
        <a:xfrm>
          <a:off x="5406250" y="112935"/>
          <a:ext cx="1746162" cy="1686610"/>
        </a:xfrm>
        <a:prstGeom prst="ellipse">
          <a:avLst/>
        </a:prstGeom>
        <a:solidFill>
          <a:srgbClr val="92D05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ru-RU" sz="1200" kern="1200" dirty="0" smtClean="0">
              <a:solidFill>
                <a:srgbClr val="002060"/>
              </a:solidFill>
              <a:latin typeface="Calibri" pitchFamily="34" charset="0"/>
            </a:rPr>
            <a:t>Особо опасные легковоспламеняющиеся жидкости</a:t>
          </a:r>
          <a:endParaRPr lang="ru-RU" sz="1200" kern="1200" dirty="0">
            <a:solidFill>
              <a:srgbClr val="002060"/>
            </a:solidFill>
          </a:endParaRPr>
        </a:p>
      </dsp:txBody>
      <dsp:txXfrm>
        <a:off x="5661970" y="359933"/>
        <a:ext cx="1234722" cy="1192614"/>
      </dsp:txXfrm>
    </dsp:sp>
    <dsp:sp modelId="{B4BEA125-1FF1-4320-ADEE-94397BEFDEE7}">
      <dsp:nvSpPr>
        <dsp:cNvPr id="0" name=""/>
        <dsp:cNvSpPr/>
      </dsp:nvSpPr>
      <dsp:spPr>
        <a:xfrm>
          <a:off x="4810201" y="1251873"/>
          <a:ext cx="424825" cy="424818"/>
        </a:xfrm>
        <a:prstGeom prst="ellipse">
          <a:avLst/>
        </a:prstGeom>
        <a:gradFill rotWithShape="0">
          <a:gsLst>
            <a:gs pos="0">
              <a:schemeClr val="accent4">
                <a:hueOff val="-10835967"/>
                <a:satOff val="51407"/>
                <a:lumOff val="-11111"/>
                <a:alphaOff val="0"/>
                <a:shade val="51000"/>
                <a:satMod val="130000"/>
              </a:schemeClr>
            </a:gs>
            <a:gs pos="80000">
              <a:schemeClr val="accent4">
                <a:hueOff val="-10835967"/>
                <a:satOff val="51407"/>
                <a:lumOff val="-11111"/>
                <a:alphaOff val="0"/>
                <a:shade val="93000"/>
                <a:satMod val="130000"/>
              </a:schemeClr>
            </a:gs>
            <a:gs pos="100000">
              <a:schemeClr val="accent4">
                <a:hueOff val="-10835967"/>
                <a:satOff val="51407"/>
                <a:lumOff val="-11111"/>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A96B4CA9-CAE3-4855-ADD3-CEFAE89CB479}">
      <dsp:nvSpPr>
        <dsp:cNvPr id="0" name=""/>
        <dsp:cNvSpPr/>
      </dsp:nvSpPr>
      <dsp:spPr>
        <a:xfrm>
          <a:off x="-48300" y="3832022"/>
          <a:ext cx="307608" cy="307904"/>
        </a:xfrm>
        <a:prstGeom prst="ellipse">
          <a:avLst/>
        </a:prstGeom>
        <a:gradFill rotWithShape="0">
          <a:gsLst>
            <a:gs pos="0">
              <a:schemeClr val="accent4">
                <a:hueOff val="-11919565"/>
                <a:satOff val="56548"/>
                <a:lumOff val="-12222"/>
                <a:alphaOff val="0"/>
                <a:shade val="51000"/>
                <a:satMod val="130000"/>
              </a:schemeClr>
            </a:gs>
            <a:gs pos="80000">
              <a:schemeClr val="accent4">
                <a:hueOff val="-11919565"/>
                <a:satOff val="56548"/>
                <a:lumOff val="-12222"/>
                <a:alphaOff val="0"/>
                <a:shade val="93000"/>
                <a:satMod val="130000"/>
              </a:schemeClr>
            </a:gs>
            <a:gs pos="100000">
              <a:schemeClr val="accent4">
                <a:hueOff val="-11919565"/>
                <a:satOff val="56548"/>
                <a:lumOff val="-12222"/>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6E271435-6F62-4FAE-A029-9601C07B2CB4}">
      <dsp:nvSpPr>
        <dsp:cNvPr id="0" name=""/>
        <dsp:cNvSpPr/>
      </dsp:nvSpPr>
      <dsp:spPr>
        <a:xfrm>
          <a:off x="4027975" y="2974371"/>
          <a:ext cx="307608" cy="307904"/>
        </a:xfrm>
        <a:prstGeom prst="ellipse">
          <a:avLst/>
        </a:prstGeom>
        <a:gradFill rotWithShape="0">
          <a:gsLst>
            <a:gs pos="0">
              <a:schemeClr val="accent4">
                <a:hueOff val="-13003162"/>
                <a:satOff val="61689"/>
                <a:lumOff val="-13333"/>
                <a:alphaOff val="0"/>
                <a:shade val="51000"/>
                <a:satMod val="130000"/>
              </a:schemeClr>
            </a:gs>
            <a:gs pos="80000">
              <a:schemeClr val="accent4">
                <a:hueOff val="-13003162"/>
                <a:satOff val="61689"/>
                <a:lumOff val="-13333"/>
                <a:alphaOff val="0"/>
                <a:shade val="93000"/>
                <a:satMod val="130000"/>
              </a:schemeClr>
            </a:gs>
            <a:gs pos="100000">
              <a:schemeClr val="accent4">
                <a:hueOff val="-13003162"/>
                <a:satOff val="61689"/>
                <a:lumOff val="-1333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F5C0C7-E128-471A-B2C3-B44F030B55CA}">
      <dsp:nvSpPr>
        <dsp:cNvPr id="0" name=""/>
        <dsp:cNvSpPr/>
      </dsp:nvSpPr>
      <dsp:spPr>
        <a:xfrm>
          <a:off x="2756400" y="896960"/>
          <a:ext cx="2529800" cy="2530235"/>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solidFill>
            <a:srgbClr val="00206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ru-RU" sz="1100" b="0" i="0" kern="1200" smtClean="0">
              <a:solidFill>
                <a:srgbClr val="002060"/>
              </a:solidFill>
              <a:latin typeface="Calibri" pitchFamily="34" charset="0"/>
            </a:rPr>
            <a:t>Пожарная опасность строительных, текстильных и кожевенных материалов характеризуется следующими свойствами:</a:t>
          </a:r>
          <a:endParaRPr lang="ru-RU" sz="1100" kern="1200" dirty="0">
            <a:solidFill>
              <a:srgbClr val="002060"/>
            </a:solidFill>
            <a:latin typeface="Calibri" pitchFamily="34" charset="0"/>
          </a:endParaRPr>
        </a:p>
      </dsp:txBody>
      <dsp:txXfrm>
        <a:off x="3126881" y="1267504"/>
        <a:ext cx="1788838" cy="1789147"/>
      </dsp:txXfrm>
    </dsp:sp>
    <dsp:sp modelId="{7720DCB4-5CE6-45FC-B25A-EA7237BA65C6}">
      <dsp:nvSpPr>
        <dsp:cNvPr id="0" name=""/>
        <dsp:cNvSpPr/>
      </dsp:nvSpPr>
      <dsp:spPr>
        <a:xfrm>
          <a:off x="3534281" y="3239101"/>
          <a:ext cx="203940" cy="203920"/>
        </a:xfrm>
        <a:prstGeom prst="ellipse">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EC0E4B81-2C8D-437A-9456-ADB52117565A}">
      <dsp:nvSpPr>
        <dsp:cNvPr id="0" name=""/>
        <dsp:cNvSpPr/>
      </dsp:nvSpPr>
      <dsp:spPr>
        <a:xfrm>
          <a:off x="5449145" y="1923795"/>
          <a:ext cx="203940" cy="203920"/>
        </a:xfrm>
        <a:prstGeom prst="ellipse">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D8B698E-2126-4EAA-A41B-601BCF8E78B4}">
      <dsp:nvSpPr>
        <dsp:cNvPr id="0" name=""/>
        <dsp:cNvSpPr/>
      </dsp:nvSpPr>
      <dsp:spPr>
        <a:xfrm>
          <a:off x="4474588" y="3456134"/>
          <a:ext cx="281261" cy="281689"/>
        </a:xfrm>
        <a:prstGeom prst="ellipse">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611437BE-897D-4E87-929B-F53662F190D9}">
      <dsp:nvSpPr>
        <dsp:cNvPr id="0" name=""/>
        <dsp:cNvSpPr/>
      </dsp:nvSpPr>
      <dsp:spPr>
        <a:xfrm>
          <a:off x="2880320" y="1197432"/>
          <a:ext cx="203940" cy="203920"/>
        </a:xfrm>
        <a:prstGeom prst="ellipse">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5ECB6AB4-73C3-46C2-BEDE-84F929989891}">
      <dsp:nvSpPr>
        <dsp:cNvPr id="0" name=""/>
        <dsp:cNvSpPr/>
      </dsp:nvSpPr>
      <dsp:spPr>
        <a:xfrm>
          <a:off x="2736304" y="1845504"/>
          <a:ext cx="203940" cy="203920"/>
        </a:xfrm>
        <a:prstGeom prst="ellipse">
          <a:avLst/>
        </a:prstGeom>
        <a:gradFill rotWithShape="0">
          <a:gsLst>
            <a:gs pos="0">
              <a:schemeClr val="accent6">
                <a:hueOff val="0"/>
                <a:satOff val="0"/>
                <a:lumOff val="0"/>
                <a:alphaOff val="0"/>
                <a:tint val="50000"/>
                <a:satMod val="300000"/>
              </a:schemeClr>
            </a:gs>
            <a:gs pos="35000">
              <a:schemeClr val="accent6">
                <a:hueOff val="0"/>
                <a:satOff val="0"/>
                <a:lumOff val="0"/>
                <a:alphaOff val="0"/>
                <a:tint val="37000"/>
                <a:satMod val="300000"/>
              </a:schemeClr>
            </a:gs>
            <a:gs pos="100000">
              <a:schemeClr val="accent6">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67EA26E5-FDF1-4F61-95FA-733F380386FE}">
      <dsp:nvSpPr>
        <dsp:cNvPr id="0" name=""/>
        <dsp:cNvSpPr/>
      </dsp:nvSpPr>
      <dsp:spPr>
        <a:xfrm>
          <a:off x="1080503" y="1140287"/>
          <a:ext cx="1504846" cy="1424989"/>
        </a:xfrm>
        <a:prstGeom prst="ellipse">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solidFill>
            <a:srgbClr val="00206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ru-RU" sz="1100" b="0" i="0" kern="1200" smtClean="0">
              <a:solidFill>
                <a:srgbClr val="002060"/>
              </a:solidFill>
              <a:latin typeface="Calibri" pitchFamily="34" charset="0"/>
            </a:rPr>
            <a:t>горючесть</a:t>
          </a:r>
          <a:endParaRPr lang="ru-RU" sz="1100" kern="1200" dirty="0">
            <a:solidFill>
              <a:srgbClr val="002060"/>
            </a:solidFill>
            <a:latin typeface="Calibri" pitchFamily="34" charset="0"/>
          </a:endParaRPr>
        </a:p>
      </dsp:txBody>
      <dsp:txXfrm>
        <a:off x="1300883" y="1348972"/>
        <a:ext cx="1064086" cy="1007619"/>
      </dsp:txXfrm>
    </dsp:sp>
    <dsp:sp modelId="{D278CFEB-DB89-4B22-9D8C-33E5007A23DC}">
      <dsp:nvSpPr>
        <dsp:cNvPr id="0" name=""/>
        <dsp:cNvSpPr/>
      </dsp:nvSpPr>
      <dsp:spPr>
        <a:xfrm>
          <a:off x="3672408" y="1413454"/>
          <a:ext cx="281261" cy="281689"/>
        </a:xfrm>
        <a:prstGeom prst="ellipse">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41B69848-065E-4345-B883-DA5F2E706118}">
      <dsp:nvSpPr>
        <dsp:cNvPr id="0" name=""/>
        <dsp:cNvSpPr/>
      </dsp:nvSpPr>
      <dsp:spPr>
        <a:xfrm>
          <a:off x="2062586" y="2683408"/>
          <a:ext cx="508554" cy="508669"/>
        </a:xfrm>
        <a:prstGeom prst="ellipse">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12571524-9E77-4581-A3A6-E1E156978200}">
      <dsp:nvSpPr>
        <dsp:cNvPr id="0" name=""/>
        <dsp:cNvSpPr/>
      </dsp:nvSpPr>
      <dsp:spPr>
        <a:xfrm>
          <a:off x="5781451" y="617001"/>
          <a:ext cx="1995793" cy="1748713"/>
        </a:xfrm>
        <a:prstGeom prst="ellipse">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solidFill>
            <a:srgbClr val="00206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ru-RU" sz="1100" b="0" i="0" kern="1200" smtClean="0">
              <a:solidFill>
                <a:srgbClr val="002060"/>
              </a:solidFill>
              <a:latin typeface="Calibri" pitchFamily="34" charset="0"/>
            </a:rPr>
            <a:t>способность распространения пламени по поверхности</a:t>
          </a:r>
          <a:endParaRPr lang="ru-RU" sz="1100" kern="1200" dirty="0">
            <a:solidFill>
              <a:srgbClr val="002060"/>
            </a:solidFill>
            <a:latin typeface="Calibri" pitchFamily="34" charset="0"/>
          </a:endParaRPr>
        </a:p>
      </dsp:txBody>
      <dsp:txXfrm>
        <a:off x="6073728" y="873094"/>
        <a:ext cx="1411239" cy="1236527"/>
      </dsp:txXfrm>
    </dsp:sp>
    <dsp:sp modelId="{3B13FB03-6CFA-41F4-ADAF-14AB161B92F1}">
      <dsp:nvSpPr>
        <dsp:cNvPr id="0" name=""/>
        <dsp:cNvSpPr/>
      </dsp:nvSpPr>
      <dsp:spPr>
        <a:xfrm>
          <a:off x="5904657" y="1557471"/>
          <a:ext cx="281261" cy="281689"/>
        </a:xfrm>
        <a:prstGeom prst="ellipse">
          <a:avLst/>
        </a:prstGeom>
        <a:gradFill rotWithShape="0">
          <a:gsLst>
            <a:gs pos="0">
              <a:schemeClr val="accent6">
                <a:hueOff val="0"/>
                <a:satOff val="0"/>
                <a:lumOff val="0"/>
                <a:alphaOff val="0"/>
                <a:tint val="50000"/>
                <a:satMod val="300000"/>
              </a:schemeClr>
            </a:gs>
            <a:gs pos="35000">
              <a:schemeClr val="accent6">
                <a:hueOff val="0"/>
                <a:satOff val="0"/>
                <a:lumOff val="0"/>
                <a:alphaOff val="0"/>
                <a:tint val="37000"/>
                <a:satMod val="300000"/>
              </a:schemeClr>
            </a:gs>
            <a:gs pos="100000">
              <a:schemeClr val="accent6">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0BF05681-BA62-482A-A1C4-FD075B28010E}">
      <dsp:nvSpPr>
        <dsp:cNvPr id="0" name=""/>
        <dsp:cNvSpPr/>
      </dsp:nvSpPr>
      <dsp:spPr>
        <a:xfrm>
          <a:off x="1869023" y="3288838"/>
          <a:ext cx="203940" cy="203920"/>
        </a:xfrm>
        <a:prstGeom prst="ellipse">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885F0CC9-C695-45A0-BD8D-2DB0FBC58F40}">
      <dsp:nvSpPr>
        <dsp:cNvPr id="0" name=""/>
        <dsp:cNvSpPr/>
      </dsp:nvSpPr>
      <dsp:spPr>
        <a:xfrm>
          <a:off x="3168352" y="3141648"/>
          <a:ext cx="203940" cy="203920"/>
        </a:xfrm>
        <a:prstGeom prst="ellipse">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8C0B273-2CA9-4375-8A16-E8774650B094}">
      <dsp:nvSpPr>
        <dsp:cNvPr id="0" name=""/>
        <dsp:cNvSpPr/>
      </dsp:nvSpPr>
      <dsp:spPr>
        <a:xfrm>
          <a:off x="5004052" y="2561216"/>
          <a:ext cx="1745038" cy="1632734"/>
        </a:xfrm>
        <a:prstGeom prst="ellipse">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00206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ru-RU" sz="1100" b="0" i="0" kern="1200" smtClean="0">
              <a:solidFill>
                <a:srgbClr val="002060"/>
              </a:solidFill>
              <a:latin typeface="Calibri" pitchFamily="34" charset="0"/>
            </a:rPr>
            <a:t>дымообразующая способность</a:t>
          </a:r>
          <a:endParaRPr lang="ru-RU" sz="1100" kern="1200" dirty="0">
            <a:solidFill>
              <a:srgbClr val="002060"/>
            </a:solidFill>
            <a:latin typeface="Calibri" pitchFamily="34" charset="0"/>
          </a:endParaRPr>
        </a:p>
      </dsp:txBody>
      <dsp:txXfrm>
        <a:off x="5259607" y="2800324"/>
        <a:ext cx="1233928" cy="1154518"/>
      </dsp:txXfrm>
    </dsp:sp>
    <dsp:sp modelId="{FD0197D8-18EF-4BEC-8B74-60DC437D4E25}">
      <dsp:nvSpPr>
        <dsp:cNvPr id="0" name=""/>
        <dsp:cNvSpPr/>
      </dsp:nvSpPr>
      <dsp:spPr>
        <a:xfrm>
          <a:off x="5739748" y="2611516"/>
          <a:ext cx="203940" cy="203920"/>
        </a:xfrm>
        <a:prstGeom prst="ellipse">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71AFA204-413C-4059-B206-42DE05187D4E}">
      <dsp:nvSpPr>
        <dsp:cNvPr id="0" name=""/>
        <dsp:cNvSpPr/>
      </dsp:nvSpPr>
      <dsp:spPr>
        <a:xfrm>
          <a:off x="2267743" y="2997591"/>
          <a:ext cx="1640180" cy="1542810"/>
        </a:xfrm>
        <a:prstGeom prst="ellipse">
          <a:avLst/>
        </a:prstGeom>
        <a:gradFill rotWithShape="0">
          <a:gsLst>
            <a:gs pos="0">
              <a:schemeClr val="accent6">
                <a:hueOff val="0"/>
                <a:satOff val="0"/>
                <a:lumOff val="0"/>
                <a:alphaOff val="0"/>
                <a:tint val="50000"/>
                <a:satMod val="300000"/>
              </a:schemeClr>
            </a:gs>
            <a:gs pos="35000">
              <a:schemeClr val="accent6">
                <a:hueOff val="0"/>
                <a:satOff val="0"/>
                <a:lumOff val="0"/>
                <a:alphaOff val="0"/>
                <a:tint val="37000"/>
                <a:satMod val="300000"/>
              </a:schemeClr>
            </a:gs>
            <a:gs pos="100000">
              <a:schemeClr val="accent6">
                <a:hueOff val="0"/>
                <a:satOff val="0"/>
                <a:lumOff val="0"/>
                <a:alphaOff val="0"/>
                <a:tint val="15000"/>
                <a:satMod val="350000"/>
              </a:schemeClr>
            </a:gs>
          </a:gsLst>
          <a:lin ang="16200000" scaled="1"/>
        </a:gradFill>
        <a:ln>
          <a:solidFill>
            <a:srgbClr val="00206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ru-RU" sz="1100" b="0" i="0" kern="1200" dirty="0" smtClean="0">
              <a:solidFill>
                <a:srgbClr val="002060"/>
              </a:solidFill>
              <a:latin typeface="Calibri" pitchFamily="34" charset="0"/>
            </a:rPr>
            <a:t>токсичность продуктов горения</a:t>
          </a:r>
          <a:endParaRPr lang="ru-RU" sz="1100" kern="1200" dirty="0">
            <a:solidFill>
              <a:srgbClr val="002060"/>
            </a:solidFill>
            <a:latin typeface="Calibri" pitchFamily="34" charset="0"/>
          </a:endParaRPr>
        </a:p>
      </dsp:txBody>
      <dsp:txXfrm>
        <a:off x="2507942" y="3223530"/>
        <a:ext cx="1159782" cy="1090932"/>
      </dsp:txXfrm>
    </dsp:sp>
    <dsp:sp modelId="{202055AE-60B6-4035-94CA-194110B87B1C}">
      <dsp:nvSpPr>
        <dsp:cNvPr id="0" name=""/>
        <dsp:cNvSpPr/>
      </dsp:nvSpPr>
      <dsp:spPr>
        <a:xfrm>
          <a:off x="3996132" y="3492758"/>
          <a:ext cx="203940" cy="203920"/>
        </a:xfrm>
        <a:prstGeom prst="ellipse">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82ACB41-B0CE-478E-995D-1E8A22310B3F}">
      <dsp:nvSpPr>
        <dsp:cNvPr id="0" name=""/>
        <dsp:cNvSpPr/>
      </dsp:nvSpPr>
      <dsp:spPr>
        <a:xfrm>
          <a:off x="3816808" y="-164168"/>
          <a:ext cx="1800651" cy="1681646"/>
        </a:xfrm>
        <a:prstGeom prst="ellipse">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solidFill>
            <a:srgbClr val="00206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ru-RU" sz="1100" b="0" i="0" kern="1200" smtClean="0">
              <a:solidFill>
                <a:srgbClr val="002060"/>
              </a:solidFill>
              <a:latin typeface="Calibri" pitchFamily="34" charset="0"/>
            </a:rPr>
            <a:t>воспламеняемость</a:t>
          </a:r>
          <a:endParaRPr lang="ru-RU" sz="1100" kern="1200" dirty="0">
            <a:solidFill>
              <a:srgbClr val="002060"/>
            </a:solidFill>
            <a:latin typeface="Calibri" pitchFamily="34" charset="0"/>
          </a:endParaRPr>
        </a:p>
      </dsp:txBody>
      <dsp:txXfrm>
        <a:off x="4080507" y="82103"/>
        <a:ext cx="1273253" cy="1189104"/>
      </dsp:txXfrm>
    </dsp:sp>
    <dsp:sp modelId="{2976347D-83B1-467F-9DDC-BD5AEBB521EB}">
      <dsp:nvSpPr>
        <dsp:cNvPr id="0" name=""/>
        <dsp:cNvSpPr/>
      </dsp:nvSpPr>
      <dsp:spPr>
        <a:xfrm>
          <a:off x="1728192" y="1125423"/>
          <a:ext cx="203940" cy="203920"/>
        </a:xfrm>
        <a:prstGeom prst="ellipse">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B376EF22-7262-493D-A096-F985D0EB162C}">
      <dsp:nvSpPr>
        <dsp:cNvPr id="0" name=""/>
        <dsp:cNvSpPr/>
      </dsp:nvSpPr>
      <dsp:spPr>
        <a:xfrm>
          <a:off x="5164770" y="287913"/>
          <a:ext cx="203940" cy="203920"/>
        </a:xfrm>
        <a:prstGeom prst="ellipse">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CA1775-8385-4C44-AA55-B39C4598B064}">
      <dsp:nvSpPr>
        <dsp:cNvPr id="0" name=""/>
        <dsp:cNvSpPr/>
      </dsp:nvSpPr>
      <dsp:spPr>
        <a:xfrm>
          <a:off x="0" y="1476"/>
          <a:ext cx="91440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C824104-FFDA-4427-BF5E-8D04341EEC28}">
      <dsp:nvSpPr>
        <dsp:cNvPr id="0" name=""/>
        <dsp:cNvSpPr/>
      </dsp:nvSpPr>
      <dsp:spPr>
        <a:xfrm>
          <a:off x="0" y="1476"/>
          <a:ext cx="1828800" cy="30218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r>
            <a:rPr lang="ru-RU" sz="1200" b="1" i="0" kern="1200" dirty="0" smtClean="0">
              <a:solidFill>
                <a:srgbClr val="002060"/>
              </a:solidFill>
              <a:latin typeface="Calibri" pitchFamily="34" charset="0"/>
            </a:rPr>
            <a:t>Горючие строительные материалы подразделяются на следующие группы:</a:t>
          </a:r>
          <a:endParaRPr lang="ru-RU" sz="1200" b="1" kern="1200" dirty="0">
            <a:solidFill>
              <a:srgbClr val="002060"/>
            </a:solidFill>
            <a:latin typeface="Calibri" pitchFamily="34" charset="0"/>
          </a:endParaRPr>
        </a:p>
      </dsp:txBody>
      <dsp:txXfrm>
        <a:off x="0" y="1476"/>
        <a:ext cx="1828800" cy="3021867"/>
      </dsp:txXfrm>
    </dsp:sp>
    <dsp:sp modelId="{B5DE4F3F-067A-403B-9D09-6989E1368DB2}">
      <dsp:nvSpPr>
        <dsp:cNvPr id="0" name=""/>
        <dsp:cNvSpPr/>
      </dsp:nvSpPr>
      <dsp:spPr>
        <a:xfrm>
          <a:off x="1965960" y="37000"/>
          <a:ext cx="7178040" cy="7104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just" defTabSz="533400">
            <a:lnSpc>
              <a:spcPct val="90000"/>
            </a:lnSpc>
            <a:spcBef>
              <a:spcPct val="0"/>
            </a:spcBef>
            <a:spcAft>
              <a:spcPct val="35000"/>
            </a:spcAft>
          </a:pPr>
          <a:r>
            <a:rPr lang="ru-RU" sz="1200" b="0" i="0" kern="1200" dirty="0" err="1" smtClean="0">
              <a:solidFill>
                <a:srgbClr val="002060"/>
              </a:solidFill>
              <a:latin typeface="Calibri" pitchFamily="34" charset="0"/>
            </a:rPr>
            <a:t>слабогорючие</a:t>
          </a:r>
          <a:r>
            <a:rPr lang="ru-RU" sz="1200" b="0" i="0" kern="1200" dirty="0" smtClean="0">
              <a:solidFill>
                <a:srgbClr val="002060"/>
              </a:solidFill>
              <a:latin typeface="Calibri" pitchFamily="34" charset="0"/>
            </a:rPr>
            <a:t> (Г1), имеющие температуру дымовых газов не более 135 градусов Цельсия, степень повреждения по длине испытываемого образца не более 65 процентов, степень повреждения по массе испытываемого образца не более 20 процентов, продолжительность самостоятельного горения 0 секунд</a:t>
          </a:r>
          <a:endParaRPr lang="ru-RU" sz="1200" kern="1200" dirty="0">
            <a:solidFill>
              <a:srgbClr val="002060"/>
            </a:solidFill>
            <a:latin typeface="Calibri" pitchFamily="34" charset="0"/>
          </a:endParaRPr>
        </a:p>
      </dsp:txBody>
      <dsp:txXfrm>
        <a:off x="1965960" y="37000"/>
        <a:ext cx="7178040" cy="710463"/>
      </dsp:txXfrm>
    </dsp:sp>
    <dsp:sp modelId="{B7DB8A7D-642F-4FC9-AFC7-710B2C16AB56}">
      <dsp:nvSpPr>
        <dsp:cNvPr id="0" name=""/>
        <dsp:cNvSpPr/>
      </dsp:nvSpPr>
      <dsp:spPr>
        <a:xfrm>
          <a:off x="1828800" y="747463"/>
          <a:ext cx="7315200" cy="0"/>
        </a:xfrm>
        <a:prstGeom prst="line">
          <a:avLst/>
        </a:prstGeom>
        <a:solidFill>
          <a:schemeClr val="accent1">
            <a:hueOff val="0"/>
            <a:satOff val="0"/>
            <a:lumOff val="0"/>
            <a:alphaOff val="0"/>
          </a:schemeClr>
        </a:solidFill>
        <a:ln w="25400" cap="flat" cmpd="sng" algn="ctr">
          <a:solidFill>
            <a:srgbClr val="002060"/>
          </a:solidFill>
          <a:prstDash val="solid"/>
        </a:ln>
        <a:effectLst/>
      </dsp:spPr>
      <dsp:style>
        <a:lnRef idx="2">
          <a:scrgbClr r="0" g="0" b="0"/>
        </a:lnRef>
        <a:fillRef idx="1">
          <a:scrgbClr r="0" g="0" b="0"/>
        </a:fillRef>
        <a:effectRef idx="0">
          <a:scrgbClr r="0" g="0" b="0"/>
        </a:effectRef>
        <a:fontRef idx="minor"/>
      </dsp:style>
    </dsp:sp>
    <dsp:sp modelId="{8ABCC51C-476A-4C88-A051-1ED9617554FD}">
      <dsp:nvSpPr>
        <dsp:cNvPr id="0" name=""/>
        <dsp:cNvSpPr/>
      </dsp:nvSpPr>
      <dsp:spPr>
        <a:xfrm>
          <a:off x="1965960" y="782986"/>
          <a:ext cx="7178040" cy="7104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just" defTabSz="533400">
            <a:lnSpc>
              <a:spcPct val="90000"/>
            </a:lnSpc>
            <a:spcBef>
              <a:spcPct val="0"/>
            </a:spcBef>
            <a:spcAft>
              <a:spcPct val="35000"/>
            </a:spcAft>
          </a:pPr>
          <a:r>
            <a:rPr lang="ru-RU" sz="1200" b="0" i="0" kern="1200" dirty="0" err="1" smtClean="0">
              <a:solidFill>
                <a:srgbClr val="002060"/>
              </a:solidFill>
              <a:latin typeface="Calibri" pitchFamily="34" charset="0"/>
            </a:rPr>
            <a:t>умеренногорючие</a:t>
          </a:r>
          <a:r>
            <a:rPr lang="ru-RU" sz="1200" b="0" i="0" kern="1200" dirty="0" smtClean="0">
              <a:solidFill>
                <a:srgbClr val="002060"/>
              </a:solidFill>
              <a:latin typeface="Calibri" pitchFamily="34" charset="0"/>
            </a:rPr>
            <a:t> (Г2), имеющие температуру дымовых газов не более 235 градусов Цельсия, степень повреждения по длине испытываемого образца не более 85 процентов, степень повреждения по массе испытываемого образца не более 50 процентов, продолжительность самостоятельного горения не более 30 секунд</a:t>
          </a:r>
          <a:endParaRPr lang="ru-RU" sz="1200" kern="1200" dirty="0">
            <a:solidFill>
              <a:srgbClr val="002060"/>
            </a:solidFill>
            <a:latin typeface="Calibri" pitchFamily="34" charset="0"/>
          </a:endParaRPr>
        </a:p>
      </dsp:txBody>
      <dsp:txXfrm>
        <a:off x="1965960" y="782986"/>
        <a:ext cx="7178040" cy="710463"/>
      </dsp:txXfrm>
    </dsp:sp>
    <dsp:sp modelId="{183FF8F3-80D6-4010-BBC4-7DC0BEE18594}">
      <dsp:nvSpPr>
        <dsp:cNvPr id="0" name=""/>
        <dsp:cNvSpPr/>
      </dsp:nvSpPr>
      <dsp:spPr>
        <a:xfrm>
          <a:off x="1828800" y="1493450"/>
          <a:ext cx="7315200" cy="0"/>
        </a:xfrm>
        <a:prstGeom prst="line">
          <a:avLst/>
        </a:prstGeom>
        <a:solidFill>
          <a:schemeClr val="accent1">
            <a:hueOff val="0"/>
            <a:satOff val="0"/>
            <a:lumOff val="0"/>
            <a:alphaOff val="0"/>
          </a:schemeClr>
        </a:solidFill>
        <a:ln w="25400" cap="flat" cmpd="sng" algn="ctr">
          <a:solidFill>
            <a:srgbClr val="002060"/>
          </a:solidFill>
          <a:prstDash val="solid"/>
        </a:ln>
        <a:effectLst/>
      </dsp:spPr>
      <dsp:style>
        <a:lnRef idx="2">
          <a:scrgbClr r="0" g="0" b="0"/>
        </a:lnRef>
        <a:fillRef idx="1">
          <a:scrgbClr r="0" g="0" b="0"/>
        </a:fillRef>
        <a:effectRef idx="0">
          <a:scrgbClr r="0" g="0" b="0"/>
        </a:effectRef>
        <a:fontRef idx="minor"/>
      </dsp:style>
    </dsp:sp>
    <dsp:sp modelId="{1A099782-480F-4452-ACC8-97E22F435399}">
      <dsp:nvSpPr>
        <dsp:cNvPr id="0" name=""/>
        <dsp:cNvSpPr/>
      </dsp:nvSpPr>
      <dsp:spPr>
        <a:xfrm>
          <a:off x="1965960" y="1528973"/>
          <a:ext cx="7178040" cy="7104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just" defTabSz="533400">
            <a:lnSpc>
              <a:spcPct val="90000"/>
            </a:lnSpc>
            <a:spcBef>
              <a:spcPct val="0"/>
            </a:spcBef>
            <a:spcAft>
              <a:spcPct val="35000"/>
            </a:spcAft>
          </a:pPr>
          <a:r>
            <a:rPr lang="ru-RU" sz="1200" b="0" i="0" kern="1200" dirty="0" err="1" smtClean="0">
              <a:solidFill>
                <a:srgbClr val="002060"/>
              </a:solidFill>
              <a:latin typeface="Calibri" pitchFamily="34" charset="0"/>
            </a:rPr>
            <a:t>нормальногорючие</a:t>
          </a:r>
          <a:r>
            <a:rPr lang="ru-RU" sz="1200" b="0" i="0" kern="1200" dirty="0" smtClean="0">
              <a:solidFill>
                <a:srgbClr val="002060"/>
              </a:solidFill>
              <a:latin typeface="Calibri" pitchFamily="34" charset="0"/>
            </a:rPr>
            <a:t> (Г3), имеющие температуру дымовых газов не более 450 градусов Цельсия, степень повреждения по длине испытываемого образца более 85 процентов, степень повреждения по массе испытываемого образца не более 50 процентов, продолжительность самостоятельного горения не более 300 секунд</a:t>
          </a:r>
          <a:endParaRPr lang="ru-RU" sz="1200" kern="1200" dirty="0">
            <a:solidFill>
              <a:srgbClr val="002060"/>
            </a:solidFill>
            <a:latin typeface="Calibri" pitchFamily="34" charset="0"/>
          </a:endParaRPr>
        </a:p>
      </dsp:txBody>
      <dsp:txXfrm>
        <a:off x="1965960" y="1528973"/>
        <a:ext cx="7178040" cy="710463"/>
      </dsp:txXfrm>
    </dsp:sp>
    <dsp:sp modelId="{83E3E293-E32F-4052-9C52-6E2A3D5AE150}">
      <dsp:nvSpPr>
        <dsp:cNvPr id="0" name=""/>
        <dsp:cNvSpPr/>
      </dsp:nvSpPr>
      <dsp:spPr>
        <a:xfrm>
          <a:off x="1828800" y="2239436"/>
          <a:ext cx="7315200" cy="0"/>
        </a:xfrm>
        <a:prstGeom prst="line">
          <a:avLst/>
        </a:prstGeom>
        <a:solidFill>
          <a:schemeClr val="accent1">
            <a:hueOff val="0"/>
            <a:satOff val="0"/>
            <a:lumOff val="0"/>
            <a:alphaOff val="0"/>
          </a:schemeClr>
        </a:solidFill>
        <a:ln w="25400" cap="flat" cmpd="sng" algn="ctr">
          <a:solidFill>
            <a:srgbClr val="002060"/>
          </a:solidFill>
          <a:prstDash val="solid"/>
        </a:ln>
        <a:effectLst/>
      </dsp:spPr>
      <dsp:style>
        <a:lnRef idx="2">
          <a:scrgbClr r="0" g="0" b="0"/>
        </a:lnRef>
        <a:fillRef idx="1">
          <a:scrgbClr r="0" g="0" b="0"/>
        </a:fillRef>
        <a:effectRef idx="0">
          <a:scrgbClr r="0" g="0" b="0"/>
        </a:effectRef>
        <a:fontRef idx="minor"/>
      </dsp:style>
    </dsp:sp>
    <dsp:sp modelId="{41F9E91C-6C9B-45BF-9510-3B133FE3EE00}">
      <dsp:nvSpPr>
        <dsp:cNvPr id="0" name=""/>
        <dsp:cNvSpPr/>
      </dsp:nvSpPr>
      <dsp:spPr>
        <a:xfrm>
          <a:off x="1965960" y="2274959"/>
          <a:ext cx="7178040" cy="7104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just" defTabSz="533400">
            <a:lnSpc>
              <a:spcPct val="90000"/>
            </a:lnSpc>
            <a:spcBef>
              <a:spcPct val="0"/>
            </a:spcBef>
            <a:spcAft>
              <a:spcPct val="35000"/>
            </a:spcAft>
          </a:pPr>
          <a:r>
            <a:rPr lang="ru-RU" sz="1200" b="0" i="0" kern="1200" dirty="0" err="1" smtClean="0">
              <a:solidFill>
                <a:srgbClr val="002060"/>
              </a:solidFill>
              <a:latin typeface="Calibri" pitchFamily="34" charset="0"/>
            </a:rPr>
            <a:t>сильногорючие</a:t>
          </a:r>
          <a:r>
            <a:rPr lang="ru-RU" sz="1200" b="0" i="0" kern="1200" dirty="0" smtClean="0">
              <a:solidFill>
                <a:srgbClr val="002060"/>
              </a:solidFill>
              <a:latin typeface="Calibri" pitchFamily="34" charset="0"/>
            </a:rPr>
            <a:t> (Г4), имеющие температуру дымовых газов более 450 градусов Цельсия, степень повреждения по длине испытываемого образца более 85 процентов, степень повреждения по массе испытываемого образца более 50 процентов, продолжительность самостоятельного горения более 300 секунд</a:t>
          </a:r>
          <a:endParaRPr lang="ru-RU" sz="1200" kern="1200" dirty="0">
            <a:solidFill>
              <a:srgbClr val="002060"/>
            </a:solidFill>
            <a:latin typeface="Calibri" pitchFamily="34" charset="0"/>
          </a:endParaRPr>
        </a:p>
      </dsp:txBody>
      <dsp:txXfrm>
        <a:off x="1965960" y="2274959"/>
        <a:ext cx="7178040" cy="710463"/>
      </dsp:txXfrm>
    </dsp:sp>
    <dsp:sp modelId="{F03E4807-5CD4-4286-B476-ED4E24583CC7}">
      <dsp:nvSpPr>
        <dsp:cNvPr id="0" name=""/>
        <dsp:cNvSpPr/>
      </dsp:nvSpPr>
      <dsp:spPr>
        <a:xfrm>
          <a:off x="1828800" y="2985423"/>
          <a:ext cx="731520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D9B218-ABBE-45D7-AC18-610662C797C3}">
      <dsp:nvSpPr>
        <dsp:cNvPr id="0" name=""/>
        <dsp:cNvSpPr/>
      </dsp:nvSpPr>
      <dsp:spPr>
        <a:xfrm>
          <a:off x="0" y="0"/>
          <a:ext cx="9174762" cy="0"/>
        </a:xfrm>
        <a:prstGeom prst="lin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2D078137-FC39-48FF-8312-157688DA26DD}">
      <dsp:nvSpPr>
        <dsp:cNvPr id="0" name=""/>
        <dsp:cNvSpPr/>
      </dsp:nvSpPr>
      <dsp:spPr>
        <a:xfrm>
          <a:off x="0" y="0"/>
          <a:ext cx="2779242" cy="19168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r>
            <a:rPr lang="ru-RU" sz="1200" b="1" i="0" kern="1200" smtClean="0">
              <a:solidFill>
                <a:srgbClr val="002060"/>
              </a:solidFill>
              <a:latin typeface="Calibri" pitchFamily="34" charset="0"/>
            </a:rPr>
            <a:t>По воспламеняемости горючие строительные материалы (в том числе напольные ковровые покрытия) в зависимости от величины критической поверхностной плотности теплового потока подразделяются на следующие группы:</a:t>
          </a:r>
          <a:endParaRPr lang="ru-RU" sz="1200" b="1" kern="1200" dirty="0">
            <a:solidFill>
              <a:srgbClr val="002060"/>
            </a:solidFill>
            <a:latin typeface="Calibri" pitchFamily="34" charset="0"/>
          </a:endParaRPr>
        </a:p>
      </dsp:txBody>
      <dsp:txXfrm>
        <a:off x="0" y="0"/>
        <a:ext cx="2779242" cy="1916832"/>
      </dsp:txXfrm>
    </dsp:sp>
    <dsp:sp modelId="{B850B7F9-3AD8-467A-B810-CC18B0C54085}">
      <dsp:nvSpPr>
        <dsp:cNvPr id="0" name=""/>
        <dsp:cNvSpPr/>
      </dsp:nvSpPr>
      <dsp:spPr>
        <a:xfrm>
          <a:off x="2898989" y="29950"/>
          <a:ext cx="6266747" cy="5990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r>
            <a:rPr lang="ru-RU" sz="1200" b="0" i="0" kern="1200" smtClean="0">
              <a:solidFill>
                <a:srgbClr val="002060"/>
              </a:solidFill>
              <a:latin typeface="Calibri" pitchFamily="34" charset="0"/>
            </a:rPr>
            <a:t>трудновоспламеняемые (В1), имеющие величину критической поверхностной плотности теплового потока более 35 киловатт на квадратный метр</a:t>
          </a:r>
          <a:endParaRPr lang="ru-RU" sz="1200" kern="1200" dirty="0">
            <a:solidFill>
              <a:srgbClr val="002060"/>
            </a:solidFill>
            <a:latin typeface="Calibri" pitchFamily="34" charset="0"/>
          </a:endParaRPr>
        </a:p>
      </dsp:txBody>
      <dsp:txXfrm>
        <a:off x="2898989" y="29950"/>
        <a:ext cx="6266747" cy="599009"/>
      </dsp:txXfrm>
    </dsp:sp>
    <dsp:sp modelId="{5F67C00C-3FC9-41B0-80B0-636360280706}">
      <dsp:nvSpPr>
        <dsp:cNvPr id="0" name=""/>
        <dsp:cNvSpPr/>
      </dsp:nvSpPr>
      <dsp:spPr>
        <a:xfrm>
          <a:off x="2779242" y="628960"/>
          <a:ext cx="6386494"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a:sp3d z="127000" prstMaterial="matte"/>
      </dsp:spPr>
      <dsp:style>
        <a:lnRef idx="2">
          <a:scrgbClr r="0" g="0" b="0"/>
        </a:lnRef>
        <a:fillRef idx="1">
          <a:scrgbClr r="0" g="0" b="0"/>
        </a:fillRef>
        <a:effectRef idx="0">
          <a:scrgbClr r="0" g="0" b="0"/>
        </a:effectRef>
        <a:fontRef idx="minor"/>
      </dsp:style>
    </dsp:sp>
    <dsp:sp modelId="{6FECCAF2-1E2F-4BA8-AF28-B153D5B1EA37}">
      <dsp:nvSpPr>
        <dsp:cNvPr id="0" name=""/>
        <dsp:cNvSpPr/>
      </dsp:nvSpPr>
      <dsp:spPr>
        <a:xfrm>
          <a:off x="2898989" y="658910"/>
          <a:ext cx="6266747" cy="5990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r>
            <a:rPr lang="ru-RU" sz="1200" b="0" i="0" kern="1200" smtClean="0">
              <a:solidFill>
                <a:srgbClr val="002060"/>
              </a:solidFill>
              <a:latin typeface="Calibri" pitchFamily="34" charset="0"/>
            </a:rPr>
            <a:t>умеренновоспламеняемые (В2), имеющие величину критической поверхностной плотности теплового потока не менее 20, но не более 35 киловатт на квадратный метр</a:t>
          </a:r>
          <a:endParaRPr lang="ru-RU" sz="1200" kern="1200" dirty="0">
            <a:solidFill>
              <a:srgbClr val="002060"/>
            </a:solidFill>
            <a:latin typeface="Calibri" pitchFamily="34" charset="0"/>
          </a:endParaRPr>
        </a:p>
      </dsp:txBody>
      <dsp:txXfrm>
        <a:off x="2898989" y="658910"/>
        <a:ext cx="6266747" cy="599009"/>
      </dsp:txXfrm>
    </dsp:sp>
    <dsp:sp modelId="{9CA2C37F-A34D-4CBA-A6DB-AE5FF98EB4EE}">
      <dsp:nvSpPr>
        <dsp:cNvPr id="0" name=""/>
        <dsp:cNvSpPr/>
      </dsp:nvSpPr>
      <dsp:spPr>
        <a:xfrm>
          <a:off x="2779242" y="1257920"/>
          <a:ext cx="6386494"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a:sp3d z="127000" prstMaterial="matte"/>
      </dsp:spPr>
      <dsp:style>
        <a:lnRef idx="2">
          <a:scrgbClr r="0" g="0" b="0"/>
        </a:lnRef>
        <a:fillRef idx="1">
          <a:scrgbClr r="0" g="0" b="0"/>
        </a:fillRef>
        <a:effectRef idx="0">
          <a:scrgbClr r="0" g="0" b="0"/>
        </a:effectRef>
        <a:fontRef idx="minor"/>
      </dsp:style>
    </dsp:sp>
    <dsp:sp modelId="{8371632C-4403-4AF4-96DF-B6FAE8E5D097}">
      <dsp:nvSpPr>
        <dsp:cNvPr id="0" name=""/>
        <dsp:cNvSpPr/>
      </dsp:nvSpPr>
      <dsp:spPr>
        <a:xfrm>
          <a:off x="2898989" y="1287871"/>
          <a:ext cx="6266747" cy="5990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r>
            <a:rPr lang="ru-RU" sz="1200" b="0" i="0" kern="1200" dirty="0" err="1" smtClean="0">
              <a:solidFill>
                <a:srgbClr val="002060"/>
              </a:solidFill>
              <a:latin typeface="Calibri" pitchFamily="34" charset="0"/>
            </a:rPr>
            <a:t>легковоспламеняемые</a:t>
          </a:r>
          <a:r>
            <a:rPr lang="ru-RU" sz="1200" b="0" i="0" kern="1200" dirty="0" smtClean="0">
              <a:solidFill>
                <a:srgbClr val="002060"/>
              </a:solidFill>
              <a:latin typeface="Calibri" pitchFamily="34" charset="0"/>
            </a:rPr>
            <a:t> (В3), имеющие величину критической поверхностной плотности теплового потока менее 20 киловатт на квадратный метр</a:t>
          </a:r>
          <a:endParaRPr lang="ru-RU" sz="1200" kern="1200" dirty="0">
            <a:solidFill>
              <a:srgbClr val="002060"/>
            </a:solidFill>
            <a:latin typeface="Calibri" pitchFamily="34" charset="0"/>
          </a:endParaRPr>
        </a:p>
      </dsp:txBody>
      <dsp:txXfrm>
        <a:off x="2898989" y="1287871"/>
        <a:ext cx="6266747" cy="599009"/>
      </dsp:txXfrm>
    </dsp:sp>
    <dsp:sp modelId="{AD5A3244-D286-4FE0-9012-ECDBDDE42F32}">
      <dsp:nvSpPr>
        <dsp:cNvPr id="0" name=""/>
        <dsp:cNvSpPr/>
      </dsp:nvSpPr>
      <dsp:spPr>
        <a:xfrm>
          <a:off x="2779242" y="1886881"/>
          <a:ext cx="6386494"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a:sp3d z="127000" prstMaterial="matte"/>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3.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6.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layout7.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ru-RU" smtClean="0"/>
              <a:t>Образец заголовка</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CC84F10-674D-4309-8FC3-C29B0809275D}" type="datetimeFigureOut">
              <a:rPr lang="ru-RU" smtClean="0"/>
              <a:t>05.02.2023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9E9A782-F14A-47E4-BF3F-56868BC8388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CC84F10-674D-4309-8FC3-C29B0809275D}" type="datetimeFigureOut">
              <a:rPr lang="ru-RU" smtClean="0"/>
              <a:t>05.02.2023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9E9A782-F14A-47E4-BF3F-56868BC8388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CC84F10-674D-4309-8FC3-C29B0809275D}" type="datetimeFigureOut">
              <a:rPr lang="ru-RU" smtClean="0"/>
              <a:t>05.02.2023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9E9A782-F14A-47E4-BF3F-56868BC8388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CC84F10-674D-4309-8FC3-C29B0809275D}" type="datetimeFigureOut">
              <a:rPr lang="ru-RU" smtClean="0"/>
              <a:t>05.02.2023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9E9A782-F14A-47E4-BF3F-56868BC8388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ru-RU" smtClean="0"/>
              <a:t>Образец заголовка</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ru-RU" smtClean="0"/>
              <a:t>Образец текста</a:t>
            </a:r>
          </a:p>
        </p:txBody>
      </p:sp>
      <p:sp>
        <p:nvSpPr>
          <p:cNvPr id="4" name="Date Placeholder 3"/>
          <p:cNvSpPr>
            <a:spLocks noGrp="1"/>
          </p:cNvSpPr>
          <p:nvPr>
            <p:ph type="dt" sz="half" idx="10"/>
          </p:nvPr>
        </p:nvSpPr>
        <p:spPr/>
        <p:txBody>
          <a:bodyPr/>
          <a:lstStyle/>
          <a:p>
            <a:fld id="{BCC84F10-674D-4309-8FC3-C29B0809275D}" type="datetimeFigureOut">
              <a:rPr lang="ru-RU" smtClean="0"/>
              <a:t>05.02.2023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9E9A782-F14A-47E4-BF3F-56868BC8388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CC84F10-674D-4309-8FC3-C29B0809275D}" type="datetimeFigureOut">
              <a:rPr lang="ru-RU" smtClean="0"/>
              <a:t>05.02.2023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9E9A782-F14A-47E4-BF3F-56868BC83880}"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ru-RU" smtClean="0"/>
              <a:t>Образец текста</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ru-RU" smtClean="0"/>
              <a:t>Образец текста</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CC84F10-674D-4309-8FC3-C29B0809275D}" type="datetimeFigureOut">
              <a:rPr lang="ru-RU" smtClean="0"/>
              <a:t>05.02.2023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9E9A782-F14A-47E4-BF3F-56868BC8388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CC84F10-674D-4309-8FC3-C29B0809275D}" type="datetimeFigureOut">
              <a:rPr lang="ru-RU" smtClean="0"/>
              <a:t>05.02.2023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9E9A782-F14A-47E4-BF3F-56868BC8388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C84F10-674D-4309-8FC3-C29B0809275D}" type="datetimeFigureOut">
              <a:rPr lang="ru-RU" smtClean="0"/>
              <a:t>05.02.2023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9E9A782-F14A-47E4-BF3F-56868BC8388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ru-RU" smtClean="0"/>
              <a:t>Образец заголовка</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ru-RU" smtClean="0"/>
              <a:t>Образец текста</a:t>
            </a:r>
          </a:p>
        </p:txBody>
      </p:sp>
      <p:sp>
        <p:nvSpPr>
          <p:cNvPr id="5" name="Date Placeholder 4"/>
          <p:cNvSpPr>
            <a:spLocks noGrp="1"/>
          </p:cNvSpPr>
          <p:nvPr>
            <p:ph type="dt" sz="half" idx="10"/>
          </p:nvPr>
        </p:nvSpPr>
        <p:spPr/>
        <p:txBody>
          <a:bodyPr/>
          <a:lstStyle/>
          <a:p>
            <a:fld id="{BCC84F10-674D-4309-8FC3-C29B0809275D}" type="datetimeFigureOut">
              <a:rPr lang="ru-RU" smtClean="0"/>
              <a:t>05.02.2023</a:t>
            </a:fld>
            <a:endParaRPr lang="ru-RU"/>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ru-RU"/>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B9E9A782-F14A-47E4-BF3F-56868BC8388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ru-RU" smtClean="0"/>
              <a:t>Вставка рисунка</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ru-RU" smtClean="0"/>
              <a:t>Образец заголовка</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CC84F10-674D-4309-8FC3-C29B0809275D}" type="datetimeFigureOut">
              <a:rPr lang="ru-RU" smtClean="0"/>
              <a:t>05.02.2023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9E9A782-F14A-47E4-BF3F-56868BC8388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BCC84F10-674D-4309-8FC3-C29B0809275D}" type="datetimeFigureOut">
              <a:rPr lang="ru-RU" smtClean="0"/>
              <a:t>05.02.2023</a:t>
            </a:fld>
            <a:endParaRPr lang="ru-RU"/>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ru-RU"/>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B9E9A782-F14A-47E4-BF3F-56868BC8388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2.xml"/><Relationship Id="rId7" Type="http://schemas.openxmlformats.org/officeDocument/2006/relationships/image" Target="../media/image12.jpeg"/><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hyperlink" Target="consultantplus://offline/ref=7C81C730D2B10D62CEEF22B69550C4599F68982CBDB905AD889496F326FDBA8ABD94306E4AB561B1F64A00A2F940LDH" TargetMode="Externa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10.xml"/><Relationship Id="rId3" Type="http://schemas.openxmlformats.org/officeDocument/2006/relationships/diagramLayout" Target="../diagrams/layout9.xml"/><Relationship Id="rId7" Type="http://schemas.openxmlformats.org/officeDocument/2006/relationships/diagramData" Target="../diagrams/data10.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11" Type="http://schemas.microsoft.com/office/2007/relationships/diagramDrawing" Target="../diagrams/drawing10.xml"/><Relationship Id="rId5" Type="http://schemas.openxmlformats.org/officeDocument/2006/relationships/diagramColors" Target="../diagrams/colors9.xml"/><Relationship Id="rId10" Type="http://schemas.openxmlformats.org/officeDocument/2006/relationships/diagramColors" Target="../diagrams/colors10.xml"/><Relationship Id="rId4" Type="http://schemas.openxmlformats.org/officeDocument/2006/relationships/diagramQuickStyle" Target="../diagrams/quickStyle9.xml"/><Relationship Id="rId9" Type="http://schemas.openxmlformats.org/officeDocument/2006/relationships/diagramQuickStyle" Target="../diagrams/quickStyle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707904" y="5301207"/>
            <a:ext cx="4932040" cy="738664"/>
          </a:xfrm>
          <a:prstGeom prst="rect">
            <a:avLst/>
          </a:prstGeom>
        </p:spPr>
        <p:txBody>
          <a:bodyPr wrap="square">
            <a:spAutoFit/>
          </a:bodyPr>
          <a:lstStyle/>
          <a:p>
            <a:pPr lvl="0" algn="ctr"/>
            <a:r>
              <a:rPr lang="ru-RU" sz="1400" b="1" dirty="0">
                <a:solidFill>
                  <a:srgbClr val="002060"/>
                </a:solidFill>
                <a:latin typeface="Calibri" pitchFamily="34" charset="0"/>
              </a:rPr>
              <a:t>ПОЖАРНОЯ БЕЗОПАСНОСТЬ ДЛЯ ЛИЦ, НА КОТОРЫХ ВОЗЛОЖЕНА ТРУДОВАЯ ФУНКЦИЯ ПО ПРОВЕДЕНИЮ ПРОТИВОПОЖАРНОГО ИНСТРУКТАЖА</a:t>
            </a:r>
          </a:p>
        </p:txBody>
      </p:sp>
      <p:sp>
        <p:nvSpPr>
          <p:cNvPr id="5" name="Прямоугольник 4"/>
          <p:cNvSpPr/>
          <p:nvPr/>
        </p:nvSpPr>
        <p:spPr>
          <a:xfrm>
            <a:off x="0" y="114841"/>
            <a:ext cx="9144000" cy="707886"/>
          </a:xfrm>
          <a:prstGeom prst="rect">
            <a:avLst/>
          </a:prstGeom>
        </p:spPr>
        <p:txBody>
          <a:bodyPr wrap="square">
            <a:spAutoFit/>
          </a:bodyPr>
          <a:lstStyle/>
          <a:p>
            <a:pPr algn="ctr"/>
            <a:r>
              <a:rPr lang="ru-RU" sz="2000" b="1" dirty="0" smtClean="0">
                <a:solidFill>
                  <a:srgbClr val="002060"/>
                </a:solidFill>
                <a:latin typeface="Calibri" pitchFamily="34" charset="0"/>
              </a:rPr>
              <a:t>МОДУЛЬ 2. ОБЩИЕ ПРИНЦИПЫ ОБЕСПЕЧЕНИЯ ПОЖАРНОЙ БЕЗОПАСНОСТИ</a:t>
            </a:r>
          </a:p>
          <a:p>
            <a:pPr algn="ctr"/>
            <a:r>
              <a:rPr lang="ru-RU" sz="2000" b="1" dirty="0" smtClean="0">
                <a:solidFill>
                  <a:srgbClr val="002060"/>
                </a:solidFill>
                <a:latin typeface="Calibri" pitchFamily="34" charset="0"/>
              </a:rPr>
              <a:t>ОБЪЕКТА ЗАЩИТЫ</a:t>
            </a:r>
          </a:p>
        </p:txBody>
      </p:sp>
      <p:pic>
        <p:nvPicPr>
          <p:cNvPr id="6" name="Рисунок 5"/>
          <p:cNvPicPr>
            <a:picLocks noChangeAspect="1"/>
          </p:cNvPicPr>
          <p:nvPr/>
        </p:nvPicPr>
        <p:blipFill rotWithShape="1">
          <a:blip r:embed="rId2">
            <a:extLst>
              <a:ext uri="{28A0092B-C50C-407E-A947-70E740481C1C}">
                <a14:useLocalDpi xmlns:a14="http://schemas.microsoft.com/office/drawing/2010/main" val="0"/>
              </a:ext>
            </a:extLst>
          </a:blip>
          <a:srcRect l="9161" t="17777" r="13710" b="7745"/>
          <a:stretch/>
        </p:blipFill>
        <p:spPr>
          <a:xfrm>
            <a:off x="1988420" y="1052736"/>
            <a:ext cx="5167160" cy="3919670"/>
          </a:xfrm>
          <a:prstGeom prst="rect">
            <a:avLst/>
          </a:prstGeom>
        </p:spPr>
      </p:pic>
    </p:spTree>
    <p:extLst>
      <p:ext uri="{BB962C8B-B14F-4D97-AF65-F5344CB8AC3E}">
        <p14:creationId xmlns:p14="http://schemas.microsoft.com/office/powerpoint/2010/main" val="9710237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584775"/>
          </a:xfrm>
          <a:prstGeom prst="rect">
            <a:avLst/>
          </a:prstGeom>
        </p:spPr>
        <p:txBody>
          <a:bodyPr wrap="square">
            <a:spAutoFit/>
          </a:bodyPr>
          <a:lstStyle/>
          <a:p>
            <a:pPr algn="just"/>
            <a:r>
              <a:rPr lang="ru-RU" sz="1600" b="1" dirty="0" smtClean="0">
                <a:solidFill>
                  <a:srgbClr val="002060"/>
                </a:solidFill>
                <a:latin typeface="Calibri" pitchFamily="34" charset="0"/>
              </a:rPr>
              <a:t>КЛАССИФИКАЦИЯ ГОРЮЧИХ СТРОИТЕЛЬНЫХ МАТЕРИАЛОВ ПО ЗНАЧЕНИЮ ПОКАЗАТЕЛЯ ТОКСИЧНОСТИ ПРОДУКТОВ ГОРЕНИЯ</a:t>
            </a:r>
            <a:endParaRPr lang="ru-RU" sz="1600" b="1" dirty="0">
              <a:solidFill>
                <a:srgbClr val="002060"/>
              </a:solidFill>
              <a:latin typeface="Calibri" pitchFamily="34"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3394506553"/>
              </p:ext>
            </p:extLst>
          </p:nvPr>
        </p:nvGraphicFramePr>
        <p:xfrm>
          <a:off x="0" y="579909"/>
          <a:ext cx="9111356" cy="2232982"/>
        </p:xfrm>
        <a:graphic>
          <a:graphicData uri="http://schemas.openxmlformats.org/drawingml/2006/table">
            <a:tbl>
              <a:tblPr/>
              <a:tblGrid>
                <a:gridCol w="1613890"/>
                <a:gridCol w="2009026"/>
                <a:gridCol w="1793773"/>
                <a:gridCol w="1865524"/>
                <a:gridCol w="1829143"/>
              </a:tblGrid>
              <a:tr h="338220">
                <a:tc rowSpan="2">
                  <a:txBody>
                    <a:bodyPr/>
                    <a:lstStyle/>
                    <a:p>
                      <a:pPr algn="ctr"/>
                      <a:endParaRPr lang="ru-RU" sz="1200" b="1" dirty="0" smtClean="0">
                        <a:solidFill>
                          <a:srgbClr val="002060"/>
                        </a:solidFill>
                        <a:effectLst/>
                        <a:latin typeface="Calibri" pitchFamily="34" charset="0"/>
                      </a:endParaRPr>
                    </a:p>
                    <a:p>
                      <a:pPr algn="ctr"/>
                      <a:r>
                        <a:rPr lang="ru-RU" sz="1200" b="1" dirty="0" smtClean="0">
                          <a:solidFill>
                            <a:srgbClr val="002060"/>
                          </a:solidFill>
                          <a:effectLst/>
                          <a:latin typeface="Calibri" pitchFamily="34" charset="0"/>
                        </a:rPr>
                        <a:t>Класс </a:t>
                      </a:r>
                      <a:r>
                        <a:rPr lang="ru-RU" sz="1200" b="1" dirty="0">
                          <a:solidFill>
                            <a:srgbClr val="002060"/>
                          </a:solidFill>
                          <a:effectLst/>
                          <a:latin typeface="Calibri" pitchFamily="34" charset="0"/>
                        </a:rPr>
                        <a:t>опасности</a:t>
                      </a:r>
                    </a:p>
                  </a:txBody>
                  <a:tcPr marL="54240" marR="54240" marT="27120" marB="2712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3">
                        <a:lumMod val="20000"/>
                        <a:lumOff val="80000"/>
                      </a:schemeClr>
                    </a:solidFill>
                  </a:tcPr>
                </a:tc>
                <a:tc gridSpan="4">
                  <a:txBody>
                    <a:bodyPr/>
                    <a:lstStyle/>
                    <a:p>
                      <a:pPr algn="ctr"/>
                      <a:r>
                        <a:rPr lang="ru-RU" sz="1200" b="1" dirty="0">
                          <a:solidFill>
                            <a:srgbClr val="002060"/>
                          </a:solidFill>
                          <a:effectLst/>
                          <a:latin typeface="Calibri" pitchFamily="34" charset="0"/>
                        </a:rPr>
                        <a:t>Показатель токсичности продуктов горения в зависимости от времени экспозиции</a:t>
                      </a:r>
                    </a:p>
                  </a:txBody>
                  <a:tcPr marL="54240" marR="54240" marT="27120" marB="2712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3">
                        <a:lumMod val="20000"/>
                        <a:lumOff val="80000"/>
                      </a:schemeClr>
                    </a:solidFill>
                  </a:tcPr>
                </a:tc>
                <a:tc hMerge="1">
                  <a:txBody>
                    <a:bodyPr/>
                    <a:lstStyle/>
                    <a:p>
                      <a:endParaRPr lang="ru-RU"/>
                    </a:p>
                  </a:txBody>
                  <a:tcPr/>
                </a:tc>
                <a:tc hMerge="1">
                  <a:txBody>
                    <a:bodyPr/>
                    <a:lstStyle/>
                    <a:p>
                      <a:endParaRPr lang="ru-RU"/>
                    </a:p>
                  </a:txBody>
                  <a:tcPr/>
                </a:tc>
                <a:tc hMerge="1">
                  <a:txBody>
                    <a:bodyPr/>
                    <a:lstStyle/>
                    <a:p>
                      <a:endParaRPr lang="ru-RU"/>
                    </a:p>
                  </a:txBody>
                  <a:tcPr/>
                </a:tc>
              </a:tr>
              <a:tr h="236754">
                <a:tc vMerge="1">
                  <a:txBody>
                    <a:bodyPr/>
                    <a:lstStyle/>
                    <a:p>
                      <a:endParaRPr lang="ru-RU"/>
                    </a:p>
                  </a:txBody>
                  <a:tcPr/>
                </a:tc>
                <a:tc>
                  <a:txBody>
                    <a:bodyPr/>
                    <a:lstStyle/>
                    <a:p>
                      <a:pPr algn="ctr"/>
                      <a:r>
                        <a:rPr lang="ru-RU" sz="1200" b="1">
                          <a:solidFill>
                            <a:srgbClr val="002060"/>
                          </a:solidFill>
                          <a:effectLst/>
                          <a:latin typeface="Calibri" pitchFamily="34" charset="0"/>
                        </a:rPr>
                        <a:t>5 минут</a:t>
                      </a:r>
                    </a:p>
                  </a:txBody>
                  <a:tcPr marL="54240" marR="54240" marT="27120" marB="2712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3">
                        <a:lumMod val="20000"/>
                        <a:lumOff val="80000"/>
                      </a:schemeClr>
                    </a:solidFill>
                  </a:tcPr>
                </a:tc>
                <a:tc>
                  <a:txBody>
                    <a:bodyPr/>
                    <a:lstStyle/>
                    <a:p>
                      <a:pPr algn="ctr"/>
                      <a:r>
                        <a:rPr lang="ru-RU" sz="1200" b="1">
                          <a:solidFill>
                            <a:srgbClr val="002060"/>
                          </a:solidFill>
                          <a:effectLst/>
                          <a:latin typeface="Calibri" pitchFamily="34" charset="0"/>
                        </a:rPr>
                        <a:t>15 минут</a:t>
                      </a:r>
                    </a:p>
                  </a:txBody>
                  <a:tcPr marL="54240" marR="54240" marT="27120" marB="2712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3">
                        <a:lumMod val="20000"/>
                        <a:lumOff val="80000"/>
                      </a:schemeClr>
                    </a:solidFill>
                  </a:tcPr>
                </a:tc>
                <a:tc>
                  <a:txBody>
                    <a:bodyPr/>
                    <a:lstStyle/>
                    <a:p>
                      <a:pPr algn="ctr"/>
                      <a:r>
                        <a:rPr lang="ru-RU" sz="1200" b="1">
                          <a:solidFill>
                            <a:srgbClr val="002060"/>
                          </a:solidFill>
                          <a:effectLst/>
                          <a:latin typeface="Calibri" pitchFamily="34" charset="0"/>
                        </a:rPr>
                        <a:t>30 минут</a:t>
                      </a:r>
                    </a:p>
                  </a:txBody>
                  <a:tcPr marL="54240" marR="54240" marT="27120" marB="2712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3">
                        <a:lumMod val="20000"/>
                        <a:lumOff val="80000"/>
                      </a:schemeClr>
                    </a:solidFill>
                  </a:tcPr>
                </a:tc>
                <a:tc>
                  <a:txBody>
                    <a:bodyPr/>
                    <a:lstStyle/>
                    <a:p>
                      <a:pPr algn="ctr"/>
                      <a:r>
                        <a:rPr lang="ru-RU" sz="1200" b="1" dirty="0">
                          <a:solidFill>
                            <a:srgbClr val="002060"/>
                          </a:solidFill>
                          <a:effectLst/>
                          <a:latin typeface="Calibri" pitchFamily="34" charset="0"/>
                        </a:rPr>
                        <a:t>60 минут</a:t>
                      </a:r>
                    </a:p>
                  </a:txBody>
                  <a:tcPr marL="54240" marR="54240" marT="27120" marB="2712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3">
                        <a:lumMod val="20000"/>
                        <a:lumOff val="80000"/>
                      </a:schemeClr>
                    </a:solidFill>
                  </a:tcPr>
                </a:tc>
              </a:tr>
              <a:tr h="236754">
                <a:tc>
                  <a:txBody>
                    <a:bodyPr/>
                    <a:lstStyle/>
                    <a:p>
                      <a:r>
                        <a:rPr lang="ru-RU" sz="1200">
                          <a:solidFill>
                            <a:srgbClr val="002060"/>
                          </a:solidFill>
                          <a:effectLst/>
                          <a:latin typeface="Calibri" pitchFamily="34" charset="0"/>
                        </a:rPr>
                        <a:t>Малоопасные</a:t>
                      </a:r>
                    </a:p>
                  </a:txBody>
                  <a:tcPr marL="54240" marR="54240" marT="27120" marB="2712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3">
                        <a:lumMod val="20000"/>
                        <a:lumOff val="80000"/>
                      </a:schemeClr>
                    </a:solidFill>
                  </a:tcPr>
                </a:tc>
                <a:tc>
                  <a:txBody>
                    <a:bodyPr/>
                    <a:lstStyle/>
                    <a:p>
                      <a:pPr algn="ctr"/>
                      <a:r>
                        <a:rPr lang="ru-RU" sz="1200">
                          <a:solidFill>
                            <a:srgbClr val="002060"/>
                          </a:solidFill>
                          <a:effectLst/>
                          <a:latin typeface="Calibri" pitchFamily="34" charset="0"/>
                        </a:rPr>
                        <a:t>более 210</a:t>
                      </a:r>
                    </a:p>
                  </a:txBody>
                  <a:tcPr marL="54240" marR="54240" marT="27120" marB="2712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3">
                        <a:lumMod val="20000"/>
                        <a:lumOff val="80000"/>
                      </a:schemeClr>
                    </a:solidFill>
                  </a:tcPr>
                </a:tc>
                <a:tc>
                  <a:txBody>
                    <a:bodyPr/>
                    <a:lstStyle/>
                    <a:p>
                      <a:pPr algn="ctr"/>
                      <a:r>
                        <a:rPr lang="ru-RU" sz="1200">
                          <a:solidFill>
                            <a:srgbClr val="002060"/>
                          </a:solidFill>
                          <a:effectLst/>
                          <a:latin typeface="Calibri" pitchFamily="34" charset="0"/>
                        </a:rPr>
                        <a:t>более 150</a:t>
                      </a:r>
                    </a:p>
                  </a:txBody>
                  <a:tcPr marL="54240" marR="54240" marT="27120" marB="2712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3">
                        <a:lumMod val="20000"/>
                        <a:lumOff val="80000"/>
                      </a:schemeClr>
                    </a:solidFill>
                  </a:tcPr>
                </a:tc>
                <a:tc>
                  <a:txBody>
                    <a:bodyPr/>
                    <a:lstStyle/>
                    <a:p>
                      <a:pPr algn="ctr"/>
                      <a:r>
                        <a:rPr lang="ru-RU" sz="1200">
                          <a:solidFill>
                            <a:srgbClr val="002060"/>
                          </a:solidFill>
                          <a:effectLst/>
                          <a:latin typeface="Calibri" pitchFamily="34" charset="0"/>
                        </a:rPr>
                        <a:t>более 120</a:t>
                      </a:r>
                    </a:p>
                  </a:txBody>
                  <a:tcPr marL="54240" marR="54240" marT="27120" marB="2712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3">
                        <a:lumMod val="20000"/>
                        <a:lumOff val="80000"/>
                      </a:schemeClr>
                    </a:solidFill>
                  </a:tcPr>
                </a:tc>
                <a:tc>
                  <a:txBody>
                    <a:bodyPr/>
                    <a:lstStyle/>
                    <a:p>
                      <a:pPr algn="ctr"/>
                      <a:r>
                        <a:rPr lang="ru-RU" sz="1200">
                          <a:solidFill>
                            <a:srgbClr val="002060"/>
                          </a:solidFill>
                          <a:effectLst/>
                          <a:latin typeface="Calibri" pitchFamily="34" charset="0"/>
                        </a:rPr>
                        <a:t>более 90</a:t>
                      </a:r>
                    </a:p>
                  </a:txBody>
                  <a:tcPr marL="54240" marR="54240" marT="27120" marB="2712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3">
                        <a:lumMod val="20000"/>
                        <a:lumOff val="80000"/>
                      </a:schemeClr>
                    </a:solidFill>
                  </a:tcPr>
                </a:tc>
              </a:tr>
              <a:tr h="541151">
                <a:tc>
                  <a:txBody>
                    <a:bodyPr/>
                    <a:lstStyle/>
                    <a:p>
                      <a:r>
                        <a:rPr lang="ru-RU" sz="1200" dirty="0" err="1">
                          <a:solidFill>
                            <a:srgbClr val="002060"/>
                          </a:solidFill>
                          <a:effectLst/>
                          <a:latin typeface="Calibri" pitchFamily="34" charset="0"/>
                        </a:rPr>
                        <a:t>Умеренноопасные</a:t>
                      </a:r>
                      <a:endParaRPr lang="ru-RU" sz="1200" dirty="0">
                        <a:solidFill>
                          <a:srgbClr val="002060"/>
                        </a:solidFill>
                        <a:effectLst/>
                        <a:latin typeface="Calibri" pitchFamily="34" charset="0"/>
                      </a:endParaRPr>
                    </a:p>
                  </a:txBody>
                  <a:tcPr marL="54240" marR="54240" marT="27120" marB="271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3">
                        <a:lumMod val="20000"/>
                        <a:lumOff val="80000"/>
                      </a:schemeClr>
                    </a:solidFill>
                  </a:tcPr>
                </a:tc>
                <a:tc>
                  <a:txBody>
                    <a:bodyPr/>
                    <a:lstStyle/>
                    <a:p>
                      <a:pPr algn="ctr"/>
                      <a:r>
                        <a:rPr lang="ru-RU" sz="1200">
                          <a:solidFill>
                            <a:srgbClr val="002060"/>
                          </a:solidFill>
                          <a:effectLst/>
                          <a:latin typeface="Calibri" pitchFamily="34" charset="0"/>
                        </a:rPr>
                        <a:t>более 70, но не более 210</a:t>
                      </a:r>
                    </a:p>
                  </a:txBody>
                  <a:tcPr marL="54240" marR="54240" marT="27120" marB="2712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3">
                        <a:lumMod val="20000"/>
                        <a:lumOff val="80000"/>
                      </a:schemeClr>
                    </a:solidFill>
                  </a:tcPr>
                </a:tc>
                <a:tc>
                  <a:txBody>
                    <a:bodyPr/>
                    <a:lstStyle/>
                    <a:p>
                      <a:pPr algn="ctr"/>
                      <a:r>
                        <a:rPr lang="ru-RU" sz="1200">
                          <a:solidFill>
                            <a:srgbClr val="002060"/>
                          </a:solidFill>
                          <a:effectLst/>
                          <a:latin typeface="Calibri" pitchFamily="34" charset="0"/>
                        </a:rPr>
                        <a:t>более 50, но не более 150</a:t>
                      </a:r>
                    </a:p>
                  </a:txBody>
                  <a:tcPr marL="54240" marR="54240" marT="27120" marB="2712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3">
                        <a:lumMod val="20000"/>
                        <a:lumOff val="80000"/>
                      </a:schemeClr>
                    </a:solidFill>
                  </a:tcPr>
                </a:tc>
                <a:tc>
                  <a:txBody>
                    <a:bodyPr/>
                    <a:lstStyle/>
                    <a:p>
                      <a:pPr algn="ctr"/>
                      <a:r>
                        <a:rPr lang="ru-RU" sz="1200">
                          <a:solidFill>
                            <a:srgbClr val="002060"/>
                          </a:solidFill>
                          <a:effectLst/>
                          <a:latin typeface="Calibri" pitchFamily="34" charset="0"/>
                        </a:rPr>
                        <a:t>более 40, но не более 120</a:t>
                      </a:r>
                    </a:p>
                  </a:txBody>
                  <a:tcPr marL="54240" marR="54240" marT="27120" marB="2712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3">
                        <a:lumMod val="20000"/>
                        <a:lumOff val="80000"/>
                      </a:schemeClr>
                    </a:solidFill>
                  </a:tcPr>
                </a:tc>
                <a:tc>
                  <a:txBody>
                    <a:bodyPr/>
                    <a:lstStyle/>
                    <a:p>
                      <a:pPr algn="ctr"/>
                      <a:r>
                        <a:rPr lang="ru-RU" sz="1200">
                          <a:solidFill>
                            <a:srgbClr val="002060"/>
                          </a:solidFill>
                          <a:effectLst/>
                          <a:latin typeface="Calibri" pitchFamily="34" charset="0"/>
                        </a:rPr>
                        <a:t>более 30, но не более 90</a:t>
                      </a:r>
                    </a:p>
                  </a:txBody>
                  <a:tcPr marL="54240" marR="54240" marT="27120" marB="2712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3">
                        <a:lumMod val="20000"/>
                        <a:lumOff val="80000"/>
                      </a:schemeClr>
                    </a:solidFill>
                  </a:tcPr>
                </a:tc>
              </a:tr>
              <a:tr h="541151">
                <a:tc>
                  <a:txBody>
                    <a:bodyPr/>
                    <a:lstStyle/>
                    <a:p>
                      <a:r>
                        <a:rPr lang="ru-RU" sz="1200" dirty="0" err="1">
                          <a:solidFill>
                            <a:srgbClr val="002060"/>
                          </a:solidFill>
                          <a:effectLst/>
                          <a:latin typeface="Calibri" pitchFamily="34" charset="0"/>
                        </a:rPr>
                        <a:t>Высокоопасные</a:t>
                      </a:r>
                      <a:endParaRPr lang="ru-RU" sz="1200" dirty="0">
                        <a:solidFill>
                          <a:srgbClr val="002060"/>
                        </a:solidFill>
                        <a:effectLst/>
                        <a:latin typeface="Calibri" pitchFamily="34" charset="0"/>
                      </a:endParaRPr>
                    </a:p>
                  </a:txBody>
                  <a:tcPr marL="54240" marR="54240" marT="27120" marB="271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3">
                        <a:lumMod val="20000"/>
                        <a:lumOff val="80000"/>
                      </a:schemeClr>
                    </a:solidFill>
                  </a:tcPr>
                </a:tc>
                <a:tc>
                  <a:txBody>
                    <a:bodyPr/>
                    <a:lstStyle/>
                    <a:p>
                      <a:pPr algn="ctr"/>
                      <a:r>
                        <a:rPr lang="ru-RU" sz="1200">
                          <a:solidFill>
                            <a:srgbClr val="002060"/>
                          </a:solidFill>
                          <a:effectLst/>
                          <a:latin typeface="Calibri" pitchFamily="34" charset="0"/>
                        </a:rPr>
                        <a:t>более 25, но не более 70</a:t>
                      </a:r>
                    </a:p>
                  </a:txBody>
                  <a:tcPr marL="54240" marR="54240" marT="27120" marB="2712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3">
                        <a:lumMod val="20000"/>
                        <a:lumOff val="80000"/>
                      </a:schemeClr>
                    </a:solidFill>
                  </a:tcPr>
                </a:tc>
                <a:tc>
                  <a:txBody>
                    <a:bodyPr/>
                    <a:lstStyle/>
                    <a:p>
                      <a:pPr algn="ctr"/>
                      <a:r>
                        <a:rPr lang="ru-RU" sz="1200">
                          <a:solidFill>
                            <a:srgbClr val="002060"/>
                          </a:solidFill>
                          <a:effectLst/>
                          <a:latin typeface="Calibri" pitchFamily="34" charset="0"/>
                        </a:rPr>
                        <a:t>более 17, но не более 50</a:t>
                      </a:r>
                    </a:p>
                  </a:txBody>
                  <a:tcPr marL="54240" marR="54240" marT="27120" marB="2712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3">
                        <a:lumMod val="20000"/>
                        <a:lumOff val="80000"/>
                      </a:schemeClr>
                    </a:solidFill>
                  </a:tcPr>
                </a:tc>
                <a:tc>
                  <a:txBody>
                    <a:bodyPr/>
                    <a:lstStyle/>
                    <a:p>
                      <a:pPr algn="ctr"/>
                      <a:r>
                        <a:rPr lang="ru-RU" sz="1200">
                          <a:solidFill>
                            <a:srgbClr val="002060"/>
                          </a:solidFill>
                          <a:effectLst/>
                          <a:latin typeface="Calibri" pitchFamily="34" charset="0"/>
                        </a:rPr>
                        <a:t>более 13, но не более 40</a:t>
                      </a:r>
                    </a:p>
                  </a:txBody>
                  <a:tcPr marL="54240" marR="54240" marT="27120" marB="2712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3">
                        <a:lumMod val="20000"/>
                        <a:lumOff val="80000"/>
                      </a:schemeClr>
                    </a:solidFill>
                  </a:tcPr>
                </a:tc>
                <a:tc>
                  <a:txBody>
                    <a:bodyPr/>
                    <a:lstStyle/>
                    <a:p>
                      <a:pPr algn="ctr"/>
                      <a:r>
                        <a:rPr lang="ru-RU" sz="1200">
                          <a:solidFill>
                            <a:srgbClr val="002060"/>
                          </a:solidFill>
                          <a:effectLst/>
                          <a:latin typeface="Calibri" pitchFamily="34" charset="0"/>
                        </a:rPr>
                        <a:t>более 10, но не более 30</a:t>
                      </a:r>
                    </a:p>
                  </a:txBody>
                  <a:tcPr marL="54240" marR="54240" marT="27120" marB="2712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3">
                        <a:lumMod val="20000"/>
                        <a:lumOff val="80000"/>
                      </a:schemeClr>
                    </a:solidFill>
                  </a:tcPr>
                </a:tc>
              </a:tr>
              <a:tr h="338220">
                <a:tc>
                  <a:txBody>
                    <a:bodyPr/>
                    <a:lstStyle/>
                    <a:p>
                      <a:r>
                        <a:rPr lang="ru-RU" sz="1200">
                          <a:solidFill>
                            <a:srgbClr val="002060"/>
                          </a:solidFill>
                          <a:effectLst/>
                          <a:latin typeface="Calibri" pitchFamily="34" charset="0"/>
                        </a:rPr>
                        <a:t>Чрезвычайно опасные</a:t>
                      </a:r>
                    </a:p>
                  </a:txBody>
                  <a:tcPr marL="54240" marR="54240" marT="27120" marB="2712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3">
                        <a:lumMod val="20000"/>
                        <a:lumOff val="80000"/>
                      </a:schemeClr>
                    </a:solidFill>
                  </a:tcPr>
                </a:tc>
                <a:tc>
                  <a:txBody>
                    <a:bodyPr/>
                    <a:lstStyle/>
                    <a:p>
                      <a:pPr algn="ctr"/>
                      <a:r>
                        <a:rPr lang="ru-RU" sz="1200">
                          <a:solidFill>
                            <a:srgbClr val="002060"/>
                          </a:solidFill>
                          <a:effectLst/>
                          <a:latin typeface="Calibri" pitchFamily="34" charset="0"/>
                        </a:rPr>
                        <a:t>не более 25</a:t>
                      </a:r>
                    </a:p>
                  </a:txBody>
                  <a:tcPr marL="54240" marR="54240" marT="27120" marB="2712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3">
                        <a:lumMod val="20000"/>
                        <a:lumOff val="80000"/>
                      </a:schemeClr>
                    </a:solidFill>
                  </a:tcPr>
                </a:tc>
                <a:tc>
                  <a:txBody>
                    <a:bodyPr/>
                    <a:lstStyle/>
                    <a:p>
                      <a:pPr algn="ctr"/>
                      <a:r>
                        <a:rPr lang="ru-RU" sz="1200">
                          <a:solidFill>
                            <a:srgbClr val="002060"/>
                          </a:solidFill>
                          <a:effectLst/>
                          <a:latin typeface="Calibri" pitchFamily="34" charset="0"/>
                        </a:rPr>
                        <a:t>не более 17</a:t>
                      </a:r>
                    </a:p>
                  </a:txBody>
                  <a:tcPr marL="54240" marR="54240" marT="27120" marB="2712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3">
                        <a:lumMod val="20000"/>
                        <a:lumOff val="80000"/>
                      </a:schemeClr>
                    </a:solidFill>
                  </a:tcPr>
                </a:tc>
                <a:tc>
                  <a:txBody>
                    <a:bodyPr/>
                    <a:lstStyle/>
                    <a:p>
                      <a:pPr algn="ctr"/>
                      <a:r>
                        <a:rPr lang="ru-RU" sz="1200">
                          <a:solidFill>
                            <a:srgbClr val="002060"/>
                          </a:solidFill>
                          <a:effectLst/>
                          <a:latin typeface="Calibri" pitchFamily="34" charset="0"/>
                        </a:rPr>
                        <a:t>не более 13</a:t>
                      </a:r>
                    </a:p>
                  </a:txBody>
                  <a:tcPr marL="54240" marR="54240" marT="27120" marB="2712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3">
                        <a:lumMod val="20000"/>
                        <a:lumOff val="80000"/>
                      </a:schemeClr>
                    </a:solidFill>
                  </a:tcPr>
                </a:tc>
                <a:tc>
                  <a:txBody>
                    <a:bodyPr/>
                    <a:lstStyle/>
                    <a:p>
                      <a:pPr algn="ctr"/>
                      <a:r>
                        <a:rPr lang="ru-RU" sz="1200" dirty="0">
                          <a:solidFill>
                            <a:srgbClr val="002060"/>
                          </a:solidFill>
                          <a:effectLst/>
                          <a:latin typeface="Calibri" pitchFamily="34" charset="0"/>
                        </a:rPr>
                        <a:t>не более 10</a:t>
                      </a:r>
                    </a:p>
                  </a:txBody>
                  <a:tcPr marL="54240" marR="54240" marT="27120" marB="2712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3">
                        <a:lumMod val="20000"/>
                        <a:lumOff val="80000"/>
                      </a:schemeClr>
                    </a:solidFill>
                  </a:tcPr>
                </a:tc>
              </a:tr>
            </a:tbl>
          </a:graphicData>
        </a:graphic>
      </p:graphicFrame>
      <p:sp>
        <p:nvSpPr>
          <p:cNvPr id="6" name="Прямоугольник 5"/>
          <p:cNvSpPr/>
          <p:nvPr/>
        </p:nvSpPr>
        <p:spPr>
          <a:xfrm>
            <a:off x="-23765" y="2780928"/>
            <a:ext cx="9108504" cy="338554"/>
          </a:xfrm>
          <a:prstGeom prst="rect">
            <a:avLst/>
          </a:prstGeom>
        </p:spPr>
        <p:txBody>
          <a:bodyPr wrap="square">
            <a:spAutoFit/>
          </a:bodyPr>
          <a:lstStyle/>
          <a:p>
            <a:r>
              <a:rPr lang="ru-RU" sz="1600" b="1" dirty="0" smtClean="0">
                <a:solidFill>
                  <a:srgbClr val="002060"/>
                </a:solidFill>
                <a:latin typeface="Calibri" pitchFamily="34" charset="0"/>
              </a:rPr>
              <a:t>КЛАССЫ ПОЖАРНОЙ ОПАСНОСТИ СТРОИТЕЛЬНЫХ МАТЕРИАЛОВ</a:t>
            </a:r>
            <a:endParaRPr lang="ru-RU" sz="1600" b="1" dirty="0">
              <a:solidFill>
                <a:srgbClr val="002060"/>
              </a:solidFill>
              <a:latin typeface="Calibri" pitchFamily="34" charset="0"/>
            </a:endParaRPr>
          </a:p>
        </p:txBody>
      </p:sp>
      <p:graphicFrame>
        <p:nvGraphicFramePr>
          <p:cNvPr id="7" name="Таблица 6"/>
          <p:cNvGraphicFramePr>
            <a:graphicFrameLocks noGrp="1"/>
          </p:cNvGraphicFramePr>
          <p:nvPr>
            <p:extLst>
              <p:ext uri="{D42A27DB-BD31-4B8C-83A1-F6EECF244321}">
                <p14:modId xmlns:p14="http://schemas.microsoft.com/office/powerpoint/2010/main" val="3527557400"/>
              </p:ext>
            </p:extLst>
          </p:nvPr>
        </p:nvGraphicFramePr>
        <p:xfrm>
          <a:off x="-19467" y="3106193"/>
          <a:ext cx="9163466" cy="1906983"/>
        </p:xfrm>
        <a:graphic>
          <a:graphicData uri="http://schemas.openxmlformats.org/drawingml/2006/table">
            <a:tbl>
              <a:tblPr/>
              <a:tblGrid>
                <a:gridCol w="2233341"/>
                <a:gridCol w="1082832"/>
                <a:gridCol w="1164045"/>
                <a:gridCol w="1164045"/>
                <a:gridCol w="1164045"/>
                <a:gridCol w="1177579"/>
                <a:gridCol w="1177579"/>
              </a:tblGrid>
              <a:tr h="234922">
                <a:tc rowSpan="2">
                  <a:txBody>
                    <a:bodyPr/>
                    <a:lstStyle/>
                    <a:p>
                      <a:pPr algn="ctr"/>
                      <a:r>
                        <a:rPr lang="ru-RU" sz="1200" b="1" dirty="0">
                          <a:solidFill>
                            <a:srgbClr val="002060"/>
                          </a:solidFill>
                          <a:effectLst/>
                          <a:latin typeface="Calibri" pitchFamily="34" charset="0"/>
                        </a:rPr>
                        <a:t>Свойства пожарной опасности строительных материалов</a:t>
                      </a:r>
                    </a:p>
                  </a:txBody>
                  <a:tcPr marL="74579" marR="74579" marT="37290" marB="3729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4">
                        <a:lumMod val="20000"/>
                        <a:lumOff val="80000"/>
                      </a:schemeClr>
                    </a:solidFill>
                  </a:tcPr>
                </a:tc>
                <a:tc gridSpan="6">
                  <a:txBody>
                    <a:bodyPr/>
                    <a:lstStyle/>
                    <a:p>
                      <a:pPr algn="ctr"/>
                      <a:r>
                        <a:rPr lang="ru-RU" sz="1200" b="1" dirty="0">
                          <a:solidFill>
                            <a:srgbClr val="002060"/>
                          </a:solidFill>
                          <a:effectLst/>
                          <a:latin typeface="Calibri" pitchFamily="34" charset="0"/>
                        </a:rPr>
                        <a:t>Классы пожарной опасности строительных материалов в зависимости от групп</a:t>
                      </a:r>
                    </a:p>
                  </a:txBody>
                  <a:tcPr marL="74579" marR="74579" marT="37290" marB="3729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4">
                        <a:lumMod val="20000"/>
                        <a:lumOff val="80000"/>
                      </a:schemeClr>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288993">
                <a:tc vMerge="1">
                  <a:txBody>
                    <a:bodyPr/>
                    <a:lstStyle/>
                    <a:p>
                      <a:endParaRPr lang="ru-RU"/>
                    </a:p>
                  </a:txBody>
                  <a:tcPr/>
                </a:tc>
                <a:tc>
                  <a:txBody>
                    <a:bodyPr/>
                    <a:lstStyle/>
                    <a:p>
                      <a:pPr algn="ctr"/>
                      <a:r>
                        <a:rPr lang="ru-RU" sz="1200" b="1" dirty="0">
                          <a:solidFill>
                            <a:srgbClr val="002060"/>
                          </a:solidFill>
                          <a:effectLst/>
                          <a:latin typeface="Calibri" pitchFamily="34" charset="0"/>
                        </a:rPr>
                        <a:t>КМ0</a:t>
                      </a:r>
                    </a:p>
                  </a:txBody>
                  <a:tcPr marL="74579" marR="74579" marT="37290" marB="3729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4">
                        <a:lumMod val="20000"/>
                        <a:lumOff val="80000"/>
                      </a:schemeClr>
                    </a:solidFill>
                  </a:tcPr>
                </a:tc>
                <a:tc>
                  <a:txBody>
                    <a:bodyPr/>
                    <a:lstStyle/>
                    <a:p>
                      <a:pPr algn="ctr"/>
                      <a:r>
                        <a:rPr lang="ru-RU" sz="1200" b="1" dirty="0">
                          <a:solidFill>
                            <a:srgbClr val="002060"/>
                          </a:solidFill>
                          <a:effectLst/>
                          <a:latin typeface="Calibri" pitchFamily="34" charset="0"/>
                        </a:rPr>
                        <a:t>КМ1</a:t>
                      </a:r>
                    </a:p>
                  </a:txBody>
                  <a:tcPr marL="74579" marR="74579" marT="37290" marB="3729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4">
                        <a:lumMod val="20000"/>
                        <a:lumOff val="80000"/>
                      </a:schemeClr>
                    </a:solidFill>
                  </a:tcPr>
                </a:tc>
                <a:tc>
                  <a:txBody>
                    <a:bodyPr/>
                    <a:lstStyle/>
                    <a:p>
                      <a:pPr algn="ctr"/>
                      <a:r>
                        <a:rPr lang="ru-RU" sz="1200" b="1" dirty="0">
                          <a:solidFill>
                            <a:srgbClr val="002060"/>
                          </a:solidFill>
                          <a:effectLst/>
                          <a:latin typeface="Calibri" pitchFamily="34" charset="0"/>
                        </a:rPr>
                        <a:t>КМ2</a:t>
                      </a:r>
                    </a:p>
                  </a:txBody>
                  <a:tcPr marL="74579" marR="74579" marT="37290" marB="3729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4">
                        <a:lumMod val="20000"/>
                        <a:lumOff val="80000"/>
                      </a:schemeClr>
                    </a:solidFill>
                  </a:tcPr>
                </a:tc>
                <a:tc>
                  <a:txBody>
                    <a:bodyPr/>
                    <a:lstStyle/>
                    <a:p>
                      <a:pPr algn="ctr"/>
                      <a:r>
                        <a:rPr lang="ru-RU" sz="1200" b="1" dirty="0">
                          <a:solidFill>
                            <a:srgbClr val="002060"/>
                          </a:solidFill>
                          <a:effectLst/>
                          <a:latin typeface="Calibri" pitchFamily="34" charset="0"/>
                        </a:rPr>
                        <a:t>КМ3</a:t>
                      </a:r>
                    </a:p>
                  </a:txBody>
                  <a:tcPr marL="74579" marR="74579" marT="37290" marB="3729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4">
                        <a:lumMod val="20000"/>
                        <a:lumOff val="80000"/>
                      </a:schemeClr>
                    </a:solidFill>
                  </a:tcPr>
                </a:tc>
                <a:tc>
                  <a:txBody>
                    <a:bodyPr/>
                    <a:lstStyle/>
                    <a:p>
                      <a:pPr algn="ctr"/>
                      <a:r>
                        <a:rPr lang="ru-RU" sz="1200" b="1" dirty="0">
                          <a:solidFill>
                            <a:srgbClr val="002060"/>
                          </a:solidFill>
                          <a:effectLst/>
                          <a:latin typeface="Calibri" pitchFamily="34" charset="0"/>
                        </a:rPr>
                        <a:t>КМ4</a:t>
                      </a:r>
                    </a:p>
                  </a:txBody>
                  <a:tcPr marL="74579" marR="74579" marT="37290" marB="3729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4">
                        <a:lumMod val="20000"/>
                        <a:lumOff val="80000"/>
                      </a:schemeClr>
                    </a:solidFill>
                  </a:tcPr>
                </a:tc>
                <a:tc>
                  <a:txBody>
                    <a:bodyPr/>
                    <a:lstStyle/>
                    <a:p>
                      <a:pPr algn="ctr"/>
                      <a:r>
                        <a:rPr lang="ru-RU" sz="1200" b="1" dirty="0">
                          <a:solidFill>
                            <a:srgbClr val="002060"/>
                          </a:solidFill>
                          <a:effectLst/>
                          <a:latin typeface="Calibri" pitchFamily="34" charset="0"/>
                        </a:rPr>
                        <a:t>КМ5</a:t>
                      </a:r>
                    </a:p>
                  </a:txBody>
                  <a:tcPr marL="74579" marR="74579" marT="37290" marB="3729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4">
                        <a:lumMod val="20000"/>
                        <a:lumOff val="80000"/>
                      </a:schemeClr>
                    </a:solidFill>
                  </a:tcPr>
                </a:tc>
              </a:tr>
              <a:tr h="234922">
                <a:tc>
                  <a:txBody>
                    <a:bodyPr/>
                    <a:lstStyle/>
                    <a:p>
                      <a:pPr algn="l"/>
                      <a:r>
                        <a:rPr lang="ru-RU" sz="1200">
                          <a:solidFill>
                            <a:srgbClr val="002060"/>
                          </a:solidFill>
                          <a:effectLst/>
                          <a:latin typeface="Calibri" pitchFamily="34" charset="0"/>
                        </a:rPr>
                        <a:t>Горючесть</a:t>
                      </a:r>
                    </a:p>
                  </a:txBody>
                  <a:tcPr marL="74579" marR="74579" marT="37290" marB="3729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4">
                        <a:lumMod val="20000"/>
                        <a:lumOff val="80000"/>
                      </a:schemeClr>
                    </a:solidFill>
                  </a:tcPr>
                </a:tc>
                <a:tc>
                  <a:txBody>
                    <a:bodyPr/>
                    <a:lstStyle/>
                    <a:p>
                      <a:pPr algn="ctr"/>
                      <a:r>
                        <a:rPr lang="ru-RU" sz="1200">
                          <a:solidFill>
                            <a:srgbClr val="002060"/>
                          </a:solidFill>
                          <a:effectLst/>
                          <a:latin typeface="Calibri" pitchFamily="34" charset="0"/>
                        </a:rPr>
                        <a:t>НГ</a:t>
                      </a:r>
                    </a:p>
                  </a:txBody>
                  <a:tcPr marL="74579" marR="74579" marT="37290" marB="3729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4">
                        <a:lumMod val="20000"/>
                        <a:lumOff val="80000"/>
                      </a:schemeClr>
                    </a:solidFill>
                  </a:tcPr>
                </a:tc>
                <a:tc>
                  <a:txBody>
                    <a:bodyPr/>
                    <a:lstStyle/>
                    <a:p>
                      <a:pPr algn="ctr"/>
                      <a:r>
                        <a:rPr lang="ru-RU" sz="1200">
                          <a:solidFill>
                            <a:srgbClr val="002060"/>
                          </a:solidFill>
                          <a:effectLst/>
                          <a:latin typeface="Calibri" pitchFamily="34" charset="0"/>
                        </a:rPr>
                        <a:t>Г1</a:t>
                      </a:r>
                    </a:p>
                  </a:txBody>
                  <a:tcPr marL="74579" marR="74579" marT="37290" marB="3729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4">
                        <a:lumMod val="20000"/>
                        <a:lumOff val="80000"/>
                      </a:schemeClr>
                    </a:solidFill>
                  </a:tcPr>
                </a:tc>
                <a:tc>
                  <a:txBody>
                    <a:bodyPr/>
                    <a:lstStyle/>
                    <a:p>
                      <a:pPr algn="ctr"/>
                      <a:r>
                        <a:rPr lang="ru-RU" sz="1200">
                          <a:solidFill>
                            <a:srgbClr val="002060"/>
                          </a:solidFill>
                          <a:effectLst/>
                          <a:latin typeface="Calibri" pitchFamily="34" charset="0"/>
                        </a:rPr>
                        <a:t>Г1</a:t>
                      </a:r>
                    </a:p>
                  </a:txBody>
                  <a:tcPr marL="74579" marR="74579" marT="37290" marB="3729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4">
                        <a:lumMod val="20000"/>
                        <a:lumOff val="80000"/>
                      </a:schemeClr>
                    </a:solidFill>
                  </a:tcPr>
                </a:tc>
                <a:tc>
                  <a:txBody>
                    <a:bodyPr/>
                    <a:lstStyle/>
                    <a:p>
                      <a:pPr algn="ctr"/>
                      <a:r>
                        <a:rPr lang="ru-RU" sz="1200">
                          <a:solidFill>
                            <a:srgbClr val="002060"/>
                          </a:solidFill>
                          <a:effectLst/>
                          <a:latin typeface="Calibri" pitchFamily="34" charset="0"/>
                        </a:rPr>
                        <a:t>Г2</a:t>
                      </a:r>
                    </a:p>
                  </a:txBody>
                  <a:tcPr marL="74579" marR="74579" marT="37290" marB="3729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4">
                        <a:lumMod val="20000"/>
                        <a:lumOff val="80000"/>
                      </a:schemeClr>
                    </a:solidFill>
                  </a:tcPr>
                </a:tc>
                <a:tc>
                  <a:txBody>
                    <a:bodyPr/>
                    <a:lstStyle/>
                    <a:p>
                      <a:pPr algn="ctr"/>
                      <a:r>
                        <a:rPr lang="ru-RU" sz="1200">
                          <a:solidFill>
                            <a:srgbClr val="002060"/>
                          </a:solidFill>
                          <a:effectLst/>
                          <a:latin typeface="Calibri" pitchFamily="34" charset="0"/>
                        </a:rPr>
                        <a:t>Г3</a:t>
                      </a:r>
                    </a:p>
                  </a:txBody>
                  <a:tcPr marL="74579" marR="74579" marT="37290" marB="3729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4">
                        <a:lumMod val="20000"/>
                        <a:lumOff val="80000"/>
                      </a:schemeClr>
                    </a:solidFill>
                  </a:tcPr>
                </a:tc>
                <a:tc>
                  <a:txBody>
                    <a:bodyPr/>
                    <a:lstStyle/>
                    <a:p>
                      <a:pPr algn="ctr"/>
                      <a:r>
                        <a:rPr lang="ru-RU" sz="1200">
                          <a:solidFill>
                            <a:srgbClr val="002060"/>
                          </a:solidFill>
                          <a:effectLst/>
                          <a:latin typeface="Calibri" pitchFamily="34" charset="0"/>
                        </a:rPr>
                        <a:t>Г4</a:t>
                      </a:r>
                    </a:p>
                  </a:txBody>
                  <a:tcPr marL="74579" marR="74579" marT="37290" marB="3729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4">
                        <a:lumMod val="20000"/>
                        <a:lumOff val="80000"/>
                      </a:schemeClr>
                    </a:solidFill>
                  </a:tcPr>
                </a:tc>
              </a:tr>
              <a:tr h="234922">
                <a:tc>
                  <a:txBody>
                    <a:bodyPr/>
                    <a:lstStyle/>
                    <a:p>
                      <a:pPr algn="l"/>
                      <a:r>
                        <a:rPr lang="ru-RU" sz="1200">
                          <a:solidFill>
                            <a:srgbClr val="002060"/>
                          </a:solidFill>
                          <a:effectLst/>
                          <a:latin typeface="Calibri" pitchFamily="34" charset="0"/>
                        </a:rPr>
                        <a:t>Воспламеняемость</a:t>
                      </a:r>
                    </a:p>
                  </a:txBody>
                  <a:tcPr marL="74579" marR="74579" marT="37290" marB="3729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4">
                        <a:lumMod val="20000"/>
                        <a:lumOff val="80000"/>
                      </a:schemeClr>
                    </a:solidFill>
                  </a:tcPr>
                </a:tc>
                <a:tc>
                  <a:txBody>
                    <a:bodyPr/>
                    <a:lstStyle/>
                    <a:p>
                      <a:pPr algn="ctr"/>
                      <a:r>
                        <a:rPr lang="ru-RU" sz="1200">
                          <a:solidFill>
                            <a:srgbClr val="002060"/>
                          </a:solidFill>
                          <a:effectLst/>
                          <a:latin typeface="Calibri" pitchFamily="34" charset="0"/>
                        </a:rPr>
                        <a:t>-</a:t>
                      </a:r>
                    </a:p>
                  </a:txBody>
                  <a:tcPr marL="74579" marR="74579" marT="37290" marB="3729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4">
                        <a:lumMod val="20000"/>
                        <a:lumOff val="80000"/>
                      </a:schemeClr>
                    </a:solidFill>
                  </a:tcPr>
                </a:tc>
                <a:tc>
                  <a:txBody>
                    <a:bodyPr/>
                    <a:lstStyle/>
                    <a:p>
                      <a:pPr algn="ctr"/>
                      <a:r>
                        <a:rPr lang="ru-RU" sz="1200">
                          <a:solidFill>
                            <a:srgbClr val="002060"/>
                          </a:solidFill>
                          <a:effectLst/>
                          <a:latin typeface="Calibri" pitchFamily="34" charset="0"/>
                        </a:rPr>
                        <a:t>В1</a:t>
                      </a:r>
                    </a:p>
                  </a:txBody>
                  <a:tcPr marL="74579" marR="74579" marT="37290" marB="3729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4">
                        <a:lumMod val="20000"/>
                        <a:lumOff val="80000"/>
                      </a:schemeClr>
                    </a:solidFill>
                  </a:tcPr>
                </a:tc>
                <a:tc>
                  <a:txBody>
                    <a:bodyPr/>
                    <a:lstStyle/>
                    <a:p>
                      <a:pPr algn="ctr"/>
                      <a:r>
                        <a:rPr lang="ru-RU" sz="1200">
                          <a:solidFill>
                            <a:srgbClr val="002060"/>
                          </a:solidFill>
                          <a:effectLst/>
                          <a:latin typeface="Calibri" pitchFamily="34" charset="0"/>
                        </a:rPr>
                        <a:t>В2</a:t>
                      </a:r>
                    </a:p>
                  </a:txBody>
                  <a:tcPr marL="74579" marR="74579" marT="37290" marB="3729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4">
                        <a:lumMod val="20000"/>
                        <a:lumOff val="80000"/>
                      </a:schemeClr>
                    </a:solidFill>
                  </a:tcPr>
                </a:tc>
                <a:tc>
                  <a:txBody>
                    <a:bodyPr/>
                    <a:lstStyle/>
                    <a:p>
                      <a:pPr algn="ctr"/>
                      <a:r>
                        <a:rPr lang="ru-RU" sz="1200">
                          <a:solidFill>
                            <a:srgbClr val="002060"/>
                          </a:solidFill>
                          <a:effectLst/>
                          <a:latin typeface="Calibri" pitchFamily="34" charset="0"/>
                        </a:rPr>
                        <a:t>В2</a:t>
                      </a:r>
                    </a:p>
                  </a:txBody>
                  <a:tcPr marL="74579" marR="74579" marT="37290" marB="3729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4">
                        <a:lumMod val="20000"/>
                        <a:lumOff val="80000"/>
                      </a:schemeClr>
                    </a:solidFill>
                  </a:tcPr>
                </a:tc>
                <a:tc>
                  <a:txBody>
                    <a:bodyPr/>
                    <a:lstStyle/>
                    <a:p>
                      <a:pPr algn="ctr"/>
                      <a:r>
                        <a:rPr lang="ru-RU" sz="1200">
                          <a:solidFill>
                            <a:srgbClr val="002060"/>
                          </a:solidFill>
                          <a:effectLst/>
                          <a:latin typeface="Calibri" pitchFamily="34" charset="0"/>
                        </a:rPr>
                        <a:t>В2</a:t>
                      </a:r>
                    </a:p>
                  </a:txBody>
                  <a:tcPr marL="74579" marR="74579" marT="37290" marB="3729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4">
                        <a:lumMod val="20000"/>
                        <a:lumOff val="80000"/>
                      </a:schemeClr>
                    </a:solidFill>
                  </a:tcPr>
                </a:tc>
                <a:tc>
                  <a:txBody>
                    <a:bodyPr/>
                    <a:lstStyle/>
                    <a:p>
                      <a:pPr algn="ctr"/>
                      <a:r>
                        <a:rPr lang="ru-RU" sz="1200">
                          <a:solidFill>
                            <a:srgbClr val="002060"/>
                          </a:solidFill>
                          <a:effectLst/>
                          <a:latin typeface="Calibri" pitchFamily="34" charset="0"/>
                        </a:rPr>
                        <a:t>В3</a:t>
                      </a:r>
                    </a:p>
                  </a:txBody>
                  <a:tcPr marL="74579" marR="74579" marT="37290" marB="3729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4">
                        <a:lumMod val="20000"/>
                        <a:lumOff val="80000"/>
                      </a:schemeClr>
                    </a:solidFill>
                  </a:tcPr>
                </a:tc>
              </a:tr>
              <a:tr h="321102">
                <a:tc>
                  <a:txBody>
                    <a:bodyPr/>
                    <a:lstStyle/>
                    <a:p>
                      <a:pPr algn="l"/>
                      <a:r>
                        <a:rPr lang="ru-RU" sz="1200" dirty="0">
                          <a:solidFill>
                            <a:srgbClr val="002060"/>
                          </a:solidFill>
                          <a:effectLst/>
                          <a:latin typeface="Calibri" pitchFamily="34" charset="0"/>
                        </a:rPr>
                        <a:t>Дымообразующая способность</a:t>
                      </a:r>
                    </a:p>
                  </a:txBody>
                  <a:tcPr marL="74579" marR="74579" marT="37290" marB="37290" anchor="b">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4">
                        <a:lumMod val="20000"/>
                        <a:lumOff val="80000"/>
                      </a:schemeClr>
                    </a:solidFill>
                  </a:tcPr>
                </a:tc>
                <a:tc>
                  <a:txBody>
                    <a:bodyPr/>
                    <a:lstStyle/>
                    <a:p>
                      <a:pPr algn="ctr"/>
                      <a:r>
                        <a:rPr lang="ru-RU" sz="1200">
                          <a:solidFill>
                            <a:srgbClr val="002060"/>
                          </a:solidFill>
                          <a:effectLst/>
                          <a:latin typeface="Calibri" pitchFamily="34" charset="0"/>
                        </a:rPr>
                        <a:t>-</a:t>
                      </a:r>
                    </a:p>
                  </a:txBody>
                  <a:tcPr marL="74579" marR="74579" marT="37290" marB="3729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4">
                        <a:lumMod val="20000"/>
                        <a:lumOff val="80000"/>
                      </a:schemeClr>
                    </a:solidFill>
                  </a:tcPr>
                </a:tc>
                <a:tc>
                  <a:txBody>
                    <a:bodyPr/>
                    <a:lstStyle/>
                    <a:p>
                      <a:pPr algn="ctr"/>
                      <a:r>
                        <a:rPr lang="ru-RU" sz="1200">
                          <a:solidFill>
                            <a:srgbClr val="002060"/>
                          </a:solidFill>
                          <a:effectLst/>
                          <a:latin typeface="Calibri" pitchFamily="34" charset="0"/>
                        </a:rPr>
                        <a:t>Д2</a:t>
                      </a:r>
                    </a:p>
                  </a:txBody>
                  <a:tcPr marL="74579" marR="74579" marT="37290" marB="3729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4">
                        <a:lumMod val="20000"/>
                        <a:lumOff val="80000"/>
                      </a:schemeClr>
                    </a:solidFill>
                  </a:tcPr>
                </a:tc>
                <a:tc>
                  <a:txBody>
                    <a:bodyPr/>
                    <a:lstStyle/>
                    <a:p>
                      <a:pPr algn="ctr"/>
                      <a:r>
                        <a:rPr lang="ru-RU" sz="1200">
                          <a:solidFill>
                            <a:srgbClr val="002060"/>
                          </a:solidFill>
                          <a:effectLst/>
                          <a:latin typeface="Calibri" pitchFamily="34" charset="0"/>
                        </a:rPr>
                        <a:t>Д2</a:t>
                      </a:r>
                    </a:p>
                  </a:txBody>
                  <a:tcPr marL="74579" marR="74579" marT="37290" marB="3729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4">
                        <a:lumMod val="20000"/>
                        <a:lumOff val="80000"/>
                      </a:schemeClr>
                    </a:solidFill>
                  </a:tcPr>
                </a:tc>
                <a:tc>
                  <a:txBody>
                    <a:bodyPr/>
                    <a:lstStyle/>
                    <a:p>
                      <a:pPr algn="ctr"/>
                      <a:r>
                        <a:rPr lang="ru-RU" sz="1200">
                          <a:solidFill>
                            <a:srgbClr val="002060"/>
                          </a:solidFill>
                          <a:effectLst/>
                          <a:latin typeface="Calibri" pitchFamily="34" charset="0"/>
                        </a:rPr>
                        <a:t>Д3</a:t>
                      </a:r>
                    </a:p>
                  </a:txBody>
                  <a:tcPr marL="74579" marR="74579" marT="37290" marB="3729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4">
                        <a:lumMod val="20000"/>
                        <a:lumOff val="80000"/>
                      </a:schemeClr>
                    </a:solidFill>
                  </a:tcPr>
                </a:tc>
                <a:tc>
                  <a:txBody>
                    <a:bodyPr/>
                    <a:lstStyle/>
                    <a:p>
                      <a:pPr algn="ctr"/>
                      <a:r>
                        <a:rPr lang="ru-RU" sz="1200">
                          <a:solidFill>
                            <a:srgbClr val="002060"/>
                          </a:solidFill>
                          <a:effectLst/>
                          <a:latin typeface="Calibri" pitchFamily="34" charset="0"/>
                        </a:rPr>
                        <a:t>Д3</a:t>
                      </a:r>
                    </a:p>
                  </a:txBody>
                  <a:tcPr marL="74579" marR="74579" marT="37290" marB="3729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4">
                        <a:lumMod val="20000"/>
                        <a:lumOff val="80000"/>
                      </a:schemeClr>
                    </a:solidFill>
                  </a:tcPr>
                </a:tc>
                <a:tc>
                  <a:txBody>
                    <a:bodyPr/>
                    <a:lstStyle/>
                    <a:p>
                      <a:pPr algn="ctr"/>
                      <a:r>
                        <a:rPr lang="ru-RU" sz="1200" dirty="0">
                          <a:solidFill>
                            <a:srgbClr val="002060"/>
                          </a:solidFill>
                          <a:effectLst/>
                          <a:latin typeface="Calibri" pitchFamily="34" charset="0"/>
                        </a:rPr>
                        <a:t>Д3</a:t>
                      </a:r>
                    </a:p>
                  </a:txBody>
                  <a:tcPr marL="74579" marR="74579" marT="37290" marB="3729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4">
                        <a:lumMod val="20000"/>
                        <a:lumOff val="80000"/>
                      </a:schemeClr>
                    </a:solidFill>
                  </a:tcPr>
                </a:tc>
              </a:tr>
              <a:tr h="234922">
                <a:tc>
                  <a:txBody>
                    <a:bodyPr/>
                    <a:lstStyle/>
                    <a:p>
                      <a:pPr algn="l"/>
                      <a:r>
                        <a:rPr lang="ru-RU" sz="1200">
                          <a:solidFill>
                            <a:srgbClr val="002060"/>
                          </a:solidFill>
                          <a:effectLst/>
                          <a:latin typeface="Calibri" pitchFamily="34" charset="0"/>
                        </a:rPr>
                        <a:t>Токсичность</a:t>
                      </a:r>
                    </a:p>
                  </a:txBody>
                  <a:tcPr marL="74579" marR="74579" marT="37290" marB="3729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4">
                        <a:lumMod val="20000"/>
                        <a:lumOff val="80000"/>
                      </a:schemeClr>
                    </a:solidFill>
                  </a:tcPr>
                </a:tc>
                <a:tc>
                  <a:txBody>
                    <a:bodyPr/>
                    <a:lstStyle/>
                    <a:p>
                      <a:pPr algn="ctr"/>
                      <a:r>
                        <a:rPr lang="ru-RU" sz="1200">
                          <a:solidFill>
                            <a:srgbClr val="002060"/>
                          </a:solidFill>
                          <a:effectLst/>
                          <a:latin typeface="Calibri" pitchFamily="34" charset="0"/>
                        </a:rPr>
                        <a:t>-</a:t>
                      </a:r>
                    </a:p>
                  </a:txBody>
                  <a:tcPr marL="74579" marR="74579" marT="37290" marB="3729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4">
                        <a:lumMod val="20000"/>
                        <a:lumOff val="80000"/>
                      </a:schemeClr>
                    </a:solidFill>
                  </a:tcPr>
                </a:tc>
                <a:tc>
                  <a:txBody>
                    <a:bodyPr/>
                    <a:lstStyle/>
                    <a:p>
                      <a:pPr algn="ctr"/>
                      <a:r>
                        <a:rPr lang="ru-RU" sz="1200">
                          <a:solidFill>
                            <a:srgbClr val="002060"/>
                          </a:solidFill>
                          <a:effectLst/>
                          <a:latin typeface="Calibri" pitchFamily="34" charset="0"/>
                        </a:rPr>
                        <a:t>Т2</a:t>
                      </a:r>
                    </a:p>
                  </a:txBody>
                  <a:tcPr marL="74579" marR="74579" marT="37290" marB="3729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4">
                        <a:lumMod val="20000"/>
                        <a:lumOff val="80000"/>
                      </a:schemeClr>
                    </a:solidFill>
                  </a:tcPr>
                </a:tc>
                <a:tc>
                  <a:txBody>
                    <a:bodyPr/>
                    <a:lstStyle/>
                    <a:p>
                      <a:pPr algn="ctr"/>
                      <a:r>
                        <a:rPr lang="ru-RU" sz="1200">
                          <a:solidFill>
                            <a:srgbClr val="002060"/>
                          </a:solidFill>
                          <a:effectLst/>
                          <a:latin typeface="Calibri" pitchFamily="34" charset="0"/>
                        </a:rPr>
                        <a:t>Т2</a:t>
                      </a:r>
                    </a:p>
                  </a:txBody>
                  <a:tcPr marL="74579" marR="74579" marT="37290" marB="3729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4">
                        <a:lumMod val="20000"/>
                        <a:lumOff val="80000"/>
                      </a:schemeClr>
                    </a:solidFill>
                  </a:tcPr>
                </a:tc>
                <a:tc>
                  <a:txBody>
                    <a:bodyPr/>
                    <a:lstStyle/>
                    <a:p>
                      <a:pPr algn="ctr"/>
                      <a:r>
                        <a:rPr lang="ru-RU" sz="1200">
                          <a:solidFill>
                            <a:srgbClr val="002060"/>
                          </a:solidFill>
                          <a:effectLst/>
                          <a:latin typeface="Calibri" pitchFamily="34" charset="0"/>
                        </a:rPr>
                        <a:t>Т2</a:t>
                      </a:r>
                    </a:p>
                  </a:txBody>
                  <a:tcPr marL="74579" marR="74579" marT="37290" marB="3729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4">
                        <a:lumMod val="20000"/>
                        <a:lumOff val="80000"/>
                      </a:schemeClr>
                    </a:solidFill>
                  </a:tcPr>
                </a:tc>
                <a:tc>
                  <a:txBody>
                    <a:bodyPr/>
                    <a:lstStyle/>
                    <a:p>
                      <a:pPr algn="ctr"/>
                      <a:r>
                        <a:rPr lang="ru-RU" sz="1200">
                          <a:solidFill>
                            <a:srgbClr val="002060"/>
                          </a:solidFill>
                          <a:effectLst/>
                          <a:latin typeface="Calibri" pitchFamily="34" charset="0"/>
                        </a:rPr>
                        <a:t>Т3</a:t>
                      </a:r>
                    </a:p>
                  </a:txBody>
                  <a:tcPr marL="74579" marR="74579" marT="37290" marB="3729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4">
                        <a:lumMod val="20000"/>
                        <a:lumOff val="80000"/>
                      </a:schemeClr>
                    </a:solidFill>
                  </a:tcPr>
                </a:tc>
                <a:tc>
                  <a:txBody>
                    <a:bodyPr/>
                    <a:lstStyle/>
                    <a:p>
                      <a:pPr algn="ctr"/>
                      <a:r>
                        <a:rPr lang="ru-RU" sz="1200">
                          <a:solidFill>
                            <a:srgbClr val="002060"/>
                          </a:solidFill>
                          <a:effectLst/>
                          <a:latin typeface="Calibri" pitchFamily="34" charset="0"/>
                        </a:rPr>
                        <a:t>Т4</a:t>
                      </a:r>
                    </a:p>
                  </a:txBody>
                  <a:tcPr marL="74579" marR="74579" marT="37290" marB="3729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4">
                        <a:lumMod val="20000"/>
                        <a:lumOff val="80000"/>
                      </a:schemeClr>
                    </a:solidFill>
                  </a:tcPr>
                </a:tc>
              </a:tr>
              <a:tr h="267048">
                <a:tc>
                  <a:txBody>
                    <a:bodyPr/>
                    <a:lstStyle/>
                    <a:p>
                      <a:pPr algn="l"/>
                      <a:r>
                        <a:rPr lang="ru-RU" sz="1200">
                          <a:solidFill>
                            <a:srgbClr val="002060"/>
                          </a:solidFill>
                          <a:effectLst/>
                          <a:latin typeface="Calibri" pitchFamily="34" charset="0"/>
                        </a:rPr>
                        <a:t>Распространение пламени</a:t>
                      </a:r>
                    </a:p>
                  </a:txBody>
                  <a:tcPr marL="74579" marR="74579" marT="37290" marB="3729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4">
                        <a:lumMod val="20000"/>
                        <a:lumOff val="80000"/>
                      </a:schemeClr>
                    </a:solidFill>
                  </a:tcPr>
                </a:tc>
                <a:tc>
                  <a:txBody>
                    <a:bodyPr/>
                    <a:lstStyle/>
                    <a:p>
                      <a:pPr algn="ctr"/>
                      <a:r>
                        <a:rPr lang="ru-RU" sz="1200">
                          <a:solidFill>
                            <a:srgbClr val="002060"/>
                          </a:solidFill>
                          <a:effectLst/>
                          <a:latin typeface="Calibri" pitchFamily="34" charset="0"/>
                        </a:rPr>
                        <a:t>-</a:t>
                      </a:r>
                    </a:p>
                  </a:txBody>
                  <a:tcPr marL="74579" marR="74579" marT="37290" marB="3729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4">
                        <a:lumMod val="20000"/>
                        <a:lumOff val="80000"/>
                      </a:schemeClr>
                    </a:solidFill>
                  </a:tcPr>
                </a:tc>
                <a:tc>
                  <a:txBody>
                    <a:bodyPr/>
                    <a:lstStyle/>
                    <a:p>
                      <a:pPr algn="ctr"/>
                      <a:r>
                        <a:rPr lang="ru-RU" sz="1200" dirty="0">
                          <a:solidFill>
                            <a:srgbClr val="002060"/>
                          </a:solidFill>
                          <a:effectLst/>
                          <a:latin typeface="Calibri" pitchFamily="34" charset="0"/>
                        </a:rPr>
                        <a:t>РП1</a:t>
                      </a:r>
                    </a:p>
                  </a:txBody>
                  <a:tcPr marL="74579" marR="74579" marT="37290" marB="3729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4">
                        <a:lumMod val="20000"/>
                        <a:lumOff val="80000"/>
                      </a:schemeClr>
                    </a:solidFill>
                  </a:tcPr>
                </a:tc>
                <a:tc>
                  <a:txBody>
                    <a:bodyPr/>
                    <a:lstStyle/>
                    <a:p>
                      <a:pPr algn="ctr"/>
                      <a:r>
                        <a:rPr lang="ru-RU" sz="1200">
                          <a:solidFill>
                            <a:srgbClr val="002060"/>
                          </a:solidFill>
                          <a:effectLst/>
                          <a:latin typeface="Calibri" pitchFamily="34" charset="0"/>
                        </a:rPr>
                        <a:t>РП1</a:t>
                      </a:r>
                    </a:p>
                  </a:txBody>
                  <a:tcPr marL="74579" marR="74579" marT="37290" marB="3729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4">
                        <a:lumMod val="20000"/>
                        <a:lumOff val="80000"/>
                      </a:schemeClr>
                    </a:solidFill>
                  </a:tcPr>
                </a:tc>
                <a:tc>
                  <a:txBody>
                    <a:bodyPr/>
                    <a:lstStyle/>
                    <a:p>
                      <a:pPr algn="ctr"/>
                      <a:r>
                        <a:rPr lang="ru-RU" sz="1200">
                          <a:solidFill>
                            <a:srgbClr val="002060"/>
                          </a:solidFill>
                          <a:effectLst/>
                          <a:latin typeface="Calibri" pitchFamily="34" charset="0"/>
                        </a:rPr>
                        <a:t>РП2</a:t>
                      </a:r>
                    </a:p>
                  </a:txBody>
                  <a:tcPr marL="74579" marR="74579" marT="37290" marB="3729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4">
                        <a:lumMod val="20000"/>
                        <a:lumOff val="80000"/>
                      </a:schemeClr>
                    </a:solidFill>
                  </a:tcPr>
                </a:tc>
                <a:tc>
                  <a:txBody>
                    <a:bodyPr/>
                    <a:lstStyle/>
                    <a:p>
                      <a:pPr algn="ctr"/>
                      <a:r>
                        <a:rPr lang="ru-RU" sz="1200">
                          <a:solidFill>
                            <a:srgbClr val="002060"/>
                          </a:solidFill>
                          <a:effectLst/>
                          <a:latin typeface="Calibri" pitchFamily="34" charset="0"/>
                        </a:rPr>
                        <a:t>РП2</a:t>
                      </a:r>
                    </a:p>
                  </a:txBody>
                  <a:tcPr marL="74579" marR="74579" marT="37290" marB="3729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4">
                        <a:lumMod val="20000"/>
                        <a:lumOff val="80000"/>
                      </a:schemeClr>
                    </a:solidFill>
                  </a:tcPr>
                </a:tc>
                <a:tc>
                  <a:txBody>
                    <a:bodyPr/>
                    <a:lstStyle/>
                    <a:p>
                      <a:pPr algn="ctr"/>
                      <a:r>
                        <a:rPr lang="ru-RU" sz="1200" dirty="0">
                          <a:solidFill>
                            <a:srgbClr val="002060"/>
                          </a:solidFill>
                          <a:effectLst/>
                          <a:latin typeface="Calibri" pitchFamily="34" charset="0"/>
                        </a:rPr>
                        <a:t>РП4</a:t>
                      </a:r>
                    </a:p>
                  </a:txBody>
                  <a:tcPr marL="74579" marR="74579" marT="37290" marB="3729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accent4">
                        <a:lumMod val="20000"/>
                        <a:lumOff val="80000"/>
                      </a:schemeClr>
                    </a:solidFill>
                  </a:tcPr>
                </a:tc>
              </a:tr>
            </a:tbl>
          </a:graphicData>
        </a:graphic>
      </p:graphicFrame>
      <p:sp>
        <p:nvSpPr>
          <p:cNvPr id="8" name="Прямоугольник 7"/>
          <p:cNvSpPr/>
          <p:nvPr/>
        </p:nvSpPr>
        <p:spPr>
          <a:xfrm>
            <a:off x="4139952" y="5733256"/>
            <a:ext cx="4565609" cy="400110"/>
          </a:xfrm>
          <a:prstGeom prst="rect">
            <a:avLst/>
          </a:prstGeom>
        </p:spPr>
        <p:txBody>
          <a:bodyPr wrap="none">
            <a:spAutoFit/>
          </a:bodyPr>
          <a:lstStyle/>
          <a:p>
            <a:r>
              <a:rPr lang="ru-RU" sz="2000" b="1" dirty="0" smtClean="0">
                <a:solidFill>
                  <a:srgbClr val="002060"/>
                </a:solidFill>
                <a:latin typeface="Calibri" pitchFamily="34" charset="0"/>
              </a:rPr>
              <a:t>ТЕМА 2.1. КЛАССИФИКАЦИЯ ПОЖАРОВ</a:t>
            </a:r>
            <a:endParaRPr lang="ru-RU" sz="2000" b="1" dirty="0">
              <a:solidFill>
                <a:srgbClr val="002060"/>
              </a:solidFill>
              <a:latin typeface="Calibri" pitchFamily="34" charset="0"/>
            </a:endParaRPr>
          </a:p>
        </p:txBody>
      </p:sp>
    </p:spTree>
    <p:extLst>
      <p:ext uri="{BB962C8B-B14F-4D97-AF65-F5344CB8AC3E}">
        <p14:creationId xmlns:p14="http://schemas.microsoft.com/office/powerpoint/2010/main" val="37369987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260648"/>
            <a:ext cx="8784976" cy="4824536"/>
          </a:xfrm>
        </p:spPr>
        <p:txBody>
          <a:bodyPr>
            <a:normAutofit fontScale="92500" lnSpcReduction="20000"/>
          </a:bodyPr>
          <a:lstStyle/>
          <a:p>
            <a:pPr marL="0" indent="0">
              <a:lnSpc>
                <a:spcPct val="110000"/>
              </a:lnSpc>
              <a:spcBef>
                <a:spcPts val="0"/>
              </a:spcBef>
            </a:pPr>
            <a:r>
              <a:rPr lang="ru-RU" dirty="0">
                <a:solidFill>
                  <a:srgbClr val="000000"/>
                </a:solidFill>
                <a:latin typeface="Cambria" pitchFamily="18" charset="0"/>
              </a:rPr>
              <a:t>Классификация зданий, сооружений и пожарных отсеков по функциональной пожарной опасности</a:t>
            </a:r>
            <a:r>
              <a:rPr lang="ru-RU" b="0" dirty="0">
                <a:solidFill>
                  <a:srgbClr val="000000"/>
                </a:solidFill>
                <a:latin typeface="Cambria" pitchFamily="18" charset="0"/>
              </a:rPr>
              <a:t> устанавливается Статьей 32 Федерального Закона от 22.07.2008 №123-Ф3 «Технический регламент о требованиях пожарной безопасности».</a:t>
            </a:r>
          </a:p>
          <a:p>
            <a:pPr marL="0" indent="0">
              <a:lnSpc>
                <a:spcPct val="110000"/>
              </a:lnSpc>
              <a:spcBef>
                <a:spcPts val="0"/>
              </a:spcBef>
            </a:pPr>
            <a:r>
              <a:rPr lang="ru-RU" b="0" dirty="0">
                <a:solidFill>
                  <a:srgbClr val="000000"/>
                </a:solidFill>
                <a:latin typeface="Cambria" pitchFamily="18" charset="0"/>
              </a:rPr>
              <a:t>Здания (сооружения, пожарные отсеки и части зданий, сооружений – помещения или группы помещений, функционально связанные между собой) по классу функциональной пожарной опасности в зависимости от их назначения, а также от возраста, физического состояния и количества людей, находящихся в здании, сооружении, возможности пребывания их в состоянии сна подразделяются на: </a:t>
            </a:r>
            <a:endParaRPr lang="ru-RU" b="0" dirty="0" smtClean="0">
              <a:solidFill>
                <a:srgbClr val="000000"/>
              </a:solidFill>
              <a:latin typeface="Cambria" pitchFamily="18" charset="0"/>
            </a:endParaRPr>
          </a:p>
          <a:p>
            <a:pPr>
              <a:lnSpc>
                <a:spcPct val="110000"/>
              </a:lnSpc>
              <a:spcBef>
                <a:spcPts val="0"/>
              </a:spcBef>
              <a:buAutoNum type="arabicParenR"/>
            </a:pPr>
            <a:r>
              <a:rPr lang="ru-RU" dirty="0" smtClean="0">
                <a:solidFill>
                  <a:srgbClr val="000000"/>
                </a:solidFill>
                <a:latin typeface="Cambria" pitchFamily="18" charset="0"/>
              </a:rPr>
              <a:t>Ф1 </a:t>
            </a:r>
            <a:r>
              <a:rPr lang="ru-RU" dirty="0">
                <a:solidFill>
                  <a:srgbClr val="000000"/>
                </a:solidFill>
                <a:latin typeface="Cambria" pitchFamily="18" charset="0"/>
              </a:rPr>
              <a:t>- здания, предназначенные для постоянного проживания и временного пребывания людей, в том числе</a:t>
            </a:r>
            <a:r>
              <a:rPr lang="ru-RU" dirty="0" smtClean="0">
                <a:solidFill>
                  <a:srgbClr val="000000"/>
                </a:solidFill>
                <a:latin typeface="Cambria" pitchFamily="18" charset="0"/>
              </a:rPr>
              <a:t>:</a:t>
            </a:r>
          </a:p>
          <a:p>
            <a:pPr marL="0" indent="0">
              <a:lnSpc>
                <a:spcPct val="110000"/>
              </a:lnSpc>
              <a:spcBef>
                <a:spcPts val="0"/>
              </a:spcBef>
            </a:pPr>
            <a:r>
              <a:rPr lang="ru-RU" dirty="0" smtClean="0">
                <a:solidFill>
                  <a:srgbClr val="000000"/>
                </a:solidFill>
                <a:latin typeface="Cambria" pitchFamily="18" charset="0"/>
              </a:rPr>
              <a:t> </a:t>
            </a:r>
            <a:r>
              <a:rPr lang="ru-RU" b="0" dirty="0">
                <a:solidFill>
                  <a:srgbClr val="000000"/>
                </a:solidFill>
                <a:latin typeface="Cambria" pitchFamily="18" charset="0"/>
              </a:rPr>
              <a:t>а) Ф1.1 - здания дошкольных образовательных организаций, специализированных домов престарелых и инвалидов (</a:t>
            </a:r>
            <a:r>
              <a:rPr lang="ru-RU" b="0" dirty="0" err="1">
                <a:solidFill>
                  <a:srgbClr val="000000"/>
                </a:solidFill>
                <a:latin typeface="Cambria" pitchFamily="18" charset="0"/>
              </a:rPr>
              <a:t>неквартирные</a:t>
            </a:r>
            <a:r>
              <a:rPr lang="ru-RU" b="0" dirty="0">
                <a:solidFill>
                  <a:srgbClr val="000000"/>
                </a:solidFill>
                <a:latin typeface="Cambria" pitchFamily="18" charset="0"/>
              </a:rPr>
              <a:t>), больницы, спальные корпуса образовательных организаций с наличием интерната и детских организаций; </a:t>
            </a:r>
            <a:endParaRPr lang="ru-RU" b="0" dirty="0" smtClean="0">
              <a:solidFill>
                <a:srgbClr val="000000"/>
              </a:solidFill>
              <a:latin typeface="Cambria" pitchFamily="18" charset="0"/>
            </a:endParaRPr>
          </a:p>
          <a:p>
            <a:pPr marL="0" indent="0">
              <a:lnSpc>
                <a:spcPct val="110000"/>
              </a:lnSpc>
              <a:spcBef>
                <a:spcPts val="0"/>
              </a:spcBef>
            </a:pPr>
            <a:r>
              <a:rPr lang="ru-RU" b="0" dirty="0" smtClean="0">
                <a:solidFill>
                  <a:srgbClr val="000000"/>
                </a:solidFill>
                <a:latin typeface="Cambria" pitchFamily="18" charset="0"/>
              </a:rPr>
              <a:t>б</a:t>
            </a:r>
            <a:r>
              <a:rPr lang="ru-RU" b="0" dirty="0">
                <a:solidFill>
                  <a:srgbClr val="000000"/>
                </a:solidFill>
                <a:latin typeface="Cambria" pitchFamily="18" charset="0"/>
              </a:rPr>
              <a:t>) Ф1.2 - гостиницы, общежития, спальные корпуса санаториев и домов отдыха общего типа, кемпингов, мотелей и пансионатов; </a:t>
            </a:r>
            <a:endParaRPr lang="ru-RU" b="0" dirty="0" smtClean="0">
              <a:solidFill>
                <a:srgbClr val="000000"/>
              </a:solidFill>
              <a:latin typeface="Cambria" pitchFamily="18" charset="0"/>
            </a:endParaRPr>
          </a:p>
          <a:p>
            <a:pPr marL="0" indent="0">
              <a:lnSpc>
                <a:spcPct val="110000"/>
              </a:lnSpc>
              <a:spcBef>
                <a:spcPts val="0"/>
              </a:spcBef>
            </a:pPr>
            <a:r>
              <a:rPr lang="ru-RU" b="0" dirty="0" smtClean="0">
                <a:solidFill>
                  <a:srgbClr val="000000"/>
                </a:solidFill>
                <a:latin typeface="Cambria" pitchFamily="18" charset="0"/>
              </a:rPr>
              <a:t>в</a:t>
            </a:r>
            <a:r>
              <a:rPr lang="ru-RU" b="0" dirty="0">
                <a:solidFill>
                  <a:srgbClr val="000000"/>
                </a:solidFill>
                <a:latin typeface="Cambria" pitchFamily="18" charset="0"/>
              </a:rPr>
              <a:t>) Ф1.3 - многоквартирные жилые дома</a:t>
            </a:r>
            <a:r>
              <a:rPr lang="ru-RU" b="0" dirty="0" smtClean="0">
                <a:solidFill>
                  <a:srgbClr val="000000"/>
                </a:solidFill>
                <a:latin typeface="Cambria" pitchFamily="18" charset="0"/>
              </a:rPr>
              <a:t>;</a:t>
            </a:r>
          </a:p>
          <a:p>
            <a:pPr marL="0" indent="0">
              <a:lnSpc>
                <a:spcPct val="110000"/>
              </a:lnSpc>
              <a:spcBef>
                <a:spcPts val="0"/>
              </a:spcBef>
            </a:pPr>
            <a:r>
              <a:rPr lang="ru-RU" b="0" dirty="0" smtClean="0">
                <a:solidFill>
                  <a:srgbClr val="000000"/>
                </a:solidFill>
                <a:latin typeface="Cambria" pitchFamily="18" charset="0"/>
              </a:rPr>
              <a:t>г</a:t>
            </a:r>
            <a:r>
              <a:rPr lang="ru-RU" b="0" dirty="0">
                <a:solidFill>
                  <a:srgbClr val="000000"/>
                </a:solidFill>
                <a:latin typeface="Cambria" pitchFamily="18" charset="0"/>
              </a:rPr>
              <a:t>) Ф1.4 - одноквартирные жилые дома, в том числе блокированные; </a:t>
            </a:r>
          </a:p>
          <a:p>
            <a:pPr marL="0" indent="0">
              <a:lnSpc>
                <a:spcPct val="110000"/>
              </a:lnSpc>
              <a:spcBef>
                <a:spcPts val="0"/>
              </a:spcBef>
            </a:pPr>
            <a:r>
              <a:rPr lang="ru-RU" dirty="0" smtClean="0">
                <a:solidFill>
                  <a:srgbClr val="000000"/>
                </a:solidFill>
                <a:latin typeface="Cambria" pitchFamily="18" charset="0"/>
              </a:rPr>
              <a:t>2</a:t>
            </a:r>
            <a:r>
              <a:rPr lang="ru-RU" dirty="0">
                <a:solidFill>
                  <a:srgbClr val="000000"/>
                </a:solidFill>
                <a:latin typeface="Cambria" pitchFamily="18" charset="0"/>
              </a:rPr>
              <a:t>) Ф2 - здания зрелищных и культурно-просветительных учреждений, в том числе: </a:t>
            </a:r>
            <a:endParaRPr lang="ru-RU" dirty="0" smtClean="0">
              <a:solidFill>
                <a:srgbClr val="000000"/>
              </a:solidFill>
              <a:latin typeface="Cambria" pitchFamily="18" charset="0"/>
            </a:endParaRPr>
          </a:p>
          <a:p>
            <a:pPr marL="0" indent="0">
              <a:lnSpc>
                <a:spcPct val="110000"/>
              </a:lnSpc>
              <a:spcBef>
                <a:spcPts val="0"/>
              </a:spcBef>
            </a:pPr>
            <a:r>
              <a:rPr lang="ru-RU" b="0" dirty="0" smtClean="0">
                <a:solidFill>
                  <a:srgbClr val="000000"/>
                </a:solidFill>
                <a:latin typeface="Cambria" pitchFamily="18" charset="0"/>
              </a:rPr>
              <a:t>а</a:t>
            </a:r>
            <a:r>
              <a:rPr lang="ru-RU" b="0" dirty="0">
                <a:solidFill>
                  <a:srgbClr val="000000"/>
                </a:solidFill>
                <a:latin typeface="Cambria" pitchFamily="18" charset="0"/>
              </a:rPr>
              <a:t>) Ф2.1 - театры, кинотеатры, концертные залы, клубы, цирки, спортивные сооружения с трибунами, библиотеки и другие учреждения с расчетным числом посадочных мест для посетителей в закрытых помещениях; </a:t>
            </a:r>
            <a:endParaRPr lang="ru-RU" b="0" dirty="0" smtClean="0">
              <a:solidFill>
                <a:srgbClr val="000000"/>
              </a:solidFill>
              <a:latin typeface="Cambria" pitchFamily="18" charset="0"/>
            </a:endParaRPr>
          </a:p>
          <a:p>
            <a:pPr marL="0" indent="0">
              <a:lnSpc>
                <a:spcPct val="110000"/>
              </a:lnSpc>
              <a:spcBef>
                <a:spcPts val="0"/>
              </a:spcBef>
            </a:pPr>
            <a:r>
              <a:rPr lang="ru-RU" b="0" dirty="0" smtClean="0">
                <a:solidFill>
                  <a:srgbClr val="000000"/>
                </a:solidFill>
                <a:latin typeface="Cambria" pitchFamily="18" charset="0"/>
              </a:rPr>
              <a:t>б</a:t>
            </a:r>
            <a:r>
              <a:rPr lang="ru-RU" b="0" dirty="0">
                <a:solidFill>
                  <a:srgbClr val="000000"/>
                </a:solidFill>
                <a:latin typeface="Cambria" pitchFamily="18" charset="0"/>
              </a:rPr>
              <a:t>) Ф2.2 - музеи, выставки, танцевальные залы и другие подобные учреждения в закрытых помещениях;</a:t>
            </a:r>
            <a:endParaRPr lang="ru-RU" dirty="0">
              <a:latin typeface="Cambria" pitchFamily="18" charset="0"/>
            </a:endParaRPr>
          </a:p>
        </p:txBody>
      </p:sp>
      <p:sp>
        <p:nvSpPr>
          <p:cNvPr id="6" name="Прямоугольник 5"/>
          <p:cNvSpPr/>
          <p:nvPr/>
        </p:nvSpPr>
        <p:spPr>
          <a:xfrm>
            <a:off x="4067944" y="5589240"/>
            <a:ext cx="4572000" cy="707886"/>
          </a:xfrm>
          <a:prstGeom prst="rect">
            <a:avLst/>
          </a:prstGeom>
        </p:spPr>
        <p:txBody>
          <a:bodyPr>
            <a:spAutoFit/>
          </a:bodyPr>
          <a:lstStyle/>
          <a:p>
            <a:pPr algn="ctr"/>
            <a:r>
              <a:rPr lang="ru-RU" sz="2000" b="1" dirty="0" smtClean="0">
                <a:solidFill>
                  <a:srgbClr val="002060"/>
                </a:solidFill>
                <a:latin typeface="Calibri" pitchFamily="34" charset="0"/>
              </a:rPr>
              <a:t>ТЕМА 2.2. КЛАССИФИКАЦИЯ ЗДАНИЙ, СООРУЖЕНИЙ И ПОЖАРНЫХ ОТСЕКОВ</a:t>
            </a:r>
            <a:endParaRPr lang="ru-RU" sz="2000" b="1" dirty="0">
              <a:solidFill>
                <a:srgbClr val="002060"/>
              </a:solidFill>
              <a:latin typeface="Calibri" pitchFamily="34" charset="0"/>
            </a:endParaRPr>
          </a:p>
        </p:txBody>
      </p:sp>
    </p:spTree>
    <p:extLst>
      <p:ext uri="{BB962C8B-B14F-4D97-AF65-F5344CB8AC3E}">
        <p14:creationId xmlns:p14="http://schemas.microsoft.com/office/powerpoint/2010/main" val="36987385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116632"/>
            <a:ext cx="8784976" cy="5112568"/>
          </a:xfrm>
        </p:spPr>
        <p:txBody>
          <a:bodyPr>
            <a:normAutofit fontScale="85000" lnSpcReduction="20000"/>
          </a:bodyPr>
          <a:lstStyle/>
          <a:p>
            <a:pPr marL="0" indent="0">
              <a:lnSpc>
                <a:spcPct val="120000"/>
              </a:lnSpc>
              <a:spcBef>
                <a:spcPts val="0"/>
              </a:spcBef>
            </a:pPr>
            <a:r>
              <a:rPr lang="ru-RU" dirty="0">
                <a:solidFill>
                  <a:srgbClr val="000000"/>
                </a:solidFill>
                <a:latin typeface="Calibri" pitchFamily="34" charset="0"/>
              </a:rPr>
              <a:t>в) Ф2.3 - здания учреждений, указанные в подпункте "а" настоящего пункта, на открытом воздухе; </a:t>
            </a:r>
            <a:endParaRPr lang="ru-RU" dirty="0" smtClean="0">
              <a:solidFill>
                <a:srgbClr val="000000"/>
              </a:solidFill>
              <a:latin typeface="Calibri" pitchFamily="34" charset="0"/>
            </a:endParaRPr>
          </a:p>
          <a:p>
            <a:pPr marL="0" indent="0">
              <a:lnSpc>
                <a:spcPct val="120000"/>
              </a:lnSpc>
              <a:spcBef>
                <a:spcPts val="0"/>
              </a:spcBef>
            </a:pPr>
            <a:r>
              <a:rPr lang="ru-RU" dirty="0" smtClean="0">
                <a:solidFill>
                  <a:srgbClr val="000000"/>
                </a:solidFill>
                <a:latin typeface="Calibri" pitchFamily="34" charset="0"/>
              </a:rPr>
              <a:t>г</a:t>
            </a:r>
            <a:r>
              <a:rPr lang="ru-RU" dirty="0">
                <a:solidFill>
                  <a:srgbClr val="000000"/>
                </a:solidFill>
                <a:latin typeface="Calibri" pitchFamily="34" charset="0"/>
              </a:rPr>
              <a:t>) Ф2.4 - здания учреждений, указанные в подпункте "б" настоящего пункта, на открытом воздухе; </a:t>
            </a:r>
            <a:endParaRPr lang="ru-RU" dirty="0" smtClean="0">
              <a:solidFill>
                <a:srgbClr val="000000"/>
              </a:solidFill>
              <a:latin typeface="Calibri" pitchFamily="34" charset="0"/>
            </a:endParaRPr>
          </a:p>
          <a:p>
            <a:pPr marL="0" indent="0">
              <a:lnSpc>
                <a:spcPct val="120000"/>
              </a:lnSpc>
              <a:spcBef>
                <a:spcPts val="0"/>
              </a:spcBef>
            </a:pPr>
            <a:r>
              <a:rPr lang="ru-RU" dirty="0" smtClean="0">
                <a:solidFill>
                  <a:srgbClr val="000000"/>
                </a:solidFill>
                <a:latin typeface="Calibri" pitchFamily="34" charset="0"/>
              </a:rPr>
              <a:t>3</a:t>
            </a:r>
            <a:r>
              <a:rPr lang="ru-RU" dirty="0">
                <a:solidFill>
                  <a:srgbClr val="000000"/>
                </a:solidFill>
                <a:latin typeface="Calibri" pitchFamily="34" charset="0"/>
              </a:rPr>
              <a:t>) Ф3 - здания организаций по обслуживанию населения, в том числе:</a:t>
            </a:r>
          </a:p>
          <a:p>
            <a:pPr marL="0" indent="0">
              <a:lnSpc>
                <a:spcPct val="120000"/>
              </a:lnSpc>
              <a:spcBef>
                <a:spcPts val="0"/>
              </a:spcBef>
            </a:pPr>
            <a:r>
              <a:rPr lang="ru-RU" b="0" dirty="0">
                <a:solidFill>
                  <a:srgbClr val="000000"/>
                </a:solidFill>
                <a:latin typeface="Calibri" pitchFamily="34" charset="0"/>
              </a:rPr>
              <a:t>а) Ф3.1 - здания организаций торговли; </a:t>
            </a:r>
            <a:endParaRPr lang="ru-RU" b="0" dirty="0" smtClean="0">
              <a:solidFill>
                <a:srgbClr val="000000"/>
              </a:solidFill>
              <a:latin typeface="Calibri" pitchFamily="34" charset="0"/>
            </a:endParaRPr>
          </a:p>
          <a:p>
            <a:pPr marL="0" indent="0">
              <a:lnSpc>
                <a:spcPct val="120000"/>
              </a:lnSpc>
              <a:spcBef>
                <a:spcPts val="0"/>
              </a:spcBef>
            </a:pPr>
            <a:r>
              <a:rPr lang="ru-RU" b="0" dirty="0" smtClean="0">
                <a:solidFill>
                  <a:srgbClr val="000000"/>
                </a:solidFill>
                <a:latin typeface="Calibri" pitchFamily="34" charset="0"/>
              </a:rPr>
              <a:t>б</a:t>
            </a:r>
            <a:r>
              <a:rPr lang="ru-RU" b="0" dirty="0">
                <a:solidFill>
                  <a:srgbClr val="000000"/>
                </a:solidFill>
                <a:latin typeface="Calibri" pitchFamily="34" charset="0"/>
              </a:rPr>
              <a:t>) Ф3.2 - здания организаций общественного питания; </a:t>
            </a:r>
            <a:endParaRPr lang="ru-RU" b="0" dirty="0" smtClean="0">
              <a:solidFill>
                <a:srgbClr val="000000"/>
              </a:solidFill>
              <a:latin typeface="Calibri" pitchFamily="34" charset="0"/>
            </a:endParaRPr>
          </a:p>
          <a:p>
            <a:pPr marL="0" indent="0">
              <a:lnSpc>
                <a:spcPct val="120000"/>
              </a:lnSpc>
              <a:spcBef>
                <a:spcPts val="0"/>
              </a:spcBef>
            </a:pPr>
            <a:r>
              <a:rPr lang="ru-RU" b="0" dirty="0" smtClean="0">
                <a:solidFill>
                  <a:srgbClr val="000000"/>
                </a:solidFill>
                <a:latin typeface="Calibri" pitchFamily="34" charset="0"/>
              </a:rPr>
              <a:t>в</a:t>
            </a:r>
            <a:r>
              <a:rPr lang="ru-RU" b="0" dirty="0">
                <a:solidFill>
                  <a:srgbClr val="000000"/>
                </a:solidFill>
                <a:latin typeface="Calibri" pitchFamily="34" charset="0"/>
              </a:rPr>
              <a:t>) Ф3.3 - вокзалы; </a:t>
            </a:r>
            <a:endParaRPr lang="ru-RU" b="0" dirty="0" smtClean="0">
              <a:solidFill>
                <a:srgbClr val="000000"/>
              </a:solidFill>
              <a:latin typeface="Calibri" pitchFamily="34" charset="0"/>
            </a:endParaRPr>
          </a:p>
          <a:p>
            <a:pPr marL="0" indent="0">
              <a:lnSpc>
                <a:spcPct val="120000"/>
              </a:lnSpc>
              <a:spcBef>
                <a:spcPts val="0"/>
              </a:spcBef>
            </a:pPr>
            <a:r>
              <a:rPr lang="ru-RU" b="0" dirty="0" smtClean="0">
                <a:solidFill>
                  <a:srgbClr val="000000"/>
                </a:solidFill>
                <a:latin typeface="Calibri" pitchFamily="34" charset="0"/>
              </a:rPr>
              <a:t>г</a:t>
            </a:r>
            <a:r>
              <a:rPr lang="ru-RU" b="0" dirty="0">
                <a:solidFill>
                  <a:srgbClr val="000000"/>
                </a:solidFill>
                <a:latin typeface="Calibri" pitchFamily="34" charset="0"/>
              </a:rPr>
              <a:t>) Ф3.4 - поликлиники и амбулатории; </a:t>
            </a:r>
            <a:endParaRPr lang="ru-RU" b="0" dirty="0" smtClean="0">
              <a:solidFill>
                <a:srgbClr val="000000"/>
              </a:solidFill>
              <a:latin typeface="Calibri" pitchFamily="34" charset="0"/>
            </a:endParaRPr>
          </a:p>
          <a:p>
            <a:pPr marL="0" indent="0">
              <a:lnSpc>
                <a:spcPct val="120000"/>
              </a:lnSpc>
              <a:spcBef>
                <a:spcPts val="0"/>
              </a:spcBef>
            </a:pPr>
            <a:r>
              <a:rPr lang="ru-RU" b="0" dirty="0" smtClean="0">
                <a:solidFill>
                  <a:srgbClr val="000000"/>
                </a:solidFill>
                <a:latin typeface="Calibri" pitchFamily="34" charset="0"/>
              </a:rPr>
              <a:t>д</a:t>
            </a:r>
            <a:r>
              <a:rPr lang="ru-RU" b="0" dirty="0">
                <a:solidFill>
                  <a:srgbClr val="000000"/>
                </a:solidFill>
                <a:latin typeface="Calibri" pitchFamily="34" charset="0"/>
              </a:rPr>
              <a:t>) Ф3.5 - помещения для посетителей организаций бытового и коммунального обслуживания с нерасчетным числом посадочных мест для посетителей; </a:t>
            </a:r>
            <a:endParaRPr lang="ru-RU" b="0" dirty="0" smtClean="0">
              <a:solidFill>
                <a:srgbClr val="000000"/>
              </a:solidFill>
              <a:latin typeface="Calibri" pitchFamily="34" charset="0"/>
            </a:endParaRPr>
          </a:p>
          <a:p>
            <a:pPr marL="0" indent="0">
              <a:lnSpc>
                <a:spcPct val="120000"/>
              </a:lnSpc>
              <a:spcBef>
                <a:spcPts val="0"/>
              </a:spcBef>
            </a:pPr>
            <a:r>
              <a:rPr lang="ru-RU" b="0" dirty="0" smtClean="0">
                <a:solidFill>
                  <a:srgbClr val="000000"/>
                </a:solidFill>
                <a:latin typeface="Calibri" pitchFamily="34" charset="0"/>
              </a:rPr>
              <a:t>е</a:t>
            </a:r>
            <a:r>
              <a:rPr lang="ru-RU" b="0" dirty="0">
                <a:solidFill>
                  <a:srgbClr val="000000"/>
                </a:solidFill>
                <a:latin typeface="Calibri" pitchFamily="34" charset="0"/>
              </a:rPr>
              <a:t>) Ф3.6 - физкультурно-оздоровительные комплексы и спортивно-тренировочные учреждения с помещениями без трибун для зрителей, бытовые помещения, бани</a:t>
            </a:r>
            <a:r>
              <a:rPr lang="ru-RU" b="0" dirty="0" smtClean="0">
                <a:solidFill>
                  <a:srgbClr val="000000"/>
                </a:solidFill>
                <a:latin typeface="Calibri" pitchFamily="34" charset="0"/>
              </a:rPr>
              <a:t>;</a:t>
            </a:r>
          </a:p>
          <a:p>
            <a:pPr marL="0" indent="0">
              <a:lnSpc>
                <a:spcPct val="120000"/>
              </a:lnSpc>
              <a:spcBef>
                <a:spcPts val="0"/>
              </a:spcBef>
            </a:pPr>
            <a:r>
              <a:rPr lang="ru-RU" b="0" dirty="0" smtClean="0">
                <a:solidFill>
                  <a:srgbClr val="000000"/>
                </a:solidFill>
                <a:latin typeface="Calibri" pitchFamily="34" charset="0"/>
              </a:rPr>
              <a:t> </a:t>
            </a:r>
            <a:r>
              <a:rPr lang="ru-RU" b="0" dirty="0">
                <a:solidFill>
                  <a:srgbClr val="000000"/>
                </a:solidFill>
                <a:latin typeface="Calibri" pitchFamily="34" charset="0"/>
              </a:rPr>
              <a:t>ж) Ф3.7 - объекты религиозного назначения; </a:t>
            </a:r>
            <a:endParaRPr lang="ru-RU" b="0" dirty="0" smtClean="0">
              <a:solidFill>
                <a:srgbClr val="000000"/>
              </a:solidFill>
              <a:latin typeface="Calibri" pitchFamily="34" charset="0"/>
            </a:endParaRPr>
          </a:p>
          <a:p>
            <a:pPr marL="0" indent="0">
              <a:lnSpc>
                <a:spcPct val="120000"/>
              </a:lnSpc>
              <a:spcBef>
                <a:spcPts val="0"/>
              </a:spcBef>
            </a:pPr>
            <a:r>
              <a:rPr lang="ru-RU" dirty="0" smtClean="0">
                <a:solidFill>
                  <a:srgbClr val="000000"/>
                </a:solidFill>
                <a:latin typeface="Calibri" pitchFamily="34" charset="0"/>
              </a:rPr>
              <a:t>4</a:t>
            </a:r>
            <a:r>
              <a:rPr lang="ru-RU" dirty="0">
                <a:solidFill>
                  <a:srgbClr val="000000"/>
                </a:solidFill>
                <a:latin typeface="Calibri" pitchFamily="34" charset="0"/>
              </a:rPr>
              <a:t>) Ф4 - здания образовательных организаций, научных и проектных организаций, органов управления учреждений, в том числе: </a:t>
            </a:r>
            <a:endParaRPr lang="ru-RU" dirty="0" smtClean="0">
              <a:solidFill>
                <a:srgbClr val="000000"/>
              </a:solidFill>
              <a:latin typeface="Calibri" pitchFamily="34" charset="0"/>
            </a:endParaRPr>
          </a:p>
          <a:p>
            <a:pPr marL="0" indent="0">
              <a:lnSpc>
                <a:spcPct val="120000"/>
              </a:lnSpc>
              <a:spcBef>
                <a:spcPts val="0"/>
              </a:spcBef>
            </a:pPr>
            <a:r>
              <a:rPr lang="ru-RU" b="0" dirty="0" smtClean="0">
                <a:solidFill>
                  <a:srgbClr val="000000"/>
                </a:solidFill>
                <a:latin typeface="Calibri" pitchFamily="34" charset="0"/>
              </a:rPr>
              <a:t>а</a:t>
            </a:r>
            <a:r>
              <a:rPr lang="ru-RU" b="0" dirty="0">
                <a:solidFill>
                  <a:srgbClr val="000000"/>
                </a:solidFill>
                <a:latin typeface="Calibri" pitchFamily="34" charset="0"/>
              </a:rPr>
              <a:t>) Ф4.1 - здания общеобразовательных организаций, организаций дополнительного образования детей, профессиональных образовательных организаций; </a:t>
            </a:r>
            <a:endParaRPr lang="ru-RU" b="0" dirty="0" smtClean="0">
              <a:solidFill>
                <a:srgbClr val="000000"/>
              </a:solidFill>
              <a:latin typeface="Calibri" pitchFamily="34" charset="0"/>
            </a:endParaRPr>
          </a:p>
          <a:p>
            <a:pPr marL="0" indent="0">
              <a:lnSpc>
                <a:spcPct val="120000"/>
              </a:lnSpc>
              <a:spcBef>
                <a:spcPts val="0"/>
              </a:spcBef>
            </a:pPr>
            <a:r>
              <a:rPr lang="ru-RU" b="0" dirty="0" smtClean="0">
                <a:solidFill>
                  <a:srgbClr val="000000"/>
                </a:solidFill>
                <a:latin typeface="Calibri" pitchFamily="34" charset="0"/>
              </a:rPr>
              <a:t>б</a:t>
            </a:r>
            <a:r>
              <a:rPr lang="ru-RU" b="0" dirty="0">
                <a:solidFill>
                  <a:srgbClr val="000000"/>
                </a:solidFill>
                <a:latin typeface="Calibri" pitchFamily="34" charset="0"/>
              </a:rPr>
              <a:t>) Ф4.2 - здания образовательных организаций высшего образования, организаций дополнительного профессионального образования</a:t>
            </a:r>
            <a:r>
              <a:rPr lang="ru-RU" b="0" dirty="0" smtClean="0">
                <a:solidFill>
                  <a:srgbClr val="000000"/>
                </a:solidFill>
                <a:latin typeface="Calibri" pitchFamily="34" charset="0"/>
              </a:rPr>
              <a:t>;</a:t>
            </a:r>
          </a:p>
          <a:p>
            <a:pPr marL="0" indent="0">
              <a:lnSpc>
                <a:spcPct val="120000"/>
              </a:lnSpc>
              <a:spcBef>
                <a:spcPts val="0"/>
              </a:spcBef>
            </a:pPr>
            <a:r>
              <a:rPr lang="ru-RU" b="0" dirty="0" smtClean="0">
                <a:solidFill>
                  <a:srgbClr val="000000"/>
                </a:solidFill>
                <a:latin typeface="Calibri" pitchFamily="34" charset="0"/>
              </a:rPr>
              <a:t> </a:t>
            </a:r>
            <a:r>
              <a:rPr lang="ru-RU" b="0" dirty="0">
                <a:solidFill>
                  <a:srgbClr val="000000"/>
                </a:solidFill>
                <a:latin typeface="Calibri" pitchFamily="34" charset="0"/>
              </a:rPr>
              <a:t>в) Ф4.3 - здания органов управления учреждений, проектно-конструкторских организаций, информационных и редакционно-издательских организаций, научных организаций, банков, контор, офисов; </a:t>
            </a:r>
            <a:endParaRPr lang="ru-RU" b="0" dirty="0" smtClean="0">
              <a:solidFill>
                <a:srgbClr val="000000"/>
              </a:solidFill>
              <a:latin typeface="Calibri" pitchFamily="34" charset="0"/>
            </a:endParaRPr>
          </a:p>
          <a:p>
            <a:pPr marL="0" indent="0">
              <a:lnSpc>
                <a:spcPct val="120000"/>
              </a:lnSpc>
              <a:spcBef>
                <a:spcPts val="0"/>
              </a:spcBef>
            </a:pPr>
            <a:r>
              <a:rPr lang="ru-RU" b="0" dirty="0" smtClean="0">
                <a:solidFill>
                  <a:srgbClr val="000000"/>
                </a:solidFill>
                <a:latin typeface="Calibri" pitchFamily="34" charset="0"/>
              </a:rPr>
              <a:t>г</a:t>
            </a:r>
            <a:r>
              <a:rPr lang="ru-RU" b="0" dirty="0">
                <a:solidFill>
                  <a:srgbClr val="000000"/>
                </a:solidFill>
                <a:latin typeface="Calibri" pitchFamily="34" charset="0"/>
              </a:rPr>
              <a:t>) Ф4.4 - здания пожарных депо; </a:t>
            </a:r>
            <a:endParaRPr lang="ru-RU" b="0" dirty="0" smtClean="0">
              <a:solidFill>
                <a:srgbClr val="000000"/>
              </a:solidFill>
              <a:latin typeface="Calibri" pitchFamily="34" charset="0"/>
            </a:endParaRPr>
          </a:p>
          <a:p>
            <a:pPr marL="0" indent="0">
              <a:lnSpc>
                <a:spcPct val="120000"/>
              </a:lnSpc>
              <a:spcBef>
                <a:spcPts val="0"/>
              </a:spcBef>
            </a:pPr>
            <a:r>
              <a:rPr lang="ru-RU" dirty="0" smtClean="0">
                <a:solidFill>
                  <a:srgbClr val="000000"/>
                </a:solidFill>
                <a:latin typeface="Calibri" pitchFamily="34" charset="0"/>
              </a:rPr>
              <a:t>5</a:t>
            </a:r>
            <a:r>
              <a:rPr lang="ru-RU" dirty="0">
                <a:solidFill>
                  <a:srgbClr val="000000"/>
                </a:solidFill>
                <a:latin typeface="Calibri" pitchFamily="34" charset="0"/>
              </a:rPr>
              <a:t>) Ф5 - здания производственного или складского назначения, в том числе:</a:t>
            </a:r>
          </a:p>
          <a:p>
            <a:pPr marL="0" indent="0">
              <a:lnSpc>
                <a:spcPct val="120000"/>
              </a:lnSpc>
              <a:spcBef>
                <a:spcPts val="0"/>
              </a:spcBef>
            </a:pPr>
            <a:r>
              <a:rPr lang="ru-RU" b="0" dirty="0">
                <a:solidFill>
                  <a:srgbClr val="000000"/>
                </a:solidFill>
                <a:latin typeface="Calibri" pitchFamily="34" charset="0"/>
              </a:rPr>
              <a:t>а) Ф5.1 - производственные здания, сооружения, производственные и лабораторные помещения, мастерские;</a:t>
            </a:r>
            <a:endParaRPr lang="ru-RU" dirty="0">
              <a:latin typeface="Calibri" pitchFamily="34" charset="0"/>
            </a:endParaRPr>
          </a:p>
        </p:txBody>
      </p:sp>
      <p:sp>
        <p:nvSpPr>
          <p:cNvPr id="4" name="Прямоугольник 3"/>
          <p:cNvSpPr/>
          <p:nvPr/>
        </p:nvSpPr>
        <p:spPr>
          <a:xfrm>
            <a:off x="4067944" y="5589240"/>
            <a:ext cx="4572000" cy="707886"/>
          </a:xfrm>
          <a:prstGeom prst="rect">
            <a:avLst/>
          </a:prstGeom>
        </p:spPr>
        <p:txBody>
          <a:bodyPr>
            <a:spAutoFit/>
          </a:bodyPr>
          <a:lstStyle/>
          <a:p>
            <a:pPr algn="ctr"/>
            <a:r>
              <a:rPr lang="ru-RU" sz="2000" b="1" dirty="0" smtClean="0">
                <a:solidFill>
                  <a:srgbClr val="002060"/>
                </a:solidFill>
                <a:latin typeface="Calibri" pitchFamily="34" charset="0"/>
              </a:rPr>
              <a:t>ТЕМА 2.2. КЛАССИФИКАЦИЯ ЗДАНИЙ, СООРУЖЕНИЙ И ПОЖАРНЫХ ОТСЕКОВ</a:t>
            </a:r>
            <a:endParaRPr lang="ru-RU" sz="2000" b="1" dirty="0">
              <a:solidFill>
                <a:srgbClr val="002060"/>
              </a:solidFill>
              <a:latin typeface="Calibri" pitchFamily="34" charset="0"/>
            </a:endParaRPr>
          </a:p>
        </p:txBody>
      </p:sp>
    </p:spTree>
    <p:extLst>
      <p:ext uri="{BB962C8B-B14F-4D97-AF65-F5344CB8AC3E}">
        <p14:creationId xmlns:p14="http://schemas.microsoft.com/office/powerpoint/2010/main" val="10283822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116632"/>
            <a:ext cx="8784976" cy="4968552"/>
          </a:xfrm>
        </p:spPr>
        <p:txBody>
          <a:bodyPr>
            <a:normAutofit fontScale="92500" lnSpcReduction="20000"/>
          </a:bodyPr>
          <a:lstStyle/>
          <a:p>
            <a:pPr marL="0" indent="0">
              <a:lnSpc>
                <a:spcPct val="120000"/>
              </a:lnSpc>
              <a:spcBef>
                <a:spcPts val="0"/>
              </a:spcBef>
            </a:pPr>
            <a:r>
              <a:rPr lang="ru-RU" b="0" dirty="0">
                <a:solidFill>
                  <a:srgbClr val="000000"/>
                </a:solidFill>
                <a:latin typeface="Times New Roman"/>
              </a:rPr>
              <a:t>б</a:t>
            </a:r>
            <a:r>
              <a:rPr lang="ru-RU" b="0" dirty="0">
                <a:solidFill>
                  <a:srgbClr val="000000"/>
                </a:solidFill>
                <a:latin typeface="Calibri" pitchFamily="34" charset="0"/>
              </a:rPr>
              <a:t>) Ф5.2 - складские здания, сооружения, стоянки для автомобилей без технического обслуживания и ремонта, книгохранилища, архивы, складские помещения; </a:t>
            </a:r>
            <a:endParaRPr lang="ru-RU" b="0" dirty="0" smtClean="0">
              <a:solidFill>
                <a:srgbClr val="000000"/>
              </a:solidFill>
              <a:latin typeface="Calibri" pitchFamily="34" charset="0"/>
            </a:endParaRPr>
          </a:p>
          <a:p>
            <a:pPr marL="0" indent="0">
              <a:lnSpc>
                <a:spcPct val="120000"/>
              </a:lnSpc>
              <a:spcBef>
                <a:spcPts val="0"/>
              </a:spcBef>
            </a:pPr>
            <a:r>
              <a:rPr lang="ru-RU" b="0" dirty="0" smtClean="0">
                <a:solidFill>
                  <a:srgbClr val="000000"/>
                </a:solidFill>
                <a:latin typeface="Calibri" pitchFamily="34" charset="0"/>
              </a:rPr>
              <a:t>в</a:t>
            </a:r>
            <a:r>
              <a:rPr lang="ru-RU" b="0" dirty="0">
                <a:solidFill>
                  <a:srgbClr val="000000"/>
                </a:solidFill>
                <a:latin typeface="Calibri" pitchFamily="34" charset="0"/>
              </a:rPr>
              <a:t>) Ф5.3 - здания сельскохозяйственного назначения.</a:t>
            </a:r>
          </a:p>
          <a:p>
            <a:pPr marL="0" indent="0">
              <a:lnSpc>
                <a:spcPct val="120000"/>
              </a:lnSpc>
              <a:spcBef>
                <a:spcPts val="0"/>
              </a:spcBef>
            </a:pPr>
            <a:r>
              <a:rPr lang="ru-RU" b="0" dirty="0">
                <a:solidFill>
                  <a:srgbClr val="000000"/>
                </a:solidFill>
                <a:latin typeface="Calibri" pitchFamily="34" charset="0"/>
              </a:rPr>
              <a:t>Стоит отметить, что в 2017 году появился новый класс функциональной пожарной опасности – Ф3.7: </a:t>
            </a:r>
            <a:endParaRPr lang="ru-RU" b="0" dirty="0" smtClean="0">
              <a:solidFill>
                <a:srgbClr val="000000"/>
              </a:solidFill>
              <a:latin typeface="Calibri" pitchFamily="34" charset="0"/>
            </a:endParaRPr>
          </a:p>
          <a:p>
            <a:pPr marL="0" indent="0">
              <a:lnSpc>
                <a:spcPct val="120000"/>
              </a:lnSpc>
              <a:spcBef>
                <a:spcPts val="0"/>
              </a:spcBef>
            </a:pPr>
            <a:r>
              <a:rPr lang="ru-RU" b="0" dirty="0" smtClean="0">
                <a:solidFill>
                  <a:srgbClr val="000000"/>
                </a:solidFill>
                <a:latin typeface="Calibri" pitchFamily="34" charset="0"/>
              </a:rPr>
              <a:t>ж</a:t>
            </a:r>
            <a:r>
              <a:rPr lang="ru-RU" b="0" dirty="0">
                <a:solidFill>
                  <a:srgbClr val="000000"/>
                </a:solidFill>
                <a:latin typeface="Calibri" pitchFamily="34" charset="0"/>
              </a:rPr>
              <a:t>) Ф3.7 - объекты религиозного назначения; К таким объектам относятся: Здания, сооружения, помещения, монастырские, храмовые и (или) иные культовые комплексы, построенные или перепрофилированные (целевое назначение которых изменено) для осуществления и (или) обеспечения таких видов деятельности религиозных организаций, как совершение богослужений, других религиозных обрядов и церемоний, проведение молитвенных и религиозных собраний, обучение религии, профессиональное религиозное образование, монашеская жизнедеятельность, религиозное почитание (паломничество).</a:t>
            </a:r>
          </a:p>
          <a:p>
            <a:pPr marL="0" indent="0">
              <a:lnSpc>
                <a:spcPct val="120000"/>
              </a:lnSpc>
              <a:spcBef>
                <a:spcPts val="0"/>
              </a:spcBef>
            </a:pPr>
            <a:r>
              <a:rPr lang="ru-RU" b="0" dirty="0">
                <a:solidFill>
                  <a:srgbClr val="000000"/>
                </a:solidFill>
                <a:latin typeface="Calibri" pitchFamily="34" charset="0"/>
              </a:rPr>
              <a:t>Для зданий данного класса применим свод правил СП 258.1311500.2016 Объекты религиозного назначения. Требования пожарной безопасности.</a:t>
            </a:r>
          </a:p>
          <a:p>
            <a:pPr marL="0" indent="0">
              <a:lnSpc>
                <a:spcPct val="120000"/>
              </a:lnSpc>
              <a:spcBef>
                <a:spcPts val="0"/>
              </a:spcBef>
            </a:pPr>
            <a:r>
              <a:rPr lang="ru-RU" b="0" dirty="0">
                <a:solidFill>
                  <a:srgbClr val="000000"/>
                </a:solidFill>
                <a:latin typeface="Calibri" pitchFamily="34" charset="0"/>
              </a:rPr>
              <a:t>Настоящий свод правил устанавливает требования пожарной безопасности при проектировании, строительстве вновь строящихся и реконструируемых зданий, сооружений и помещений объектов религиозного назначения.</a:t>
            </a:r>
          </a:p>
          <a:p>
            <a:pPr marL="0" indent="0">
              <a:lnSpc>
                <a:spcPct val="120000"/>
              </a:lnSpc>
              <a:spcBef>
                <a:spcPts val="0"/>
              </a:spcBef>
            </a:pPr>
            <a:r>
              <a:rPr lang="ru-RU" b="0" dirty="0">
                <a:solidFill>
                  <a:srgbClr val="000000"/>
                </a:solidFill>
                <a:latin typeface="Calibri" pitchFamily="34" charset="0"/>
              </a:rPr>
              <a:t>В отношении зданий, в которых осуществляется </a:t>
            </a:r>
            <a:r>
              <a:rPr lang="ru-RU" dirty="0">
                <a:solidFill>
                  <a:srgbClr val="000000"/>
                </a:solidFill>
                <a:latin typeface="Calibri" pitchFamily="34" charset="0"/>
              </a:rPr>
              <a:t>образовательная деятельность</a:t>
            </a:r>
            <a:r>
              <a:rPr lang="ru-RU" b="0" dirty="0">
                <a:solidFill>
                  <a:srgbClr val="000000"/>
                </a:solidFill>
                <a:latin typeface="Calibri" pitchFamily="34" charset="0"/>
              </a:rPr>
              <a:t> духовными образовательными организациями, подлежащая лицензированию в соответствии с законодательством Российской Федерации, а также в отношении зданий, предназначенных для обучения религии, применяются требования пожарной безопасности, установленные для зданий </a:t>
            </a:r>
            <a:r>
              <a:rPr lang="ru-RU" dirty="0">
                <a:solidFill>
                  <a:srgbClr val="000000"/>
                </a:solidFill>
                <a:latin typeface="Calibri" pitchFamily="34" charset="0"/>
              </a:rPr>
              <a:t>образовательных организаций.</a:t>
            </a:r>
            <a:endParaRPr lang="ru-RU" dirty="0">
              <a:latin typeface="Calibri" pitchFamily="34" charset="0"/>
            </a:endParaRPr>
          </a:p>
        </p:txBody>
      </p:sp>
      <p:sp>
        <p:nvSpPr>
          <p:cNvPr id="4" name="Прямоугольник 3"/>
          <p:cNvSpPr/>
          <p:nvPr/>
        </p:nvSpPr>
        <p:spPr>
          <a:xfrm>
            <a:off x="4067944" y="5589240"/>
            <a:ext cx="4572000" cy="707886"/>
          </a:xfrm>
          <a:prstGeom prst="rect">
            <a:avLst/>
          </a:prstGeom>
        </p:spPr>
        <p:txBody>
          <a:bodyPr>
            <a:spAutoFit/>
          </a:bodyPr>
          <a:lstStyle/>
          <a:p>
            <a:pPr algn="ctr"/>
            <a:r>
              <a:rPr lang="ru-RU" sz="2000" b="1" dirty="0" smtClean="0">
                <a:solidFill>
                  <a:srgbClr val="002060"/>
                </a:solidFill>
                <a:latin typeface="Calibri" pitchFamily="34" charset="0"/>
              </a:rPr>
              <a:t>ТЕМА 2.2. КЛАССИФИКАЦИЯ ЗДАНИЙ, СООРУЖЕНИЙ И ПОЖАРНЫХ ОТСЕКОВ</a:t>
            </a:r>
            <a:endParaRPr lang="ru-RU" sz="2000" b="1" dirty="0">
              <a:solidFill>
                <a:srgbClr val="002060"/>
              </a:solidFill>
              <a:latin typeface="Calibri" pitchFamily="34" charset="0"/>
            </a:endParaRPr>
          </a:p>
        </p:txBody>
      </p:sp>
    </p:spTree>
    <p:extLst>
      <p:ext uri="{BB962C8B-B14F-4D97-AF65-F5344CB8AC3E}">
        <p14:creationId xmlns:p14="http://schemas.microsoft.com/office/powerpoint/2010/main" val="12677342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260648"/>
            <a:ext cx="8640960" cy="4680520"/>
          </a:xfrm>
        </p:spPr>
        <p:txBody>
          <a:bodyPr>
            <a:normAutofit/>
          </a:bodyPr>
          <a:lstStyle/>
          <a:p>
            <a:pPr marL="0" indent="0">
              <a:lnSpc>
                <a:spcPct val="110000"/>
              </a:lnSpc>
              <a:spcBef>
                <a:spcPts val="0"/>
              </a:spcBef>
            </a:pPr>
            <a:r>
              <a:rPr lang="ru-RU" dirty="0" smtClean="0">
                <a:solidFill>
                  <a:srgbClr val="FF0000"/>
                </a:solidFill>
                <a:latin typeface="Times New Roman"/>
              </a:rPr>
              <a:t>Показатели</a:t>
            </a:r>
            <a:r>
              <a:rPr lang="ru-RU" dirty="0">
                <a:solidFill>
                  <a:srgbClr val="FF0000"/>
                </a:solidFill>
                <a:latin typeface="Times New Roman"/>
              </a:rPr>
              <a:t>, характеризующие взрывопожароопасные свойства веществ и материалов.</a:t>
            </a:r>
          </a:p>
          <a:p>
            <a:pPr marL="0" indent="0">
              <a:lnSpc>
                <a:spcPct val="110000"/>
              </a:lnSpc>
              <a:spcBef>
                <a:spcPts val="0"/>
              </a:spcBef>
            </a:pPr>
            <a:r>
              <a:rPr lang="ru-RU" b="0" dirty="0">
                <a:solidFill>
                  <a:srgbClr val="000000"/>
                </a:solidFill>
                <a:latin typeface="Times New Roman"/>
              </a:rPr>
              <a:t> Изучение взрывопожароопасных свойств веществ и материалов, </a:t>
            </a:r>
            <a:r>
              <a:rPr lang="ru-RU" b="0" dirty="0" err="1">
                <a:solidFill>
                  <a:srgbClr val="000000"/>
                </a:solidFill>
                <a:latin typeface="Times New Roman"/>
              </a:rPr>
              <a:t>обра-щающихся</a:t>
            </a:r>
            <a:r>
              <a:rPr lang="ru-RU" b="0" dirty="0">
                <a:solidFill>
                  <a:srgbClr val="000000"/>
                </a:solidFill>
                <a:latin typeface="Times New Roman"/>
              </a:rPr>
              <a:t> в процессе производства, является одной из основных задач пожарной профилактики, направленной на исключение горючей среды из системы пожара.</a:t>
            </a:r>
          </a:p>
          <a:p>
            <a:pPr marL="0" indent="0">
              <a:lnSpc>
                <a:spcPct val="110000"/>
              </a:lnSpc>
              <a:spcBef>
                <a:spcPts val="0"/>
              </a:spcBef>
            </a:pPr>
            <a:r>
              <a:rPr lang="ru-RU" b="0" dirty="0">
                <a:solidFill>
                  <a:srgbClr val="000000"/>
                </a:solidFill>
                <a:latin typeface="Times New Roman"/>
              </a:rPr>
              <a:t>В соответствии с </a:t>
            </a:r>
            <a:r>
              <a:rPr lang="ru-RU" dirty="0">
                <a:solidFill>
                  <a:srgbClr val="000000"/>
                </a:solidFill>
                <a:latin typeface="Times New Roman"/>
              </a:rPr>
              <a:t>ГОСТ 12.1.044-89 </a:t>
            </a:r>
            <a:r>
              <a:rPr lang="ru-RU" b="0" dirty="0">
                <a:solidFill>
                  <a:srgbClr val="000000"/>
                </a:solidFill>
                <a:latin typeface="Times New Roman"/>
              </a:rPr>
              <a:t>по агрегатному состоянию вещества и материалы подразделяются на: </a:t>
            </a:r>
            <a:r>
              <a:rPr lang="ru-RU" dirty="0">
                <a:solidFill>
                  <a:srgbClr val="000000"/>
                </a:solidFill>
                <a:latin typeface="Times New Roman"/>
              </a:rPr>
              <a:t>Газы</a:t>
            </a:r>
            <a:r>
              <a:rPr lang="ru-RU" b="0" dirty="0">
                <a:solidFill>
                  <a:srgbClr val="000000"/>
                </a:solidFill>
                <a:latin typeface="Times New Roman"/>
              </a:rPr>
              <a:t> – вещества, давление насыщенных паров которых при температуре 25°С и давлении 101,3 кПа (1 </a:t>
            </a:r>
            <a:r>
              <a:rPr lang="ru-RU" b="0" dirty="0" err="1">
                <a:solidFill>
                  <a:srgbClr val="000000"/>
                </a:solidFill>
                <a:latin typeface="Times New Roman"/>
              </a:rPr>
              <a:t>атм</a:t>
            </a:r>
            <a:r>
              <a:rPr lang="ru-RU" b="0" dirty="0">
                <a:solidFill>
                  <a:srgbClr val="000000"/>
                </a:solidFill>
                <a:latin typeface="Times New Roman"/>
              </a:rPr>
              <a:t>) превышает 101,3 кПа (1 </a:t>
            </a:r>
            <a:r>
              <a:rPr lang="ru-RU" b="0" dirty="0" err="1">
                <a:solidFill>
                  <a:srgbClr val="000000"/>
                </a:solidFill>
                <a:latin typeface="Times New Roman"/>
              </a:rPr>
              <a:t>атм</a:t>
            </a:r>
            <a:r>
              <a:rPr lang="ru-RU" b="0" dirty="0">
                <a:solidFill>
                  <a:srgbClr val="000000"/>
                </a:solidFill>
                <a:latin typeface="Times New Roman"/>
              </a:rPr>
              <a:t>).</a:t>
            </a:r>
          </a:p>
          <a:p>
            <a:pPr marL="0" indent="0">
              <a:lnSpc>
                <a:spcPct val="110000"/>
              </a:lnSpc>
              <a:spcBef>
                <a:spcPts val="0"/>
              </a:spcBef>
            </a:pPr>
            <a:r>
              <a:rPr lang="ru-RU" dirty="0">
                <a:solidFill>
                  <a:srgbClr val="000000"/>
                </a:solidFill>
                <a:latin typeface="Times New Roman"/>
              </a:rPr>
              <a:t>Жидкости</a:t>
            </a:r>
            <a:r>
              <a:rPr lang="ru-RU" b="0" dirty="0">
                <a:solidFill>
                  <a:srgbClr val="000000"/>
                </a:solidFill>
                <a:latin typeface="Times New Roman"/>
              </a:rPr>
              <a:t> – вещества, давление насыщенных паров которых при температуре 25°С и давлении 101,3 кПа меньше 101,3 кПа. К жидкостям относят также твердые плавящиеся вещества, температура плавления или каплепадения которых меньше 50°С.</a:t>
            </a:r>
          </a:p>
          <a:p>
            <a:pPr marL="0" indent="0">
              <a:lnSpc>
                <a:spcPct val="110000"/>
              </a:lnSpc>
              <a:spcBef>
                <a:spcPts val="0"/>
              </a:spcBef>
            </a:pPr>
            <a:r>
              <a:rPr lang="ru-RU" dirty="0">
                <a:solidFill>
                  <a:srgbClr val="000000"/>
                </a:solidFill>
                <a:latin typeface="Times New Roman"/>
              </a:rPr>
              <a:t>Твердые</a:t>
            </a:r>
            <a:r>
              <a:rPr lang="ru-RU" b="0" dirty="0">
                <a:solidFill>
                  <a:srgbClr val="000000"/>
                </a:solidFill>
                <a:latin typeface="Times New Roman"/>
              </a:rPr>
              <a:t> </a:t>
            </a:r>
            <a:r>
              <a:rPr lang="ru-RU" dirty="0">
                <a:solidFill>
                  <a:srgbClr val="000000"/>
                </a:solidFill>
                <a:latin typeface="Times New Roman"/>
              </a:rPr>
              <a:t>вещества и материалы</a:t>
            </a:r>
            <a:r>
              <a:rPr lang="ru-RU" b="0" dirty="0">
                <a:solidFill>
                  <a:srgbClr val="000000"/>
                </a:solidFill>
                <a:latin typeface="Times New Roman"/>
              </a:rPr>
              <a:t> – индивидуальные вещества и их смеси с температурой плавления или каплепадения выше 50°С (например, вазелин +54°С), а также вещества, не имеющие температуру плавления (например, древесина, ткани и т.п.).</a:t>
            </a:r>
          </a:p>
          <a:p>
            <a:pPr marL="0" indent="0">
              <a:lnSpc>
                <a:spcPct val="110000"/>
              </a:lnSpc>
              <a:spcBef>
                <a:spcPts val="0"/>
              </a:spcBef>
            </a:pPr>
            <a:r>
              <a:rPr lang="ru-RU" dirty="0">
                <a:solidFill>
                  <a:srgbClr val="000000"/>
                </a:solidFill>
                <a:latin typeface="Times New Roman"/>
              </a:rPr>
              <a:t>Пыли</a:t>
            </a:r>
            <a:r>
              <a:rPr lang="ru-RU" b="0" dirty="0">
                <a:solidFill>
                  <a:srgbClr val="000000"/>
                </a:solidFill>
                <a:latin typeface="Times New Roman"/>
              </a:rPr>
              <a:t> – диспергированные (измельченные) твердые вещества и материалы с размером частиц менее 850 мкм (0,85 мм).</a:t>
            </a:r>
          </a:p>
          <a:p>
            <a:pPr marL="0" indent="0">
              <a:lnSpc>
                <a:spcPct val="110000"/>
              </a:lnSpc>
              <a:spcBef>
                <a:spcPts val="0"/>
              </a:spcBef>
            </a:pPr>
            <a:r>
              <a:rPr lang="ru-RU" b="0" dirty="0">
                <a:solidFill>
                  <a:srgbClr val="000000"/>
                </a:solidFill>
                <a:latin typeface="Times New Roman"/>
              </a:rPr>
              <a:t>Номенклатура показателей и их применяемость для характеристики </a:t>
            </a:r>
            <a:r>
              <a:rPr lang="ru-RU" b="0" dirty="0" err="1">
                <a:solidFill>
                  <a:srgbClr val="000000"/>
                </a:solidFill>
                <a:latin typeface="Times New Roman"/>
              </a:rPr>
              <a:t>пожаровзрывоопасности</a:t>
            </a:r>
            <a:r>
              <a:rPr lang="ru-RU" b="0" dirty="0">
                <a:solidFill>
                  <a:srgbClr val="000000"/>
                </a:solidFill>
                <a:latin typeface="Times New Roman"/>
              </a:rPr>
              <a:t> веществ и материалов приведены в табл. 1.</a:t>
            </a:r>
            <a:endParaRPr lang="ru-RU" dirty="0"/>
          </a:p>
        </p:txBody>
      </p:sp>
      <p:sp>
        <p:nvSpPr>
          <p:cNvPr id="4" name="Прямоугольник 3"/>
          <p:cNvSpPr/>
          <p:nvPr/>
        </p:nvSpPr>
        <p:spPr>
          <a:xfrm>
            <a:off x="3707904" y="5517232"/>
            <a:ext cx="4572000" cy="1015663"/>
          </a:xfrm>
          <a:prstGeom prst="rect">
            <a:avLst/>
          </a:prstGeom>
        </p:spPr>
        <p:txBody>
          <a:bodyPr>
            <a:spAutoFit/>
          </a:bodyPr>
          <a:lstStyle/>
          <a:p>
            <a:pPr lvl="0" algn="ctr"/>
            <a:r>
              <a:rPr lang="ru-RU" sz="2000" b="1" dirty="0">
                <a:solidFill>
                  <a:srgbClr val="002060"/>
                </a:solidFill>
                <a:latin typeface="Calibri" pitchFamily="34" charset="0"/>
              </a:rPr>
              <a:t>ТЕМА </a:t>
            </a:r>
            <a:r>
              <a:rPr lang="ru-RU" sz="2000" b="1" dirty="0" smtClean="0">
                <a:solidFill>
                  <a:srgbClr val="002060"/>
                </a:solidFill>
                <a:latin typeface="Calibri" pitchFamily="34" charset="0"/>
              </a:rPr>
              <a:t>2.3. ВЗРЫВОПОЖАРНАЯ И ПОЖАРНАЯ ОПАСНОСТЬ ВЕЩЕСТВ И МАТЕРИАЛОВ</a:t>
            </a:r>
            <a:endParaRPr lang="ru-RU" sz="2000" b="1" dirty="0">
              <a:solidFill>
                <a:srgbClr val="002060"/>
              </a:solidFill>
              <a:latin typeface="Calibri" pitchFamily="34" charset="0"/>
            </a:endParaRPr>
          </a:p>
        </p:txBody>
      </p:sp>
    </p:spTree>
    <p:extLst>
      <p:ext uri="{BB962C8B-B14F-4D97-AF65-F5344CB8AC3E}">
        <p14:creationId xmlns:p14="http://schemas.microsoft.com/office/powerpoint/2010/main" val="26895496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188640"/>
            <a:ext cx="8640960" cy="4824536"/>
          </a:xfrm>
        </p:spPr>
        <p:txBody>
          <a:bodyPr/>
          <a:lstStyle/>
          <a:p>
            <a:pPr marL="0" indent="0">
              <a:spcBef>
                <a:spcPts val="0"/>
              </a:spcBef>
            </a:pPr>
            <a:r>
              <a:rPr lang="ru-RU" dirty="0" smtClean="0">
                <a:solidFill>
                  <a:srgbClr val="000000"/>
                </a:solidFill>
                <a:latin typeface="Times New Roman"/>
              </a:rPr>
              <a:t>                                                                                                                                                Таблица </a:t>
            </a:r>
            <a:r>
              <a:rPr lang="ru-RU" dirty="0">
                <a:solidFill>
                  <a:srgbClr val="000000"/>
                </a:solidFill>
                <a:latin typeface="Times New Roman"/>
              </a:rPr>
              <a:t>1</a:t>
            </a:r>
          </a:p>
          <a:p>
            <a:pPr marL="0" indent="0">
              <a:spcBef>
                <a:spcPts val="0"/>
              </a:spcBef>
            </a:pPr>
            <a:r>
              <a:rPr lang="ru-RU" dirty="0">
                <a:solidFill>
                  <a:srgbClr val="000000"/>
                </a:solidFill>
                <a:latin typeface="Times New Roman"/>
              </a:rPr>
              <a:t>Показатели и их применяемость для характеристики взрывопожароопасных свойств веществ и </a:t>
            </a:r>
            <a:r>
              <a:rPr lang="ru-RU" dirty="0" smtClean="0">
                <a:solidFill>
                  <a:srgbClr val="000000"/>
                </a:solidFill>
                <a:latin typeface="Times New Roman"/>
              </a:rPr>
              <a:t>материалов</a:t>
            </a:r>
          </a:p>
          <a:p>
            <a:pPr marL="0" indent="0">
              <a:spcBef>
                <a:spcPts val="0"/>
              </a:spcBef>
            </a:pPr>
            <a:endParaRPr lang="ru-RU" dirty="0"/>
          </a:p>
        </p:txBody>
      </p:sp>
      <p:graphicFrame>
        <p:nvGraphicFramePr>
          <p:cNvPr id="5" name="Таблица 4"/>
          <p:cNvGraphicFramePr>
            <a:graphicFrameLocks noGrp="1"/>
          </p:cNvGraphicFramePr>
          <p:nvPr>
            <p:extLst>
              <p:ext uri="{D42A27DB-BD31-4B8C-83A1-F6EECF244321}">
                <p14:modId xmlns:p14="http://schemas.microsoft.com/office/powerpoint/2010/main" val="2768008373"/>
              </p:ext>
            </p:extLst>
          </p:nvPr>
        </p:nvGraphicFramePr>
        <p:xfrm>
          <a:off x="827584" y="1124744"/>
          <a:ext cx="7344815" cy="3776464"/>
        </p:xfrm>
        <a:graphic>
          <a:graphicData uri="http://schemas.openxmlformats.org/drawingml/2006/table">
            <a:tbl>
              <a:tblPr firstRow="1" bandRow="1">
                <a:tableStyleId>{5C22544A-7EE6-4342-B048-85BDC9FD1C3A}</a:tableStyleId>
              </a:tblPr>
              <a:tblGrid>
                <a:gridCol w="2664296"/>
                <a:gridCol w="1152128"/>
                <a:gridCol w="1368152"/>
                <a:gridCol w="1152128"/>
                <a:gridCol w="1008111"/>
              </a:tblGrid>
              <a:tr h="288032">
                <a:tc>
                  <a:txBody>
                    <a:bodyPr/>
                    <a:lstStyle/>
                    <a:p>
                      <a:r>
                        <a:rPr lang="ru-RU" sz="1200" baseline="0" dirty="0" smtClean="0"/>
                        <a:t>Показатель</a:t>
                      </a:r>
                      <a:endParaRPr lang="ru-RU" sz="1200" baseline="0" dirty="0"/>
                    </a:p>
                  </a:txBody>
                  <a:tcPr/>
                </a:tc>
                <a:tc>
                  <a:txBody>
                    <a:bodyPr/>
                    <a:lstStyle/>
                    <a:p>
                      <a:r>
                        <a:rPr lang="ru-RU" sz="1200" baseline="0" dirty="0" smtClean="0"/>
                        <a:t>Газы</a:t>
                      </a:r>
                      <a:endParaRPr lang="ru-RU" sz="1200" baseline="0" dirty="0"/>
                    </a:p>
                  </a:txBody>
                  <a:tcPr/>
                </a:tc>
                <a:tc>
                  <a:txBody>
                    <a:bodyPr/>
                    <a:lstStyle/>
                    <a:p>
                      <a:r>
                        <a:rPr lang="ru-RU" sz="1200" baseline="0" dirty="0" smtClean="0"/>
                        <a:t>Жидкости</a:t>
                      </a:r>
                      <a:endParaRPr lang="ru-RU" sz="1200" baseline="0" dirty="0"/>
                    </a:p>
                  </a:txBody>
                  <a:tcPr/>
                </a:tc>
                <a:tc>
                  <a:txBody>
                    <a:bodyPr/>
                    <a:lstStyle/>
                    <a:p>
                      <a:r>
                        <a:rPr lang="ru-RU" sz="1200" baseline="0" dirty="0" smtClean="0"/>
                        <a:t>Твердые</a:t>
                      </a:r>
                      <a:endParaRPr lang="ru-RU" sz="1200" baseline="0" dirty="0"/>
                    </a:p>
                  </a:txBody>
                  <a:tcPr/>
                </a:tc>
                <a:tc>
                  <a:txBody>
                    <a:bodyPr/>
                    <a:lstStyle/>
                    <a:p>
                      <a:r>
                        <a:rPr lang="ru-RU" sz="1200" baseline="0" dirty="0" smtClean="0"/>
                        <a:t>Пыли</a:t>
                      </a:r>
                      <a:endParaRPr lang="ru-RU" sz="1200" baseline="0" dirty="0"/>
                    </a:p>
                  </a:txBody>
                  <a:tcPr/>
                </a:tc>
              </a:tr>
              <a:tr h="288032">
                <a:tc>
                  <a:txBody>
                    <a:bodyPr/>
                    <a:lstStyle/>
                    <a:p>
                      <a:r>
                        <a:rPr lang="ru-RU" sz="1200" baseline="0" dirty="0" smtClean="0"/>
                        <a:t>Группа горючести</a:t>
                      </a:r>
                      <a:endParaRPr lang="ru-RU" sz="1200" baseline="0" dirty="0"/>
                    </a:p>
                  </a:txBody>
                  <a:tcPr/>
                </a:tc>
                <a:tc>
                  <a:txBody>
                    <a:bodyPr/>
                    <a:lstStyle/>
                    <a:p>
                      <a:pPr algn="ctr"/>
                      <a:r>
                        <a:rPr lang="ru-RU" sz="1200" baseline="0" dirty="0" smtClean="0"/>
                        <a:t>+</a:t>
                      </a:r>
                      <a:endParaRPr lang="ru-RU" sz="1200" baseline="0" dirty="0"/>
                    </a:p>
                  </a:txBody>
                  <a:tcPr/>
                </a:tc>
                <a:tc>
                  <a:txBody>
                    <a:bodyPr/>
                    <a:lstStyle/>
                    <a:p>
                      <a:pPr algn="ctr"/>
                      <a:r>
                        <a:rPr lang="ru-RU" sz="1200" baseline="0" dirty="0" smtClean="0"/>
                        <a:t>+</a:t>
                      </a:r>
                      <a:endParaRPr lang="ru-RU" sz="1200" baseline="0" dirty="0"/>
                    </a:p>
                  </a:txBody>
                  <a:tcPr/>
                </a:tc>
                <a:tc>
                  <a:txBody>
                    <a:bodyPr/>
                    <a:lstStyle/>
                    <a:p>
                      <a:pPr algn="ctr"/>
                      <a:r>
                        <a:rPr lang="ru-RU" sz="1200" baseline="0" dirty="0" smtClean="0"/>
                        <a:t>+</a:t>
                      </a:r>
                      <a:endParaRPr lang="ru-RU" sz="1200" baseline="0" dirty="0"/>
                    </a:p>
                  </a:txBody>
                  <a:tcPr/>
                </a:tc>
                <a:tc>
                  <a:txBody>
                    <a:bodyPr/>
                    <a:lstStyle/>
                    <a:p>
                      <a:pPr algn="ctr"/>
                      <a:r>
                        <a:rPr lang="ru-RU" sz="1200" baseline="0" dirty="0" smtClean="0"/>
                        <a:t>+</a:t>
                      </a:r>
                      <a:endParaRPr lang="ru-RU" sz="1200" baseline="0" dirty="0"/>
                    </a:p>
                  </a:txBody>
                  <a:tcPr/>
                </a:tc>
              </a:tr>
              <a:tr h="216024">
                <a:tc>
                  <a:txBody>
                    <a:bodyPr/>
                    <a:lstStyle/>
                    <a:p>
                      <a:r>
                        <a:rPr lang="ru-RU" sz="1200" baseline="0" dirty="0" smtClean="0"/>
                        <a:t>Температура вспышки</a:t>
                      </a:r>
                      <a:endParaRPr lang="ru-RU" sz="1200" baseline="0" dirty="0"/>
                    </a:p>
                  </a:txBody>
                  <a:tcPr/>
                </a:tc>
                <a:tc>
                  <a:txBody>
                    <a:bodyPr/>
                    <a:lstStyle/>
                    <a:p>
                      <a:pPr algn="ctr"/>
                      <a:r>
                        <a:rPr lang="ru-RU" sz="1200" baseline="0" dirty="0" smtClean="0"/>
                        <a:t>-</a:t>
                      </a:r>
                      <a:endParaRPr lang="ru-RU" sz="1200" baseline="0" dirty="0"/>
                    </a:p>
                  </a:txBody>
                  <a:tcPr/>
                </a:tc>
                <a:tc>
                  <a:txBody>
                    <a:bodyPr/>
                    <a:lstStyle/>
                    <a:p>
                      <a:pPr algn="ctr"/>
                      <a:r>
                        <a:rPr lang="ru-RU" sz="1200" baseline="0" dirty="0" smtClean="0"/>
                        <a:t>-</a:t>
                      </a:r>
                      <a:endParaRPr lang="ru-RU" sz="1200" baseline="0" dirty="0"/>
                    </a:p>
                  </a:txBody>
                  <a:tcPr/>
                </a:tc>
                <a:tc>
                  <a:txBody>
                    <a:bodyPr/>
                    <a:lstStyle/>
                    <a:p>
                      <a:pPr algn="ctr"/>
                      <a:r>
                        <a:rPr lang="ru-RU" sz="1200" baseline="0" dirty="0" smtClean="0"/>
                        <a:t>-</a:t>
                      </a:r>
                      <a:endParaRPr lang="ru-RU" sz="1200" baseline="0" dirty="0"/>
                    </a:p>
                  </a:txBody>
                  <a:tcPr/>
                </a:tc>
                <a:tc>
                  <a:txBody>
                    <a:bodyPr/>
                    <a:lstStyle/>
                    <a:p>
                      <a:pPr algn="ctr"/>
                      <a:r>
                        <a:rPr lang="ru-RU" sz="1200" baseline="0" dirty="0" smtClean="0"/>
                        <a:t>-</a:t>
                      </a:r>
                      <a:endParaRPr lang="ru-RU" sz="1200" baseline="0" dirty="0"/>
                    </a:p>
                  </a:txBody>
                  <a:tcPr/>
                </a:tc>
              </a:tr>
              <a:tr h="229736">
                <a:tc>
                  <a:txBody>
                    <a:bodyPr/>
                    <a:lstStyle/>
                    <a:p>
                      <a:r>
                        <a:rPr lang="ru-RU" sz="1200" baseline="0" dirty="0" smtClean="0"/>
                        <a:t>Температура воспламенения</a:t>
                      </a:r>
                      <a:endParaRPr lang="ru-RU" sz="1200" baseline="0" dirty="0"/>
                    </a:p>
                  </a:txBody>
                  <a:tcPr/>
                </a:tc>
                <a:tc>
                  <a:txBody>
                    <a:bodyPr/>
                    <a:lstStyle/>
                    <a:p>
                      <a:pPr algn="ctr"/>
                      <a:r>
                        <a:rPr lang="ru-RU" sz="1200" baseline="0" dirty="0" smtClean="0"/>
                        <a:t>-</a:t>
                      </a:r>
                      <a:endParaRPr lang="ru-RU" sz="1200" baseline="0" dirty="0"/>
                    </a:p>
                  </a:txBody>
                  <a:tcPr/>
                </a:tc>
                <a:tc>
                  <a:txBody>
                    <a:bodyPr/>
                    <a:lstStyle/>
                    <a:p>
                      <a:pPr algn="ctr"/>
                      <a:r>
                        <a:rPr lang="ru-RU" sz="1200" baseline="0" dirty="0" smtClean="0"/>
                        <a:t>+</a:t>
                      </a:r>
                      <a:endParaRPr lang="ru-RU" sz="1200" baseline="0" dirty="0"/>
                    </a:p>
                  </a:txBody>
                  <a:tcPr/>
                </a:tc>
                <a:tc>
                  <a:txBody>
                    <a:bodyPr/>
                    <a:lstStyle/>
                    <a:p>
                      <a:pPr algn="ctr"/>
                      <a:r>
                        <a:rPr lang="ru-RU" sz="1200" baseline="0" dirty="0" smtClean="0"/>
                        <a:t>+</a:t>
                      </a:r>
                      <a:endParaRPr lang="ru-RU" sz="1200" baseline="0" dirty="0"/>
                    </a:p>
                  </a:txBody>
                  <a:tcPr/>
                </a:tc>
                <a:tc>
                  <a:txBody>
                    <a:bodyPr/>
                    <a:lstStyle/>
                    <a:p>
                      <a:pPr algn="ctr"/>
                      <a:r>
                        <a:rPr lang="ru-RU" sz="1200" baseline="0" dirty="0" smtClean="0"/>
                        <a:t>+</a:t>
                      </a:r>
                      <a:endParaRPr lang="ru-RU" sz="1200" baseline="0" dirty="0"/>
                    </a:p>
                  </a:txBody>
                  <a:tcPr/>
                </a:tc>
              </a:tr>
              <a:tr h="2434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smtClean="0">
                          <a:ln>
                            <a:noFill/>
                          </a:ln>
                          <a:solidFill>
                            <a:srgbClr val="000000"/>
                          </a:solidFill>
                          <a:effectLst/>
                          <a:uLnTx/>
                          <a:uFillTx/>
                          <a:latin typeface="+mn-lt"/>
                          <a:ea typeface="+mn-ea"/>
                          <a:cs typeface="+mn-cs"/>
                        </a:rPr>
                        <a:t>Температура самовоспламенения</a:t>
                      </a:r>
                    </a:p>
                  </a:txBody>
                  <a:tcPr/>
                </a:tc>
                <a:tc>
                  <a:txBody>
                    <a:bodyPr/>
                    <a:lstStyle/>
                    <a:p>
                      <a:pPr algn="ctr"/>
                      <a:r>
                        <a:rPr lang="ru-RU" sz="1200" baseline="0" dirty="0" smtClean="0"/>
                        <a:t>+</a:t>
                      </a:r>
                      <a:endParaRPr lang="ru-RU" sz="1200" baseline="0" dirty="0"/>
                    </a:p>
                  </a:txBody>
                  <a:tcPr/>
                </a:tc>
                <a:tc>
                  <a:txBody>
                    <a:bodyPr/>
                    <a:lstStyle/>
                    <a:p>
                      <a:pPr algn="ctr"/>
                      <a:r>
                        <a:rPr lang="ru-RU" sz="1200" baseline="0" dirty="0" smtClean="0"/>
                        <a:t>+</a:t>
                      </a:r>
                      <a:endParaRPr lang="ru-RU" sz="1200" baseline="0" dirty="0"/>
                    </a:p>
                  </a:txBody>
                  <a:tcPr/>
                </a:tc>
                <a:tc>
                  <a:txBody>
                    <a:bodyPr/>
                    <a:lstStyle/>
                    <a:p>
                      <a:pPr algn="ctr"/>
                      <a:r>
                        <a:rPr lang="ru-RU" sz="1200" baseline="0" dirty="0" smtClean="0"/>
                        <a:t>+</a:t>
                      </a:r>
                      <a:endParaRPr lang="ru-RU" sz="1200" baseline="0" dirty="0"/>
                    </a:p>
                  </a:txBody>
                  <a:tcPr/>
                </a:tc>
                <a:tc>
                  <a:txBody>
                    <a:bodyPr/>
                    <a:lstStyle/>
                    <a:p>
                      <a:pPr algn="ctr"/>
                      <a:r>
                        <a:rPr lang="ru-RU" sz="1200" baseline="0" dirty="0" smtClean="0"/>
                        <a:t>+</a:t>
                      </a:r>
                      <a:endParaRPr lang="ru-RU" sz="1200" baseline="0" dirty="0"/>
                    </a:p>
                  </a:txBody>
                  <a:tcPr/>
                </a:tc>
              </a:tr>
              <a:tr h="2434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smtClean="0">
                          <a:ln>
                            <a:noFill/>
                          </a:ln>
                          <a:solidFill>
                            <a:srgbClr val="000000"/>
                          </a:solidFill>
                          <a:effectLst/>
                          <a:uLnTx/>
                          <a:uFillTx/>
                          <a:latin typeface="+mn-lt"/>
                          <a:ea typeface="+mn-ea"/>
                          <a:cs typeface="+mn-cs"/>
                        </a:rPr>
                        <a:t>Концентрационные пределы воспламенения</a:t>
                      </a:r>
                    </a:p>
                  </a:txBody>
                  <a:tcPr/>
                </a:tc>
                <a:tc>
                  <a:txBody>
                    <a:bodyPr/>
                    <a:lstStyle/>
                    <a:p>
                      <a:pPr algn="ctr"/>
                      <a:r>
                        <a:rPr lang="ru-RU" sz="1200" baseline="0" dirty="0" smtClean="0"/>
                        <a:t>+</a:t>
                      </a:r>
                      <a:endParaRPr lang="ru-RU" sz="1200" baseline="0" dirty="0"/>
                    </a:p>
                  </a:txBody>
                  <a:tcPr/>
                </a:tc>
                <a:tc>
                  <a:txBody>
                    <a:bodyPr/>
                    <a:lstStyle/>
                    <a:p>
                      <a:pPr algn="ctr"/>
                      <a:r>
                        <a:rPr lang="ru-RU" sz="1200" baseline="0" dirty="0" smtClean="0"/>
                        <a:t>+</a:t>
                      </a:r>
                      <a:endParaRPr lang="ru-RU" sz="1200" baseline="0" dirty="0"/>
                    </a:p>
                  </a:txBody>
                  <a:tcPr/>
                </a:tc>
                <a:tc>
                  <a:txBody>
                    <a:bodyPr/>
                    <a:lstStyle/>
                    <a:p>
                      <a:pPr algn="ctr"/>
                      <a:r>
                        <a:rPr lang="ru-RU" sz="1200" baseline="0" dirty="0" smtClean="0"/>
                        <a:t>-</a:t>
                      </a:r>
                      <a:endParaRPr lang="ru-RU" sz="1200" baseline="0" dirty="0"/>
                    </a:p>
                  </a:txBody>
                  <a:tcPr/>
                </a:tc>
                <a:tc>
                  <a:txBody>
                    <a:bodyPr/>
                    <a:lstStyle/>
                    <a:p>
                      <a:pPr algn="ctr"/>
                      <a:r>
                        <a:rPr lang="ru-RU" sz="1200" baseline="0" dirty="0" smtClean="0"/>
                        <a:t>+</a:t>
                      </a:r>
                      <a:endParaRPr lang="ru-RU" sz="1200" baseline="0" dirty="0"/>
                    </a:p>
                  </a:txBody>
                  <a:tcPr/>
                </a:tc>
              </a:tr>
              <a:tr h="232008">
                <a:tc>
                  <a:txBody>
                    <a:bodyPr/>
                    <a:lstStyle/>
                    <a:p>
                      <a:r>
                        <a:rPr lang="ru-RU" sz="1200" baseline="0" dirty="0" smtClean="0"/>
                        <a:t>Условия теплового самовозгорания</a:t>
                      </a:r>
                      <a:endParaRPr lang="ru-RU" sz="1200" baseline="0" dirty="0"/>
                    </a:p>
                  </a:txBody>
                  <a:tcPr/>
                </a:tc>
                <a:tc>
                  <a:txBody>
                    <a:bodyPr/>
                    <a:lstStyle/>
                    <a:p>
                      <a:pPr algn="ctr"/>
                      <a:r>
                        <a:rPr lang="ru-RU" sz="1200" baseline="0" dirty="0" smtClean="0"/>
                        <a:t>-</a:t>
                      </a:r>
                      <a:endParaRPr lang="ru-RU" sz="1200" baseline="0" dirty="0"/>
                    </a:p>
                  </a:txBody>
                  <a:tcPr/>
                </a:tc>
                <a:tc>
                  <a:txBody>
                    <a:bodyPr/>
                    <a:lstStyle/>
                    <a:p>
                      <a:pPr algn="ctr"/>
                      <a:r>
                        <a:rPr lang="ru-RU" sz="1200" baseline="0" dirty="0" smtClean="0"/>
                        <a:t>-</a:t>
                      </a:r>
                      <a:endParaRPr lang="ru-RU" sz="1200" baseline="0" dirty="0"/>
                    </a:p>
                  </a:txBody>
                  <a:tcPr/>
                </a:tc>
                <a:tc>
                  <a:txBody>
                    <a:bodyPr/>
                    <a:lstStyle/>
                    <a:p>
                      <a:pPr algn="ctr"/>
                      <a:r>
                        <a:rPr lang="ru-RU" sz="1200" baseline="0" dirty="0" smtClean="0"/>
                        <a:t>+</a:t>
                      </a:r>
                      <a:endParaRPr lang="ru-RU" sz="1200" baseline="0" dirty="0"/>
                    </a:p>
                  </a:txBody>
                  <a:tcPr/>
                </a:tc>
                <a:tc>
                  <a:txBody>
                    <a:bodyPr/>
                    <a:lstStyle/>
                    <a:p>
                      <a:pPr algn="ctr"/>
                      <a:r>
                        <a:rPr lang="ru-RU" sz="1200" baseline="0" dirty="0" smtClean="0"/>
                        <a:t>+</a:t>
                      </a:r>
                      <a:endParaRPr lang="ru-RU" sz="1200" baseline="0" dirty="0"/>
                    </a:p>
                  </a:txBody>
                  <a:tcPr/>
                </a:tc>
              </a:tr>
              <a:tr h="245720">
                <a:tc>
                  <a:txBody>
                    <a:bodyPr/>
                    <a:lstStyle/>
                    <a:p>
                      <a:r>
                        <a:rPr lang="ru-RU" sz="1200" baseline="0" dirty="0" smtClean="0"/>
                        <a:t>Кислородный индекс</a:t>
                      </a:r>
                      <a:endParaRPr lang="ru-RU" sz="1200" baseline="0" dirty="0"/>
                    </a:p>
                  </a:txBody>
                  <a:tcPr/>
                </a:tc>
                <a:tc>
                  <a:txBody>
                    <a:bodyPr/>
                    <a:lstStyle/>
                    <a:p>
                      <a:pPr algn="ctr"/>
                      <a:r>
                        <a:rPr lang="ru-RU" sz="1200" baseline="0" dirty="0" smtClean="0"/>
                        <a:t>-</a:t>
                      </a:r>
                      <a:endParaRPr lang="ru-RU" sz="1200" baseline="0" dirty="0"/>
                    </a:p>
                  </a:txBody>
                  <a:tcPr/>
                </a:tc>
                <a:tc>
                  <a:txBody>
                    <a:bodyPr/>
                    <a:lstStyle/>
                    <a:p>
                      <a:pPr algn="ctr"/>
                      <a:r>
                        <a:rPr lang="ru-RU" sz="1200" baseline="0" dirty="0" smtClean="0"/>
                        <a:t>-</a:t>
                      </a:r>
                      <a:endParaRPr lang="ru-RU" sz="1200" baseline="0" dirty="0"/>
                    </a:p>
                  </a:txBody>
                  <a:tcPr/>
                </a:tc>
                <a:tc>
                  <a:txBody>
                    <a:bodyPr/>
                    <a:lstStyle/>
                    <a:p>
                      <a:pPr algn="ctr"/>
                      <a:r>
                        <a:rPr lang="ru-RU" sz="1200" baseline="0" dirty="0" smtClean="0"/>
                        <a:t>+</a:t>
                      </a:r>
                      <a:endParaRPr lang="ru-RU" sz="1200" baseline="0" dirty="0"/>
                    </a:p>
                  </a:txBody>
                  <a:tcPr/>
                </a:tc>
                <a:tc>
                  <a:txBody>
                    <a:bodyPr/>
                    <a:lstStyle/>
                    <a:p>
                      <a:pPr algn="ctr"/>
                      <a:r>
                        <a:rPr lang="ru-RU" sz="1200" baseline="0" dirty="0" smtClean="0"/>
                        <a:t>-</a:t>
                      </a:r>
                      <a:endParaRPr lang="ru-RU" sz="1200" baseline="0" dirty="0"/>
                    </a:p>
                  </a:txBody>
                  <a:tcPr/>
                </a:tc>
              </a:tr>
              <a:tr h="259432">
                <a:tc>
                  <a:txBody>
                    <a:bodyPr/>
                    <a:lstStyle/>
                    <a:p>
                      <a:r>
                        <a:rPr lang="ru-RU" sz="1200" baseline="0" dirty="0" smtClean="0"/>
                        <a:t>Коэффициент </a:t>
                      </a:r>
                      <a:r>
                        <a:rPr lang="ru-RU" sz="1200" baseline="0" dirty="0" err="1" smtClean="0"/>
                        <a:t>дымообразования</a:t>
                      </a:r>
                      <a:endParaRPr lang="ru-RU" sz="1200" baseline="0" dirty="0"/>
                    </a:p>
                  </a:txBody>
                  <a:tcPr/>
                </a:tc>
                <a:tc>
                  <a:txBody>
                    <a:bodyPr/>
                    <a:lstStyle/>
                    <a:p>
                      <a:pPr algn="ctr"/>
                      <a:r>
                        <a:rPr lang="ru-RU" sz="1200" baseline="0" dirty="0" smtClean="0"/>
                        <a:t>-</a:t>
                      </a:r>
                      <a:endParaRPr lang="ru-RU" sz="1200" baseline="0" dirty="0"/>
                    </a:p>
                  </a:txBody>
                  <a:tcPr/>
                </a:tc>
                <a:tc>
                  <a:txBody>
                    <a:bodyPr/>
                    <a:lstStyle/>
                    <a:p>
                      <a:pPr algn="ctr"/>
                      <a:r>
                        <a:rPr lang="ru-RU" sz="1200" baseline="0" dirty="0" smtClean="0"/>
                        <a:t>-</a:t>
                      </a:r>
                      <a:endParaRPr lang="ru-RU" sz="1200" baseline="0" dirty="0"/>
                    </a:p>
                  </a:txBody>
                  <a:tcPr/>
                </a:tc>
                <a:tc>
                  <a:txBody>
                    <a:bodyPr/>
                    <a:lstStyle/>
                    <a:p>
                      <a:pPr algn="ctr"/>
                      <a:r>
                        <a:rPr lang="ru-RU" sz="1200" baseline="0" dirty="0" smtClean="0"/>
                        <a:t>+</a:t>
                      </a:r>
                      <a:endParaRPr lang="ru-RU" sz="1200" baseline="0" dirty="0"/>
                    </a:p>
                  </a:txBody>
                  <a:tcPr/>
                </a:tc>
                <a:tc>
                  <a:txBody>
                    <a:bodyPr/>
                    <a:lstStyle/>
                    <a:p>
                      <a:pPr algn="ctr"/>
                      <a:r>
                        <a:rPr lang="ru-RU" sz="1200" baseline="0" dirty="0" smtClean="0"/>
                        <a:t>-</a:t>
                      </a:r>
                      <a:endParaRPr lang="ru-RU" sz="1200" baseline="0" dirty="0"/>
                    </a:p>
                  </a:txBody>
                  <a:tcPr/>
                </a:tc>
              </a:tr>
              <a:tr h="377386">
                <a:tc>
                  <a:txBody>
                    <a:bodyPr/>
                    <a:lstStyle/>
                    <a:p>
                      <a:r>
                        <a:rPr lang="ru-RU" sz="1200" baseline="0" dirty="0" smtClean="0"/>
                        <a:t>Способность взрывается и гореть при взаимодействии с водой, кислородом</a:t>
                      </a:r>
                      <a:endParaRPr lang="ru-RU" sz="1200" baseline="0" dirty="0"/>
                    </a:p>
                  </a:txBody>
                  <a:tcPr/>
                </a:tc>
                <a:tc>
                  <a:txBody>
                    <a:bodyPr/>
                    <a:lstStyle/>
                    <a:p>
                      <a:pPr algn="ctr"/>
                      <a:r>
                        <a:rPr lang="ru-RU" sz="1200" baseline="0" dirty="0" smtClean="0"/>
                        <a:t>+</a:t>
                      </a:r>
                      <a:endParaRPr lang="ru-RU" sz="1200" baseline="0" dirty="0"/>
                    </a:p>
                  </a:txBody>
                  <a:tcPr/>
                </a:tc>
                <a:tc>
                  <a:txBody>
                    <a:bodyPr/>
                    <a:lstStyle/>
                    <a:p>
                      <a:pPr algn="ctr"/>
                      <a:r>
                        <a:rPr lang="ru-RU" sz="1200" baseline="0" dirty="0" smtClean="0"/>
                        <a:t>+</a:t>
                      </a:r>
                      <a:endParaRPr lang="ru-RU" sz="1200" baseline="0" dirty="0"/>
                    </a:p>
                  </a:txBody>
                  <a:tcPr/>
                </a:tc>
                <a:tc>
                  <a:txBody>
                    <a:bodyPr/>
                    <a:lstStyle/>
                    <a:p>
                      <a:pPr algn="ctr"/>
                      <a:r>
                        <a:rPr lang="ru-RU" sz="1200" baseline="0" dirty="0" smtClean="0"/>
                        <a:t>+</a:t>
                      </a:r>
                      <a:endParaRPr lang="ru-RU" sz="1200" baseline="0" dirty="0"/>
                    </a:p>
                  </a:txBody>
                  <a:tcPr/>
                </a:tc>
                <a:tc>
                  <a:txBody>
                    <a:bodyPr/>
                    <a:lstStyle/>
                    <a:p>
                      <a:pPr algn="ctr"/>
                      <a:r>
                        <a:rPr lang="ru-RU" sz="1200" baseline="0" dirty="0" smtClean="0"/>
                        <a:t>+</a:t>
                      </a:r>
                      <a:endParaRPr lang="ru-RU" sz="1200" baseline="0" dirty="0"/>
                    </a:p>
                  </a:txBody>
                  <a:tcPr/>
                </a:tc>
              </a:tr>
              <a:tr h="377386">
                <a:tc>
                  <a:txBody>
                    <a:bodyPr/>
                    <a:lstStyle/>
                    <a:p>
                      <a:r>
                        <a:rPr lang="ru-RU" sz="1200" baseline="0" dirty="0" smtClean="0"/>
                        <a:t>Показатель токсичности продуктов горения полимерных материалов</a:t>
                      </a:r>
                      <a:endParaRPr lang="ru-RU" sz="1200" baseline="0" dirty="0"/>
                    </a:p>
                  </a:txBody>
                  <a:tcPr/>
                </a:tc>
                <a:tc>
                  <a:txBody>
                    <a:bodyPr/>
                    <a:lstStyle/>
                    <a:p>
                      <a:pPr algn="ctr"/>
                      <a:r>
                        <a:rPr lang="ru-RU" sz="1200" baseline="0" dirty="0" smtClean="0"/>
                        <a:t>-</a:t>
                      </a:r>
                      <a:endParaRPr lang="ru-RU" sz="1200" baseline="0" dirty="0"/>
                    </a:p>
                  </a:txBody>
                  <a:tcPr/>
                </a:tc>
                <a:tc>
                  <a:txBody>
                    <a:bodyPr/>
                    <a:lstStyle/>
                    <a:p>
                      <a:pPr algn="ctr"/>
                      <a:r>
                        <a:rPr lang="ru-RU" sz="1200" baseline="0" dirty="0" smtClean="0"/>
                        <a:t>-</a:t>
                      </a:r>
                      <a:endParaRPr lang="ru-RU" sz="1200" baseline="0" dirty="0"/>
                    </a:p>
                  </a:txBody>
                  <a:tcPr/>
                </a:tc>
                <a:tc>
                  <a:txBody>
                    <a:bodyPr/>
                    <a:lstStyle/>
                    <a:p>
                      <a:pPr algn="ctr"/>
                      <a:r>
                        <a:rPr lang="ru-RU" sz="1200" baseline="0" dirty="0" smtClean="0"/>
                        <a:t>+</a:t>
                      </a:r>
                      <a:endParaRPr lang="ru-RU" sz="1200" baseline="0" dirty="0"/>
                    </a:p>
                  </a:txBody>
                  <a:tcPr/>
                </a:tc>
                <a:tc>
                  <a:txBody>
                    <a:bodyPr/>
                    <a:lstStyle/>
                    <a:p>
                      <a:pPr algn="ctr"/>
                      <a:r>
                        <a:rPr lang="ru-RU" sz="1200" baseline="0" dirty="0" smtClean="0"/>
                        <a:t>-</a:t>
                      </a:r>
                      <a:endParaRPr lang="ru-RU" sz="1200" baseline="0" dirty="0"/>
                    </a:p>
                  </a:txBody>
                  <a:tcPr/>
                </a:tc>
              </a:tr>
            </a:tbl>
          </a:graphicData>
        </a:graphic>
      </p:graphicFrame>
      <p:sp>
        <p:nvSpPr>
          <p:cNvPr id="6" name="Прямоугольник 5"/>
          <p:cNvSpPr/>
          <p:nvPr/>
        </p:nvSpPr>
        <p:spPr>
          <a:xfrm>
            <a:off x="3779912" y="5373216"/>
            <a:ext cx="4572000" cy="1015663"/>
          </a:xfrm>
          <a:prstGeom prst="rect">
            <a:avLst/>
          </a:prstGeom>
        </p:spPr>
        <p:txBody>
          <a:bodyPr>
            <a:spAutoFit/>
          </a:bodyPr>
          <a:lstStyle/>
          <a:p>
            <a:pPr lvl="0" algn="ctr"/>
            <a:r>
              <a:rPr lang="ru-RU" sz="2000" b="1" dirty="0">
                <a:solidFill>
                  <a:srgbClr val="002060"/>
                </a:solidFill>
                <a:latin typeface="Calibri" pitchFamily="34" charset="0"/>
              </a:rPr>
              <a:t>ТЕМА 2.3. ВЗРЫВОПОЖАРНАЯ И ПОЖАРНАЯ ОПАСНОСТЬ ВЕЩЕСТВ И МАТЕРИАЛОВ</a:t>
            </a:r>
          </a:p>
        </p:txBody>
      </p:sp>
    </p:spTree>
    <p:extLst>
      <p:ext uri="{BB962C8B-B14F-4D97-AF65-F5344CB8AC3E}">
        <p14:creationId xmlns:p14="http://schemas.microsoft.com/office/powerpoint/2010/main" val="3952817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188640"/>
            <a:ext cx="8640960" cy="4896544"/>
          </a:xfrm>
        </p:spPr>
        <p:txBody>
          <a:bodyPr>
            <a:noAutofit/>
          </a:bodyPr>
          <a:lstStyle/>
          <a:p>
            <a:pPr marL="0" indent="0">
              <a:spcBef>
                <a:spcPts val="0"/>
              </a:spcBef>
            </a:pPr>
            <a:r>
              <a:rPr lang="ru-RU" dirty="0">
                <a:solidFill>
                  <a:srgbClr val="000000"/>
                </a:solidFill>
                <a:latin typeface="Calibri" pitchFamily="34" charset="0"/>
              </a:rPr>
              <a:t>Знак «+» обозначает применяемость, знак «—» </a:t>
            </a:r>
            <a:r>
              <a:rPr lang="ru-RU" dirty="0" err="1">
                <a:solidFill>
                  <a:srgbClr val="000000"/>
                </a:solidFill>
                <a:latin typeface="Calibri" pitchFamily="34" charset="0"/>
              </a:rPr>
              <a:t>неприменяемость</a:t>
            </a:r>
            <a:r>
              <a:rPr lang="ru-RU" dirty="0">
                <a:solidFill>
                  <a:srgbClr val="000000"/>
                </a:solidFill>
                <a:latin typeface="Calibri" pitchFamily="34" charset="0"/>
              </a:rPr>
              <a:t> показателя.</a:t>
            </a:r>
          </a:p>
          <a:p>
            <a:pPr marL="0" indent="0">
              <a:spcBef>
                <a:spcPts val="0"/>
              </a:spcBef>
            </a:pPr>
            <a:r>
              <a:rPr lang="ru-RU" dirty="0">
                <a:solidFill>
                  <a:srgbClr val="000000"/>
                </a:solidFill>
                <a:latin typeface="Calibri" pitchFamily="34" charset="0"/>
              </a:rPr>
              <a:t>Температура</a:t>
            </a:r>
            <a:r>
              <a:rPr lang="ru-RU" b="0" dirty="0">
                <a:solidFill>
                  <a:srgbClr val="000000"/>
                </a:solidFill>
                <a:latin typeface="Calibri" pitchFamily="34" charset="0"/>
              </a:rPr>
              <a:t> </a:t>
            </a:r>
            <a:r>
              <a:rPr lang="ru-RU" dirty="0">
                <a:solidFill>
                  <a:srgbClr val="000000"/>
                </a:solidFill>
                <a:latin typeface="Calibri" pitchFamily="34" charset="0"/>
              </a:rPr>
              <a:t>вспышки</a:t>
            </a:r>
            <a:r>
              <a:rPr lang="ru-RU" b="0" dirty="0">
                <a:solidFill>
                  <a:srgbClr val="000000"/>
                </a:solidFill>
                <a:latin typeface="Calibri" pitchFamily="34" charset="0"/>
              </a:rPr>
              <a:t> </a:t>
            </a:r>
            <a:r>
              <a:rPr lang="ru-RU" dirty="0">
                <a:solidFill>
                  <a:srgbClr val="000000"/>
                </a:solidFill>
                <a:latin typeface="Calibri" pitchFamily="34" charset="0"/>
              </a:rPr>
              <a:t>(</a:t>
            </a:r>
            <a:r>
              <a:rPr lang="ru-RU" dirty="0" err="1">
                <a:solidFill>
                  <a:srgbClr val="000000"/>
                </a:solidFill>
                <a:latin typeface="Calibri" pitchFamily="34" charset="0"/>
              </a:rPr>
              <a:t>Твсп</a:t>
            </a:r>
            <a:r>
              <a:rPr lang="ru-RU" dirty="0">
                <a:solidFill>
                  <a:srgbClr val="000000"/>
                </a:solidFill>
                <a:latin typeface="Calibri" pitchFamily="34" charset="0"/>
              </a:rPr>
              <a:t>)</a:t>
            </a:r>
            <a:r>
              <a:rPr lang="ru-RU" b="0" dirty="0">
                <a:solidFill>
                  <a:srgbClr val="000000"/>
                </a:solidFill>
                <a:latin typeface="Calibri" pitchFamily="34" charset="0"/>
              </a:rPr>
              <a:t> – наименьшая температура конденсированного вещества, при которой в условиях специальных </a:t>
            </a:r>
            <a:r>
              <a:rPr lang="ru-RU" b="0" dirty="0" err="1">
                <a:solidFill>
                  <a:srgbClr val="000000"/>
                </a:solidFill>
                <a:latin typeface="Calibri" pitchFamily="34" charset="0"/>
              </a:rPr>
              <a:t>испыта-ний</a:t>
            </a:r>
            <a:r>
              <a:rPr lang="ru-RU" b="0" dirty="0">
                <a:solidFill>
                  <a:srgbClr val="000000"/>
                </a:solidFill>
                <a:latin typeface="Calibri" pitchFamily="34" charset="0"/>
              </a:rPr>
              <a:t> над его поверхностью образуются пары, способные вспыхивать в воздухе от источника зажигания; устойчивое горение при этом не возникает.</a:t>
            </a:r>
          </a:p>
          <a:p>
            <a:pPr marL="0" indent="0">
              <a:spcBef>
                <a:spcPts val="0"/>
              </a:spcBef>
            </a:pPr>
            <a:r>
              <a:rPr lang="ru-RU" dirty="0">
                <a:solidFill>
                  <a:srgbClr val="000000"/>
                </a:solidFill>
                <a:latin typeface="Calibri" pitchFamily="34" charset="0"/>
              </a:rPr>
              <a:t>Температура</a:t>
            </a:r>
            <a:r>
              <a:rPr lang="ru-RU" b="0" dirty="0">
                <a:solidFill>
                  <a:srgbClr val="000000"/>
                </a:solidFill>
                <a:latin typeface="Calibri" pitchFamily="34" charset="0"/>
              </a:rPr>
              <a:t> </a:t>
            </a:r>
            <a:r>
              <a:rPr lang="ru-RU" dirty="0">
                <a:solidFill>
                  <a:srgbClr val="000000"/>
                </a:solidFill>
                <a:latin typeface="Calibri" pitchFamily="34" charset="0"/>
              </a:rPr>
              <a:t>воспламенения</a:t>
            </a:r>
            <a:r>
              <a:rPr lang="ru-RU" b="0" dirty="0">
                <a:solidFill>
                  <a:srgbClr val="000000"/>
                </a:solidFill>
                <a:latin typeface="Calibri" pitchFamily="34" charset="0"/>
              </a:rPr>
              <a:t> </a:t>
            </a:r>
            <a:r>
              <a:rPr lang="ru-RU" dirty="0">
                <a:solidFill>
                  <a:srgbClr val="000000"/>
                </a:solidFill>
                <a:latin typeface="Calibri" pitchFamily="34" charset="0"/>
              </a:rPr>
              <a:t>(</a:t>
            </a:r>
            <a:r>
              <a:rPr lang="ru-RU" dirty="0" err="1">
                <a:solidFill>
                  <a:srgbClr val="000000"/>
                </a:solidFill>
                <a:latin typeface="Calibri" pitchFamily="34" charset="0"/>
              </a:rPr>
              <a:t>Тв</a:t>
            </a:r>
            <a:r>
              <a:rPr lang="ru-RU" dirty="0">
                <a:solidFill>
                  <a:srgbClr val="000000"/>
                </a:solidFill>
                <a:latin typeface="Calibri" pitchFamily="34" charset="0"/>
              </a:rPr>
              <a:t>)</a:t>
            </a:r>
            <a:r>
              <a:rPr lang="ru-RU" b="0" dirty="0">
                <a:solidFill>
                  <a:srgbClr val="000000"/>
                </a:solidFill>
                <a:latin typeface="Calibri" pitchFamily="34" charset="0"/>
              </a:rPr>
              <a:t> – наименьшая температура вещества, при которой вещество выделяет горючие пары и газы с такой скоростью, что при воздействии на них источника зажигания наблюдается воспламенение.</a:t>
            </a:r>
          </a:p>
          <a:p>
            <a:pPr marL="0" indent="0">
              <a:spcBef>
                <a:spcPts val="0"/>
              </a:spcBef>
            </a:pPr>
            <a:r>
              <a:rPr lang="ru-RU" dirty="0">
                <a:solidFill>
                  <a:srgbClr val="000000"/>
                </a:solidFill>
                <a:latin typeface="Calibri" pitchFamily="34" charset="0"/>
              </a:rPr>
              <a:t>Температура</a:t>
            </a:r>
            <a:r>
              <a:rPr lang="ru-RU" b="0" dirty="0">
                <a:solidFill>
                  <a:srgbClr val="000000"/>
                </a:solidFill>
                <a:latin typeface="Calibri" pitchFamily="34" charset="0"/>
              </a:rPr>
              <a:t> </a:t>
            </a:r>
            <a:r>
              <a:rPr lang="ru-RU" dirty="0">
                <a:solidFill>
                  <a:srgbClr val="000000"/>
                </a:solidFill>
                <a:latin typeface="Calibri" pitchFamily="34" charset="0"/>
              </a:rPr>
              <a:t>самовоспламенения</a:t>
            </a:r>
            <a:r>
              <a:rPr lang="ru-RU" b="0" dirty="0">
                <a:solidFill>
                  <a:srgbClr val="000000"/>
                </a:solidFill>
                <a:latin typeface="Calibri" pitchFamily="34" charset="0"/>
              </a:rPr>
              <a:t> </a:t>
            </a:r>
            <a:r>
              <a:rPr lang="ru-RU" dirty="0">
                <a:solidFill>
                  <a:srgbClr val="000000"/>
                </a:solidFill>
                <a:latin typeface="Calibri" pitchFamily="34" charset="0"/>
              </a:rPr>
              <a:t>(</a:t>
            </a:r>
            <a:r>
              <a:rPr lang="ru-RU" dirty="0" err="1">
                <a:solidFill>
                  <a:srgbClr val="000000"/>
                </a:solidFill>
                <a:latin typeface="Calibri" pitchFamily="34" charset="0"/>
              </a:rPr>
              <a:t>Тсв</a:t>
            </a:r>
            <a:r>
              <a:rPr lang="ru-RU" dirty="0">
                <a:solidFill>
                  <a:srgbClr val="000000"/>
                </a:solidFill>
                <a:latin typeface="Calibri" pitchFamily="34" charset="0"/>
              </a:rPr>
              <a:t>)</a:t>
            </a:r>
            <a:r>
              <a:rPr lang="ru-RU" b="0" dirty="0">
                <a:solidFill>
                  <a:srgbClr val="000000"/>
                </a:solidFill>
                <a:latin typeface="Calibri" pitchFamily="34" charset="0"/>
              </a:rPr>
              <a:t> – наименьшая температура окружающей среды, при которой наблюдается самовоспламенение вещества.</a:t>
            </a:r>
          </a:p>
          <a:p>
            <a:pPr marL="0" indent="0">
              <a:spcBef>
                <a:spcPts val="0"/>
              </a:spcBef>
            </a:pPr>
            <a:r>
              <a:rPr lang="ru-RU" dirty="0">
                <a:solidFill>
                  <a:srgbClr val="000000"/>
                </a:solidFill>
                <a:latin typeface="Calibri" pitchFamily="34" charset="0"/>
              </a:rPr>
              <a:t>Условия теплового самовозгорания</a:t>
            </a:r>
            <a:r>
              <a:rPr lang="ru-RU" b="0" dirty="0">
                <a:solidFill>
                  <a:srgbClr val="000000"/>
                </a:solidFill>
                <a:latin typeface="Calibri" pitchFamily="34" charset="0"/>
              </a:rPr>
              <a:t> – экспериментально выявленная зависимость между температурой окружающей среды, количеством вещества (материала) и временем до момента его самовозгорания</a:t>
            </a:r>
            <a:r>
              <a:rPr lang="ru-RU" b="0" dirty="0" smtClean="0">
                <a:solidFill>
                  <a:srgbClr val="000000"/>
                </a:solidFill>
                <a:latin typeface="Calibri" pitchFamily="34" charset="0"/>
              </a:rPr>
              <a:t>.</a:t>
            </a:r>
          </a:p>
          <a:p>
            <a:pPr marL="0" indent="0">
              <a:spcBef>
                <a:spcPts val="0"/>
              </a:spcBef>
            </a:pPr>
            <a:r>
              <a:rPr lang="ru-RU" dirty="0">
                <a:solidFill>
                  <a:srgbClr val="000000"/>
                </a:solidFill>
                <a:latin typeface="Calibri" pitchFamily="34" charset="0"/>
              </a:rPr>
              <a:t>Температура</a:t>
            </a:r>
            <a:r>
              <a:rPr lang="ru-RU" b="0" dirty="0">
                <a:solidFill>
                  <a:srgbClr val="000000"/>
                </a:solidFill>
                <a:latin typeface="Calibri" pitchFamily="34" charset="0"/>
              </a:rPr>
              <a:t> </a:t>
            </a:r>
            <a:r>
              <a:rPr lang="ru-RU" dirty="0">
                <a:solidFill>
                  <a:srgbClr val="000000"/>
                </a:solidFill>
                <a:latin typeface="Calibri" pitchFamily="34" charset="0"/>
              </a:rPr>
              <a:t>самонагревания</a:t>
            </a:r>
            <a:r>
              <a:rPr lang="ru-RU" b="0" dirty="0">
                <a:solidFill>
                  <a:srgbClr val="000000"/>
                </a:solidFill>
                <a:latin typeface="Calibri" pitchFamily="34" charset="0"/>
              </a:rPr>
              <a:t> – самая низкая температура вещества, при которой самопроизвольный процесс его нагревания не приводит к тлению или пламенному горению.</a:t>
            </a:r>
          </a:p>
          <a:p>
            <a:pPr marL="0" indent="0">
              <a:spcBef>
                <a:spcPts val="0"/>
              </a:spcBef>
            </a:pPr>
            <a:r>
              <a:rPr lang="ru-RU" b="0" dirty="0">
                <a:solidFill>
                  <a:srgbClr val="000000"/>
                </a:solidFill>
                <a:latin typeface="Calibri" pitchFamily="34" charset="0"/>
              </a:rPr>
              <a:t>Безопасной температурой длительного нагрева вещества считают тем-</a:t>
            </a:r>
            <a:r>
              <a:rPr lang="ru-RU" b="0" dirty="0" err="1">
                <a:solidFill>
                  <a:srgbClr val="000000"/>
                </a:solidFill>
                <a:latin typeface="Calibri" pitchFamily="34" charset="0"/>
              </a:rPr>
              <a:t>пературу</a:t>
            </a:r>
            <a:r>
              <a:rPr lang="ru-RU" b="0" dirty="0">
                <a:solidFill>
                  <a:srgbClr val="000000"/>
                </a:solidFill>
                <a:latin typeface="Calibri" pitchFamily="34" charset="0"/>
              </a:rPr>
              <a:t>, не превышающую 90% температуры самонагревания</a:t>
            </a:r>
            <a:r>
              <a:rPr lang="ru-RU" b="0" dirty="0" smtClean="0">
                <a:solidFill>
                  <a:srgbClr val="000000"/>
                </a:solidFill>
                <a:latin typeface="Calibri" pitchFamily="34" charset="0"/>
              </a:rPr>
              <a:t>.</a:t>
            </a:r>
          </a:p>
          <a:p>
            <a:pPr marL="0" indent="0">
              <a:spcBef>
                <a:spcPts val="0"/>
              </a:spcBef>
            </a:pPr>
            <a:r>
              <a:rPr lang="ru-RU" dirty="0" smtClean="0">
                <a:solidFill>
                  <a:srgbClr val="000000"/>
                </a:solidFill>
                <a:latin typeface="Calibri" pitchFamily="34" charset="0"/>
              </a:rPr>
              <a:t>Способность   взрываться  и   гореть при взаимодействии с водой, кислородом воздуха и другими веществами</a:t>
            </a:r>
            <a:r>
              <a:rPr lang="ru-RU" b="0" dirty="0" smtClean="0">
                <a:solidFill>
                  <a:srgbClr val="000000"/>
                </a:solidFill>
                <a:latin typeface="Calibri" pitchFamily="34" charset="0"/>
              </a:rPr>
              <a:t> (взаимный контакт веществ) -это качественный показатель, характеризующий особую пожарную опасность некоторых веществ.</a:t>
            </a:r>
            <a:endParaRPr lang="ru-RU" dirty="0">
              <a:latin typeface="Calibri" pitchFamily="34" charset="0"/>
            </a:endParaRPr>
          </a:p>
        </p:txBody>
      </p:sp>
      <p:sp>
        <p:nvSpPr>
          <p:cNvPr id="4" name="Прямоугольник 3"/>
          <p:cNvSpPr/>
          <p:nvPr/>
        </p:nvSpPr>
        <p:spPr>
          <a:xfrm>
            <a:off x="3650340" y="5517232"/>
            <a:ext cx="4572000" cy="1015663"/>
          </a:xfrm>
          <a:prstGeom prst="rect">
            <a:avLst/>
          </a:prstGeom>
        </p:spPr>
        <p:txBody>
          <a:bodyPr>
            <a:spAutoFit/>
          </a:bodyPr>
          <a:lstStyle/>
          <a:p>
            <a:pPr lvl="0" algn="ctr"/>
            <a:r>
              <a:rPr lang="ru-RU" sz="2000" b="1" dirty="0">
                <a:solidFill>
                  <a:srgbClr val="002060"/>
                </a:solidFill>
                <a:latin typeface="Calibri" pitchFamily="34" charset="0"/>
              </a:rPr>
              <a:t>ТЕМА 2.3. ВЗРЫВОПОЖАРНАЯ И ПОЖАРНАЯ ОПАСНОСТЬ ВЕЩЕСТВ И МАТЕРИАЛОВ</a:t>
            </a:r>
          </a:p>
        </p:txBody>
      </p:sp>
    </p:spTree>
    <p:extLst>
      <p:ext uri="{BB962C8B-B14F-4D97-AF65-F5344CB8AC3E}">
        <p14:creationId xmlns:p14="http://schemas.microsoft.com/office/powerpoint/2010/main" val="12636515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188640"/>
            <a:ext cx="8640960" cy="4752528"/>
          </a:xfrm>
        </p:spPr>
        <p:txBody>
          <a:bodyPr>
            <a:normAutofit fontScale="92500" lnSpcReduction="10000"/>
          </a:bodyPr>
          <a:lstStyle/>
          <a:p>
            <a:pPr marL="0" indent="0">
              <a:spcBef>
                <a:spcPts val="0"/>
              </a:spcBef>
            </a:pPr>
            <a:r>
              <a:rPr lang="ru-RU" dirty="0">
                <a:solidFill>
                  <a:srgbClr val="000000"/>
                </a:solidFill>
                <a:latin typeface="Times New Roman"/>
              </a:rPr>
              <a:t>Коэффициент </a:t>
            </a:r>
            <a:r>
              <a:rPr lang="ru-RU" dirty="0" err="1">
                <a:solidFill>
                  <a:srgbClr val="000000"/>
                </a:solidFill>
                <a:latin typeface="Times New Roman"/>
              </a:rPr>
              <a:t>дымообразования</a:t>
            </a:r>
            <a:r>
              <a:rPr lang="ru-RU" dirty="0">
                <a:solidFill>
                  <a:srgbClr val="000000"/>
                </a:solidFill>
                <a:latin typeface="Times New Roman"/>
              </a:rPr>
              <a:t> –</a:t>
            </a:r>
            <a:r>
              <a:rPr lang="ru-RU" b="0" dirty="0">
                <a:solidFill>
                  <a:srgbClr val="000000"/>
                </a:solidFill>
                <a:latin typeface="Times New Roman"/>
              </a:rPr>
              <a:t> показатель, характеризующий оптическую плотность дыма, образующегося при пламенном горении или </a:t>
            </a:r>
            <a:r>
              <a:rPr lang="ru-RU" b="0" dirty="0" err="1">
                <a:solidFill>
                  <a:srgbClr val="000000"/>
                </a:solidFill>
                <a:latin typeface="Times New Roman"/>
              </a:rPr>
              <a:t>термоокислительной</a:t>
            </a:r>
            <a:r>
              <a:rPr lang="ru-RU" b="0" dirty="0">
                <a:solidFill>
                  <a:srgbClr val="000000"/>
                </a:solidFill>
                <a:latin typeface="Times New Roman"/>
              </a:rPr>
              <a:t> деструкции (тлении) определенного количества твердого вещества (материала) в условиях специальных испытаний.</a:t>
            </a:r>
          </a:p>
          <a:p>
            <a:pPr marL="0" indent="0">
              <a:spcBef>
                <a:spcPts val="0"/>
              </a:spcBef>
            </a:pPr>
            <a:r>
              <a:rPr lang="ru-RU" b="0" dirty="0">
                <a:solidFill>
                  <a:srgbClr val="000000"/>
                </a:solidFill>
                <a:latin typeface="Times New Roman"/>
              </a:rPr>
              <a:t>Различают 3 группы материалов по дымообразующей способности (табл. 2).</a:t>
            </a:r>
          </a:p>
          <a:p>
            <a:pPr marL="0" indent="0">
              <a:spcBef>
                <a:spcPts val="0"/>
              </a:spcBef>
            </a:pPr>
            <a:r>
              <a:rPr lang="ru-RU" b="0" dirty="0" smtClean="0">
                <a:solidFill>
                  <a:srgbClr val="000000"/>
                </a:solidFill>
                <a:latin typeface="Times New Roman"/>
              </a:rPr>
              <a:t>                                                                                                                                                   Таблица </a:t>
            </a:r>
            <a:r>
              <a:rPr lang="ru-RU" b="0" dirty="0">
                <a:solidFill>
                  <a:srgbClr val="000000"/>
                </a:solidFill>
                <a:latin typeface="Times New Roman"/>
              </a:rPr>
              <a:t>2</a:t>
            </a:r>
          </a:p>
          <a:p>
            <a:pPr marL="0" indent="0">
              <a:spcBef>
                <a:spcPts val="0"/>
              </a:spcBef>
            </a:pPr>
            <a:r>
              <a:rPr lang="ru-RU" b="0" dirty="0" smtClean="0">
                <a:solidFill>
                  <a:srgbClr val="000000"/>
                </a:solidFill>
                <a:latin typeface="Times New Roman"/>
              </a:rPr>
              <a:t>                                   Группы </a:t>
            </a:r>
            <a:r>
              <a:rPr lang="ru-RU" b="0" dirty="0">
                <a:solidFill>
                  <a:srgbClr val="000000"/>
                </a:solidFill>
                <a:latin typeface="Times New Roman"/>
              </a:rPr>
              <a:t>материалов по </a:t>
            </a:r>
            <a:r>
              <a:rPr lang="ru-RU" b="0" dirty="0" smtClean="0">
                <a:solidFill>
                  <a:srgbClr val="000000"/>
                </a:solidFill>
                <a:latin typeface="Times New Roman"/>
              </a:rPr>
              <a:t>дымообразующей способности</a:t>
            </a:r>
          </a:p>
          <a:p>
            <a:pPr marL="0" indent="0">
              <a:spcBef>
                <a:spcPts val="0"/>
              </a:spcBef>
            </a:pPr>
            <a:endParaRPr lang="ru-RU" dirty="0" smtClean="0"/>
          </a:p>
          <a:p>
            <a:pPr marL="0" indent="0">
              <a:spcBef>
                <a:spcPts val="0"/>
              </a:spcBef>
            </a:pPr>
            <a:endParaRPr lang="ru-RU" dirty="0"/>
          </a:p>
          <a:p>
            <a:pPr marL="0" indent="0">
              <a:spcBef>
                <a:spcPts val="0"/>
              </a:spcBef>
            </a:pPr>
            <a:endParaRPr lang="ru-RU" dirty="0" smtClean="0"/>
          </a:p>
          <a:p>
            <a:pPr marL="0" indent="0">
              <a:spcBef>
                <a:spcPts val="0"/>
              </a:spcBef>
            </a:pPr>
            <a:endParaRPr lang="ru-RU" dirty="0"/>
          </a:p>
          <a:p>
            <a:pPr marL="0" indent="0">
              <a:spcBef>
                <a:spcPts val="0"/>
              </a:spcBef>
            </a:pPr>
            <a:endParaRPr lang="ru-RU" dirty="0" smtClean="0"/>
          </a:p>
          <a:p>
            <a:pPr marL="0" indent="0">
              <a:spcBef>
                <a:spcPts val="0"/>
              </a:spcBef>
            </a:pPr>
            <a:endParaRPr lang="ru-RU" dirty="0"/>
          </a:p>
          <a:p>
            <a:pPr marL="0" indent="0">
              <a:spcBef>
                <a:spcPts val="0"/>
              </a:spcBef>
            </a:pPr>
            <a:endParaRPr lang="ru-RU" dirty="0" smtClean="0"/>
          </a:p>
          <a:p>
            <a:pPr marL="0" indent="0">
              <a:lnSpc>
                <a:spcPct val="110000"/>
              </a:lnSpc>
              <a:spcBef>
                <a:spcPts val="0"/>
              </a:spcBef>
            </a:pPr>
            <a:endParaRPr lang="ru-RU" dirty="0" smtClean="0">
              <a:solidFill>
                <a:srgbClr val="000000"/>
              </a:solidFill>
              <a:latin typeface="Times New Roman"/>
            </a:endParaRPr>
          </a:p>
          <a:p>
            <a:pPr marL="0" indent="0">
              <a:lnSpc>
                <a:spcPct val="110000"/>
              </a:lnSpc>
              <a:spcBef>
                <a:spcPts val="0"/>
              </a:spcBef>
            </a:pPr>
            <a:endParaRPr lang="ru-RU" dirty="0" smtClean="0">
              <a:solidFill>
                <a:srgbClr val="000000"/>
              </a:solidFill>
              <a:latin typeface="Times New Roman"/>
            </a:endParaRPr>
          </a:p>
          <a:p>
            <a:pPr marL="0" indent="0">
              <a:lnSpc>
                <a:spcPct val="110000"/>
              </a:lnSpc>
              <a:spcBef>
                <a:spcPts val="0"/>
              </a:spcBef>
            </a:pPr>
            <a:endParaRPr lang="ru-RU" dirty="0" smtClean="0">
              <a:solidFill>
                <a:srgbClr val="000000"/>
              </a:solidFill>
              <a:latin typeface="Times New Roman"/>
            </a:endParaRPr>
          </a:p>
          <a:p>
            <a:pPr marL="0" indent="0">
              <a:lnSpc>
                <a:spcPct val="110000"/>
              </a:lnSpc>
              <a:spcBef>
                <a:spcPts val="0"/>
              </a:spcBef>
            </a:pPr>
            <a:r>
              <a:rPr lang="ru-RU" b="0" dirty="0" smtClean="0">
                <a:solidFill>
                  <a:srgbClr val="000000"/>
                </a:solidFill>
                <a:latin typeface="Times New Roman"/>
              </a:rPr>
              <a:t>Примеры </a:t>
            </a:r>
            <a:r>
              <a:rPr lang="ru-RU" b="0" dirty="0">
                <a:solidFill>
                  <a:srgbClr val="000000"/>
                </a:solidFill>
                <a:latin typeface="Times New Roman"/>
              </a:rPr>
              <a:t>дымообразующей способности строительных материалов при тлении (горении), м</a:t>
            </a:r>
            <a:r>
              <a:rPr lang="ru-RU" sz="1000" b="0" dirty="0">
                <a:solidFill>
                  <a:srgbClr val="000000"/>
                </a:solidFill>
                <a:latin typeface="Times New Roman"/>
              </a:rPr>
              <a:t>3</a:t>
            </a:r>
            <a:r>
              <a:rPr lang="ru-RU" b="0" dirty="0">
                <a:solidFill>
                  <a:srgbClr val="000000"/>
                </a:solidFill>
                <a:latin typeface="Times New Roman"/>
              </a:rPr>
              <a:t>/кг: Древесное волокно (береза, осина) – 62.</a:t>
            </a:r>
          </a:p>
          <a:p>
            <a:pPr marL="0" indent="0">
              <a:lnSpc>
                <a:spcPct val="110000"/>
              </a:lnSpc>
              <a:spcBef>
                <a:spcPts val="0"/>
              </a:spcBef>
            </a:pPr>
            <a:r>
              <a:rPr lang="ru-RU" b="0" dirty="0">
                <a:solidFill>
                  <a:srgbClr val="000000"/>
                </a:solidFill>
                <a:latin typeface="Times New Roman"/>
              </a:rPr>
              <a:t>Декоративный бумажно-слоистый пластик – 75.</a:t>
            </a:r>
          </a:p>
          <a:p>
            <a:pPr marL="0" indent="0">
              <a:lnSpc>
                <a:spcPct val="110000"/>
              </a:lnSpc>
              <a:spcBef>
                <a:spcPts val="0"/>
              </a:spcBef>
            </a:pPr>
            <a:r>
              <a:rPr lang="ru-RU" b="0" dirty="0">
                <a:solidFill>
                  <a:srgbClr val="000000"/>
                </a:solidFill>
                <a:latin typeface="Times New Roman"/>
              </a:rPr>
              <a:t>Фанера марки ФСФ – 140.</a:t>
            </a:r>
          </a:p>
          <a:p>
            <a:pPr marL="0" indent="0">
              <a:lnSpc>
                <a:spcPct val="110000"/>
              </a:lnSpc>
              <a:spcBef>
                <a:spcPts val="0"/>
              </a:spcBef>
            </a:pPr>
            <a:r>
              <a:rPr lang="ru-RU" b="0" dirty="0">
                <a:solidFill>
                  <a:srgbClr val="000000"/>
                </a:solidFill>
                <a:latin typeface="Times New Roman"/>
              </a:rPr>
              <a:t>ДВП, облицованная пластиком – 170.</a:t>
            </a:r>
            <a:endParaRPr lang="ru-RU" b="0" dirty="0"/>
          </a:p>
        </p:txBody>
      </p:sp>
      <p:graphicFrame>
        <p:nvGraphicFramePr>
          <p:cNvPr id="4" name="Таблица 3"/>
          <p:cNvGraphicFramePr>
            <a:graphicFrameLocks noGrp="1"/>
          </p:cNvGraphicFramePr>
          <p:nvPr>
            <p:extLst>
              <p:ext uri="{D42A27DB-BD31-4B8C-83A1-F6EECF244321}">
                <p14:modId xmlns:p14="http://schemas.microsoft.com/office/powerpoint/2010/main" val="1409162263"/>
              </p:ext>
            </p:extLst>
          </p:nvPr>
        </p:nvGraphicFramePr>
        <p:xfrm>
          <a:off x="539552" y="1772816"/>
          <a:ext cx="7848872" cy="1656080"/>
        </p:xfrm>
        <a:graphic>
          <a:graphicData uri="http://schemas.openxmlformats.org/drawingml/2006/table">
            <a:tbl>
              <a:tblPr firstRow="1" bandRow="1">
                <a:tableStyleId>{5C22544A-7EE6-4342-B048-85BDC9FD1C3A}</a:tableStyleId>
              </a:tblPr>
              <a:tblGrid>
                <a:gridCol w="3924436"/>
                <a:gridCol w="3924436"/>
              </a:tblGrid>
              <a:tr h="370840">
                <a:tc>
                  <a:txBody>
                    <a:bodyPr/>
                    <a:lstStyle/>
                    <a:p>
                      <a:r>
                        <a:rPr lang="ru-RU" sz="1200" dirty="0" smtClean="0"/>
                        <a:t>Группа материалов  по дымообразующей способности</a:t>
                      </a:r>
                      <a:endParaRPr lang="ru-RU" sz="1200" dirty="0"/>
                    </a:p>
                  </a:txBody>
                  <a:tcPr/>
                </a:tc>
                <a:tc>
                  <a:txBody>
                    <a:bodyPr/>
                    <a:lstStyle/>
                    <a:p>
                      <a:r>
                        <a:rPr lang="ru-RU" sz="1200" dirty="0" smtClean="0"/>
                        <a:t>Коэффициент </a:t>
                      </a:r>
                      <a:r>
                        <a:rPr lang="ru-RU" sz="1200" dirty="0" err="1" smtClean="0"/>
                        <a:t>дымообразования</a:t>
                      </a:r>
                      <a:r>
                        <a:rPr lang="ru-RU" sz="1200" dirty="0" smtClean="0"/>
                        <a:t> м²/кг (</a:t>
                      </a:r>
                      <a:r>
                        <a:rPr kumimoji="0" lang="ru-RU" sz="1200" b="1" i="0" u="none" strike="noStrike" kern="1200" cap="none" spc="0" normalizeH="0" baseline="0" noProof="0" dirty="0" smtClean="0">
                          <a:ln>
                            <a:noFill/>
                          </a:ln>
                          <a:solidFill>
                            <a:srgbClr val="FFFFFF"/>
                          </a:solidFill>
                          <a:effectLst/>
                          <a:uLnTx/>
                          <a:uFillTx/>
                          <a:latin typeface="+mn-lt"/>
                          <a:ea typeface="+mn-ea"/>
                          <a:cs typeface="+mn-cs"/>
                        </a:rPr>
                        <a:t>м³/кг)</a:t>
                      </a:r>
                      <a:endParaRPr lang="ru-RU" sz="1200" dirty="0"/>
                    </a:p>
                  </a:txBody>
                  <a:tcPr/>
                </a:tc>
              </a:tr>
              <a:tr h="370840">
                <a:tc>
                  <a:txBody>
                    <a:bodyPr/>
                    <a:lstStyle/>
                    <a:p>
                      <a:pPr algn="ctr"/>
                      <a:r>
                        <a:rPr lang="ru-RU" sz="1200" dirty="0" smtClean="0"/>
                        <a:t>Малая </a:t>
                      </a:r>
                      <a:endParaRPr lang="ru-RU" sz="1200" dirty="0"/>
                    </a:p>
                  </a:txBody>
                  <a:tcPr/>
                </a:tc>
                <a:tc>
                  <a:txBody>
                    <a:bodyPr/>
                    <a:lstStyle/>
                    <a:p>
                      <a:pPr algn="ctr"/>
                      <a:r>
                        <a:rPr lang="ru-RU" sz="1200" dirty="0" smtClean="0"/>
                        <a:t>До 50 вкл.</a:t>
                      </a:r>
                      <a:r>
                        <a:rPr lang="ru-RU" sz="1200" baseline="0" dirty="0" smtClean="0"/>
                        <a:t> (до 10 вкл.)</a:t>
                      </a:r>
                      <a:endParaRPr lang="ru-RU" sz="1200" dirty="0"/>
                    </a:p>
                  </a:txBody>
                  <a:tcPr/>
                </a:tc>
              </a:tr>
              <a:tr h="370840">
                <a:tc>
                  <a:txBody>
                    <a:bodyPr/>
                    <a:lstStyle/>
                    <a:p>
                      <a:pPr algn="ctr"/>
                      <a:r>
                        <a:rPr lang="ru-RU" sz="1200" dirty="0" smtClean="0"/>
                        <a:t>Умеренная </a:t>
                      </a:r>
                      <a:endParaRPr lang="ru-RU" sz="12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smtClean="0">
                          <a:ln>
                            <a:noFill/>
                          </a:ln>
                          <a:solidFill>
                            <a:srgbClr val="000000"/>
                          </a:solidFill>
                          <a:effectLst/>
                          <a:uLnTx/>
                          <a:uFillTx/>
                          <a:latin typeface="+mn-lt"/>
                          <a:ea typeface="+mn-ea"/>
                          <a:cs typeface="+mn-cs"/>
                        </a:rPr>
                        <a:t>Свыше 50 до 500 вкл. (св. 10 до 100 вкл.)</a:t>
                      </a:r>
                    </a:p>
                    <a:p>
                      <a:pPr algn="ctr"/>
                      <a:endParaRPr lang="ru-RU" sz="1200" dirty="0"/>
                    </a:p>
                  </a:txBody>
                  <a:tcPr/>
                </a:tc>
              </a:tr>
              <a:tr h="370840">
                <a:tc>
                  <a:txBody>
                    <a:bodyPr/>
                    <a:lstStyle/>
                    <a:p>
                      <a:pPr algn="ctr"/>
                      <a:r>
                        <a:rPr lang="ru-RU" sz="1200" dirty="0" smtClean="0"/>
                        <a:t>Высокая </a:t>
                      </a:r>
                      <a:endParaRPr lang="ru-RU" sz="12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smtClean="0">
                          <a:ln>
                            <a:noFill/>
                          </a:ln>
                          <a:solidFill>
                            <a:srgbClr val="000000"/>
                          </a:solidFill>
                          <a:effectLst/>
                          <a:uLnTx/>
                          <a:uFillTx/>
                          <a:latin typeface="+mn-lt"/>
                          <a:ea typeface="+mn-ea"/>
                          <a:cs typeface="+mn-cs"/>
                        </a:rPr>
                        <a:t>свыше 500  (свыше 100)</a:t>
                      </a:r>
                    </a:p>
                    <a:p>
                      <a:pPr algn="ctr"/>
                      <a:endParaRPr lang="ru-RU" sz="1200" dirty="0"/>
                    </a:p>
                  </a:txBody>
                  <a:tcPr/>
                </a:tc>
              </a:tr>
            </a:tbl>
          </a:graphicData>
        </a:graphic>
      </p:graphicFrame>
      <p:sp>
        <p:nvSpPr>
          <p:cNvPr id="5" name="Прямоугольник 4"/>
          <p:cNvSpPr/>
          <p:nvPr/>
        </p:nvSpPr>
        <p:spPr>
          <a:xfrm>
            <a:off x="3707904" y="5589240"/>
            <a:ext cx="4572000" cy="1015663"/>
          </a:xfrm>
          <a:prstGeom prst="rect">
            <a:avLst/>
          </a:prstGeom>
        </p:spPr>
        <p:txBody>
          <a:bodyPr>
            <a:spAutoFit/>
          </a:bodyPr>
          <a:lstStyle/>
          <a:p>
            <a:pPr lvl="0" algn="ctr"/>
            <a:r>
              <a:rPr lang="ru-RU" sz="2000" b="1" dirty="0">
                <a:solidFill>
                  <a:srgbClr val="002060"/>
                </a:solidFill>
                <a:latin typeface="Calibri" pitchFamily="34" charset="0"/>
              </a:rPr>
              <a:t>ТЕМА 2.3. ВЗРЫВОПОЖАРНАЯ И ПОЖАРНАЯ ОПАСНОСТЬ ВЕЩЕСТВ И МАТЕРИАЛОВ</a:t>
            </a:r>
          </a:p>
        </p:txBody>
      </p:sp>
    </p:spTree>
    <p:extLst>
      <p:ext uri="{BB962C8B-B14F-4D97-AF65-F5344CB8AC3E}">
        <p14:creationId xmlns:p14="http://schemas.microsoft.com/office/powerpoint/2010/main" val="19816860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332656"/>
            <a:ext cx="8568952" cy="4680520"/>
          </a:xfrm>
        </p:spPr>
        <p:txBody>
          <a:bodyPr>
            <a:normAutofit lnSpcReduction="10000"/>
          </a:bodyPr>
          <a:lstStyle/>
          <a:p>
            <a:pPr marL="0" indent="0">
              <a:spcBef>
                <a:spcPts val="0"/>
              </a:spcBef>
            </a:pPr>
            <a:r>
              <a:rPr lang="ru-RU" dirty="0">
                <a:solidFill>
                  <a:srgbClr val="000000"/>
                </a:solidFill>
                <a:latin typeface="Times New Roman"/>
              </a:rPr>
              <a:t>Показатель токсичности продуктов горения полимерных материалов </a:t>
            </a:r>
            <a:r>
              <a:rPr lang="ru-RU" b="0" dirty="0">
                <a:solidFill>
                  <a:srgbClr val="000000"/>
                </a:solidFill>
                <a:latin typeface="Times New Roman"/>
              </a:rPr>
              <a:t>- отношение количества материала к единице объема замкнутого пространства, в котором образующиеся при горении материала газообразные </a:t>
            </a:r>
            <a:r>
              <a:rPr lang="ru-RU" b="0" dirty="0" smtClean="0">
                <a:solidFill>
                  <a:srgbClr val="000000"/>
                </a:solidFill>
                <a:latin typeface="Times New Roman"/>
              </a:rPr>
              <a:t>продукты </a:t>
            </a:r>
            <a:r>
              <a:rPr lang="ru-RU" b="0" dirty="0">
                <a:solidFill>
                  <a:srgbClr val="000000"/>
                </a:solidFill>
                <a:latin typeface="Times New Roman"/>
              </a:rPr>
              <a:t>вызывают гибель 50% подопытных животных</a:t>
            </a:r>
            <a:r>
              <a:rPr lang="ru-RU" b="0" dirty="0" smtClean="0">
                <a:solidFill>
                  <a:srgbClr val="000000"/>
                </a:solidFill>
                <a:latin typeface="Times New Roman"/>
              </a:rPr>
              <a:t>.</a:t>
            </a:r>
          </a:p>
          <a:p>
            <a:pPr marL="0" indent="0">
              <a:spcBef>
                <a:spcPts val="0"/>
              </a:spcBef>
            </a:pPr>
            <a:r>
              <a:rPr lang="ru-RU" dirty="0" smtClean="0">
                <a:solidFill>
                  <a:srgbClr val="000000"/>
                </a:solidFill>
                <a:latin typeface="Times New Roman"/>
              </a:rPr>
              <a:t>                                                                                                                                             </a:t>
            </a:r>
            <a:r>
              <a:rPr lang="ru-RU" b="0" dirty="0" smtClean="0">
                <a:solidFill>
                  <a:srgbClr val="000000"/>
                </a:solidFill>
                <a:latin typeface="Times New Roman"/>
              </a:rPr>
              <a:t>Таблица </a:t>
            </a:r>
            <a:r>
              <a:rPr lang="ru-RU" b="0" dirty="0">
                <a:solidFill>
                  <a:srgbClr val="000000"/>
                </a:solidFill>
                <a:latin typeface="Times New Roman"/>
              </a:rPr>
              <a:t>3</a:t>
            </a:r>
          </a:p>
          <a:p>
            <a:pPr marL="0" indent="0">
              <a:spcBef>
                <a:spcPts val="0"/>
              </a:spcBef>
            </a:pPr>
            <a:r>
              <a:rPr lang="ru-RU" dirty="0" smtClean="0">
                <a:solidFill>
                  <a:srgbClr val="000000"/>
                </a:solidFill>
                <a:latin typeface="Times New Roman"/>
              </a:rPr>
              <a:t>                                                   </a:t>
            </a:r>
            <a:r>
              <a:rPr lang="ru-RU" b="0" dirty="0" smtClean="0">
                <a:solidFill>
                  <a:srgbClr val="000000"/>
                </a:solidFill>
                <a:latin typeface="Times New Roman"/>
              </a:rPr>
              <a:t>Показатели токсичности </a:t>
            </a:r>
            <a:r>
              <a:rPr lang="ru-RU" b="0" dirty="0">
                <a:solidFill>
                  <a:srgbClr val="000000"/>
                </a:solidFill>
                <a:latin typeface="Times New Roman"/>
              </a:rPr>
              <a:t>веществ и </a:t>
            </a:r>
            <a:r>
              <a:rPr lang="ru-RU" b="0" dirty="0" smtClean="0">
                <a:solidFill>
                  <a:srgbClr val="000000"/>
                </a:solidFill>
                <a:latin typeface="Times New Roman"/>
              </a:rPr>
              <a:t>материалов</a:t>
            </a:r>
          </a:p>
          <a:p>
            <a:pPr marL="0" indent="0">
              <a:spcBef>
                <a:spcPts val="0"/>
              </a:spcBef>
            </a:pPr>
            <a:endParaRPr lang="ru-RU" b="0" dirty="0" smtClean="0"/>
          </a:p>
          <a:p>
            <a:pPr marL="0" indent="0">
              <a:spcBef>
                <a:spcPts val="0"/>
              </a:spcBef>
            </a:pPr>
            <a:endParaRPr lang="ru-RU" b="0" dirty="0"/>
          </a:p>
          <a:p>
            <a:pPr marL="0" indent="0">
              <a:spcBef>
                <a:spcPts val="0"/>
              </a:spcBef>
            </a:pPr>
            <a:endParaRPr lang="ru-RU" b="0" dirty="0" smtClean="0"/>
          </a:p>
          <a:p>
            <a:pPr marL="0" indent="0">
              <a:spcBef>
                <a:spcPts val="0"/>
              </a:spcBef>
            </a:pPr>
            <a:endParaRPr lang="ru-RU" b="0" dirty="0"/>
          </a:p>
          <a:p>
            <a:pPr marL="0" indent="0">
              <a:spcBef>
                <a:spcPts val="0"/>
              </a:spcBef>
            </a:pPr>
            <a:endParaRPr lang="ru-RU" b="0" dirty="0" smtClean="0"/>
          </a:p>
          <a:p>
            <a:pPr marL="0" indent="0">
              <a:spcBef>
                <a:spcPts val="0"/>
              </a:spcBef>
            </a:pPr>
            <a:endParaRPr lang="ru-RU" b="0" dirty="0"/>
          </a:p>
          <a:p>
            <a:pPr marL="0" indent="0">
              <a:spcBef>
                <a:spcPts val="0"/>
              </a:spcBef>
            </a:pPr>
            <a:endParaRPr lang="ru-RU" b="0" dirty="0" smtClean="0"/>
          </a:p>
          <a:p>
            <a:pPr marL="0" indent="0">
              <a:spcBef>
                <a:spcPts val="0"/>
              </a:spcBef>
            </a:pPr>
            <a:endParaRPr lang="ru-RU" b="0" dirty="0"/>
          </a:p>
          <a:p>
            <a:pPr marL="0" indent="0">
              <a:spcBef>
                <a:spcPts val="0"/>
              </a:spcBef>
            </a:pPr>
            <a:endParaRPr lang="ru-RU" b="0" dirty="0" smtClean="0"/>
          </a:p>
          <a:p>
            <a:pPr marL="0" indent="0">
              <a:lnSpc>
                <a:spcPct val="110000"/>
              </a:lnSpc>
              <a:spcBef>
                <a:spcPts val="0"/>
              </a:spcBef>
            </a:pPr>
            <a:endParaRPr lang="ru-RU" b="0" dirty="0" smtClean="0">
              <a:solidFill>
                <a:srgbClr val="000000"/>
              </a:solidFill>
              <a:latin typeface="Times New Roman"/>
            </a:endParaRPr>
          </a:p>
          <a:p>
            <a:pPr marL="0" indent="0">
              <a:lnSpc>
                <a:spcPct val="110000"/>
              </a:lnSpc>
              <a:spcBef>
                <a:spcPts val="0"/>
              </a:spcBef>
            </a:pPr>
            <a:r>
              <a:rPr lang="ru-RU" b="0" dirty="0" smtClean="0">
                <a:solidFill>
                  <a:srgbClr val="000000"/>
                </a:solidFill>
                <a:latin typeface="Times New Roman"/>
              </a:rPr>
              <a:t>* </a:t>
            </a:r>
            <a:r>
              <a:rPr lang="ru-RU" b="0" dirty="0">
                <a:solidFill>
                  <a:srgbClr val="000000"/>
                </a:solidFill>
                <a:latin typeface="Times New Roman"/>
              </a:rPr>
              <a:t>Для материалов чрезвычайно опасных по токсичности масса не превышает 25 грамм, чтобы создать смертельную концентрацию в объеме 1 м</a:t>
            </a:r>
            <a:r>
              <a:rPr lang="ru-RU" sz="1000" b="0" dirty="0">
                <a:solidFill>
                  <a:srgbClr val="000000"/>
                </a:solidFill>
                <a:latin typeface="Times New Roman"/>
              </a:rPr>
              <a:t>3 </a:t>
            </a:r>
            <a:r>
              <a:rPr lang="ru-RU" b="0" dirty="0">
                <a:solidFill>
                  <a:srgbClr val="000000"/>
                </a:solidFill>
                <a:latin typeface="Times New Roman"/>
              </a:rPr>
              <a:t>за время 5 мин. </a:t>
            </a:r>
          </a:p>
          <a:p>
            <a:pPr marL="0" indent="0">
              <a:lnSpc>
                <a:spcPct val="110000"/>
              </a:lnSpc>
              <a:spcBef>
                <a:spcPts val="0"/>
              </a:spcBef>
            </a:pPr>
            <a:r>
              <a:rPr lang="ru-RU" b="0" dirty="0">
                <a:solidFill>
                  <a:srgbClr val="000000"/>
                </a:solidFill>
                <a:latin typeface="Times New Roman"/>
              </a:rPr>
              <a:t>Соответственно, за время 15 мин — до 17; 30 мин — до 13; 60 мин — до 10 грамм.</a:t>
            </a:r>
          </a:p>
          <a:p>
            <a:pPr marL="0" indent="0">
              <a:lnSpc>
                <a:spcPct val="110000"/>
              </a:lnSpc>
              <a:spcBef>
                <a:spcPts val="0"/>
              </a:spcBef>
            </a:pPr>
            <a:r>
              <a:rPr lang="ru-RU" b="0" dirty="0">
                <a:solidFill>
                  <a:srgbClr val="000000"/>
                </a:solidFill>
                <a:latin typeface="Times New Roman"/>
              </a:rPr>
              <a:t>Например, при времени экспозиции 15 мин: сосна Дугласа – 21; виниловая ткань -19; поливинилхлорид - 16; </a:t>
            </a:r>
            <a:r>
              <a:rPr lang="ru-RU" b="0" dirty="0" err="1">
                <a:solidFill>
                  <a:srgbClr val="000000"/>
                </a:solidFill>
                <a:latin typeface="Times New Roman"/>
              </a:rPr>
              <a:t>пенополиуретан</a:t>
            </a:r>
            <a:r>
              <a:rPr lang="ru-RU" b="0" dirty="0">
                <a:solidFill>
                  <a:srgbClr val="000000"/>
                </a:solidFill>
                <a:latin typeface="Times New Roman"/>
              </a:rPr>
              <a:t> эластичный - 18 г/м</a:t>
            </a:r>
            <a:r>
              <a:rPr lang="ru-RU" sz="1000" b="0" dirty="0">
                <a:solidFill>
                  <a:srgbClr val="000000"/>
                </a:solidFill>
                <a:latin typeface="Times New Roman"/>
              </a:rPr>
              <a:t>3</a:t>
            </a:r>
            <a:r>
              <a:rPr lang="ru-RU" b="0" dirty="0">
                <a:solidFill>
                  <a:srgbClr val="000000"/>
                </a:solidFill>
                <a:latin typeface="Times New Roman"/>
              </a:rPr>
              <a:t>.</a:t>
            </a:r>
            <a:endParaRPr lang="ru-RU" b="0" dirty="0"/>
          </a:p>
        </p:txBody>
      </p:sp>
      <p:graphicFrame>
        <p:nvGraphicFramePr>
          <p:cNvPr id="4" name="Таблица 3"/>
          <p:cNvGraphicFramePr>
            <a:graphicFrameLocks noGrp="1"/>
          </p:cNvGraphicFramePr>
          <p:nvPr>
            <p:extLst>
              <p:ext uri="{D42A27DB-BD31-4B8C-83A1-F6EECF244321}">
                <p14:modId xmlns:p14="http://schemas.microsoft.com/office/powerpoint/2010/main" val="2566703450"/>
              </p:ext>
            </p:extLst>
          </p:nvPr>
        </p:nvGraphicFramePr>
        <p:xfrm>
          <a:off x="539550" y="1700810"/>
          <a:ext cx="8136905" cy="1921230"/>
        </p:xfrm>
        <a:graphic>
          <a:graphicData uri="http://schemas.openxmlformats.org/drawingml/2006/table">
            <a:tbl>
              <a:tblPr firstRow="1" bandRow="1">
                <a:tableStyleId>{5C22544A-7EE6-4342-B048-85BDC9FD1C3A}</a:tableStyleId>
              </a:tblPr>
              <a:tblGrid>
                <a:gridCol w="1800202"/>
                <a:gridCol w="1454560"/>
                <a:gridCol w="1627381"/>
                <a:gridCol w="1627381"/>
                <a:gridCol w="1627381"/>
              </a:tblGrid>
              <a:tr h="320205">
                <a:tc rowSpan="2">
                  <a:txBody>
                    <a:bodyPr/>
                    <a:lstStyle/>
                    <a:p>
                      <a:r>
                        <a:rPr lang="ru-RU" sz="1200" dirty="0" smtClean="0"/>
                        <a:t>Класс опасности</a:t>
                      </a:r>
                      <a:endParaRPr lang="ru-RU" sz="1200" dirty="0"/>
                    </a:p>
                  </a:txBody>
                  <a:tcPr/>
                </a:tc>
                <a:tc gridSpan="4">
                  <a:txBody>
                    <a:bodyPr/>
                    <a:lstStyle/>
                    <a:p>
                      <a:pPr algn="ctr"/>
                      <a:r>
                        <a:rPr lang="ru-RU" sz="1200" dirty="0" smtClean="0"/>
                        <a:t>Показатели токсичности, г/</a:t>
                      </a:r>
                      <a:r>
                        <a:rPr kumimoji="0" lang="ru-RU" sz="1200" b="1" i="0" u="none" strike="noStrike" kern="1200" cap="none" spc="0" normalizeH="0" baseline="0" noProof="0" dirty="0" smtClean="0">
                          <a:ln>
                            <a:noFill/>
                          </a:ln>
                          <a:solidFill>
                            <a:srgbClr val="FFFFFF"/>
                          </a:solidFill>
                          <a:effectLst/>
                          <a:uLnTx/>
                          <a:uFillTx/>
                          <a:latin typeface="+mn-lt"/>
                          <a:ea typeface="+mn-ea"/>
                          <a:cs typeface="+mn-cs"/>
                        </a:rPr>
                        <a:t>м³</a:t>
                      </a:r>
                      <a:endParaRPr lang="ru-RU" sz="1200" dirty="0"/>
                    </a:p>
                  </a:txBody>
                  <a:tcPr/>
                </a:tc>
                <a:tc hMerge="1">
                  <a:txBody>
                    <a:bodyPr/>
                    <a:lstStyle/>
                    <a:p>
                      <a:endParaRPr lang="ru-RU" sz="1200" dirty="0"/>
                    </a:p>
                  </a:txBody>
                  <a:tcPr/>
                </a:tc>
                <a:tc hMerge="1">
                  <a:txBody>
                    <a:bodyPr/>
                    <a:lstStyle/>
                    <a:p>
                      <a:endParaRPr lang="ru-RU" sz="1200" dirty="0"/>
                    </a:p>
                  </a:txBody>
                  <a:tcPr/>
                </a:tc>
                <a:tc hMerge="1">
                  <a:txBody>
                    <a:bodyPr/>
                    <a:lstStyle/>
                    <a:p>
                      <a:endParaRPr lang="ru-RU" sz="1200" dirty="0"/>
                    </a:p>
                  </a:txBody>
                  <a:tcPr/>
                </a:tc>
              </a:tr>
              <a:tr h="320205">
                <a:tc vMerge="1">
                  <a:txBody>
                    <a:bodyPr/>
                    <a:lstStyle/>
                    <a:p>
                      <a:endParaRPr lang="ru-RU" sz="1200" dirty="0"/>
                    </a:p>
                  </a:txBody>
                  <a:tcPr/>
                </a:tc>
                <a:tc>
                  <a:txBody>
                    <a:bodyPr/>
                    <a:lstStyle/>
                    <a:p>
                      <a:pPr algn="ctr"/>
                      <a:r>
                        <a:rPr lang="ru-RU" sz="1200" dirty="0" smtClean="0"/>
                        <a:t>5</a:t>
                      </a:r>
                      <a:endParaRPr lang="ru-RU" sz="1200" dirty="0"/>
                    </a:p>
                  </a:txBody>
                  <a:tcPr/>
                </a:tc>
                <a:tc>
                  <a:txBody>
                    <a:bodyPr/>
                    <a:lstStyle/>
                    <a:p>
                      <a:pPr algn="ctr"/>
                      <a:r>
                        <a:rPr lang="ru-RU" sz="1200" dirty="0" smtClean="0"/>
                        <a:t>15</a:t>
                      </a:r>
                      <a:endParaRPr lang="ru-RU" sz="1200" dirty="0"/>
                    </a:p>
                  </a:txBody>
                  <a:tcPr/>
                </a:tc>
                <a:tc>
                  <a:txBody>
                    <a:bodyPr/>
                    <a:lstStyle/>
                    <a:p>
                      <a:pPr algn="ctr"/>
                      <a:r>
                        <a:rPr lang="ru-RU" sz="1200" dirty="0" smtClean="0"/>
                        <a:t>30</a:t>
                      </a:r>
                      <a:endParaRPr lang="ru-RU" sz="1200" dirty="0"/>
                    </a:p>
                  </a:txBody>
                  <a:tcPr/>
                </a:tc>
                <a:tc>
                  <a:txBody>
                    <a:bodyPr/>
                    <a:lstStyle/>
                    <a:p>
                      <a:pPr algn="ctr"/>
                      <a:r>
                        <a:rPr lang="ru-RU" sz="1200" dirty="0" smtClean="0"/>
                        <a:t>60</a:t>
                      </a:r>
                      <a:endParaRPr lang="ru-RU" sz="1200" dirty="0"/>
                    </a:p>
                  </a:txBody>
                  <a:tcPr/>
                </a:tc>
              </a:tr>
              <a:tr h="320205">
                <a:tc>
                  <a:txBody>
                    <a:bodyPr/>
                    <a:lstStyle/>
                    <a:p>
                      <a:r>
                        <a:rPr lang="ru-RU" sz="1200" dirty="0" smtClean="0"/>
                        <a:t>Чрезвычайно опасные</a:t>
                      </a:r>
                      <a:endParaRPr lang="ru-RU" sz="1200" dirty="0"/>
                    </a:p>
                  </a:txBody>
                  <a:tcPr/>
                </a:tc>
                <a:tc>
                  <a:txBody>
                    <a:bodyPr/>
                    <a:lstStyle/>
                    <a:p>
                      <a:pPr algn="ctr"/>
                      <a:r>
                        <a:rPr lang="ru-RU" sz="1200" dirty="0" smtClean="0"/>
                        <a:t>До 25*</a:t>
                      </a:r>
                      <a:endParaRPr lang="ru-RU" sz="1200" dirty="0"/>
                    </a:p>
                  </a:txBody>
                  <a:tcPr/>
                </a:tc>
                <a:tc>
                  <a:txBody>
                    <a:bodyPr/>
                    <a:lstStyle/>
                    <a:p>
                      <a:pPr algn="ctr"/>
                      <a:r>
                        <a:rPr lang="ru-RU" sz="1200" dirty="0" smtClean="0"/>
                        <a:t>До 17</a:t>
                      </a:r>
                      <a:endParaRPr lang="ru-RU" sz="1200" dirty="0"/>
                    </a:p>
                  </a:txBody>
                  <a:tcPr/>
                </a:tc>
                <a:tc>
                  <a:txBody>
                    <a:bodyPr/>
                    <a:lstStyle/>
                    <a:p>
                      <a:pPr algn="ctr"/>
                      <a:r>
                        <a:rPr lang="ru-RU" sz="1200" dirty="0" smtClean="0"/>
                        <a:t>До 13</a:t>
                      </a:r>
                      <a:endParaRPr lang="ru-RU" sz="1200" dirty="0"/>
                    </a:p>
                  </a:txBody>
                  <a:tcPr/>
                </a:tc>
                <a:tc>
                  <a:txBody>
                    <a:bodyPr/>
                    <a:lstStyle/>
                    <a:p>
                      <a:pPr algn="ctr"/>
                      <a:r>
                        <a:rPr lang="ru-RU" sz="1200" dirty="0" smtClean="0"/>
                        <a:t>До 10</a:t>
                      </a:r>
                      <a:endParaRPr lang="ru-RU" sz="1200" dirty="0"/>
                    </a:p>
                  </a:txBody>
                  <a:tcPr/>
                </a:tc>
              </a:tr>
              <a:tr h="320205">
                <a:tc>
                  <a:txBody>
                    <a:bodyPr/>
                    <a:lstStyle/>
                    <a:p>
                      <a:r>
                        <a:rPr lang="ru-RU" sz="1200" dirty="0" smtClean="0"/>
                        <a:t>Высоко опасные</a:t>
                      </a:r>
                      <a:r>
                        <a:rPr lang="ru-RU" sz="1200" baseline="0" dirty="0" smtClean="0"/>
                        <a:t> </a:t>
                      </a:r>
                      <a:endParaRPr lang="ru-RU" sz="1200" dirty="0"/>
                    </a:p>
                  </a:txBody>
                  <a:tcPr/>
                </a:tc>
                <a:tc>
                  <a:txBody>
                    <a:bodyPr/>
                    <a:lstStyle/>
                    <a:p>
                      <a:pPr algn="ctr"/>
                      <a:r>
                        <a:rPr lang="ru-RU" sz="1200" dirty="0" smtClean="0"/>
                        <a:t>25-70</a:t>
                      </a:r>
                      <a:endParaRPr lang="ru-RU" sz="1200" dirty="0"/>
                    </a:p>
                  </a:txBody>
                  <a:tcPr/>
                </a:tc>
                <a:tc>
                  <a:txBody>
                    <a:bodyPr/>
                    <a:lstStyle/>
                    <a:p>
                      <a:pPr algn="ctr"/>
                      <a:r>
                        <a:rPr lang="ru-RU" sz="1200" dirty="0" smtClean="0"/>
                        <a:t>17-50</a:t>
                      </a:r>
                      <a:endParaRPr lang="ru-RU" sz="1200" dirty="0"/>
                    </a:p>
                  </a:txBody>
                  <a:tcPr/>
                </a:tc>
                <a:tc>
                  <a:txBody>
                    <a:bodyPr/>
                    <a:lstStyle/>
                    <a:p>
                      <a:pPr algn="ctr"/>
                      <a:r>
                        <a:rPr lang="ru-RU" sz="1200" dirty="0" smtClean="0"/>
                        <a:t>13-40</a:t>
                      </a:r>
                      <a:endParaRPr lang="ru-RU" sz="1200" dirty="0"/>
                    </a:p>
                  </a:txBody>
                  <a:tcPr/>
                </a:tc>
                <a:tc>
                  <a:txBody>
                    <a:bodyPr/>
                    <a:lstStyle/>
                    <a:p>
                      <a:pPr algn="ctr"/>
                      <a:r>
                        <a:rPr lang="ru-RU" sz="1200" dirty="0" smtClean="0"/>
                        <a:t>10-30</a:t>
                      </a:r>
                      <a:endParaRPr lang="ru-RU" sz="1200" dirty="0"/>
                    </a:p>
                  </a:txBody>
                  <a:tcPr/>
                </a:tc>
              </a:tr>
              <a:tr h="320205">
                <a:tc>
                  <a:txBody>
                    <a:bodyPr/>
                    <a:lstStyle/>
                    <a:p>
                      <a:r>
                        <a:rPr lang="ru-RU" sz="1200" dirty="0" smtClean="0"/>
                        <a:t>Умеренно опасные</a:t>
                      </a:r>
                      <a:endParaRPr lang="ru-RU" sz="1200" dirty="0"/>
                    </a:p>
                  </a:txBody>
                  <a:tcPr/>
                </a:tc>
                <a:tc>
                  <a:txBody>
                    <a:bodyPr/>
                    <a:lstStyle/>
                    <a:p>
                      <a:pPr algn="ctr"/>
                      <a:r>
                        <a:rPr lang="ru-RU" sz="1200" dirty="0" smtClean="0"/>
                        <a:t>70-210</a:t>
                      </a:r>
                      <a:endParaRPr lang="ru-RU" sz="1200" dirty="0"/>
                    </a:p>
                  </a:txBody>
                  <a:tcPr/>
                </a:tc>
                <a:tc>
                  <a:txBody>
                    <a:bodyPr/>
                    <a:lstStyle/>
                    <a:p>
                      <a:pPr algn="ctr"/>
                      <a:r>
                        <a:rPr lang="ru-RU" sz="1200" dirty="0" smtClean="0"/>
                        <a:t>50-150</a:t>
                      </a:r>
                      <a:endParaRPr lang="ru-RU" sz="1200" dirty="0"/>
                    </a:p>
                  </a:txBody>
                  <a:tcPr/>
                </a:tc>
                <a:tc>
                  <a:txBody>
                    <a:bodyPr/>
                    <a:lstStyle/>
                    <a:p>
                      <a:pPr algn="ctr"/>
                      <a:r>
                        <a:rPr lang="ru-RU" sz="1200" dirty="0" smtClean="0"/>
                        <a:t>40-120</a:t>
                      </a:r>
                      <a:endParaRPr lang="ru-RU" sz="1200" dirty="0"/>
                    </a:p>
                  </a:txBody>
                  <a:tcPr/>
                </a:tc>
                <a:tc>
                  <a:txBody>
                    <a:bodyPr/>
                    <a:lstStyle/>
                    <a:p>
                      <a:pPr algn="ctr"/>
                      <a:r>
                        <a:rPr lang="ru-RU" sz="1200" dirty="0" smtClean="0"/>
                        <a:t>30-90</a:t>
                      </a:r>
                      <a:endParaRPr lang="ru-RU" sz="1200" dirty="0"/>
                    </a:p>
                  </a:txBody>
                  <a:tcPr/>
                </a:tc>
              </a:tr>
              <a:tr h="320205">
                <a:tc>
                  <a:txBody>
                    <a:bodyPr/>
                    <a:lstStyle/>
                    <a:p>
                      <a:r>
                        <a:rPr lang="ru-RU" sz="1200" dirty="0" smtClean="0"/>
                        <a:t>Малоопасные</a:t>
                      </a:r>
                      <a:r>
                        <a:rPr lang="ru-RU" sz="1200" baseline="0" dirty="0" smtClean="0"/>
                        <a:t> </a:t>
                      </a:r>
                      <a:endParaRPr lang="ru-RU" sz="1200" dirty="0"/>
                    </a:p>
                  </a:txBody>
                  <a:tcPr/>
                </a:tc>
                <a:tc>
                  <a:txBody>
                    <a:bodyPr/>
                    <a:lstStyle/>
                    <a:p>
                      <a:pPr algn="ctr"/>
                      <a:r>
                        <a:rPr lang="ru-RU" sz="1200" dirty="0" smtClean="0"/>
                        <a:t>Св. 150</a:t>
                      </a:r>
                      <a:endParaRPr lang="ru-RU" sz="1200" dirty="0"/>
                    </a:p>
                  </a:txBody>
                  <a:tcPr/>
                </a:tc>
                <a:tc>
                  <a:txBody>
                    <a:bodyPr/>
                    <a:lstStyle/>
                    <a:p>
                      <a:pPr algn="ctr"/>
                      <a:r>
                        <a:rPr lang="ru-RU" sz="1200" dirty="0" smtClean="0"/>
                        <a:t>Св. 150</a:t>
                      </a:r>
                      <a:endParaRPr lang="ru-RU" sz="1200" dirty="0"/>
                    </a:p>
                  </a:txBody>
                  <a:tcPr/>
                </a:tc>
                <a:tc>
                  <a:txBody>
                    <a:bodyPr/>
                    <a:lstStyle/>
                    <a:p>
                      <a:pPr algn="ctr"/>
                      <a:r>
                        <a:rPr lang="ru-RU" sz="1200" dirty="0" smtClean="0"/>
                        <a:t>Св.120</a:t>
                      </a:r>
                      <a:endParaRPr lang="ru-RU" sz="1200" dirty="0"/>
                    </a:p>
                  </a:txBody>
                  <a:tcPr/>
                </a:tc>
                <a:tc>
                  <a:txBody>
                    <a:bodyPr/>
                    <a:lstStyle/>
                    <a:p>
                      <a:pPr algn="ctr"/>
                      <a:r>
                        <a:rPr lang="ru-RU" sz="1200" dirty="0" smtClean="0"/>
                        <a:t>Св. 90</a:t>
                      </a:r>
                      <a:endParaRPr lang="ru-RU" sz="1200" dirty="0"/>
                    </a:p>
                  </a:txBody>
                  <a:tcPr/>
                </a:tc>
              </a:tr>
            </a:tbl>
          </a:graphicData>
        </a:graphic>
      </p:graphicFrame>
      <p:sp>
        <p:nvSpPr>
          <p:cNvPr id="5" name="Прямоугольник 4"/>
          <p:cNvSpPr/>
          <p:nvPr/>
        </p:nvSpPr>
        <p:spPr>
          <a:xfrm>
            <a:off x="3707904" y="5445224"/>
            <a:ext cx="4572000" cy="1015663"/>
          </a:xfrm>
          <a:prstGeom prst="rect">
            <a:avLst/>
          </a:prstGeom>
        </p:spPr>
        <p:txBody>
          <a:bodyPr>
            <a:spAutoFit/>
          </a:bodyPr>
          <a:lstStyle/>
          <a:p>
            <a:pPr lvl="0" algn="ctr"/>
            <a:r>
              <a:rPr lang="ru-RU" sz="2000" b="1" dirty="0">
                <a:solidFill>
                  <a:srgbClr val="002060"/>
                </a:solidFill>
                <a:latin typeface="Calibri" pitchFamily="34" charset="0"/>
              </a:rPr>
              <a:t>ТЕМА 2.3. ВЗРЫВОПОЖАРНАЯ И ПОЖАРНАЯ ОПАСНОСТЬ ВЕЩЕСТВ И МАТЕРИАЛОВ</a:t>
            </a:r>
          </a:p>
        </p:txBody>
      </p:sp>
    </p:spTree>
    <p:extLst>
      <p:ext uri="{BB962C8B-B14F-4D97-AF65-F5344CB8AC3E}">
        <p14:creationId xmlns:p14="http://schemas.microsoft.com/office/powerpoint/2010/main" val="352588015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404664"/>
            <a:ext cx="8712968" cy="4464496"/>
          </a:xfrm>
        </p:spPr>
        <p:txBody>
          <a:bodyPr/>
          <a:lstStyle/>
          <a:p>
            <a:pPr marL="0" indent="0">
              <a:spcBef>
                <a:spcPts val="0"/>
              </a:spcBef>
            </a:pPr>
            <a:r>
              <a:rPr lang="ru-RU" dirty="0">
                <a:solidFill>
                  <a:srgbClr val="000000"/>
                </a:solidFill>
                <a:latin typeface="Times New Roman"/>
              </a:rPr>
              <a:t>Концентрационные пределы распространения пламени (воспламенения)</a:t>
            </a:r>
            <a:r>
              <a:rPr lang="ru-RU" b="0" dirty="0">
                <a:solidFill>
                  <a:srgbClr val="000000"/>
                </a:solidFill>
                <a:latin typeface="Times New Roman"/>
              </a:rPr>
              <a:t> – кроме твердых.</a:t>
            </a:r>
          </a:p>
          <a:p>
            <a:pPr marL="0" indent="0">
              <a:spcBef>
                <a:spcPts val="0"/>
              </a:spcBef>
            </a:pPr>
            <a:r>
              <a:rPr lang="ru-RU" b="0" dirty="0">
                <a:solidFill>
                  <a:srgbClr val="000000"/>
                </a:solidFill>
                <a:latin typeface="Times New Roman"/>
              </a:rPr>
              <a:t>Нижний (верхний) концентрационные пределы распространения пламени (воспламенения) – минимальное (максимальное) содержание горючего вещества в однородной смеси с окислительной средой, при котором возможно распространение пламени по смеси на любое расстояние от источника зажигания.</a:t>
            </a:r>
          </a:p>
          <a:p>
            <a:pPr marL="0" indent="0">
              <a:spcBef>
                <a:spcPts val="0"/>
              </a:spcBef>
            </a:pPr>
            <a:r>
              <a:rPr lang="ru-RU" b="0" dirty="0">
                <a:solidFill>
                  <a:srgbClr val="000000"/>
                </a:solidFill>
                <a:latin typeface="Times New Roman"/>
              </a:rPr>
              <a:t>Примеры нижнего-верхнего концентрационных пределов, %: ацетилен – 2,2-81; водород – 3,3-81,5; природный газ – 3,8-24,6; метан – 4,8-16,7; пропан – 2-9,5; бутан – 1,5-8,5; пары бензина – 0,7-6; пары керосина – 1-1,3</a:t>
            </a:r>
            <a:r>
              <a:rPr lang="ru-RU" b="0" dirty="0" smtClean="0">
                <a:solidFill>
                  <a:srgbClr val="000000"/>
                </a:solidFill>
                <a:latin typeface="Times New Roman"/>
              </a:rPr>
              <a:t>.</a:t>
            </a:r>
          </a:p>
          <a:p>
            <a:pPr marL="0" indent="0">
              <a:spcBef>
                <a:spcPts val="0"/>
              </a:spcBef>
            </a:pPr>
            <a:endParaRPr lang="ru-RU" b="0" dirty="0">
              <a:solidFill>
                <a:srgbClr val="000000"/>
              </a:solidFill>
              <a:latin typeface="Times New Roman"/>
            </a:endParaRPr>
          </a:p>
          <a:p>
            <a:pPr marL="0" indent="0">
              <a:spcBef>
                <a:spcPts val="0"/>
              </a:spcBef>
            </a:pPr>
            <a:r>
              <a:rPr lang="ru-RU" dirty="0">
                <a:solidFill>
                  <a:srgbClr val="000000"/>
                </a:solidFill>
                <a:latin typeface="Times New Roman"/>
              </a:rPr>
              <a:t>Температура</a:t>
            </a:r>
            <a:r>
              <a:rPr lang="ru-RU" b="0" dirty="0">
                <a:solidFill>
                  <a:srgbClr val="000000"/>
                </a:solidFill>
                <a:latin typeface="Times New Roman"/>
              </a:rPr>
              <a:t> </a:t>
            </a:r>
            <a:r>
              <a:rPr lang="ru-RU" dirty="0">
                <a:solidFill>
                  <a:srgbClr val="000000"/>
                </a:solidFill>
                <a:latin typeface="Times New Roman"/>
              </a:rPr>
              <a:t>тления</a:t>
            </a:r>
            <a:r>
              <a:rPr lang="ru-RU" b="0" dirty="0">
                <a:solidFill>
                  <a:srgbClr val="000000"/>
                </a:solidFill>
                <a:latin typeface="Times New Roman"/>
              </a:rPr>
              <a:t> – температура вещества, при которой происходит резкое увеличение скорости экзотермических реакций окисления, заканчивающихся возникновением тления.</a:t>
            </a:r>
          </a:p>
          <a:p>
            <a:pPr marL="0" indent="0">
              <a:spcBef>
                <a:spcPts val="0"/>
              </a:spcBef>
            </a:pPr>
            <a:r>
              <a:rPr lang="ru-RU" b="0" dirty="0">
                <a:solidFill>
                  <a:srgbClr val="000000"/>
                </a:solidFill>
                <a:latin typeface="Times New Roman"/>
              </a:rPr>
              <a:t>По горючести вещества и материалы подразделяются на три группы: негорючие, </a:t>
            </a:r>
            <a:r>
              <a:rPr lang="ru-RU" b="0" dirty="0" err="1">
                <a:solidFill>
                  <a:srgbClr val="000000"/>
                </a:solidFill>
                <a:latin typeface="Times New Roman"/>
              </a:rPr>
              <a:t>трудногорючие</a:t>
            </a:r>
            <a:r>
              <a:rPr lang="ru-RU" b="0" dirty="0">
                <a:solidFill>
                  <a:srgbClr val="000000"/>
                </a:solidFill>
                <a:latin typeface="Times New Roman"/>
              </a:rPr>
              <a:t> и горючие</a:t>
            </a:r>
            <a:r>
              <a:rPr lang="ru-RU" b="0" dirty="0" smtClean="0">
                <a:solidFill>
                  <a:srgbClr val="000000"/>
                </a:solidFill>
                <a:latin typeface="Times New Roman"/>
              </a:rPr>
              <a:t>.</a:t>
            </a:r>
          </a:p>
          <a:p>
            <a:pPr marL="0" indent="0">
              <a:spcBef>
                <a:spcPts val="0"/>
              </a:spcBef>
            </a:pPr>
            <a:endParaRPr lang="ru-RU" b="0" dirty="0">
              <a:solidFill>
                <a:srgbClr val="000000"/>
              </a:solidFill>
              <a:latin typeface="Times New Roman"/>
            </a:endParaRPr>
          </a:p>
          <a:p>
            <a:pPr marL="0" indent="0">
              <a:spcBef>
                <a:spcPts val="0"/>
              </a:spcBef>
            </a:pPr>
            <a:r>
              <a:rPr lang="ru-RU" dirty="0">
                <a:solidFill>
                  <a:srgbClr val="000000"/>
                </a:solidFill>
                <a:latin typeface="Times New Roman"/>
              </a:rPr>
              <a:t>Негорючие</a:t>
            </a:r>
            <a:r>
              <a:rPr lang="ru-RU" b="0" dirty="0">
                <a:solidFill>
                  <a:srgbClr val="000000"/>
                </a:solidFill>
                <a:latin typeface="Times New Roman"/>
              </a:rPr>
              <a:t> (несгораемые) – вещества и материалы, не способные к горению в воздухе. Негорючие вещества могут быть </a:t>
            </a:r>
            <a:r>
              <a:rPr lang="ru-RU" b="0" dirty="0" err="1" smtClean="0">
                <a:solidFill>
                  <a:srgbClr val="000000"/>
                </a:solidFill>
                <a:latin typeface="Times New Roman"/>
              </a:rPr>
              <a:t>пожаровзрыво</a:t>
            </a:r>
            <a:r>
              <a:rPr lang="ru-RU" b="0" dirty="0" smtClean="0">
                <a:solidFill>
                  <a:srgbClr val="000000"/>
                </a:solidFill>
                <a:latin typeface="Times New Roman"/>
              </a:rPr>
              <a:t>-опасными (</a:t>
            </a:r>
            <a:r>
              <a:rPr lang="ru-RU" b="0" dirty="0">
                <a:solidFill>
                  <a:srgbClr val="000000"/>
                </a:solidFill>
                <a:latin typeface="Times New Roman"/>
              </a:rPr>
              <a:t>например, окислители или вещества, выделяющие продукты при взаимодействии с водой, кислородом воздуха или друг с другом).</a:t>
            </a:r>
            <a:endParaRPr lang="ru-RU" b="0" dirty="0"/>
          </a:p>
        </p:txBody>
      </p:sp>
      <p:sp>
        <p:nvSpPr>
          <p:cNvPr id="4" name="Прямоугольник 3"/>
          <p:cNvSpPr/>
          <p:nvPr/>
        </p:nvSpPr>
        <p:spPr>
          <a:xfrm>
            <a:off x="3635896" y="5661248"/>
            <a:ext cx="4572000" cy="1015663"/>
          </a:xfrm>
          <a:prstGeom prst="rect">
            <a:avLst/>
          </a:prstGeom>
        </p:spPr>
        <p:txBody>
          <a:bodyPr>
            <a:spAutoFit/>
          </a:bodyPr>
          <a:lstStyle/>
          <a:p>
            <a:pPr lvl="0" algn="ctr"/>
            <a:r>
              <a:rPr lang="ru-RU" sz="2000" b="1" dirty="0">
                <a:solidFill>
                  <a:srgbClr val="002060"/>
                </a:solidFill>
                <a:latin typeface="Calibri" pitchFamily="34" charset="0"/>
              </a:rPr>
              <a:t>ТЕМА 2.3. ВЗРЫВОПОЖАРНАЯ И ПОЖАРНАЯ ОПАСНОСТЬ ВЕЩЕСТВ И МАТЕРИАЛОВ</a:t>
            </a:r>
          </a:p>
        </p:txBody>
      </p:sp>
    </p:spTree>
    <p:extLst>
      <p:ext uri="{BB962C8B-B14F-4D97-AF65-F5344CB8AC3E}">
        <p14:creationId xmlns:p14="http://schemas.microsoft.com/office/powerpoint/2010/main" val="27565832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139952" y="5733256"/>
            <a:ext cx="4565609" cy="400110"/>
          </a:xfrm>
          <a:prstGeom prst="rect">
            <a:avLst/>
          </a:prstGeom>
        </p:spPr>
        <p:txBody>
          <a:bodyPr wrap="none">
            <a:spAutoFit/>
          </a:bodyPr>
          <a:lstStyle/>
          <a:p>
            <a:r>
              <a:rPr lang="ru-RU" sz="2000" b="1" dirty="0" smtClean="0">
                <a:solidFill>
                  <a:srgbClr val="002060"/>
                </a:solidFill>
                <a:latin typeface="Calibri" pitchFamily="34" charset="0"/>
              </a:rPr>
              <a:t>ТЕМА 2.1. КЛАССИФИКАЦИЯ ПОЖАРОВ</a:t>
            </a:r>
            <a:endParaRPr lang="ru-RU" sz="2000" b="1" dirty="0">
              <a:solidFill>
                <a:srgbClr val="002060"/>
              </a:solidFill>
              <a:latin typeface="Calibri" pitchFamily="34" charset="0"/>
            </a:endParaRPr>
          </a:p>
        </p:txBody>
      </p:sp>
      <p:sp>
        <p:nvSpPr>
          <p:cNvPr id="3" name="Прямоугольник 2"/>
          <p:cNvSpPr/>
          <p:nvPr/>
        </p:nvSpPr>
        <p:spPr>
          <a:xfrm>
            <a:off x="0" y="0"/>
            <a:ext cx="9144000" cy="338554"/>
          </a:xfrm>
          <a:prstGeom prst="rect">
            <a:avLst/>
          </a:prstGeom>
        </p:spPr>
        <p:txBody>
          <a:bodyPr wrap="square">
            <a:spAutoFit/>
          </a:bodyPr>
          <a:lstStyle/>
          <a:p>
            <a:pPr algn="ctr"/>
            <a:r>
              <a:rPr lang="ru-RU" sz="1600" b="1" dirty="0" smtClean="0">
                <a:solidFill>
                  <a:srgbClr val="002060"/>
                </a:solidFill>
                <a:latin typeface="Calibri" pitchFamily="34" charset="0"/>
              </a:rPr>
              <a:t>КЛАССИФИКАЦИЯ ПОЖАРОВ И ОПАСНЫХ ФАКТОРОВ ПОЖАРА</a:t>
            </a:r>
            <a:endParaRPr lang="ru-RU" sz="1600" b="1" dirty="0">
              <a:solidFill>
                <a:srgbClr val="002060"/>
              </a:solidFill>
              <a:latin typeface="Calibri" pitchFamily="34" charset="0"/>
            </a:endParaRPr>
          </a:p>
        </p:txBody>
      </p:sp>
      <p:graphicFrame>
        <p:nvGraphicFramePr>
          <p:cNvPr id="4" name="Схема 3"/>
          <p:cNvGraphicFramePr/>
          <p:nvPr>
            <p:extLst>
              <p:ext uri="{D42A27DB-BD31-4B8C-83A1-F6EECF244321}">
                <p14:modId xmlns:p14="http://schemas.microsoft.com/office/powerpoint/2010/main" val="3615789944"/>
              </p:ext>
            </p:extLst>
          </p:nvPr>
        </p:nvGraphicFramePr>
        <p:xfrm>
          <a:off x="-26284" y="349820"/>
          <a:ext cx="9144000" cy="16197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0" name="Схема 9"/>
          <p:cNvGraphicFramePr/>
          <p:nvPr>
            <p:extLst>
              <p:ext uri="{D42A27DB-BD31-4B8C-83A1-F6EECF244321}">
                <p14:modId xmlns:p14="http://schemas.microsoft.com/office/powerpoint/2010/main" val="2424696480"/>
              </p:ext>
            </p:extLst>
          </p:nvPr>
        </p:nvGraphicFramePr>
        <p:xfrm>
          <a:off x="0" y="2132856"/>
          <a:ext cx="9144000" cy="292784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1" name="Прямоугольник 10"/>
          <p:cNvSpPr/>
          <p:nvPr/>
        </p:nvSpPr>
        <p:spPr>
          <a:xfrm>
            <a:off x="0" y="1844824"/>
            <a:ext cx="9144000" cy="338554"/>
          </a:xfrm>
          <a:prstGeom prst="rect">
            <a:avLst/>
          </a:prstGeom>
        </p:spPr>
        <p:txBody>
          <a:bodyPr wrap="square">
            <a:spAutoFit/>
          </a:bodyPr>
          <a:lstStyle/>
          <a:p>
            <a:r>
              <a:rPr lang="ru-RU" sz="1600" b="1" dirty="0">
                <a:solidFill>
                  <a:srgbClr val="002060"/>
                </a:solidFill>
                <a:latin typeface="Calibri" pitchFamily="34" charset="0"/>
              </a:rPr>
              <a:t>Пожары классифицируются по виду горючего материала и подразделяются на следующие классы:</a:t>
            </a:r>
          </a:p>
        </p:txBody>
      </p:sp>
    </p:spTree>
    <p:extLst>
      <p:ext uri="{BB962C8B-B14F-4D97-AF65-F5344CB8AC3E}">
        <p14:creationId xmlns:p14="http://schemas.microsoft.com/office/powerpoint/2010/main" val="42231511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188640"/>
            <a:ext cx="8640960" cy="4608512"/>
          </a:xfrm>
        </p:spPr>
        <p:txBody>
          <a:bodyPr/>
          <a:lstStyle/>
          <a:p>
            <a:pPr marL="0" indent="0">
              <a:spcBef>
                <a:spcPts val="0"/>
              </a:spcBef>
            </a:pPr>
            <a:r>
              <a:rPr lang="ru-RU" dirty="0" err="1">
                <a:solidFill>
                  <a:srgbClr val="000000"/>
                </a:solidFill>
                <a:latin typeface="Times New Roman"/>
              </a:rPr>
              <a:t>Трудногорючие</a:t>
            </a:r>
            <a:r>
              <a:rPr lang="ru-RU" b="0" dirty="0">
                <a:solidFill>
                  <a:srgbClr val="000000"/>
                </a:solidFill>
                <a:latin typeface="Times New Roman"/>
              </a:rPr>
              <a:t> (</a:t>
            </a:r>
            <a:r>
              <a:rPr lang="ru-RU" b="0" dirty="0" err="1">
                <a:solidFill>
                  <a:srgbClr val="000000"/>
                </a:solidFill>
                <a:latin typeface="Times New Roman"/>
              </a:rPr>
              <a:t>трудносгораемые</a:t>
            </a:r>
            <a:r>
              <a:rPr lang="ru-RU" b="0" dirty="0">
                <a:solidFill>
                  <a:srgbClr val="000000"/>
                </a:solidFill>
                <a:latin typeface="Times New Roman"/>
              </a:rPr>
              <a:t>) – вещества и материалы, способные гореть в воздухе при воздействии источника зажигания, но не способные самостоятельно гореть после его удаления.</a:t>
            </a:r>
          </a:p>
          <a:p>
            <a:pPr marL="0" indent="0"/>
            <a:r>
              <a:rPr lang="ru-RU" dirty="0">
                <a:solidFill>
                  <a:srgbClr val="000000"/>
                </a:solidFill>
                <a:latin typeface="Times New Roman"/>
              </a:rPr>
              <a:t>Горючие</a:t>
            </a:r>
            <a:r>
              <a:rPr lang="ru-RU" b="0" dirty="0">
                <a:solidFill>
                  <a:srgbClr val="000000"/>
                </a:solidFill>
                <a:latin typeface="Times New Roman"/>
              </a:rPr>
              <a:t> (сгораемые) – вещества и материалы, способные само-возгораться, а также возгораться при воздействии источника зажигания и самостоятельно гореть после его удаления.</a:t>
            </a:r>
          </a:p>
          <a:p>
            <a:pPr marL="0" indent="0"/>
            <a:r>
              <a:rPr lang="ru-RU" b="0" dirty="0">
                <a:solidFill>
                  <a:srgbClr val="000000"/>
                </a:solidFill>
                <a:latin typeface="Times New Roman"/>
              </a:rPr>
              <a:t>Горючие жидкости (ГЖ) с </a:t>
            </a:r>
            <a:r>
              <a:rPr lang="ru-RU" b="0" dirty="0" err="1">
                <a:solidFill>
                  <a:srgbClr val="000000"/>
                </a:solidFill>
                <a:latin typeface="Times New Roman"/>
              </a:rPr>
              <a:t>Т</a:t>
            </a:r>
            <a:r>
              <a:rPr lang="ru-RU" sz="1000" b="0" dirty="0" err="1">
                <a:solidFill>
                  <a:srgbClr val="000000"/>
                </a:solidFill>
                <a:latin typeface="Times New Roman"/>
              </a:rPr>
              <a:t>всп</a:t>
            </a:r>
            <a:r>
              <a:rPr lang="ru-RU" b="0" dirty="0">
                <a:solidFill>
                  <a:srgbClr val="000000"/>
                </a:solidFill>
                <a:latin typeface="Times New Roman"/>
              </a:rPr>
              <a:t> &lt; 61°С в закрытом тигле или 66°С в открытом тигле относят к легковоспламеняющимся (ЛВЖ).</a:t>
            </a:r>
          </a:p>
          <a:p>
            <a:pPr marL="0" indent="0">
              <a:spcBef>
                <a:spcPts val="0"/>
              </a:spcBef>
            </a:pPr>
            <a:r>
              <a:rPr lang="ru-RU" b="0" dirty="0">
                <a:solidFill>
                  <a:srgbClr val="000000"/>
                </a:solidFill>
                <a:latin typeface="Times New Roman"/>
              </a:rPr>
              <a:t>Особо опасными ГЖ называют ЛВЖ с </a:t>
            </a:r>
            <a:r>
              <a:rPr lang="ru-RU" b="0" dirty="0" err="1">
                <a:solidFill>
                  <a:srgbClr val="000000"/>
                </a:solidFill>
                <a:latin typeface="Times New Roman"/>
              </a:rPr>
              <a:t>Т</a:t>
            </a:r>
            <a:r>
              <a:rPr lang="ru-RU" sz="1000" b="0" dirty="0" err="1">
                <a:solidFill>
                  <a:srgbClr val="000000"/>
                </a:solidFill>
                <a:latin typeface="Times New Roman"/>
              </a:rPr>
              <a:t>всп</a:t>
            </a:r>
            <a:r>
              <a:rPr lang="ru-RU" b="0" dirty="0">
                <a:solidFill>
                  <a:srgbClr val="000000"/>
                </a:solidFill>
                <a:latin typeface="Times New Roman"/>
              </a:rPr>
              <a:t> &lt; 28°С.</a:t>
            </a:r>
          </a:p>
          <a:p>
            <a:pPr marL="0" indent="0">
              <a:spcBef>
                <a:spcPts val="0"/>
              </a:spcBef>
            </a:pPr>
            <a:r>
              <a:rPr lang="ru-RU" b="0" dirty="0">
                <a:solidFill>
                  <a:srgbClr val="000000"/>
                </a:solidFill>
                <a:latin typeface="Times New Roman"/>
              </a:rPr>
              <a:t>Газы считаются горючими при наличии концентрационных пределов воспламенения (КПВ); </a:t>
            </a:r>
            <a:r>
              <a:rPr lang="ru-RU" b="0" dirty="0" err="1">
                <a:solidFill>
                  <a:srgbClr val="000000"/>
                </a:solidFill>
                <a:latin typeface="Times New Roman"/>
              </a:rPr>
              <a:t>трудногорючими</a:t>
            </a:r>
            <a:r>
              <a:rPr lang="ru-RU" b="0" dirty="0">
                <a:solidFill>
                  <a:srgbClr val="000000"/>
                </a:solidFill>
                <a:latin typeface="Times New Roman"/>
              </a:rPr>
              <a:t> – при отсутствии КПВ и наличии </a:t>
            </a:r>
            <a:r>
              <a:rPr lang="ru-RU" b="0" dirty="0" err="1">
                <a:solidFill>
                  <a:srgbClr val="000000"/>
                </a:solidFill>
                <a:latin typeface="Times New Roman"/>
              </a:rPr>
              <a:t>Т</a:t>
            </a:r>
            <a:r>
              <a:rPr lang="ru-RU" sz="1000" b="0" dirty="0" err="1">
                <a:solidFill>
                  <a:srgbClr val="000000"/>
                </a:solidFill>
                <a:latin typeface="Times New Roman"/>
              </a:rPr>
              <a:t>св</a:t>
            </a:r>
            <a:r>
              <a:rPr lang="ru-RU" b="0" dirty="0">
                <a:solidFill>
                  <a:srgbClr val="000000"/>
                </a:solidFill>
                <a:latin typeface="Times New Roman"/>
              </a:rPr>
              <a:t>; негорючими – при отсутствии КПВ и </a:t>
            </a:r>
            <a:r>
              <a:rPr lang="ru-RU" b="0" dirty="0" err="1">
                <a:solidFill>
                  <a:srgbClr val="000000"/>
                </a:solidFill>
                <a:latin typeface="Times New Roman"/>
              </a:rPr>
              <a:t>Т</a:t>
            </a:r>
            <a:r>
              <a:rPr lang="ru-RU" sz="1000" b="0" dirty="0" err="1">
                <a:solidFill>
                  <a:srgbClr val="000000"/>
                </a:solidFill>
                <a:latin typeface="Times New Roman"/>
              </a:rPr>
              <a:t>св</a:t>
            </a:r>
            <a:r>
              <a:rPr lang="ru-RU" b="0" dirty="0">
                <a:solidFill>
                  <a:srgbClr val="000000"/>
                </a:solidFill>
                <a:latin typeface="Times New Roman"/>
              </a:rPr>
              <a:t>.</a:t>
            </a:r>
          </a:p>
          <a:p>
            <a:pPr marL="0" indent="0"/>
            <a:r>
              <a:rPr lang="ru-RU" b="0" dirty="0">
                <a:solidFill>
                  <a:srgbClr val="000000"/>
                </a:solidFill>
                <a:latin typeface="Times New Roman"/>
              </a:rPr>
              <a:t>Жидкости считаются горючими при наличии </a:t>
            </a:r>
            <a:r>
              <a:rPr lang="ru-RU" b="0" dirty="0" err="1">
                <a:solidFill>
                  <a:srgbClr val="000000"/>
                </a:solidFill>
                <a:latin typeface="Times New Roman"/>
              </a:rPr>
              <a:t>Т</a:t>
            </a:r>
            <a:r>
              <a:rPr lang="ru-RU" sz="1000" b="0" dirty="0" err="1">
                <a:solidFill>
                  <a:srgbClr val="000000"/>
                </a:solidFill>
                <a:latin typeface="Times New Roman"/>
              </a:rPr>
              <a:t>в</a:t>
            </a:r>
            <a:r>
              <a:rPr lang="ru-RU" b="0" dirty="0">
                <a:solidFill>
                  <a:srgbClr val="000000"/>
                </a:solidFill>
                <a:latin typeface="Times New Roman"/>
              </a:rPr>
              <a:t>; </a:t>
            </a:r>
            <a:r>
              <a:rPr lang="ru-RU" b="0" dirty="0" err="1">
                <a:solidFill>
                  <a:srgbClr val="000000"/>
                </a:solidFill>
                <a:latin typeface="Times New Roman"/>
              </a:rPr>
              <a:t>трудногорючими</a:t>
            </a:r>
            <a:r>
              <a:rPr lang="ru-RU" b="0" dirty="0">
                <a:solidFill>
                  <a:srgbClr val="000000"/>
                </a:solidFill>
                <a:latin typeface="Times New Roman"/>
              </a:rPr>
              <a:t> – при отсутствии </a:t>
            </a:r>
            <a:r>
              <a:rPr lang="ru-RU" b="0" dirty="0" err="1">
                <a:solidFill>
                  <a:srgbClr val="000000"/>
                </a:solidFill>
                <a:latin typeface="Times New Roman"/>
              </a:rPr>
              <a:t>Т</a:t>
            </a:r>
            <a:r>
              <a:rPr lang="ru-RU" sz="1000" b="0" dirty="0" err="1">
                <a:solidFill>
                  <a:srgbClr val="000000"/>
                </a:solidFill>
                <a:latin typeface="Times New Roman"/>
              </a:rPr>
              <a:t>в</a:t>
            </a:r>
            <a:r>
              <a:rPr lang="ru-RU" b="0" dirty="0">
                <a:solidFill>
                  <a:srgbClr val="000000"/>
                </a:solidFill>
                <a:latin typeface="Times New Roman"/>
              </a:rPr>
              <a:t> и наличии </a:t>
            </a:r>
            <a:r>
              <a:rPr lang="ru-RU" b="0" dirty="0" err="1">
                <a:solidFill>
                  <a:srgbClr val="000000"/>
                </a:solidFill>
                <a:latin typeface="Times New Roman"/>
              </a:rPr>
              <a:t>Т</a:t>
            </a:r>
            <a:r>
              <a:rPr lang="ru-RU" sz="1000" b="0" dirty="0" err="1">
                <a:solidFill>
                  <a:srgbClr val="000000"/>
                </a:solidFill>
                <a:latin typeface="Times New Roman"/>
              </a:rPr>
              <a:t>св</a:t>
            </a:r>
            <a:r>
              <a:rPr lang="ru-RU" b="0" dirty="0">
                <a:solidFill>
                  <a:srgbClr val="000000"/>
                </a:solidFill>
                <a:latin typeface="Times New Roman"/>
              </a:rPr>
              <a:t>; негорючими – при отсутствии </a:t>
            </a:r>
            <a:r>
              <a:rPr lang="ru-RU" b="0" dirty="0" err="1">
                <a:solidFill>
                  <a:srgbClr val="000000"/>
                </a:solidFill>
                <a:latin typeface="Times New Roman"/>
              </a:rPr>
              <a:t>Т</a:t>
            </a:r>
            <a:r>
              <a:rPr lang="ru-RU" sz="1000" b="0" dirty="0" err="1">
                <a:solidFill>
                  <a:srgbClr val="000000"/>
                </a:solidFill>
                <a:latin typeface="Times New Roman"/>
              </a:rPr>
              <a:t>в</a:t>
            </a:r>
            <a:r>
              <a:rPr lang="ru-RU" b="0" dirty="0">
                <a:solidFill>
                  <a:srgbClr val="000000"/>
                </a:solidFill>
                <a:latin typeface="Times New Roman"/>
              </a:rPr>
              <a:t>, </a:t>
            </a:r>
            <a:r>
              <a:rPr lang="ru-RU" b="0" dirty="0" err="1">
                <a:solidFill>
                  <a:srgbClr val="000000"/>
                </a:solidFill>
                <a:latin typeface="Times New Roman"/>
              </a:rPr>
              <a:t>Т</a:t>
            </a:r>
            <a:r>
              <a:rPr lang="ru-RU" sz="1000" b="0" dirty="0" err="1">
                <a:solidFill>
                  <a:srgbClr val="000000"/>
                </a:solidFill>
                <a:latin typeface="Times New Roman"/>
              </a:rPr>
              <a:t>св</a:t>
            </a:r>
            <a:r>
              <a:rPr lang="ru-RU" b="0" dirty="0">
                <a:solidFill>
                  <a:srgbClr val="000000"/>
                </a:solidFill>
                <a:latin typeface="Times New Roman"/>
              </a:rPr>
              <a:t>, </a:t>
            </a:r>
            <a:r>
              <a:rPr lang="ru-RU" b="0" dirty="0" err="1">
                <a:solidFill>
                  <a:srgbClr val="000000"/>
                </a:solidFill>
                <a:latin typeface="Times New Roman"/>
              </a:rPr>
              <a:t>Т</a:t>
            </a:r>
            <a:r>
              <a:rPr lang="ru-RU" sz="1000" b="0" dirty="0" err="1">
                <a:solidFill>
                  <a:srgbClr val="000000"/>
                </a:solidFill>
                <a:latin typeface="Times New Roman"/>
              </a:rPr>
              <a:t>всп</a:t>
            </a:r>
            <a:r>
              <a:rPr lang="ru-RU" b="0" dirty="0">
                <a:solidFill>
                  <a:srgbClr val="000000"/>
                </a:solidFill>
                <a:latin typeface="Times New Roman"/>
              </a:rPr>
              <a:t>, температурных и концентрационных пределов распространения пламени (воспламенения).</a:t>
            </a:r>
            <a:endParaRPr lang="ru-RU" dirty="0"/>
          </a:p>
        </p:txBody>
      </p:sp>
      <p:sp>
        <p:nvSpPr>
          <p:cNvPr id="4" name="Прямоугольник 3"/>
          <p:cNvSpPr/>
          <p:nvPr/>
        </p:nvSpPr>
        <p:spPr>
          <a:xfrm>
            <a:off x="3635896" y="5517232"/>
            <a:ext cx="4572000" cy="1015663"/>
          </a:xfrm>
          <a:prstGeom prst="rect">
            <a:avLst/>
          </a:prstGeom>
        </p:spPr>
        <p:txBody>
          <a:bodyPr>
            <a:spAutoFit/>
          </a:bodyPr>
          <a:lstStyle/>
          <a:p>
            <a:pPr lvl="0" algn="ctr"/>
            <a:r>
              <a:rPr lang="ru-RU" sz="2000" b="1" dirty="0">
                <a:solidFill>
                  <a:srgbClr val="002060"/>
                </a:solidFill>
                <a:latin typeface="Calibri" pitchFamily="34" charset="0"/>
              </a:rPr>
              <a:t>ТЕМА 2.3. ВЗРЫВОПОЖАРНАЯ И ПОЖАРНАЯ ОПАСНОСТЬ ВЕЩЕСТВ И МАТЕРИАЛОВ</a:t>
            </a:r>
          </a:p>
        </p:txBody>
      </p:sp>
    </p:spTree>
    <p:extLst>
      <p:ext uri="{BB962C8B-B14F-4D97-AF65-F5344CB8AC3E}">
        <p14:creationId xmlns:p14="http://schemas.microsoft.com/office/powerpoint/2010/main" val="152812548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139952" y="5445224"/>
            <a:ext cx="4572000" cy="923330"/>
          </a:xfrm>
          <a:prstGeom prst="rect">
            <a:avLst/>
          </a:prstGeom>
        </p:spPr>
        <p:txBody>
          <a:bodyPr>
            <a:spAutoFit/>
          </a:bodyPr>
          <a:lstStyle/>
          <a:p>
            <a:pPr algn="ctr"/>
            <a:r>
              <a:rPr lang="ru-RU" b="1" dirty="0" smtClean="0">
                <a:solidFill>
                  <a:srgbClr val="002060"/>
                </a:solidFill>
                <a:latin typeface="Calibri" pitchFamily="34" charset="0"/>
              </a:rPr>
              <a:t>ТЕМА 2.4. ТРЕБОВАНИЯ ПОЖАРНОЙ БЕЗОПАСНОСТИ К ЭЛЕКТРОТЕХНИЧЕСКОЙ ПРОДУКЦИИ</a:t>
            </a:r>
            <a:endParaRPr lang="ru-RU" b="1" dirty="0">
              <a:solidFill>
                <a:srgbClr val="002060"/>
              </a:solidFill>
              <a:latin typeface="Calibri" pitchFamily="34" charset="0"/>
            </a:endParaRPr>
          </a:p>
        </p:txBody>
      </p:sp>
      <p:graphicFrame>
        <p:nvGraphicFramePr>
          <p:cNvPr id="5" name="Схема 4"/>
          <p:cNvGraphicFramePr/>
          <p:nvPr>
            <p:extLst>
              <p:ext uri="{D42A27DB-BD31-4B8C-83A1-F6EECF244321}">
                <p14:modId xmlns:p14="http://schemas.microsoft.com/office/powerpoint/2010/main" val="2665279734"/>
              </p:ext>
            </p:extLst>
          </p:nvPr>
        </p:nvGraphicFramePr>
        <p:xfrm>
          <a:off x="25191" y="613434"/>
          <a:ext cx="9144000" cy="11247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Прямоугольник 5"/>
          <p:cNvSpPr/>
          <p:nvPr/>
        </p:nvSpPr>
        <p:spPr>
          <a:xfrm>
            <a:off x="-20916" y="1738178"/>
            <a:ext cx="9190107" cy="830997"/>
          </a:xfrm>
          <a:prstGeom prst="rect">
            <a:avLst/>
          </a:prstGeom>
        </p:spPr>
        <p:txBody>
          <a:bodyPr wrap="square">
            <a:spAutoFit/>
          </a:bodyPr>
          <a:lstStyle/>
          <a:p>
            <a:pPr algn="just"/>
            <a:r>
              <a:rPr lang="ru-RU" sz="1200" dirty="0">
                <a:solidFill>
                  <a:srgbClr val="002060"/>
                </a:solidFill>
                <a:latin typeface="Calibri" pitchFamily="34" charset="0"/>
              </a:rPr>
              <a:t>Под степенью </a:t>
            </a:r>
            <a:r>
              <a:rPr lang="ru-RU" sz="1200" dirty="0" err="1">
                <a:solidFill>
                  <a:srgbClr val="002060"/>
                </a:solidFill>
                <a:latin typeface="Calibri" pitchFamily="34" charset="0"/>
              </a:rPr>
              <a:t>пожаровзрывоопасности</a:t>
            </a:r>
            <a:r>
              <a:rPr lang="ru-RU" sz="1200" dirty="0">
                <a:solidFill>
                  <a:srgbClr val="002060"/>
                </a:solidFill>
                <a:latin typeface="Calibri" pitchFamily="34" charset="0"/>
              </a:rPr>
              <a:t> и пожарной опасности электрооборудования понимается </a:t>
            </a:r>
            <a:r>
              <a:rPr lang="ru-RU" sz="1200" i="1" dirty="0">
                <a:solidFill>
                  <a:srgbClr val="002060"/>
                </a:solidFill>
                <a:latin typeface="Calibri" pitchFamily="34" charset="0"/>
              </a:rPr>
              <a:t>опасность возникновения источника зажигания внутри электрооборудования и (или) опасность контакта источника зажигания с окружающей электрооборудование горючей средой. </a:t>
            </a:r>
            <a:endParaRPr lang="ru-RU" sz="1200" i="1" dirty="0" smtClean="0">
              <a:solidFill>
                <a:srgbClr val="002060"/>
              </a:solidFill>
              <a:latin typeface="Calibri" pitchFamily="34" charset="0"/>
            </a:endParaRPr>
          </a:p>
          <a:p>
            <a:pPr algn="just"/>
            <a:r>
              <a:rPr lang="ru-RU" sz="1200" dirty="0" smtClean="0">
                <a:solidFill>
                  <a:srgbClr val="002060"/>
                </a:solidFill>
                <a:latin typeface="Calibri" pitchFamily="34" charset="0"/>
              </a:rPr>
              <a:t>Электрооборудование </a:t>
            </a:r>
            <a:r>
              <a:rPr lang="ru-RU" sz="1200" dirty="0">
                <a:solidFill>
                  <a:srgbClr val="002060"/>
                </a:solidFill>
                <a:latin typeface="Calibri" pitchFamily="34" charset="0"/>
              </a:rPr>
              <a:t>без средств </a:t>
            </a:r>
            <a:r>
              <a:rPr lang="ru-RU" sz="1200" dirty="0" err="1">
                <a:solidFill>
                  <a:srgbClr val="002060"/>
                </a:solidFill>
                <a:latin typeface="Calibri" pitchFamily="34" charset="0"/>
              </a:rPr>
              <a:t>пожаровзрывозащиты</a:t>
            </a:r>
            <a:r>
              <a:rPr lang="ru-RU" sz="1200" dirty="0">
                <a:solidFill>
                  <a:srgbClr val="002060"/>
                </a:solidFill>
                <a:latin typeface="Calibri" pitchFamily="34" charset="0"/>
              </a:rPr>
              <a:t> по уровням пожарной защиты и </a:t>
            </a:r>
            <a:r>
              <a:rPr lang="ru-RU" sz="1200" dirty="0" err="1">
                <a:solidFill>
                  <a:srgbClr val="002060"/>
                </a:solidFill>
                <a:latin typeface="Calibri" pitchFamily="34" charset="0"/>
              </a:rPr>
              <a:t>взрывозащиты</a:t>
            </a:r>
            <a:r>
              <a:rPr lang="ru-RU" sz="1200" dirty="0">
                <a:solidFill>
                  <a:srgbClr val="002060"/>
                </a:solidFill>
                <a:latin typeface="Calibri" pitchFamily="34" charset="0"/>
              </a:rPr>
              <a:t> </a:t>
            </a:r>
            <a:r>
              <a:rPr lang="ru-RU" sz="1200" b="1" dirty="0">
                <a:solidFill>
                  <a:srgbClr val="002060"/>
                </a:solidFill>
                <a:latin typeface="Calibri" pitchFamily="34" charset="0"/>
              </a:rPr>
              <a:t>не классифицируется.</a:t>
            </a:r>
          </a:p>
        </p:txBody>
      </p:sp>
      <p:sp>
        <p:nvSpPr>
          <p:cNvPr id="8" name="Прямоугольник 7"/>
          <p:cNvSpPr/>
          <p:nvPr/>
        </p:nvSpPr>
        <p:spPr>
          <a:xfrm>
            <a:off x="-24581" y="2569175"/>
            <a:ext cx="9144001" cy="276999"/>
          </a:xfrm>
          <a:prstGeom prst="rect">
            <a:avLst/>
          </a:prstGeom>
        </p:spPr>
        <p:txBody>
          <a:bodyPr wrap="square">
            <a:spAutoFit/>
          </a:bodyPr>
          <a:lstStyle/>
          <a:p>
            <a:pPr algn="ctr"/>
            <a:r>
              <a:rPr lang="ru-RU" sz="1200" b="1" dirty="0">
                <a:solidFill>
                  <a:srgbClr val="002060"/>
                </a:solidFill>
                <a:latin typeface="Calibri" pitchFamily="34" charset="0"/>
              </a:rPr>
              <a:t>Степень защиты </a:t>
            </a:r>
            <a:r>
              <a:rPr lang="ru-RU" sz="1200" b="1" dirty="0" err="1">
                <a:solidFill>
                  <a:srgbClr val="002060"/>
                </a:solidFill>
                <a:latin typeface="Calibri" pitchFamily="34" charset="0"/>
              </a:rPr>
              <a:t>пожарозащищенного</a:t>
            </a:r>
            <a:r>
              <a:rPr lang="ru-RU" sz="1200" b="1" dirty="0">
                <a:solidFill>
                  <a:srgbClr val="002060"/>
                </a:solidFill>
                <a:latin typeface="Calibri" pitchFamily="34" charset="0"/>
              </a:rPr>
              <a:t> электрооборудования от внешних твердых предметов</a:t>
            </a:r>
          </a:p>
        </p:txBody>
      </p:sp>
      <p:graphicFrame>
        <p:nvGraphicFramePr>
          <p:cNvPr id="9" name="Таблица 8"/>
          <p:cNvGraphicFramePr>
            <a:graphicFrameLocks noGrp="1"/>
          </p:cNvGraphicFramePr>
          <p:nvPr>
            <p:extLst>
              <p:ext uri="{D42A27DB-BD31-4B8C-83A1-F6EECF244321}">
                <p14:modId xmlns:p14="http://schemas.microsoft.com/office/powerpoint/2010/main" val="1294171094"/>
              </p:ext>
            </p:extLst>
          </p:nvPr>
        </p:nvGraphicFramePr>
        <p:xfrm>
          <a:off x="11729" y="2852936"/>
          <a:ext cx="9180514" cy="2157328"/>
        </p:xfrm>
        <a:graphic>
          <a:graphicData uri="http://schemas.openxmlformats.org/drawingml/2006/table">
            <a:tbl>
              <a:tblPr>
                <a:tableStyleId>{69C7853C-536D-4A76-A0AE-DD22124D55A5}</a:tableStyleId>
              </a:tblPr>
              <a:tblGrid>
                <a:gridCol w="1187626"/>
                <a:gridCol w="7992888"/>
              </a:tblGrid>
              <a:tr h="233478">
                <a:tc>
                  <a:txBody>
                    <a:bodyPr/>
                    <a:lstStyle/>
                    <a:p>
                      <a:pPr algn="ctr"/>
                      <a:r>
                        <a:rPr lang="ru-RU" sz="1200" dirty="0">
                          <a:solidFill>
                            <a:srgbClr val="002060"/>
                          </a:solidFill>
                          <a:effectLst/>
                          <a:latin typeface="Calibri" pitchFamily="34" charset="0"/>
                        </a:rPr>
                        <a:t>Первая цифра</a:t>
                      </a:r>
                    </a:p>
                  </a:txBody>
                  <a:tcPr marL="63925" marR="63925" marT="31963" marB="31963"/>
                </a:tc>
                <a:tc>
                  <a:txBody>
                    <a:bodyPr/>
                    <a:lstStyle/>
                    <a:p>
                      <a:pPr algn="ctr"/>
                      <a:r>
                        <a:rPr lang="ru-RU" sz="1200" dirty="0">
                          <a:solidFill>
                            <a:srgbClr val="002060"/>
                          </a:solidFill>
                          <a:effectLst/>
                          <a:latin typeface="Calibri" pitchFamily="34" charset="0"/>
                        </a:rPr>
                        <a:t>Краткое описание степени защиты</a:t>
                      </a:r>
                    </a:p>
                  </a:txBody>
                  <a:tcPr marL="63925" marR="63925" marT="31963" marB="31963"/>
                </a:tc>
              </a:tr>
              <a:tr h="227662">
                <a:tc>
                  <a:txBody>
                    <a:bodyPr/>
                    <a:lstStyle/>
                    <a:p>
                      <a:pPr algn="ctr"/>
                      <a:r>
                        <a:rPr lang="ru-RU" sz="1200">
                          <a:solidFill>
                            <a:srgbClr val="002060"/>
                          </a:solidFill>
                          <a:effectLst/>
                          <a:latin typeface="Calibri" pitchFamily="34" charset="0"/>
                        </a:rPr>
                        <a:t>0</a:t>
                      </a:r>
                    </a:p>
                  </a:txBody>
                  <a:tcPr marL="63925" marR="63925" marT="31963" marB="31963"/>
                </a:tc>
                <a:tc>
                  <a:txBody>
                    <a:bodyPr/>
                    <a:lstStyle/>
                    <a:p>
                      <a:r>
                        <a:rPr lang="ru-RU" sz="1200">
                          <a:solidFill>
                            <a:srgbClr val="002060"/>
                          </a:solidFill>
                          <a:effectLst/>
                          <a:latin typeface="Calibri" pitchFamily="34" charset="0"/>
                        </a:rPr>
                        <a:t>нет защиты</a:t>
                      </a:r>
                    </a:p>
                  </a:txBody>
                  <a:tcPr marL="63925" marR="63925" marT="31963" marB="31963"/>
                </a:tc>
              </a:tr>
              <a:tr h="233478">
                <a:tc>
                  <a:txBody>
                    <a:bodyPr/>
                    <a:lstStyle/>
                    <a:p>
                      <a:pPr algn="ctr"/>
                      <a:r>
                        <a:rPr lang="ru-RU" sz="1200">
                          <a:solidFill>
                            <a:srgbClr val="002060"/>
                          </a:solidFill>
                          <a:effectLst/>
                          <a:latin typeface="Calibri" pitchFamily="34" charset="0"/>
                        </a:rPr>
                        <a:t>1</a:t>
                      </a:r>
                    </a:p>
                  </a:txBody>
                  <a:tcPr marL="63925" marR="63925" marT="31963" marB="31963"/>
                </a:tc>
                <a:tc>
                  <a:txBody>
                    <a:bodyPr/>
                    <a:lstStyle/>
                    <a:p>
                      <a:r>
                        <a:rPr lang="ru-RU" sz="1200">
                          <a:solidFill>
                            <a:srgbClr val="002060"/>
                          </a:solidFill>
                          <a:effectLst/>
                          <a:latin typeface="Calibri" pitchFamily="34" charset="0"/>
                        </a:rPr>
                        <a:t>защищено от внешних твердых предметов диаметром 50 и более миллиметров</a:t>
                      </a:r>
                    </a:p>
                  </a:txBody>
                  <a:tcPr marL="63925" marR="63925" marT="31963" marB="31963"/>
                </a:tc>
              </a:tr>
              <a:tr h="233478">
                <a:tc>
                  <a:txBody>
                    <a:bodyPr/>
                    <a:lstStyle/>
                    <a:p>
                      <a:pPr algn="ctr"/>
                      <a:r>
                        <a:rPr lang="ru-RU" sz="1200">
                          <a:solidFill>
                            <a:srgbClr val="002060"/>
                          </a:solidFill>
                          <a:effectLst/>
                          <a:latin typeface="Calibri" pitchFamily="34" charset="0"/>
                        </a:rPr>
                        <a:t>2</a:t>
                      </a:r>
                    </a:p>
                  </a:txBody>
                  <a:tcPr marL="63925" marR="63925" marT="31963" marB="31963"/>
                </a:tc>
                <a:tc>
                  <a:txBody>
                    <a:bodyPr/>
                    <a:lstStyle/>
                    <a:p>
                      <a:r>
                        <a:rPr lang="ru-RU" sz="1200">
                          <a:solidFill>
                            <a:srgbClr val="002060"/>
                          </a:solidFill>
                          <a:effectLst/>
                          <a:latin typeface="Calibri" pitchFamily="34" charset="0"/>
                        </a:rPr>
                        <a:t>защищено от внешних твердых предметов диаметром 12,5 и более миллиметра</a:t>
                      </a:r>
                    </a:p>
                  </a:txBody>
                  <a:tcPr marL="63925" marR="63925" marT="31963" marB="31963"/>
                </a:tc>
              </a:tr>
              <a:tr h="233478">
                <a:tc>
                  <a:txBody>
                    <a:bodyPr/>
                    <a:lstStyle/>
                    <a:p>
                      <a:pPr algn="ctr"/>
                      <a:r>
                        <a:rPr lang="ru-RU" sz="1200" dirty="0">
                          <a:solidFill>
                            <a:srgbClr val="002060"/>
                          </a:solidFill>
                          <a:effectLst/>
                          <a:latin typeface="Calibri" pitchFamily="34" charset="0"/>
                        </a:rPr>
                        <a:t>3</a:t>
                      </a:r>
                    </a:p>
                  </a:txBody>
                  <a:tcPr marL="63925" marR="63925" marT="31963" marB="31963"/>
                </a:tc>
                <a:tc>
                  <a:txBody>
                    <a:bodyPr/>
                    <a:lstStyle/>
                    <a:p>
                      <a:r>
                        <a:rPr lang="ru-RU" sz="1200">
                          <a:solidFill>
                            <a:srgbClr val="002060"/>
                          </a:solidFill>
                          <a:effectLst/>
                          <a:latin typeface="Calibri" pitchFamily="34" charset="0"/>
                        </a:rPr>
                        <a:t>защищено от внешних твердых предметов диаметром 2,5 и более миллиметра</a:t>
                      </a:r>
                    </a:p>
                  </a:txBody>
                  <a:tcPr marL="63925" marR="63925" marT="31963" marB="31963"/>
                </a:tc>
              </a:tr>
              <a:tr h="233478">
                <a:tc>
                  <a:txBody>
                    <a:bodyPr/>
                    <a:lstStyle/>
                    <a:p>
                      <a:pPr algn="ctr"/>
                      <a:r>
                        <a:rPr lang="ru-RU" sz="1200">
                          <a:solidFill>
                            <a:srgbClr val="002060"/>
                          </a:solidFill>
                          <a:effectLst/>
                          <a:latin typeface="Calibri" pitchFamily="34" charset="0"/>
                        </a:rPr>
                        <a:t>4</a:t>
                      </a:r>
                    </a:p>
                  </a:txBody>
                  <a:tcPr marL="63925" marR="63925" marT="31963" marB="31963"/>
                </a:tc>
                <a:tc>
                  <a:txBody>
                    <a:bodyPr/>
                    <a:lstStyle/>
                    <a:p>
                      <a:r>
                        <a:rPr lang="ru-RU" sz="1200">
                          <a:solidFill>
                            <a:srgbClr val="002060"/>
                          </a:solidFill>
                          <a:effectLst/>
                          <a:latin typeface="Calibri" pitchFamily="34" charset="0"/>
                        </a:rPr>
                        <a:t>защищено от внешних твердых предметов диаметром 1 и более миллиметра</a:t>
                      </a:r>
                    </a:p>
                  </a:txBody>
                  <a:tcPr marL="63925" marR="63925" marT="31963" marB="31963"/>
                </a:tc>
              </a:tr>
              <a:tr h="396357">
                <a:tc>
                  <a:txBody>
                    <a:bodyPr/>
                    <a:lstStyle/>
                    <a:p>
                      <a:pPr algn="ctr"/>
                      <a:r>
                        <a:rPr lang="ru-RU" sz="1200">
                          <a:solidFill>
                            <a:srgbClr val="002060"/>
                          </a:solidFill>
                          <a:effectLst/>
                          <a:latin typeface="Calibri" pitchFamily="34" charset="0"/>
                        </a:rPr>
                        <a:t>5</a:t>
                      </a:r>
                    </a:p>
                  </a:txBody>
                  <a:tcPr marL="63925" marR="63925" marT="31963" marB="31963"/>
                </a:tc>
                <a:tc>
                  <a:txBody>
                    <a:bodyPr/>
                    <a:lstStyle/>
                    <a:p>
                      <a:r>
                        <a:rPr lang="ru-RU" sz="1200">
                          <a:solidFill>
                            <a:srgbClr val="002060"/>
                          </a:solidFill>
                          <a:effectLst/>
                          <a:latin typeface="Calibri" pitchFamily="34" charset="0"/>
                        </a:rPr>
                        <a:t>пылезащищено; защищено от проникновения пыли в количестве, нарушающем нормальную работу оборудования или снижающем его безопасность</a:t>
                      </a:r>
                    </a:p>
                  </a:txBody>
                  <a:tcPr marL="63925" marR="63925" marT="31963" marB="31963"/>
                </a:tc>
              </a:tr>
              <a:tr h="233478">
                <a:tc>
                  <a:txBody>
                    <a:bodyPr/>
                    <a:lstStyle/>
                    <a:p>
                      <a:pPr algn="ctr"/>
                      <a:r>
                        <a:rPr lang="ru-RU" sz="1200">
                          <a:solidFill>
                            <a:srgbClr val="002060"/>
                          </a:solidFill>
                          <a:effectLst/>
                          <a:latin typeface="Calibri" pitchFamily="34" charset="0"/>
                        </a:rPr>
                        <a:t>6</a:t>
                      </a:r>
                    </a:p>
                  </a:txBody>
                  <a:tcPr marL="63925" marR="63925" marT="31963" marB="31963"/>
                </a:tc>
                <a:tc>
                  <a:txBody>
                    <a:bodyPr/>
                    <a:lstStyle/>
                    <a:p>
                      <a:r>
                        <a:rPr lang="ru-RU" sz="1200" dirty="0">
                          <a:solidFill>
                            <a:srgbClr val="002060"/>
                          </a:solidFill>
                          <a:effectLst/>
                          <a:latin typeface="Calibri" pitchFamily="34" charset="0"/>
                        </a:rPr>
                        <a:t>пыленепроницаемо; защищено от проникновения пыли</a:t>
                      </a:r>
                    </a:p>
                  </a:txBody>
                  <a:tcPr marL="63925" marR="63925" marT="31963" marB="31963"/>
                </a:tc>
              </a:tr>
            </a:tbl>
          </a:graphicData>
        </a:graphic>
      </p:graphicFrame>
      <p:sp>
        <p:nvSpPr>
          <p:cNvPr id="10" name="Прямоугольник 9"/>
          <p:cNvSpPr/>
          <p:nvPr/>
        </p:nvSpPr>
        <p:spPr>
          <a:xfrm>
            <a:off x="4733" y="0"/>
            <a:ext cx="9164458" cy="646331"/>
          </a:xfrm>
          <a:prstGeom prst="rect">
            <a:avLst/>
          </a:prstGeom>
        </p:spPr>
        <p:txBody>
          <a:bodyPr wrap="square">
            <a:spAutoFit/>
          </a:bodyPr>
          <a:lstStyle/>
          <a:p>
            <a:pPr algn="just"/>
            <a:r>
              <a:rPr lang="ru-RU" sz="1200" dirty="0">
                <a:solidFill>
                  <a:srgbClr val="002060"/>
                </a:solidFill>
                <a:latin typeface="Calibri" pitchFamily="34" charset="0"/>
              </a:rPr>
              <a:t>Классификация электрооборудования по </a:t>
            </a:r>
            <a:r>
              <a:rPr lang="ru-RU" sz="1200" dirty="0" err="1">
                <a:solidFill>
                  <a:srgbClr val="002060"/>
                </a:solidFill>
                <a:latin typeface="Calibri" pitchFamily="34" charset="0"/>
              </a:rPr>
              <a:t>пожаровзрывоопасности</a:t>
            </a:r>
            <a:r>
              <a:rPr lang="ru-RU" sz="1200" dirty="0">
                <a:solidFill>
                  <a:srgbClr val="002060"/>
                </a:solidFill>
                <a:latin typeface="Calibri" pitchFamily="34" charset="0"/>
              </a:rPr>
              <a:t> и пожарной опасности применяется для определения области его безопасного применения и соответствующей </a:t>
            </a:r>
            <a:r>
              <a:rPr lang="ru-RU" sz="1200" b="1" dirty="0">
                <a:solidFill>
                  <a:srgbClr val="002060"/>
                </a:solidFill>
                <a:latin typeface="Calibri" pitchFamily="34" charset="0"/>
              </a:rPr>
              <a:t>этой области маркировки электрооборудования</a:t>
            </a:r>
            <a:r>
              <a:rPr lang="ru-RU" sz="1200" dirty="0">
                <a:solidFill>
                  <a:srgbClr val="002060"/>
                </a:solidFill>
                <a:latin typeface="Calibri" pitchFamily="34" charset="0"/>
              </a:rPr>
              <a:t>, а также для определения требований пожарной безопасности при эксплуатации электрооборудования.</a:t>
            </a:r>
          </a:p>
        </p:txBody>
      </p:sp>
    </p:spTree>
    <p:extLst>
      <p:ext uri="{BB962C8B-B14F-4D97-AF65-F5344CB8AC3E}">
        <p14:creationId xmlns:p14="http://schemas.microsoft.com/office/powerpoint/2010/main" val="317966716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139952" y="5445224"/>
            <a:ext cx="4572000" cy="923330"/>
          </a:xfrm>
          <a:prstGeom prst="rect">
            <a:avLst/>
          </a:prstGeom>
        </p:spPr>
        <p:txBody>
          <a:bodyPr>
            <a:spAutoFit/>
          </a:bodyPr>
          <a:lstStyle/>
          <a:p>
            <a:pPr lvl="0" algn="ctr"/>
            <a:r>
              <a:rPr lang="ru-RU" b="1" dirty="0">
                <a:solidFill>
                  <a:srgbClr val="002060"/>
                </a:solidFill>
                <a:latin typeface="Calibri" pitchFamily="34" charset="0"/>
              </a:rPr>
              <a:t>ТЕМА 2.4. ТРЕБОВАНИЯ ПОЖАРНОЙ БЕЗОПАСНОСТИ К ЭЛЕКТРОТЕХНИЧЕСКОЙ ПРОДУКЦИИ</a:t>
            </a:r>
          </a:p>
        </p:txBody>
      </p:sp>
      <p:sp>
        <p:nvSpPr>
          <p:cNvPr id="5" name="Прямоугольник 4"/>
          <p:cNvSpPr/>
          <p:nvPr/>
        </p:nvSpPr>
        <p:spPr>
          <a:xfrm>
            <a:off x="-19822" y="0"/>
            <a:ext cx="9163821" cy="307777"/>
          </a:xfrm>
          <a:prstGeom prst="rect">
            <a:avLst/>
          </a:prstGeom>
        </p:spPr>
        <p:txBody>
          <a:bodyPr wrap="square">
            <a:spAutoFit/>
          </a:bodyPr>
          <a:lstStyle/>
          <a:p>
            <a:pPr algn="ctr"/>
            <a:r>
              <a:rPr lang="ru-RU" sz="1400" b="1" dirty="0">
                <a:solidFill>
                  <a:srgbClr val="002060"/>
                </a:solidFill>
                <a:latin typeface="Calibri" pitchFamily="34" charset="0"/>
              </a:rPr>
              <a:t>Степень защиты </a:t>
            </a:r>
            <a:r>
              <a:rPr lang="ru-RU" sz="1400" b="1" dirty="0" err="1">
                <a:solidFill>
                  <a:srgbClr val="002060"/>
                </a:solidFill>
                <a:latin typeface="Calibri" pitchFamily="34" charset="0"/>
              </a:rPr>
              <a:t>пожарозащищенного</a:t>
            </a:r>
            <a:r>
              <a:rPr lang="ru-RU" sz="1400" b="1" dirty="0">
                <a:solidFill>
                  <a:srgbClr val="002060"/>
                </a:solidFill>
                <a:latin typeface="Calibri" pitchFamily="34" charset="0"/>
              </a:rPr>
              <a:t> электрооборудования от проникновения воды</a:t>
            </a:r>
          </a:p>
        </p:txBody>
      </p:sp>
      <p:graphicFrame>
        <p:nvGraphicFramePr>
          <p:cNvPr id="6" name="Таблица 5"/>
          <p:cNvGraphicFramePr>
            <a:graphicFrameLocks noGrp="1"/>
          </p:cNvGraphicFramePr>
          <p:nvPr>
            <p:extLst>
              <p:ext uri="{D42A27DB-BD31-4B8C-83A1-F6EECF244321}">
                <p14:modId xmlns:p14="http://schemas.microsoft.com/office/powerpoint/2010/main" val="618187849"/>
              </p:ext>
            </p:extLst>
          </p:nvPr>
        </p:nvGraphicFramePr>
        <p:xfrm>
          <a:off x="-19822" y="307777"/>
          <a:ext cx="9163822" cy="2377592"/>
        </p:xfrm>
        <a:graphic>
          <a:graphicData uri="http://schemas.openxmlformats.org/drawingml/2006/table">
            <a:tbl>
              <a:tblPr>
                <a:tableStyleId>{69C7853C-536D-4A76-A0AE-DD22124D55A5}</a:tableStyleId>
              </a:tblPr>
              <a:tblGrid>
                <a:gridCol w="1207446"/>
                <a:gridCol w="7956376"/>
              </a:tblGrid>
              <a:tr h="198922">
                <a:tc>
                  <a:txBody>
                    <a:bodyPr/>
                    <a:lstStyle/>
                    <a:p>
                      <a:pPr algn="ctr"/>
                      <a:r>
                        <a:rPr lang="ru-RU" sz="1200" b="1" dirty="0">
                          <a:solidFill>
                            <a:srgbClr val="002060"/>
                          </a:solidFill>
                          <a:effectLst/>
                          <a:latin typeface="Calibri" pitchFamily="34" charset="0"/>
                        </a:rPr>
                        <a:t>Вторая цифра</a:t>
                      </a:r>
                    </a:p>
                  </a:txBody>
                  <a:tcPr marL="53430" marR="53430" marT="26715" marB="26715"/>
                </a:tc>
                <a:tc>
                  <a:txBody>
                    <a:bodyPr/>
                    <a:lstStyle/>
                    <a:p>
                      <a:pPr algn="ctr"/>
                      <a:r>
                        <a:rPr lang="ru-RU" sz="1200" b="1" dirty="0">
                          <a:solidFill>
                            <a:srgbClr val="002060"/>
                          </a:solidFill>
                          <a:effectLst/>
                          <a:latin typeface="Calibri" pitchFamily="34" charset="0"/>
                        </a:rPr>
                        <a:t>Краткое описание степени защиты</a:t>
                      </a:r>
                    </a:p>
                  </a:txBody>
                  <a:tcPr marL="53430" marR="53430" marT="26715" marB="26715"/>
                </a:tc>
              </a:tr>
              <a:tr h="198922">
                <a:tc>
                  <a:txBody>
                    <a:bodyPr/>
                    <a:lstStyle/>
                    <a:p>
                      <a:pPr algn="ctr"/>
                      <a:r>
                        <a:rPr lang="ru-RU" sz="1200">
                          <a:solidFill>
                            <a:srgbClr val="002060"/>
                          </a:solidFill>
                          <a:effectLst/>
                          <a:latin typeface="Calibri" pitchFamily="34" charset="0"/>
                        </a:rPr>
                        <a:t>0</a:t>
                      </a:r>
                    </a:p>
                  </a:txBody>
                  <a:tcPr marL="53430" marR="53430" marT="26715" marB="26715"/>
                </a:tc>
                <a:tc>
                  <a:txBody>
                    <a:bodyPr/>
                    <a:lstStyle/>
                    <a:p>
                      <a:r>
                        <a:rPr lang="ru-RU" sz="1200">
                          <a:solidFill>
                            <a:srgbClr val="002060"/>
                          </a:solidFill>
                          <a:effectLst/>
                          <a:latin typeface="Calibri" pitchFamily="34" charset="0"/>
                        </a:rPr>
                        <a:t>нет защиты</a:t>
                      </a:r>
                    </a:p>
                  </a:txBody>
                  <a:tcPr marL="53430" marR="53430" marT="26715" marB="26715"/>
                </a:tc>
              </a:tr>
              <a:tr h="198922">
                <a:tc>
                  <a:txBody>
                    <a:bodyPr/>
                    <a:lstStyle/>
                    <a:p>
                      <a:pPr algn="ctr"/>
                      <a:r>
                        <a:rPr lang="ru-RU" sz="1200">
                          <a:solidFill>
                            <a:srgbClr val="002060"/>
                          </a:solidFill>
                          <a:effectLst/>
                          <a:latin typeface="Calibri" pitchFamily="34" charset="0"/>
                        </a:rPr>
                        <a:t>1</a:t>
                      </a:r>
                    </a:p>
                  </a:txBody>
                  <a:tcPr marL="53430" marR="53430" marT="26715" marB="26715"/>
                </a:tc>
                <a:tc>
                  <a:txBody>
                    <a:bodyPr/>
                    <a:lstStyle/>
                    <a:p>
                      <a:r>
                        <a:rPr lang="ru-RU" sz="1200">
                          <a:solidFill>
                            <a:srgbClr val="002060"/>
                          </a:solidFill>
                          <a:effectLst/>
                          <a:latin typeface="Calibri" pitchFamily="34" charset="0"/>
                        </a:rPr>
                        <a:t>защищено от вертикально падающих капель воды</a:t>
                      </a:r>
                    </a:p>
                  </a:txBody>
                  <a:tcPr marL="53430" marR="53430" marT="26715" marB="26715"/>
                </a:tc>
              </a:tr>
              <a:tr h="250802">
                <a:tc>
                  <a:txBody>
                    <a:bodyPr/>
                    <a:lstStyle/>
                    <a:p>
                      <a:pPr algn="ctr"/>
                      <a:r>
                        <a:rPr lang="ru-RU" sz="1200">
                          <a:solidFill>
                            <a:srgbClr val="002060"/>
                          </a:solidFill>
                          <a:effectLst/>
                          <a:latin typeface="Calibri" pitchFamily="34" charset="0"/>
                        </a:rPr>
                        <a:t>2</a:t>
                      </a:r>
                    </a:p>
                  </a:txBody>
                  <a:tcPr marL="53430" marR="53430" marT="26715" marB="26715"/>
                </a:tc>
                <a:tc>
                  <a:txBody>
                    <a:bodyPr/>
                    <a:lstStyle/>
                    <a:p>
                      <a:r>
                        <a:rPr lang="ru-RU" sz="1200">
                          <a:solidFill>
                            <a:srgbClr val="002060"/>
                          </a:solidFill>
                          <a:effectLst/>
                          <a:latin typeface="Calibri" pitchFamily="34" charset="0"/>
                        </a:rPr>
                        <a:t>защищено от вертикально падающих капель воды, когда оболочка отклонена на угол не более 15 градусов</a:t>
                      </a:r>
                    </a:p>
                  </a:txBody>
                  <a:tcPr marL="53430" marR="53430" marT="26715" marB="26715"/>
                </a:tc>
              </a:tr>
              <a:tr h="198922">
                <a:tc>
                  <a:txBody>
                    <a:bodyPr/>
                    <a:lstStyle/>
                    <a:p>
                      <a:pPr algn="ctr"/>
                      <a:r>
                        <a:rPr lang="ru-RU" sz="1200">
                          <a:solidFill>
                            <a:srgbClr val="002060"/>
                          </a:solidFill>
                          <a:effectLst/>
                          <a:latin typeface="Calibri" pitchFamily="34" charset="0"/>
                        </a:rPr>
                        <a:t>3</a:t>
                      </a:r>
                    </a:p>
                  </a:txBody>
                  <a:tcPr marL="53430" marR="53430" marT="26715" marB="26715"/>
                </a:tc>
                <a:tc>
                  <a:txBody>
                    <a:bodyPr/>
                    <a:lstStyle/>
                    <a:p>
                      <a:r>
                        <a:rPr lang="ru-RU" sz="1200">
                          <a:solidFill>
                            <a:srgbClr val="002060"/>
                          </a:solidFill>
                          <a:effectLst/>
                          <a:latin typeface="Calibri" pitchFamily="34" charset="0"/>
                        </a:rPr>
                        <a:t>защищено от воды, падающей в виде дождя под углом не более 60 градусов</a:t>
                      </a:r>
                    </a:p>
                  </a:txBody>
                  <a:tcPr marL="53430" marR="53430" marT="26715" marB="26715"/>
                </a:tc>
              </a:tr>
              <a:tr h="198922">
                <a:tc>
                  <a:txBody>
                    <a:bodyPr/>
                    <a:lstStyle/>
                    <a:p>
                      <a:pPr algn="ctr"/>
                      <a:r>
                        <a:rPr lang="ru-RU" sz="1200">
                          <a:solidFill>
                            <a:srgbClr val="002060"/>
                          </a:solidFill>
                          <a:effectLst/>
                          <a:latin typeface="Calibri" pitchFamily="34" charset="0"/>
                        </a:rPr>
                        <a:t>4</a:t>
                      </a:r>
                    </a:p>
                  </a:txBody>
                  <a:tcPr marL="53430" marR="53430" marT="26715" marB="26715"/>
                </a:tc>
                <a:tc>
                  <a:txBody>
                    <a:bodyPr/>
                    <a:lstStyle/>
                    <a:p>
                      <a:r>
                        <a:rPr lang="ru-RU" sz="1200">
                          <a:solidFill>
                            <a:srgbClr val="002060"/>
                          </a:solidFill>
                          <a:effectLst/>
                          <a:latin typeface="Calibri" pitchFamily="34" charset="0"/>
                        </a:rPr>
                        <a:t>защищено от сплошного обрызгивания любого направления</a:t>
                      </a:r>
                    </a:p>
                  </a:txBody>
                  <a:tcPr marL="53430" marR="53430" marT="26715" marB="26715"/>
                </a:tc>
              </a:tr>
              <a:tr h="198922">
                <a:tc>
                  <a:txBody>
                    <a:bodyPr/>
                    <a:lstStyle/>
                    <a:p>
                      <a:pPr algn="ctr"/>
                      <a:r>
                        <a:rPr lang="ru-RU" sz="1200">
                          <a:solidFill>
                            <a:srgbClr val="002060"/>
                          </a:solidFill>
                          <a:effectLst/>
                          <a:latin typeface="Calibri" pitchFamily="34" charset="0"/>
                        </a:rPr>
                        <a:t>5</a:t>
                      </a:r>
                    </a:p>
                  </a:txBody>
                  <a:tcPr marL="53430" marR="53430" marT="26715" marB="26715"/>
                </a:tc>
                <a:tc>
                  <a:txBody>
                    <a:bodyPr/>
                    <a:lstStyle/>
                    <a:p>
                      <a:r>
                        <a:rPr lang="ru-RU" sz="1200">
                          <a:solidFill>
                            <a:srgbClr val="002060"/>
                          </a:solidFill>
                          <a:effectLst/>
                          <a:latin typeface="Calibri" pitchFamily="34" charset="0"/>
                        </a:rPr>
                        <a:t>защищено от водяных струй из сопла с внутренним диаметром 6,3 миллиметра</a:t>
                      </a:r>
                    </a:p>
                  </a:txBody>
                  <a:tcPr marL="53430" marR="53430" marT="26715" marB="26715"/>
                </a:tc>
              </a:tr>
              <a:tr h="198922">
                <a:tc>
                  <a:txBody>
                    <a:bodyPr/>
                    <a:lstStyle/>
                    <a:p>
                      <a:pPr algn="ctr"/>
                      <a:r>
                        <a:rPr lang="ru-RU" sz="1200">
                          <a:solidFill>
                            <a:srgbClr val="002060"/>
                          </a:solidFill>
                          <a:effectLst/>
                          <a:latin typeface="Calibri" pitchFamily="34" charset="0"/>
                        </a:rPr>
                        <a:t>6</a:t>
                      </a:r>
                    </a:p>
                  </a:txBody>
                  <a:tcPr marL="53430" marR="53430" marT="26715" marB="26715"/>
                </a:tc>
                <a:tc>
                  <a:txBody>
                    <a:bodyPr/>
                    <a:lstStyle/>
                    <a:p>
                      <a:r>
                        <a:rPr lang="ru-RU" sz="1200">
                          <a:solidFill>
                            <a:srgbClr val="002060"/>
                          </a:solidFill>
                          <a:effectLst/>
                          <a:latin typeface="Calibri" pitchFamily="34" charset="0"/>
                        </a:rPr>
                        <a:t>защищено от водяных струй из сопла с внутренним диаметром 12,5 миллиметра</a:t>
                      </a:r>
                    </a:p>
                  </a:txBody>
                  <a:tcPr marL="53430" marR="53430" marT="26715" marB="26715"/>
                </a:tc>
              </a:tr>
              <a:tr h="198922">
                <a:tc>
                  <a:txBody>
                    <a:bodyPr/>
                    <a:lstStyle/>
                    <a:p>
                      <a:pPr algn="ctr"/>
                      <a:r>
                        <a:rPr lang="ru-RU" sz="1200">
                          <a:solidFill>
                            <a:srgbClr val="002060"/>
                          </a:solidFill>
                          <a:effectLst/>
                          <a:latin typeface="Calibri" pitchFamily="34" charset="0"/>
                        </a:rPr>
                        <a:t>7</a:t>
                      </a:r>
                    </a:p>
                  </a:txBody>
                  <a:tcPr marL="53430" marR="53430" marT="26715" marB="26715"/>
                </a:tc>
                <a:tc>
                  <a:txBody>
                    <a:bodyPr/>
                    <a:lstStyle/>
                    <a:p>
                      <a:r>
                        <a:rPr lang="ru-RU" sz="1200">
                          <a:solidFill>
                            <a:srgbClr val="002060"/>
                          </a:solidFill>
                          <a:effectLst/>
                          <a:latin typeface="Calibri" pitchFamily="34" charset="0"/>
                        </a:rPr>
                        <a:t>защищено от воздействия при погружении в воду не более чем на 30 минут</a:t>
                      </a:r>
                    </a:p>
                  </a:txBody>
                  <a:tcPr marL="53430" marR="53430" marT="26715" marB="26715"/>
                </a:tc>
              </a:tr>
              <a:tr h="198922">
                <a:tc>
                  <a:txBody>
                    <a:bodyPr/>
                    <a:lstStyle/>
                    <a:p>
                      <a:pPr algn="ctr"/>
                      <a:r>
                        <a:rPr lang="ru-RU" sz="1200">
                          <a:solidFill>
                            <a:srgbClr val="002060"/>
                          </a:solidFill>
                          <a:effectLst/>
                          <a:latin typeface="Calibri" pitchFamily="34" charset="0"/>
                        </a:rPr>
                        <a:t>8</a:t>
                      </a:r>
                    </a:p>
                  </a:txBody>
                  <a:tcPr marL="53430" marR="53430" marT="26715" marB="26715"/>
                </a:tc>
                <a:tc>
                  <a:txBody>
                    <a:bodyPr/>
                    <a:lstStyle/>
                    <a:p>
                      <a:r>
                        <a:rPr lang="ru-RU" sz="1200" dirty="0">
                          <a:solidFill>
                            <a:srgbClr val="002060"/>
                          </a:solidFill>
                          <a:effectLst/>
                          <a:latin typeface="Calibri" pitchFamily="34" charset="0"/>
                        </a:rPr>
                        <a:t>защищено от воздействия при погружении в воду более чем на 30 минут</a:t>
                      </a:r>
                    </a:p>
                  </a:txBody>
                  <a:tcPr marL="53430" marR="53430" marT="26715" marB="26715"/>
                </a:tc>
              </a:tr>
            </a:tbl>
          </a:graphicData>
        </a:graphic>
      </p:graphicFrame>
      <p:sp>
        <p:nvSpPr>
          <p:cNvPr id="7" name="Прямоугольник 6"/>
          <p:cNvSpPr/>
          <p:nvPr/>
        </p:nvSpPr>
        <p:spPr>
          <a:xfrm>
            <a:off x="0" y="2708920"/>
            <a:ext cx="9163821" cy="738664"/>
          </a:xfrm>
          <a:prstGeom prst="rect">
            <a:avLst/>
          </a:prstGeom>
        </p:spPr>
        <p:txBody>
          <a:bodyPr wrap="square">
            <a:spAutoFit/>
          </a:bodyPr>
          <a:lstStyle/>
          <a:p>
            <a:pPr algn="just"/>
            <a:r>
              <a:rPr lang="ru-RU" sz="1400" dirty="0">
                <a:solidFill>
                  <a:srgbClr val="002060"/>
                </a:solidFill>
                <a:latin typeface="Calibri" pitchFamily="34" charset="0"/>
              </a:rPr>
              <a:t>Маркировка степени защиты оболочки электрооборудования осуществляется при помощи международного знака защиты </a:t>
            </a:r>
            <a:r>
              <a:rPr lang="ru-RU" sz="1400" b="1" dirty="0">
                <a:solidFill>
                  <a:srgbClr val="FF0000"/>
                </a:solidFill>
                <a:latin typeface="Calibri" pitchFamily="34" charset="0"/>
              </a:rPr>
              <a:t>(IP) и двух цифр, первая из которых означает защиту от попадания твердых предметов, вторая - от проникновения воды.</a:t>
            </a:r>
          </a:p>
        </p:txBody>
      </p:sp>
      <p:pic>
        <p:nvPicPr>
          <p:cNvPr id="8" name="Рисунок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65714" y="3212976"/>
            <a:ext cx="5328592" cy="1855140"/>
          </a:xfrm>
          <a:prstGeom prst="rect">
            <a:avLst/>
          </a:prstGeom>
        </p:spPr>
      </p:pic>
    </p:spTree>
    <p:extLst>
      <p:ext uri="{BB962C8B-B14F-4D97-AF65-F5344CB8AC3E}">
        <p14:creationId xmlns:p14="http://schemas.microsoft.com/office/powerpoint/2010/main" val="29031992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139952" y="5445224"/>
            <a:ext cx="4572000" cy="923330"/>
          </a:xfrm>
          <a:prstGeom prst="rect">
            <a:avLst/>
          </a:prstGeom>
        </p:spPr>
        <p:txBody>
          <a:bodyPr>
            <a:spAutoFit/>
          </a:bodyPr>
          <a:lstStyle/>
          <a:p>
            <a:pPr lvl="0" algn="ctr"/>
            <a:r>
              <a:rPr lang="ru-RU" b="1" dirty="0">
                <a:solidFill>
                  <a:srgbClr val="002060"/>
                </a:solidFill>
                <a:latin typeface="Calibri" pitchFamily="34" charset="0"/>
              </a:rPr>
              <a:t>ТЕМА 2.4. ТРЕБОВАНИЯ ПОЖАРНОЙ БЕЗОПАСНОСТИ К ЭЛЕКТРОТЕХНИЧЕСКОЙ ПРОДУКЦИИ</a:t>
            </a:r>
          </a:p>
        </p:txBody>
      </p:sp>
      <p:sp>
        <p:nvSpPr>
          <p:cNvPr id="5" name="Прямоугольник 4"/>
          <p:cNvSpPr/>
          <p:nvPr/>
        </p:nvSpPr>
        <p:spPr>
          <a:xfrm>
            <a:off x="0" y="0"/>
            <a:ext cx="9144000" cy="523220"/>
          </a:xfrm>
          <a:prstGeom prst="rect">
            <a:avLst/>
          </a:prstGeom>
        </p:spPr>
        <p:txBody>
          <a:bodyPr wrap="square">
            <a:spAutoFit/>
          </a:bodyPr>
          <a:lstStyle/>
          <a:p>
            <a:pPr algn="just"/>
            <a:r>
              <a:rPr lang="ru-RU" sz="1400" b="1" dirty="0">
                <a:solidFill>
                  <a:srgbClr val="002060"/>
                </a:solidFill>
                <a:latin typeface="Calibri" pitchFamily="34" charset="0"/>
              </a:rPr>
              <a:t>Взрывозащищенное электрооборудование классифицируется </a:t>
            </a:r>
            <a:r>
              <a:rPr lang="ru-RU" sz="1400" b="1" dirty="0">
                <a:solidFill>
                  <a:srgbClr val="FF0000"/>
                </a:solidFill>
                <a:latin typeface="Calibri" pitchFamily="34" charset="0"/>
              </a:rPr>
              <a:t>по уровням </a:t>
            </a:r>
            <a:r>
              <a:rPr lang="ru-RU" sz="1400" b="1" dirty="0" err="1">
                <a:solidFill>
                  <a:srgbClr val="FF0000"/>
                </a:solidFill>
                <a:latin typeface="Calibri" pitchFamily="34" charset="0"/>
              </a:rPr>
              <a:t>взрывозащиты</a:t>
            </a:r>
            <a:r>
              <a:rPr lang="ru-RU" sz="1400" b="1" dirty="0">
                <a:solidFill>
                  <a:srgbClr val="FF0000"/>
                </a:solidFill>
                <a:latin typeface="Calibri" pitchFamily="34" charset="0"/>
              </a:rPr>
              <a:t>, видам </a:t>
            </a:r>
            <a:r>
              <a:rPr lang="ru-RU" sz="1400" b="1" dirty="0" err="1">
                <a:solidFill>
                  <a:srgbClr val="FF0000"/>
                </a:solidFill>
                <a:latin typeface="Calibri" pitchFamily="34" charset="0"/>
              </a:rPr>
              <a:t>взрывозащиты</a:t>
            </a:r>
            <a:r>
              <a:rPr lang="ru-RU" sz="1400" b="1" dirty="0">
                <a:solidFill>
                  <a:srgbClr val="FF0000"/>
                </a:solidFill>
                <a:latin typeface="Calibri" pitchFamily="34" charset="0"/>
              </a:rPr>
              <a:t>, группам и температурным классам.</a:t>
            </a:r>
          </a:p>
        </p:txBody>
      </p:sp>
      <p:graphicFrame>
        <p:nvGraphicFramePr>
          <p:cNvPr id="6" name="Схема 5"/>
          <p:cNvGraphicFramePr/>
          <p:nvPr>
            <p:extLst>
              <p:ext uri="{D42A27DB-BD31-4B8C-83A1-F6EECF244321}">
                <p14:modId xmlns:p14="http://schemas.microsoft.com/office/powerpoint/2010/main" val="3991487351"/>
              </p:ext>
            </p:extLst>
          </p:nvPr>
        </p:nvGraphicFramePr>
        <p:xfrm>
          <a:off x="0" y="523220"/>
          <a:ext cx="9144000" cy="9615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Прямоугольник 6"/>
          <p:cNvSpPr/>
          <p:nvPr/>
        </p:nvSpPr>
        <p:spPr>
          <a:xfrm>
            <a:off x="12900" y="1484784"/>
            <a:ext cx="9131099" cy="523220"/>
          </a:xfrm>
          <a:prstGeom prst="rect">
            <a:avLst/>
          </a:prstGeom>
        </p:spPr>
        <p:txBody>
          <a:bodyPr wrap="square">
            <a:spAutoFit/>
          </a:bodyPr>
          <a:lstStyle/>
          <a:p>
            <a:pPr algn="just"/>
            <a:r>
              <a:rPr lang="ru-RU" sz="1400" b="1" dirty="0" err="1">
                <a:solidFill>
                  <a:srgbClr val="002060"/>
                </a:solidFill>
                <a:latin typeface="Calibri" pitchFamily="34" charset="0"/>
              </a:rPr>
              <a:t>Особовзрывобезопасное</a:t>
            </a:r>
            <a:r>
              <a:rPr lang="ru-RU" sz="1400" b="1" dirty="0">
                <a:solidFill>
                  <a:srgbClr val="002060"/>
                </a:solidFill>
                <a:latin typeface="Calibri" pitchFamily="34" charset="0"/>
              </a:rPr>
              <a:t> электрооборудование </a:t>
            </a:r>
            <a:r>
              <a:rPr lang="ru-RU" sz="1400" dirty="0">
                <a:solidFill>
                  <a:srgbClr val="002060"/>
                </a:solidFill>
                <a:latin typeface="Calibri" pitchFamily="34" charset="0"/>
              </a:rPr>
              <a:t>- это взрывобезопасное электрооборудование с дополнительными средствами </a:t>
            </a:r>
            <a:r>
              <a:rPr lang="ru-RU" sz="1400" dirty="0" err="1">
                <a:solidFill>
                  <a:srgbClr val="002060"/>
                </a:solidFill>
                <a:latin typeface="Calibri" pitchFamily="34" charset="0"/>
              </a:rPr>
              <a:t>взрывозащиты</a:t>
            </a:r>
            <a:r>
              <a:rPr lang="ru-RU" sz="1400" dirty="0">
                <a:solidFill>
                  <a:srgbClr val="002060"/>
                </a:solidFill>
                <a:latin typeface="Calibri" pitchFamily="34" charset="0"/>
              </a:rPr>
              <a:t>.</a:t>
            </a:r>
          </a:p>
        </p:txBody>
      </p:sp>
      <p:sp>
        <p:nvSpPr>
          <p:cNvPr id="8" name="Прямоугольник 7"/>
          <p:cNvSpPr/>
          <p:nvPr/>
        </p:nvSpPr>
        <p:spPr>
          <a:xfrm>
            <a:off x="-1183" y="1970837"/>
            <a:ext cx="9131099" cy="954107"/>
          </a:xfrm>
          <a:prstGeom prst="rect">
            <a:avLst/>
          </a:prstGeom>
        </p:spPr>
        <p:txBody>
          <a:bodyPr wrap="square">
            <a:spAutoFit/>
          </a:bodyPr>
          <a:lstStyle/>
          <a:p>
            <a:pPr algn="just"/>
            <a:r>
              <a:rPr lang="ru-RU" sz="1400" dirty="0">
                <a:solidFill>
                  <a:srgbClr val="002060"/>
                </a:solidFill>
                <a:latin typeface="Calibri" pitchFamily="34" charset="0"/>
              </a:rPr>
              <a:t>Взрывобезопасное электрооборудование обеспечивает </a:t>
            </a:r>
            <a:r>
              <a:rPr lang="ru-RU" sz="1400" dirty="0" err="1">
                <a:solidFill>
                  <a:srgbClr val="002060"/>
                </a:solidFill>
                <a:latin typeface="Calibri" pitchFamily="34" charset="0"/>
              </a:rPr>
              <a:t>взрывозащиту</a:t>
            </a:r>
            <a:r>
              <a:rPr lang="ru-RU" sz="1400" dirty="0">
                <a:solidFill>
                  <a:srgbClr val="002060"/>
                </a:solidFill>
                <a:latin typeface="Calibri" pitchFamily="34" charset="0"/>
              </a:rPr>
              <a:t> как при нормальном режиме работы оборудования, так и при повреждении, за исключением повреждения средств </a:t>
            </a:r>
            <a:r>
              <a:rPr lang="ru-RU" sz="1400" dirty="0" err="1">
                <a:solidFill>
                  <a:srgbClr val="002060"/>
                </a:solidFill>
                <a:latin typeface="Calibri" pitchFamily="34" charset="0"/>
              </a:rPr>
              <a:t>взрывозащиты</a:t>
            </a:r>
            <a:r>
              <a:rPr lang="ru-RU" sz="1400" dirty="0">
                <a:solidFill>
                  <a:srgbClr val="002060"/>
                </a:solidFill>
                <a:latin typeface="Calibri" pitchFamily="34" charset="0"/>
              </a:rPr>
              <a:t>. </a:t>
            </a:r>
            <a:endParaRPr lang="ru-RU" sz="1400" dirty="0" smtClean="0">
              <a:solidFill>
                <a:srgbClr val="002060"/>
              </a:solidFill>
              <a:latin typeface="Calibri" pitchFamily="34" charset="0"/>
            </a:endParaRPr>
          </a:p>
          <a:p>
            <a:pPr algn="just"/>
            <a:r>
              <a:rPr lang="ru-RU" sz="1400" dirty="0" smtClean="0">
                <a:solidFill>
                  <a:srgbClr val="002060"/>
                </a:solidFill>
                <a:latin typeface="Calibri" pitchFamily="34" charset="0"/>
              </a:rPr>
              <a:t>Электрооборудование </a:t>
            </a:r>
            <a:r>
              <a:rPr lang="ru-RU" sz="1400" dirty="0">
                <a:solidFill>
                  <a:srgbClr val="002060"/>
                </a:solidFill>
                <a:latin typeface="Calibri" pitchFamily="34" charset="0"/>
              </a:rPr>
              <a:t>повышенной надежности против взрыва обеспечивает </a:t>
            </a:r>
            <a:r>
              <a:rPr lang="ru-RU" sz="1400" dirty="0" err="1">
                <a:solidFill>
                  <a:srgbClr val="002060"/>
                </a:solidFill>
                <a:latin typeface="Calibri" pitchFamily="34" charset="0"/>
              </a:rPr>
              <a:t>взрывозащиту</a:t>
            </a:r>
            <a:r>
              <a:rPr lang="ru-RU" sz="1400" dirty="0">
                <a:solidFill>
                  <a:srgbClr val="002060"/>
                </a:solidFill>
                <a:latin typeface="Calibri" pitchFamily="34" charset="0"/>
              </a:rPr>
              <a:t> только при нормальном режиме работы оборудования (при отсутствии аварий и повреждений).</a:t>
            </a:r>
          </a:p>
        </p:txBody>
      </p:sp>
      <p:sp>
        <p:nvSpPr>
          <p:cNvPr id="9" name="Прямоугольник 8"/>
          <p:cNvSpPr/>
          <p:nvPr/>
        </p:nvSpPr>
        <p:spPr>
          <a:xfrm>
            <a:off x="-1184" y="3036196"/>
            <a:ext cx="6733423" cy="1815882"/>
          </a:xfrm>
          <a:prstGeom prst="rect">
            <a:avLst/>
          </a:prstGeom>
        </p:spPr>
        <p:txBody>
          <a:bodyPr wrap="square">
            <a:spAutoFit/>
          </a:bodyPr>
          <a:lstStyle/>
          <a:p>
            <a:pPr algn="just"/>
            <a:r>
              <a:rPr lang="ru-RU" sz="1400" b="1" dirty="0" smtClean="0">
                <a:solidFill>
                  <a:srgbClr val="002060"/>
                </a:solidFill>
                <a:latin typeface="Calibri" pitchFamily="34" charset="0"/>
              </a:rPr>
              <a:t>Взрывозащищенное </a:t>
            </a:r>
            <a:r>
              <a:rPr lang="ru-RU" sz="1400" b="1" dirty="0">
                <a:solidFill>
                  <a:srgbClr val="002060"/>
                </a:solidFill>
                <a:latin typeface="Calibri" pitchFamily="34" charset="0"/>
              </a:rPr>
              <a:t>электрооборудование должно иметь маркировку. В приведенной ниже последовательности должны указываться</a:t>
            </a:r>
            <a:r>
              <a:rPr lang="ru-RU" sz="1400" b="1" dirty="0" smtClean="0">
                <a:solidFill>
                  <a:srgbClr val="002060"/>
                </a:solidFill>
                <a:latin typeface="Calibri" pitchFamily="34" charset="0"/>
              </a:rPr>
              <a:t>:</a:t>
            </a:r>
          </a:p>
          <a:p>
            <a:pPr algn="just"/>
            <a:endParaRPr lang="ru-RU" sz="1400" b="1" dirty="0">
              <a:solidFill>
                <a:srgbClr val="002060"/>
              </a:solidFill>
              <a:latin typeface="Calibri" pitchFamily="34" charset="0"/>
            </a:endParaRPr>
          </a:p>
          <a:p>
            <a:pPr algn="just"/>
            <a:r>
              <a:rPr lang="ru-RU" sz="1400" dirty="0">
                <a:solidFill>
                  <a:srgbClr val="002060"/>
                </a:solidFill>
                <a:latin typeface="Calibri" pitchFamily="34" charset="0"/>
              </a:rPr>
              <a:t>1) знак уровня </a:t>
            </a:r>
            <a:r>
              <a:rPr lang="ru-RU" sz="1400" dirty="0" err="1">
                <a:solidFill>
                  <a:srgbClr val="002060"/>
                </a:solidFill>
                <a:latin typeface="Calibri" pitchFamily="34" charset="0"/>
              </a:rPr>
              <a:t>взрывозащиты</a:t>
            </a:r>
            <a:r>
              <a:rPr lang="ru-RU" sz="1400" dirty="0">
                <a:solidFill>
                  <a:srgbClr val="002060"/>
                </a:solidFill>
                <a:latin typeface="Calibri" pitchFamily="34" charset="0"/>
              </a:rPr>
              <a:t> электрооборудования (2, 1, 0);</a:t>
            </a:r>
          </a:p>
          <a:p>
            <a:pPr algn="just"/>
            <a:r>
              <a:rPr lang="ru-RU" sz="1400" dirty="0">
                <a:solidFill>
                  <a:srgbClr val="002060"/>
                </a:solidFill>
                <a:latin typeface="Calibri" pitchFamily="34" charset="0"/>
              </a:rPr>
              <a:t>2) знак, относящий электрооборудование к взрывозащищенному (</a:t>
            </a:r>
            <a:r>
              <a:rPr lang="ru-RU" sz="1400" dirty="0" err="1">
                <a:solidFill>
                  <a:srgbClr val="002060"/>
                </a:solidFill>
                <a:latin typeface="Calibri" pitchFamily="34" charset="0"/>
              </a:rPr>
              <a:t>Ех</a:t>
            </a:r>
            <a:r>
              <a:rPr lang="ru-RU" sz="1400" dirty="0">
                <a:solidFill>
                  <a:srgbClr val="002060"/>
                </a:solidFill>
                <a:latin typeface="Calibri" pitchFamily="34" charset="0"/>
              </a:rPr>
              <a:t>);</a:t>
            </a:r>
          </a:p>
          <a:p>
            <a:pPr algn="just"/>
            <a:r>
              <a:rPr lang="ru-RU" sz="1400" dirty="0">
                <a:solidFill>
                  <a:srgbClr val="002060"/>
                </a:solidFill>
                <a:latin typeface="Calibri" pitchFamily="34" charset="0"/>
              </a:rPr>
              <a:t>3) знак вида </a:t>
            </a:r>
            <a:r>
              <a:rPr lang="ru-RU" sz="1400" dirty="0" err="1">
                <a:solidFill>
                  <a:srgbClr val="002060"/>
                </a:solidFill>
                <a:latin typeface="Calibri" pitchFamily="34" charset="0"/>
              </a:rPr>
              <a:t>взрывозащиты</a:t>
            </a:r>
            <a:r>
              <a:rPr lang="ru-RU" sz="1400" dirty="0">
                <a:solidFill>
                  <a:srgbClr val="002060"/>
                </a:solidFill>
                <a:latin typeface="Calibri" pitchFamily="34" charset="0"/>
              </a:rPr>
              <a:t> (d, p, i, q, о, s, e);</a:t>
            </a:r>
          </a:p>
          <a:p>
            <a:pPr algn="just"/>
            <a:r>
              <a:rPr lang="ru-RU" sz="1400" dirty="0">
                <a:solidFill>
                  <a:srgbClr val="002060"/>
                </a:solidFill>
                <a:latin typeface="Calibri" pitchFamily="34" charset="0"/>
              </a:rPr>
              <a:t>4) знак группы или подгруппы электрооборудования (I, II, IIА, IIВ, IIС);</a:t>
            </a:r>
          </a:p>
          <a:p>
            <a:pPr algn="just"/>
            <a:r>
              <a:rPr lang="ru-RU" sz="1400" dirty="0">
                <a:solidFill>
                  <a:srgbClr val="002060"/>
                </a:solidFill>
                <a:latin typeface="Calibri" pitchFamily="34" charset="0"/>
              </a:rPr>
              <a:t>5) знак температурного класса электрооборудования (Т1, Т2, Т3, Т4, Т5, Т6).</a:t>
            </a:r>
          </a:p>
        </p:txBody>
      </p:sp>
      <p:pic>
        <p:nvPicPr>
          <p:cNvPr id="10" name="Рисунок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732240" y="2661982"/>
            <a:ext cx="2348866" cy="2348866"/>
          </a:xfrm>
          <a:prstGeom prst="rect">
            <a:avLst/>
          </a:prstGeom>
        </p:spPr>
      </p:pic>
    </p:spTree>
    <p:extLst>
      <p:ext uri="{BB962C8B-B14F-4D97-AF65-F5344CB8AC3E}">
        <p14:creationId xmlns:p14="http://schemas.microsoft.com/office/powerpoint/2010/main" val="345339336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139952" y="5445224"/>
            <a:ext cx="4572000" cy="923330"/>
          </a:xfrm>
          <a:prstGeom prst="rect">
            <a:avLst/>
          </a:prstGeom>
        </p:spPr>
        <p:txBody>
          <a:bodyPr>
            <a:spAutoFit/>
          </a:bodyPr>
          <a:lstStyle/>
          <a:p>
            <a:pPr lvl="0" algn="ctr"/>
            <a:r>
              <a:rPr lang="ru-RU" b="1" dirty="0">
                <a:solidFill>
                  <a:srgbClr val="002060"/>
                </a:solidFill>
                <a:latin typeface="Calibri" pitchFamily="34" charset="0"/>
              </a:rPr>
              <a:t>ТЕМА 2.4. ТРЕБОВАНИЯ ПОЖАРНОЙ БЕЗОПАСНОСТИ К ЭЛЕКТРОТЕХНИЧЕСКОЙ ПРОДУКЦИИ</a:t>
            </a:r>
          </a:p>
        </p:txBody>
      </p:sp>
      <p:sp>
        <p:nvSpPr>
          <p:cNvPr id="5" name="Прямоугольник 4"/>
          <p:cNvSpPr/>
          <p:nvPr/>
        </p:nvSpPr>
        <p:spPr>
          <a:xfrm>
            <a:off x="-21348" y="0"/>
            <a:ext cx="9165348" cy="830997"/>
          </a:xfrm>
          <a:prstGeom prst="rect">
            <a:avLst/>
          </a:prstGeom>
        </p:spPr>
        <p:txBody>
          <a:bodyPr wrap="square">
            <a:spAutoFit/>
          </a:bodyPr>
          <a:lstStyle/>
          <a:p>
            <a:pPr algn="just"/>
            <a:r>
              <a:rPr lang="ru-RU" sz="1200" dirty="0" smtClean="0">
                <a:solidFill>
                  <a:srgbClr val="002060"/>
                </a:solidFill>
                <a:latin typeface="Calibri" pitchFamily="34" charset="0"/>
              </a:rPr>
              <a:t>Электроустановки зданий и сооружений должны соответствовать классу </a:t>
            </a:r>
            <a:r>
              <a:rPr lang="ru-RU" sz="1200" dirty="0" err="1" smtClean="0">
                <a:solidFill>
                  <a:srgbClr val="002060"/>
                </a:solidFill>
                <a:latin typeface="Calibri" pitchFamily="34" charset="0"/>
              </a:rPr>
              <a:t>пожаровзрывоопасной</a:t>
            </a:r>
            <a:r>
              <a:rPr lang="ru-RU" sz="1200" dirty="0" smtClean="0">
                <a:solidFill>
                  <a:srgbClr val="002060"/>
                </a:solidFill>
                <a:latin typeface="Calibri" pitchFamily="34" charset="0"/>
              </a:rPr>
              <a:t> зоны, в которой они установлены, а также категории и группе горючей смеси. Для обеспечения бесперебойного энергоснабжения систем противопожарной защиты, установленных </a:t>
            </a:r>
            <a:r>
              <a:rPr lang="ru-RU" sz="1200" b="1" dirty="0" smtClean="0">
                <a:solidFill>
                  <a:srgbClr val="002060"/>
                </a:solidFill>
                <a:latin typeface="Calibri" pitchFamily="34" charset="0"/>
              </a:rPr>
              <a:t>в зданиях класса функциональной пожарной опасности Ф1.1 с круглосуточным пребыванием людей, должны предусматриваться автономные резервные источники электроснабжения.</a:t>
            </a:r>
            <a:endParaRPr lang="ru-RU" sz="1200" b="1" dirty="0">
              <a:solidFill>
                <a:srgbClr val="002060"/>
              </a:solidFill>
              <a:latin typeface="Calibri" pitchFamily="34" charset="0"/>
            </a:endParaRPr>
          </a:p>
        </p:txBody>
      </p:sp>
      <p:sp>
        <p:nvSpPr>
          <p:cNvPr id="6" name="Прямоугольник 5"/>
          <p:cNvSpPr/>
          <p:nvPr/>
        </p:nvSpPr>
        <p:spPr>
          <a:xfrm>
            <a:off x="0" y="806395"/>
            <a:ext cx="9165348" cy="1200329"/>
          </a:xfrm>
          <a:prstGeom prst="rect">
            <a:avLst/>
          </a:prstGeom>
        </p:spPr>
        <p:txBody>
          <a:bodyPr wrap="square">
            <a:spAutoFit/>
          </a:bodyPr>
          <a:lstStyle/>
          <a:p>
            <a:pPr algn="just"/>
            <a:r>
              <a:rPr lang="ru-RU" sz="1200" dirty="0">
                <a:solidFill>
                  <a:srgbClr val="002060"/>
                </a:solidFill>
                <a:latin typeface="Calibri" pitchFamily="34" charset="0"/>
              </a:rPr>
              <a:t>Кабельные линии и электропроводка систем противопожарной защиты, средств обеспечения деятельности подразделений пожарной охраны, систем обнаружения пожара, оповещения и управления эвакуацией людей при пожаре, аварийного освещения на путях эвакуации, аварийной вентиляции и </a:t>
            </a:r>
            <a:r>
              <a:rPr lang="ru-RU" sz="1200" dirty="0" err="1">
                <a:solidFill>
                  <a:srgbClr val="002060"/>
                </a:solidFill>
                <a:latin typeface="Calibri" pitchFamily="34" charset="0"/>
              </a:rPr>
              <a:t>противодымной</a:t>
            </a:r>
            <a:r>
              <a:rPr lang="ru-RU" sz="1200" dirty="0">
                <a:solidFill>
                  <a:srgbClr val="002060"/>
                </a:solidFill>
                <a:latin typeface="Calibri" pitchFamily="34" charset="0"/>
              </a:rPr>
              <a:t> защиты, автоматического пожаротушения, внутреннего противопожарного водопровода, лифтов для транспортировки подразделений пожарной охраны в зданиях и сооружениях должны сохранять работоспособность в условиях пожара в течение времени, </a:t>
            </a:r>
            <a:r>
              <a:rPr lang="ru-RU" sz="1200" b="1" dirty="0">
                <a:solidFill>
                  <a:srgbClr val="002060"/>
                </a:solidFill>
                <a:latin typeface="Calibri" pitchFamily="34" charset="0"/>
              </a:rPr>
              <a:t>необходимого для выполнения их функций и эвакуации людей в безопасную зону.</a:t>
            </a:r>
          </a:p>
        </p:txBody>
      </p:sp>
      <p:sp>
        <p:nvSpPr>
          <p:cNvPr id="7" name="Прямоугольник 6"/>
          <p:cNvSpPr/>
          <p:nvPr/>
        </p:nvSpPr>
        <p:spPr>
          <a:xfrm>
            <a:off x="-10674" y="1981569"/>
            <a:ext cx="9144000" cy="461665"/>
          </a:xfrm>
          <a:prstGeom prst="rect">
            <a:avLst/>
          </a:prstGeom>
        </p:spPr>
        <p:txBody>
          <a:bodyPr wrap="square">
            <a:spAutoFit/>
          </a:bodyPr>
          <a:lstStyle/>
          <a:p>
            <a:pPr algn="just"/>
            <a:r>
              <a:rPr lang="ru-RU" sz="1200" dirty="0">
                <a:solidFill>
                  <a:srgbClr val="002060"/>
                </a:solidFill>
                <a:latin typeface="Calibri" pitchFamily="34" charset="0"/>
              </a:rPr>
              <a:t>Кабели от трансформаторных подстанций резервных источников питания до вводно-распределительных устройств должны </a:t>
            </a:r>
            <a:r>
              <a:rPr lang="ru-RU" sz="1200" b="1" dirty="0">
                <a:solidFill>
                  <a:srgbClr val="002060"/>
                </a:solidFill>
                <a:latin typeface="Calibri" pitchFamily="34" charset="0"/>
              </a:rPr>
              <a:t>прокладываться в раздельных огнестойких каналах или иметь огнезащиту.</a:t>
            </a:r>
          </a:p>
        </p:txBody>
      </p:sp>
      <p:sp>
        <p:nvSpPr>
          <p:cNvPr id="8" name="Прямоугольник 7"/>
          <p:cNvSpPr/>
          <p:nvPr/>
        </p:nvSpPr>
        <p:spPr>
          <a:xfrm>
            <a:off x="-29872" y="2443234"/>
            <a:ext cx="9173872" cy="2754600"/>
          </a:xfrm>
          <a:prstGeom prst="rect">
            <a:avLst/>
          </a:prstGeom>
        </p:spPr>
        <p:txBody>
          <a:bodyPr wrap="square">
            <a:spAutoFit/>
          </a:bodyPr>
          <a:lstStyle/>
          <a:p>
            <a:pPr algn="just"/>
            <a:r>
              <a:rPr lang="ru-RU" sz="1200" dirty="0">
                <a:solidFill>
                  <a:srgbClr val="002060"/>
                </a:solidFill>
                <a:latin typeface="Calibri" pitchFamily="34" charset="0"/>
              </a:rPr>
              <a:t>Линии электроснабжения помещений зданий и сооружений должны </a:t>
            </a:r>
            <a:r>
              <a:rPr lang="ru-RU" sz="1200" b="1" dirty="0">
                <a:solidFill>
                  <a:srgbClr val="002060"/>
                </a:solidFill>
                <a:latin typeface="Calibri" pitchFamily="34" charset="0"/>
              </a:rPr>
              <a:t>иметь устройства защитного отключения, предотвращающие возникновение пожара</a:t>
            </a:r>
            <a:r>
              <a:rPr lang="ru-RU" sz="1200" b="1" dirty="0" smtClean="0">
                <a:solidFill>
                  <a:srgbClr val="002060"/>
                </a:solidFill>
                <a:latin typeface="Calibri" pitchFamily="34" charset="0"/>
              </a:rPr>
              <a:t>.</a:t>
            </a:r>
          </a:p>
          <a:p>
            <a:pPr algn="just"/>
            <a:endParaRPr lang="ru-RU" sz="400" b="1" dirty="0">
              <a:solidFill>
                <a:srgbClr val="002060"/>
              </a:solidFill>
              <a:latin typeface="Calibri" pitchFamily="34" charset="0"/>
            </a:endParaRPr>
          </a:p>
          <a:p>
            <a:pPr algn="just"/>
            <a:r>
              <a:rPr lang="ru-RU" sz="1200" b="1" dirty="0" smtClean="0">
                <a:solidFill>
                  <a:srgbClr val="002060"/>
                </a:solidFill>
                <a:latin typeface="Calibri" pitchFamily="34" charset="0"/>
              </a:rPr>
              <a:t>Распределительные щиты </a:t>
            </a:r>
            <a:r>
              <a:rPr lang="ru-RU" sz="1200" dirty="0" smtClean="0">
                <a:solidFill>
                  <a:srgbClr val="002060"/>
                </a:solidFill>
                <a:latin typeface="Calibri" pitchFamily="34" charset="0"/>
              </a:rPr>
              <a:t>должны иметь защиту, исключающую распространение горения за пределы щита из слаботочного отсека в силовой и наоборот.</a:t>
            </a:r>
          </a:p>
          <a:p>
            <a:pPr algn="just"/>
            <a:endParaRPr lang="ru-RU" sz="400" dirty="0">
              <a:solidFill>
                <a:srgbClr val="002060"/>
              </a:solidFill>
              <a:latin typeface="Calibri" pitchFamily="34" charset="0"/>
            </a:endParaRPr>
          </a:p>
          <a:p>
            <a:pPr algn="just"/>
            <a:r>
              <a:rPr lang="ru-RU" sz="1200" dirty="0" smtClean="0">
                <a:solidFill>
                  <a:srgbClr val="002060"/>
                </a:solidFill>
                <a:latin typeface="Calibri" pitchFamily="34" charset="0"/>
              </a:rPr>
              <a:t>Горизонтальные и вертикальные каналы для прокладки </a:t>
            </a:r>
            <a:r>
              <a:rPr lang="ru-RU" sz="1200" dirty="0" err="1" smtClean="0">
                <a:solidFill>
                  <a:srgbClr val="002060"/>
                </a:solidFill>
                <a:latin typeface="Calibri" pitchFamily="34" charset="0"/>
              </a:rPr>
              <a:t>электрокабелей</a:t>
            </a:r>
            <a:r>
              <a:rPr lang="ru-RU" sz="1200" dirty="0" smtClean="0">
                <a:solidFill>
                  <a:srgbClr val="002060"/>
                </a:solidFill>
                <a:latin typeface="Calibri" pitchFamily="34" charset="0"/>
              </a:rPr>
              <a:t> и проводов в зданиях и сооружениях должны иметь защиту от распространения пожара. В местах прохождения кабельных каналов, коробов, кабелей и проводов через строительные конструкции с нормируемым пределом огнестойкости должны быть предусмотрены кабельные проходки </a:t>
            </a:r>
            <a:r>
              <a:rPr lang="ru-RU" sz="1200" b="1" dirty="0" smtClean="0">
                <a:solidFill>
                  <a:srgbClr val="002060"/>
                </a:solidFill>
                <a:latin typeface="Calibri" pitchFamily="34" charset="0"/>
              </a:rPr>
              <a:t>с пределом огнестойкости не ниже предела огнестойкости данных конструкций.</a:t>
            </a:r>
          </a:p>
          <a:p>
            <a:pPr algn="just"/>
            <a:endParaRPr lang="ru-RU" sz="600" b="1" dirty="0">
              <a:solidFill>
                <a:srgbClr val="002060"/>
              </a:solidFill>
              <a:latin typeface="Calibri" pitchFamily="34" charset="0"/>
            </a:endParaRPr>
          </a:p>
          <a:p>
            <a:pPr algn="just"/>
            <a:r>
              <a:rPr lang="ru-RU" sz="1200" b="1" dirty="0" smtClean="0">
                <a:solidFill>
                  <a:srgbClr val="002060"/>
                </a:solidFill>
                <a:latin typeface="Calibri" pitchFamily="34" charset="0"/>
              </a:rPr>
              <a:t>Кабели, прокладываемые открыто, должны быть не распространяющими горение.</a:t>
            </a:r>
          </a:p>
          <a:p>
            <a:pPr algn="just"/>
            <a:endParaRPr lang="ru-RU" sz="900" b="1" dirty="0" smtClean="0">
              <a:solidFill>
                <a:srgbClr val="002060"/>
              </a:solidFill>
              <a:latin typeface="Calibri" pitchFamily="34" charset="0"/>
            </a:endParaRPr>
          </a:p>
          <a:p>
            <a:pPr algn="just"/>
            <a:r>
              <a:rPr lang="ru-RU" sz="1200" dirty="0" smtClean="0">
                <a:solidFill>
                  <a:srgbClr val="002060"/>
                </a:solidFill>
                <a:latin typeface="Calibri" pitchFamily="34" charset="0"/>
              </a:rPr>
              <a:t>Взрывозащищенное электрооборудование допускается использовать в пожароопасных и </a:t>
            </a:r>
            <a:r>
              <a:rPr lang="ru-RU" sz="1200" dirty="0" err="1" smtClean="0">
                <a:solidFill>
                  <a:srgbClr val="002060"/>
                </a:solidFill>
                <a:latin typeface="Calibri" pitchFamily="34" charset="0"/>
              </a:rPr>
              <a:t>непожароопасных</a:t>
            </a:r>
            <a:r>
              <a:rPr lang="ru-RU" sz="1200" dirty="0" smtClean="0">
                <a:solidFill>
                  <a:srgbClr val="002060"/>
                </a:solidFill>
                <a:latin typeface="Calibri" pitchFamily="34" charset="0"/>
              </a:rPr>
              <a:t> помещениях, а во взрывоопасных помещениях - при условии соответствия категории и группы взрывоопасной смеси в помещении виду </a:t>
            </a:r>
            <a:r>
              <a:rPr lang="ru-RU" sz="1200" dirty="0" err="1" smtClean="0">
                <a:solidFill>
                  <a:srgbClr val="002060"/>
                </a:solidFill>
                <a:latin typeface="Calibri" pitchFamily="34" charset="0"/>
              </a:rPr>
              <a:t>взрывозащиты</a:t>
            </a:r>
            <a:r>
              <a:rPr lang="ru-RU" sz="1200" dirty="0" smtClean="0">
                <a:solidFill>
                  <a:srgbClr val="002060"/>
                </a:solidFill>
                <a:latin typeface="Calibri" pitchFamily="34" charset="0"/>
              </a:rPr>
              <a:t> электрооборудования.</a:t>
            </a:r>
            <a:endParaRPr lang="ru-RU" sz="1200" dirty="0">
              <a:solidFill>
                <a:srgbClr val="002060"/>
              </a:solidFill>
              <a:latin typeface="Calibri" pitchFamily="34" charset="0"/>
            </a:endParaRPr>
          </a:p>
        </p:txBody>
      </p:sp>
    </p:spTree>
    <p:extLst>
      <p:ext uri="{BB962C8B-B14F-4D97-AF65-F5344CB8AC3E}">
        <p14:creationId xmlns:p14="http://schemas.microsoft.com/office/powerpoint/2010/main" val="194324422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139952" y="5805264"/>
            <a:ext cx="4572000" cy="923330"/>
          </a:xfrm>
          <a:prstGeom prst="rect">
            <a:avLst/>
          </a:prstGeom>
        </p:spPr>
        <p:txBody>
          <a:bodyPr>
            <a:spAutoFit/>
          </a:bodyPr>
          <a:lstStyle/>
          <a:p>
            <a:pPr algn="ctr"/>
            <a:r>
              <a:rPr lang="ru-RU" b="1" dirty="0" smtClean="0">
                <a:solidFill>
                  <a:srgbClr val="002060"/>
                </a:solidFill>
                <a:latin typeface="Calibri" pitchFamily="34" charset="0"/>
              </a:rPr>
              <a:t>ТЕМА 2.5. ТРЕБОВАНИЯ ПОЖАРНОЙ БЕЗОПАСНОСТИ К ИНЖЕНЕРНОУ ОБОРУДОВАНИЮ ЗДАНИЙ И СООРУЖЕНИЙ</a:t>
            </a:r>
            <a:endParaRPr lang="ru-RU" b="1" dirty="0">
              <a:solidFill>
                <a:srgbClr val="002060"/>
              </a:solidFill>
              <a:latin typeface="Calibri" pitchFamily="34" charset="0"/>
            </a:endParaRPr>
          </a:p>
        </p:txBody>
      </p:sp>
      <p:sp>
        <p:nvSpPr>
          <p:cNvPr id="5" name="Прямоугольник 4"/>
          <p:cNvSpPr/>
          <p:nvPr/>
        </p:nvSpPr>
        <p:spPr>
          <a:xfrm>
            <a:off x="0" y="0"/>
            <a:ext cx="9144000" cy="523220"/>
          </a:xfrm>
          <a:prstGeom prst="rect">
            <a:avLst/>
          </a:prstGeom>
        </p:spPr>
        <p:txBody>
          <a:bodyPr wrap="square">
            <a:spAutoFit/>
          </a:bodyPr>
          <a:lstStyle/>
          <a:p>
            <a:pPr algn="ctr"/>
            <a:r>
              <a:rPr lang="ru-RU" sz="1400" b="1" dirty="0">
                <a:solidFill>
                  <a:srgbClr val="002060"/>
                </a:solidFill>
                <a:latin typeface="Calibri" pitchFamily="34" charset="0"/>
              </a:rPr>
              <a:t>Требования пожарной безопасности к конструкциям и оборудованию вентиляционных систем, систем кондиционирования и </a:t>
            </a:r>
            <a:r>
              <a:rPr lang="ru-RU" sz="1400" b="1" dirty="0" err="1">
                <a:solidFill>
                  <a:srgbClr val="002060"/>
                </a:solidFill>
                <a:latin typeface="Calibri" pitchFamily="34" charset="0"/>
              </a:rPr>
              <a:t>противодымной</a:t>
            </a:r>
            <a:r>
              <a:rPr lang="ru-RU" sz="1400" b="1" dirty="0">
                <a:solidFill>
                  <a:srgbClr val="002060"/>
                </a:solidFill>
                <a:latin typeface="Calibri" pitchFamily="34" charset="0"/>
              </a:rPr>
              <a:t> защиты</a:t>
            </a:r>
            <a:endParaRPr lang="ru-RU" sz="1400" dirty="0">
              <a:solidFill>
                <a:srgbClr val="002060"/>
              </a:solidFill>
              <a:latin typeface="Calibri" pitchFamily="34" charset="0"/>
            </a:endParaRPr>
          </a:p>
        </p:txBody>
      </p:sp>
      <p:sp>
        <p:nvSpPr>
          <p:cNvPr id="6" name="Прямоугольник 5"/>
          <p:cNvSpPr/>
          <p:nvPr/>
        </p:nvSpPr>
        <p:spPr>
          <a:xfrm>
            <a:off x="-4580" y="498618"/>
            <a:ext cx="9144000" cy="2308324"/>
          </a:xfrm>
          <a:prstGeom prst="rect">
            <a:avLst/>
          </a:prstGeom>
        </p:spPr>
        <p:txBody>
          <a:bodyPr wrap="square">
            <a:spAutoFit/>
          </a:bodyPr>
          <a:lstStyle/>
          <a:p>
            <a:pPr algn="just"/>
            <a:r>
              <a:rPr lang="ru-RU" sz="1200" dirty="0">
                <a:solidFill>
                  <a:srgbClr val="002060"/>
                </a:solidFill>
                <a:latin typeface="Calibri" pitchFamily="34" charset="0"/>
              </a:rPr>
              <a:t>Конструкции воздуховодов и каналов систем приточно-вытяжной </a:t>
            </a:r>
            <a:r>
              <a:rPr lang="ru-RU" sz="1200" dirty="0" err="1">
                <a:solidFill>
                  <a:srgbClr val="002060"/>
                </a:solidFill>
                <a:latin typeface="Calibri" pitchFamily="34" charset="0"/>
              </a:rPr>
              <a:t>противодымной</a:t>
            </a:r>
            <a:r>
              <a:rPr lang="ru-RU" sz="1200" dirty="0">
                <a:solidFill>
                  <a:srgbClr val="002060"/>
                </a:solidFill>
                <a:latin typeface="Calibri" pitchFamily="34" charset="0"/>
              </a:rPr>
              <a:t> вентиляции и транзитных каналов (в том числе воздуховодов, коллекторов, шахт) вентиляционных систем различного назначения должны быть огнестойкими и выполняться из негорючих материалов. Узлы пересечения ограждающих строительных конструкций с огнестойкими каналами вентиляционных систем и конструкциями опор (подвесок) должны иметь предел огнестойкости не ниже пределов, требуемых для таких каналов. Для уплотнения разъемных соединений (в том числе фланцевых) конструкций огнестойких воздуховодов допускается применение только негорючих материалов</a:t>
            </a:r>
            <a:r>
              <a:rPr lang="ru-RU" sz="1200" dirty="0" smtClean="0">
                <a:solidFill>
                  <a:srgbClr val="002060"/>
                </a:solidFill>
                <a:latin typeface="Calibri" pitchFamily="34" charset="0"/>
              </a:rPr>
              <a:t>.</a:t>
            </a:r>
          </a:p>
          <a:p>
            <a:pPr algn="just"/>
            <a:endParaRPr lang="ru-RU" sz="900" dirty="0">
              <a:solidFill>
                <a:srgbClr val="002060"/>
              </a:solidFill>
              <a:latin typeface="Calibri" pitchFamily="34" charset="0"/>
            </a:endParaRPr>
          </a:p>
          <a:p>
            <a:pPr algn="just"/>
            <a:r>
              <a:rPr lang="ru-RU" sz="1200" dirty="0" smtClean="0">
                <a:solidFill>
                  <a:srgbClr val="002060"/>
                </a:solidFill>
                <a:latin typeface="Calibri" pitchFamily="34" charset="0"/>
              </a:rPr>
              <a:t>Противопожарные клапаны должны оснащаться автоматически и дистанционно управляемыми приводами. Использование термочувствительных элементов в составе приводов нормально открытых клапанов следует предусматривать только в качестве дублирующих. Для противопожарных нормально закрытых клапанов и дымовых клапанов применение приводов с термочувствительными элементами не допускается. Противопожарные клапаны должны обеспечивать при требуемых пределах огнестойкости минимально необходимые значения сопротивления </a:t>
            </a:r>
            <a:r>
              <a:rPr lang="ru-RU" sz="1200" dirty="0" err="1" smtClean="0">
                <a:solidFill>
                  <a:srgbClr val="002060"/>
                </a:solidFill>
                <a:latin typeface="Calibri" pitchFamily="34" charset="0"/>
              </a:rPr>
              <a:t>дымогазопроницанию</a:t>
            </a:r>
            <a:r>
              <a:rPr lang="ru-RU" sz="1200" dirty="0" smtClean="0">
                <a:solidFill>
                  <a:srgbClr val="002060"/>
                </a:solidFill>
                <a:latin typeface="Calibri" pitchFamily="34" charset="0"/>
              </a:rPr>
              <a:t>.</a:t>
            </a:r>
            <a:endParaRPr lang="ru-RU" sz="1200" dirty="0">
              <a:solidFill>
                <a:srgbClr val="002060"/>
              </a:solidFill>
              <a:latin typeface="Calibri" pitchFamily="34" charset="0"/>
            </a:endParaRPr>
          </a:p>
        </p:txBody>
      </p:sp>
      <p:pic>
        <p:nvPicPr>
          <p:cNvPr id="7" name="Рисунок 6"/>
          <p:cNvPicPr>
            <a:picLocks noChangeAspect="1"/>
          </p:cNvPicPr>
          <p:nvPr/>
        </p:nvPicPr>
        <p:blipFill rotWithShape="1">
          <a:blip r:embed="rId2">
            <a:extLst>
              <a:ext uri="{28A0092B-C50C-407E-A947-70E740481C1C}">
                <a14:useLocalDpi xmlns:a14="http://schemas.microsoft.com/office/drawing/2010/main" val="0"/>
              </a:ext>
            </a:extLst>
          </a:blip>
          <a:srcRect l="54583"/>
          <a:stretch/>
        </p:blipFill>
        <p:spPr>
          <a:xfrm>
            <a:off x="5220072" y="2806940"/>
            <a:ext cx="3270531" cy="2236279"/>
          </a:xfrm>
          <a:prstGeom prst="rect">
            <a:avLst/>
          </a:prstGeom>
        </p:spPr>
      </p:pic>
      <p:pic>
        <p:nvPicPr>
          <p:cNvPr id="15" name="Рисунок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9592" y="2708920"/>
            <a:ext cx="4036253" cy="2334300"/>
          </a:xfrm>
          <a:prstGeom prst="rect">
            <a:avLst/>
          </a:prstGeom>
        </p:spPr>
      </p:pic>
    </p:spTree>
    <p:extLst>
      <p:ext uri="{BB962C8B-B14F-4D97-AF65-F5344CB8AC3E}">
        <p14:creationId xmlns:p14="http://schemas.microsoft.com/office/powerpoint/2010/main" val="154029325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139952" y="5805264"/>
            <a:ext cx="4572000" cy="923330"/>
          </a:xfrm>
          <a:prstGeom prst="rect">
            <a:avLst/>
          </a:prstGeom>
        </p:spPr>
        <p:txBody>
          <a:bodyPr>
            <a:spAutoFit/>
          </a:bodyPr>
          <a:lstStyle/>
          <a:p>
            <a:pPr lvl="0" algn="ctr"/>
            <a:r>
              <a:rPr lang="ru-RU" b="1" dirty="0">
                <a:solidFill>
                  <a:srgbClr val="002060"/>
                </a:solidFill>
                <a:latin typeface="Calibri" pitchFamily="34" charset="0"/>
              </a:rPr>
              <a:t>ТЕМА 2.5. ТРЕБОВАНИЯ ПОЖАРНОЙ БЕЗОПАСНОСТИ К ИНЖЕНЕРНОУ ОБОРУДОВАНИЮ ЗДАНИЙ И СООРУЖЕНИЙ</a:t>
            </a:r>
          </a:p>
        </p:txBody>
      </p:sp>
      <p:sp>
        <p:nvSpPr>
          <p:cNvPr id="5" name="Прямоугольник 4"/>
          <p:cNvSpPr/>
          <p:nvPr/>
        </p:nvSpPr>
        <p:spPr>
          <a:xfrm>
            <a:off x="0" y="0"/>
            <a:ext cx="9144000" cy="2215991"/>
          </a:xfrm>
          <a:prstGeom prst="rect">
            <a:avLst/>
          </a:prstGeom>
        </p:spPr>
        <p:txBody>
          <a:bodyPr wrap="square">
            <a:spAutoFit/>
          </a:bodyPr>
          <a:lstStyle/>
          <a:p>
            <a:pPr algn="just"/>
            <a:r>
              <a:rPr lang="ru-RU" sz="1200" dirty="0">
                <a:solidFill>
                  <a:srgbClr val="002060"/>
                </a:solidFill>
                <a:latin typeface="Calibri" pitchFamily="34" charset="0"/>
              </a:rPr>
              <a:t>Дымовые люки вытяжной вентиляции с естественным побуждением тяги следует применять с автоматически и дистанционно управляемыми приводами (с возможностью дублирования термоэлементами), </a:t>
            </a:r>
            <a:r>
              <a:rPr lang="ru-RU" sz="1200" b="1" dirty="0">
                <a:solidFill>
                  <a:srgbClr val="002060"/>
                </a:solidFill>
                <a:latin typeface="Calibri" pitchFamily="34" charset="0"/>
              </a:rPr>
              <a:t>обеспечивающими тяговые усилия, необходимые для преодоления механической (в том числе снеговой и ветровой) нагрузки</a:t>
            </a:r>
            <a:r>
              <a:rPr lang="ru-RU" sz="1200" b="1" dirty="0" smtClean="0">
                <a:solidFill>
                  <a:srgbClr val="002060"/>
                </a:solidFill>
                <a:latin typeface="Calibri" pitchFamily="34" charset="0"/>
              </a:rPr>
              <a:t>.</a:t>
            </a:r>
          </a:p>
          <a:p>
            <a:pPr algn="just"/>
            <a:endParaRPr lang="ru-RU" sz="800" dirty="0">
              <a:solidFill>
                <a:srgbClr val="002060"/>
              </a:solidFill>
              <a:latin typeface="Calibri" pitchFamily="34" charset="0"/>
            </a:endParaRPr>
          </a:p>
          <a:p>
            <a:pPr algn="just"/>
            <a:r>
              <a:rPr lang="ru-RU" sz="1200" dirty="0" smtClean="0">
                <a:solidFill>
                  <a:srgbClr val="002060"/>
                </a:solidFill>
                <a:latin typeface="Calibri" pitchFamily="34" charset="0"/>
              </a:rPr>
              <a:t>Вытяжные вентиляторы систем </a:t>
            </a:r>
            <a:r>
              <a:rPr lang="ru-RU" sz="1200" dirty="0" err="1" smtClean="0">
                <a:solidFill>
                  <a:srgbClr val="002060"/>
                </a:solidFill>
                <a:latin typeface="Calibri" pitchFamily="34" charset="0"/>
              </a:rPr>
              <a:t>противодымной</a:t>
            </a:r>
            <a:r>
              <a:rPr lang="ru-RU" sz="1200" dirty="0" smtClean="0">
                <a:solidFill>
                  <a:srgbClr val="002060"/>
                </a:solidFill>
                <a:latin typeface="Calibri" pitchFamily="34" charset="0"/>
              </a:rPr>
              <a:t> защиты зданий и сооружений должны сохранять работоспособность при распространении высокотемпературных продуктов горения в течение времени, необходимого для эвакуации людей (при защите людей на путях эвакуации), или в течение всего времени развития и тушения пожара (при защите людей в </a:t>
            </a:r>
            <a:r>
              <a:rPr lang="ru-RU" sz="1200" dirty="0" err="1" smtClean="0">
                <a:solidFill>
                  <a:srgbClr val="002060"/>
                </a:solidFill>
                <a:latin typeface="Calibri" pitchFamily="34" charset="0"/>
              </a:rPr>
              <a:t>пожаробезопасных</a:t>
            </a:r>
            <a:r>
              <a:rPr lang="ru-RU" sz="1200" dirty="0" smtClean="0">
                <a:solidFill>
                  <a:srgbClr val="002060"/>
                </a:solidFill>
                <a:latin typeface="Calibri" pitchFamily="34" charset="0"/>
              </a:rPr>
              <a:t> зонах).</a:t>
            </a:r>
          </a:p>
          <a:p>
            <a:pPr algn="just"/>
            <a:endParaRPr lang="ru-RU" sz="600" dirty="0">
              <a:solidFill>
                <a:srgbClr val="002060"/>
              </a:solidFill>
              <a:latin typeface="Calibri" pitchFamily="34" charset="0"/>
            </a:endParaRPr>
          </a:p>
          <a:p>
            <a:pPr algn="just"/>
            <a:r>
              <a:rPr lang="ru-RU" sz="1200" dirty="0" smtClean="0">
                <a:solidFill>
                  <a:srgbClr val="002060"/>
                </a:solidFill>
                <a:latin typeface="Calibri" pitchFamily="34" charset="0"/>
              </a:rPr>
              <a:t>Противопожарные </a:t>
            </a:r>
            <a:r>
              <a:rPr lang="ru-RU" sz="1200" dirty="0" err="1" smtClean="0">
                <a:solidFill>
                  <a:srgbClr val="002060"/>
                </a:solidFill>
                <a:latin typeface="Calibri" pitchFamily="34" charset="0"/>
              </a:rPr>
              <a:t>дымогазонепроницаемые</a:t>
            </a:r>
            <a:r>
              <a:rPr lang="ru-RU" sz="1200" dirty="0" smtClean="0">
                <a:solidFill>
                  <a:srgbClr val="002060"/>
                </a:solidFill>
                <a:latin typeface="Calibri" pitchFamily="34" charset="0"/>
              </a:rPr>
              <a:t> двери должны обеспечивать при требуемых пределах огнестойкости минимально необходимые значения сопротивления </a:t>
            </a:r>
            <a:r>
              <a:rPr lang="ru-RU" sz="1200" dirty="0" err="1" smtClean="0">
                <a:solidFill>
                  <a:srgbClr val="002060"/>
                </a:solidFill>
                <a:latin typeface="Calibri" pitchFamily="34" charset="0"/>
              </a:rPr>
              <a:t>дымогазопроницанию</a:t>
            </a:r>
            <a:r>
              <a:rPr lang="ru-RU" sz="1200" dirty="0" smtClean="0">
                <a:solidFill>
                  <a:srgbClr val="002060"/>
                </a:solidFill>
                <a:latin typeface="Calibri" pitchFamily="34" charset="0"/>
              </a:rPr>
              <a:t>.</a:t>
            </a:r>
          </a:p>
          <a:p>
            <a:pPr algn="just"/>
            <a:endParaRPr lang="ru-RU" sz="1200" dirty="0">
              <a:solidFill>
                <a:srgbClr val="002060"/>
              </a:solidFill>
              <a:latin typeface="Calibri" pitchFamily="34" charset="0"/>
            </a:endParaRPr>
          </a:p>
          <a:p>
            <a:pPr algn="just"/>
            <a:endParaRPr lang="ru-RU" sz="1200" dirty="0">
              <a:solidFill>
                <a:srgbClr val="002060"/>
              </a:solidFill>
              <a:latin typeface="Calibri" pitchFamily="34" charset="0"/>
            </a:endParaRPr>
          </a:p>
        </p:txBody>
      </p:sp>
      <p:sp>
        <p:nvSpPr>
          <p:cNvPr id="8" name="Прямоугольник 7"/>
          <p:cNvSpPr/>
          <p:nvPr/>
        </p:nvSpPr>
        <p:spPr>
          <a:xfrm>
            <a:off x="0" y="2080593"/>
            <a:ext cx="9144000" cy="307777"/>
          </a:xfrm>
          <a:prstGeom prst="rect">
            <a:avLst/>
          </a:prstGeom>
        </p:spPr>
        <p:txBody>
          <a:bodyPr wrap="square">
            <a:spAutoFit/>
          </a:bodyPr>
          <a:lstStyle/>
          <a:p>
            <a:pPr algn="ctr"/>
            <a:r>
              <a:rPr lang="ru-RU" sz="1400" b="1" dirty="0" smtClean="0">
                <a:solidFill>
                  <a:srgbClr val="002060"/>
                </a:solidFill>
                <a:latin typeface="Calibri" pitchFamily="34" charset="0"/>
              </a:rPr>
              <a:t>ТРЕБОВАНИЯ ПОЖАРНОЙ БЕЗОПАСНОСТИ К КОНСТРУКЦИЯМ И ОБОРУДОВАНИЮ СИСТЕМ МУСОРОУДАЛЕНИЯ</a:t>
            </a:r>
            <a:endParaRPr lang="ru-RU" sz="1400" dirty="0">
              <a:solidFill>
                <a:srgbClr val="002060"/>
              </a:solidFill>
              <a:latin typeface="Calibri" pitchFamily="34" charset="0"/>
            </a:endParaRPr>
          </a:p>
        </p:txBody>
      </p:sp>
      <p:sp>
        <p:nvSpPr>
          <p:cNvPr id="9" name="Прямоугольник 8"/>
          <p:cNvSpPr/>
          <p:nvPr/>
        </p:nvSpPr>
        <p:spPr>
          <a:xfrm>
            <a:off x="0" y="2564904"/>
            <a:ext cx="9144000" cy="1754326"/>
          </a:xfrm>
          <a:prstGeom prst="rect">
            <a:avLst/>
          </a:prstGeom>
        </p:spPr>
        <p:txBody>
          <a:bodyPr wrap="square">
            <a:spAutoFit/>
          </a:bodyPr>
          <a:lstStyle/>
          <a:p>
            <a:pPr algn="just"/>
            <a:r>
              <a:rPr lang="ru-RU" sz="1200" dirty="0">
                <a:solidFill>
                  <a:srgbClr val="002060"/>
                </a:solidFill>
                <a:latin typeface="Calibri" pitchFamily="34" charset="0"/>
              </a:rPr>
              <a:t>Стволы систем </a:t>
            </a:r>
            <a:r>
              <a:rPr lang="ru-RU" sz="1200" dirty="0" err="1">
                <a:solidFill>
                  <a:srgbClr val="002060"/>
                </a:solidFill>
                <a:latin typeface="Calibri" pitchFamily="34" charset="0"/>
              </a:rPr>
              <a:t>мусороудаления</a:t>
            </a:r>
            <a:r>
              <a:rPr lang="ru-RU" sz="1200" dirty="0">
                <a:solidFill>
                  <a:srgbClr val="002060"/>
                </a:solidFill>
                <a:latin typeface="Calibri" pitchFamily="34" charset="0"/>
              </a:rPr>
              <a:t> должны изготавливаться из негорючих материалов и обеспечивать требуемые пределы </a:t>
            </a:r>
            <a:r>
              <a:rPr lang="ru-RU" sz="1200" b="1" dirty="0">
                <a:solidFill>
                  <a:srgbClr val="002060"/>
                </a:solidFill>
                <a:latin typeface="Calibri" pitchFamily="34" charset="0"/>
              </a:rPr>
              <a:t>огнестойкости и сопротивления </a:t>
            </a:r>
            <a:r>
              <a:rPr lang="ru-RU" sz="1200" b="1" dirty="0" err="1">
                <a:solidFill>
                  <a:srgbClr val="002060"/>
                </a:solidFill>
                <a:latin typeface="Calibri" pitchFamily="34" charset="0"/>
              </a:rPr>
              <a:t>дымогазопроницанию</a:t>
            </a:r>
            <a:r>
              <a:rPr lang="ru-RU" sz="1200" b="1" dirty="0" smtClean="0">
                <a:solidFill>
                  <a:srgbClr val="002060"/>
                </a:solidFill>
                <a:latin typeface="Calibri" pitchFamily="34" charset="0"/>
              </a:rPr>
              <a:t>.</a:t>
            </a:r>
          </a:p>
          <a:p>
            <a:pPr algn="just"/>
            <a:endParaRPr lang="ru-RU" sz="1200" dirty="0">
              <a:solidFill>
                <a:srgbClr val="002060"/>
              </a:solidFill>
              <a:latin typeface="Calibri" pitchFamily="34" charset="0"/>
            </a:endParaRPr>
          </a:p>
          <a:p>
            <a:pPr algn="just"/>
            <a:r>
              <a:rPr lang="ru-RU" sz="1200" dirty="0" smtClean="0">
                <a:solidFill>
                  <a:srgbClr val="002060"/>
                </a:solidFill>
                <a:latin typeface="Calibri" pitchFamily="34" charset="0"/>
              </a:rPr>
              <a:t>Загрузочные </a:t>
            </a:r>
            <a:r>
              <a:rPr lang="ru-RU" sz="1200" dirty="0">
                <a:solidFill>
                  <a:srgbClr val="002060"/>
                </a:solidFill>
                <a:latin typeface="Calibri" pitchFamily="34" charset="0"/>
              </a:rPr>
              <a:t>клапаны стволов </a:t>
            </a:r>
            <a:r>
              <a:rPr lang="ru-RU" sz="1200" dirty="0" err="1">
                <a:solidFill>
                  <a:srgbClr val="002060"/>
                </a:solidFill>
                <a:latin typeface="Calibri" pitchFamily="34" charset="0"/>
              </a:rPr>
              <a:t>мусороудаления</a:t>
            </a:r>
            <a:r>
              <a:rPr lang="ru-RU" sz="1200" dirty="0">
                <a:solidFill>
                  <a:srgbClr val="002060"/>
                </a:solidFill>
                <a:latin typeface="Calibri" pitchFamily="34" charset="0"/>
              </a:rPr>
              <a:t> должны выполняться из негорючих материалов и обеспечивать минимально необходимые значения сопротивления </a:t>
            </a:r>
            <a:r>
              <a:rPr lang="ru-RU" sz="1200" b="1" dirty="0" err="1">
                <a:solidFill>
                  <a:srgbClr val="002060"/>
                </a:solidFill>
                <a:latin typeface="Calibri" pitchFamily="34" charset="0"/>
              </a:rPr>
              <a:t>дымогазопроницанию</a:t>
            </a:r>
            <a:r>
              <a:rPr lang="ru-RU" sz="1200" b="1" dirty="0">
                <a:solidFill>
                  <a:srgbClr val="002060"/>
                </a:solidFill>
                <a:latin typeface="Calibri" pitchFamily="34" charset="0"/>
              </a:rPr>
              <a:t>.</a:t>
            </a:r>
            <a:r>
              <a:rPr lang="ru-RU" sz="1200" dirty="0">
                <a:solidFill>
                  <a:srgbClr val="002060"/>
                </a:solidFill>
                <a:latin typeface="Calibri" pitchFamily="34" charset="0"/>
              </a:rPr>
              <a:t> Для уплотнения загрузочных клапанов допускается применение материалов группы горючести не ниже Г2</a:t>
            </a:r>
            <a:r>
              <a:rPr lang="ru-RU" sz="1200" dirty="0" smtClean="0">
                <a:solidFill>
                  <a:srgbClr val="002060"/>
                </a:solidFill>
                <a:latin typeface="Calibri" pitchFamily="34" charset="0"/>
              </a:rPr>
              <a:t>.</a:t>
            </a:r>
          </a:p>
          <a:p>
            <a:pPr algn="just"/>
            <a:endParaRPr lang="ru-RU" sz="1200" dirty="0">
              <a:solidFill>
                <a:srgbClr val="002060"/>
              </a:solidFill>
              <a:latin typeface="Calibri" pitchFamily="34" charset="0"/>
            </a:endParaRPr>
          </a:p>
          <a:p>
            <a:pPr algn="just"/>
            <a:r>
              <a:rPr lang="ru-RU" sz="1200" dirty="0" smtClean="0">
                <a:solidFill>
                  <a:srgbClr val="002060"/>
                </a:solidFill>
                <a:latin typeface="Calibri" pitchFamily="34" charset="0"/>
              </a:rPr>
              <a:t>Шиберы </a:t>
            </a:r>
            <a:r>
              <a:rPr lang="ru-RU" sz="1200" dirty="0">
                <a:solidFill>
                  <a:srgbClr val="002060"/>
                </a:solidFill>
                <a:latin typeface="Calibri" pitchFamily="34" charset="0"/>
              </a:rPr>
              <a:t>стволов </a:t>
            </a:r>
            <a:r>
              <a:rPr lang="ru-RU" sz="1200" dirty="0" err="1">
                <a:solidFill>
                  <a:srgbClr val="002060"/>
                </a:solidFill>
                <a:latin typeface="Calibri" pitchFamily="34" charset="0"/>
              </a:rPr>
              <a:t>мусороудаления</a:t>
            </a:r>
            <a:r>
              <a:rPr lang="ru-RU" sz="1200" dirty="0">
                <a:solidFill>
                  <a:srgbClr val="002060"/>
                </a:solidFill>
                <a:latin typeface="Calibri" pitchFamily="34" charset="0"/>
              </a:rPr>
              <a:t>, устанавливаемые в </a:t>
            </a:r>
            <a:r>
              <a:rPr lang="ru-RU" sz="1200" dirty="0" err="1">
                <a:solidFill>
                  <a:srgbClr val="002060"/>
                </a:solidFill>
                <a:latin typeface="Calibri" pitchFamily="34" charset="0"/>
              </a:rPr>
              <a:t>мусоросборных</a:t>
            </a:r>
            <a:r>
              <a:rPr lang="ru-RU" sz="1200" dirty="0">
                <a:solidFill>
                  <a:srgbClr val="002060"/>
                </a:solidFill>
                <a:latin typeface="Calibri" pitchFamily="34" charset="0"/>
              </a:rPr>
              <a:t> камерах, должны оснащаться приводами </a:t>
            </a:r>
            <a:r>
              <a:rPr lang="ru-RU" sz="1200" dirty="0" err="1">
                <a:solidFill>
                  <a:srgbClr val="002060"/>
                </a:solidFill>
                <a:latin typeface="Calibri" pitchFamily="34" charset="0"/>
              </a:rPr>
              <a:t>самозакрывания</a:t>
            </a:r>
            <a:r>
              <a:rPr lang="ru-RU" sz="1200" dirty="0">
                <a:solidFill>
                  <a:srgbClr val="002060"/>
                </a:solidFill>
                <a:latin typeface="Calibri" pitchFamily="34" charset="0"/>
              </a:rPr>
              <a:t> при пожаре. Требуемые пределы огнестойкости шиберов должны быть не менее пределов, </a:t>
            </a:r>
            <a:r>
              <a:rPr lang="ru-RU" sz="1200" b="1" dirty="0">
                <a:solidFill>
                  <a:srgbClr val="002060"/>
                </a:solidFill>
                <a:latin typeface="Calibri" pitchFamily="34" charset="0"/>
              </a:rPr>
              <a:t>установленных для стволов </a:t>
            </a:r>
            <a:r>
              <a:rPr lang="ru-RU" sz="1200" b="1" dirty="0" err="1">
                <a:solidFill>
                  <a:srgbClr val="002060"/>
                </a:solidFill>
                <a:latin typeface="Calibri" pitchFamily="34" charset="0"/>
              </a:rPr>
              <a:t>мусороудаления</a:t>
            </a:r>
            <a:r>
              <a:rPr lang="ru-RU" sz="1200" b="1" dirty="0">
                <a:solidFill>
                  <a:srgbClr val="002060"/>
                </a:solidFill>
                <a:latin typeface="Calibri" pitchFamily="34" charset="0"/>
              </a:rPr>
              <a:t>.</a:t>
            </a:r>
          </a:p>
        </p:txBody>
      </p:sp>
    </p:spTree>
    <p:extLst>
      <p:ext uri="{BB962C8B-B14F-4D97-AF65-F5344CB8AC3E}">
        <p14:creationId xmlns:p14="http://schemas.microsoft.com/office/powerpoint/2010/main" val="151716595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rotWithShape="1">
          <a:blip r:embed="rId2">
            <a:extLst>
              <a:ext uri="{28A0092B-C50C-407E-A947-70E740481C1C}">
                <a14:useLocalDpi xmlns:a14="http://schemas.microsoft.com/office/drawing/2010/main" val="0"/>
              </a:ext>
            </a:extLst>
          </a:blip>
          <a:srcRect l="9394" t="15789" r="9697" b="13517"/>
          <a:stretch/>
        </p:blipFill>
        <p:spPr>
          <a:xfrm>
            <a:off x="899592" y="548680"/>
            <a:ext cx="7441836" cy="4478110"/>
          </a:xfrm>
          <a:prstGeom prst="rect">
            <a:avLst/>
          </a:prstGeom>
        </p:spPr>
      </p:pic>
      <p:sp>
        <p:nvSpPr>
          <p:cNvPr id="7" name="Прямоугольник 6"/>
          <p:cNvSpPr/>
          <p:nvPr/>
        </p:nvSpPr>
        <p:spPr>
          <a:xfrm>
            <a:off x="0" y="0"/>
            <a:ext cx="9144000" cy="584775"/>
          </a:xfrm>
          <a:prstGeom prst="rect">
            <a:avLst/>
          </a:prstGeom>
        </p:spPr>
        <p:txBody>
          <a:bodyPr wrap="square">
            <a:spAutoFit/>
          </a:bodyPr>
          <a:lstStyle/>
          <a:p>
            <a:pPr algn="ctr"/>
            <a:r>
              <a:rPr lang="ru-RU" sz="1600" b="1" dirty="0" smtClean="0">
                <a:solidFill>
                  <a:srgbClr val="002060"/>
                </a:solidFill>
                <a:latin typeface="Calibri" pitchFamily="34" charset="0"/>
              </a:rPr>
              <a:t>Требования пожарной безопасности к конструкциям и оборудованию вентиляционных систем, систем кондиционирования и </a:t>
            </a:r>
            <a:r>
              <a:rPr lang="ru-RU" sz="1600" b="1" dirty="0" err="1" smtClean="0">
                <a:solidFill>
                  <a:srgbClr val="002060"/>
                </a:solidFill>
                <a:latin typeface="Calibri" pitchFamily="34" charset="0"/>
              </a:rPr>
              <a:t>противодымной</a:t>
            </a:r>
            <a:r>
              <a:rPr lang="ru-RU" sz="1600" b="1" dirty="0" smtClean="0">
                <a:solidFill>
                  <a:srgbClr val="002060"/>
                </a:solidFill>
                <a:latin typeface="Calibri" pitchFamily="34" charset="0"/>
              </a:rPr>
              <a:t> защиты</a:t>
            </a:r>
            <a:endParaRPr lang="ru-RU" sz="1600" b="1" dirty="0">
              <a:solidFill>
                <a:srgbClr val="002060"/>
              </a:solidFill>
              <a:latin typeface="Calibri" pitchFamily="34" charset="0"/>
            </a:endParaRPr>
          </a:p>
        </p:txBody>
      </p:sp>
      <p:sp>
        <p:nvSpPr>
          <p:cNvPr id="8" name="Прямоугольник 7"/>
          <p:cNvSpPr/>
          <p:nvPr/>
        </p:nvSpPr>
        <p:spPr>
          <a:xfrm>
            <a:off x="4139952" y="5805264"/>
            <a:ext cx="4572000" cy="923330"/>
          </a:xfrm>
          <a:prstGeom prst="rect">
            <a:avLst/>
          </a:prstGeom>
        </p:spPr>
        <p:txBody>
          <a:bodyPr>
            <a:spAutoFit/>
          </a:bodyPr>
          <a:lstStyle/>
          <a:p>
            <a:pPr lvl="0" algn="ctr"/>
            <a:r>
              <a:rPr lang="ru-RU" b="1" dirty="0">
                <a:solidFill>
                  <a:srgbClr val="002060"/>
                </a:solidFill>
                <a:latin typeface="Calibri" pitchFamily="34" charset="0"/>
              </a:rPr>
              <a:t>ТЕМА 2.5. ТРЕБОВАНИЯ ПОЖАРНОЙ БЕЗОПАСНОСТИ К ИНЖЕНЕРНОУ ОБОРУДОВАНИЮ ЗДАНИЙ И СООРУЖЕНИЙ</a:t>
            </a:r>
          </a:p>
        </p:txBody>
      </p:sp>
    </p:spTree>
    <p:extLst>
      <p:ext uri="{BB962C8B-B14F-4D97-AF65-F5344CB8AC3E}">
        <p14:creationId xmlns:p14="http://schemas.microsoft.com/office/powerpoint/2010/main" val="31742290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992" y="0"/>
            <a:ext cx="9144992" cy="2462213"/>
          </a:xfrm>
          <a:prstGeom prst="rect">
            <a:avLst/>
          </a:prstGeom>
        </p:spPr>
        <p:txBody>
          <a:bodyPr wrap="square">
            <a:spAutoFit/>
          </a:bodyPr>
          <a:lstStyle/>
          <a:p>
            <a:pPr algn="just"/>
            <a:r>
              <a:rPr lang="ru-RU" sz="1400" b="1" dirty="0">
                <a:solidFill>
                  <a:srgbClr val="002060"/>
                </a:solidFill>
                <a:latin typeface="Calibri" pitchFamily="34" charset="0"/>
              </a:rPr>
              <a:t>Для зданий и сооружений должно быть обеспечено устройство:</a:t>
            </a:r>
          </a:p>
          <a:p>
            <a:pPr algn="just"/>
            <a:r>
              <a:rPr lang="ru-RU" sz="1400" dirty="0">
                <a:solidFill>
                  <a:srgbClr val="002060"/>
                </a:solidFill>
                <a:latin typeface="Calibri" pitchFamily="34" charset="0"/>
              </a:rPr>
              <a:t>1) пожарных проездов и подъездных путей к зданиям и сооружениям для пожарной техники, специальных или совмещенных с функциональными проездами и подъездами;</a:t>
            </a:r>
          </a:p>
          <a:p>
            <a:pPr algn="just"/>
            <a:r>
              <a:rPr lang="ru-RU" sz="1400" dirty="0">
                <a:solidFill>
                  <a:srgbClr val="002060"/>
                </a:solidFill>
                <a:latin typeface="Calibri" pitchFamily="34" charset="0"/>
              </a:rPr>
              <a:t>2) средств подъема личного состава подразделений пожарной охраны и пожарной техники на этажи и на кровлю зданий и сооружений;</a:t>
            </a:r>
          </a:p>
          <a:p>
            <a:pPr algn="just"/>
            <a:r>
              <a:rPr lang="ru-RU" sz="1400" dirty="0">
                <a:solidFill>
                  <a:srgbClr val="002060"/>
                </a:solidFill>
                <a:latin typeface="Calibri" pitchFamily="34" charset="0"/>
              </a:rPr>
              <a:t>3) противопожарного водопровода, в том числе совмещенного с хозяйственным или специального, </a:t>
            </a:r>
            <a:r>
              <a:rPr lang="ru-RU" sz="1400" dirty="0" err="1">
                <a:solidFill>
                  <a:srgbClr val="002060"/>
                </a:solidFill>
                <a:latin typeface="Calibri" pitchFamily="34" charset="0"/>
              </a:rPr>
              <a:t>сухотрубов</a:t>
            </a:r>
            <a:r>
              <a:rPr lang="ru-RU" sz="1400" dirty="0">
                <a:solidFill>
                  <a:srgbClr val="002060"/>
                </a:solidFill>
                <a:latin typeface="Calibri" pitchFamily="34" charset="0"/>
              </a:rPr>
              <a:t> и пожарных емкостей (резервуаров</a:t>
            </a:r>
            <a:r>
              <a:rPr lang="ru-RU" sz="1400" dirty="0" smtClean="0">
                <a:solidFill>
                  <a:srgbClr val="002060"/>
                </a:solidFill>
                <a:latin typeface="Calibri" pitchFamily="34" charset="0"/>
              </a:rPr>
              <a:t>).</a:t>
            </a:r>
          </a:p>
          <a:p>
            <a:pPr algn="just"/>
            <a:endParaRPr lang="ru-RU" sz="1400" dirty="0">
              <a:solidFill>
                <a:srgbClr val="002060"/>
              </a:solidFill>
              <a:latin typeface="Calibri" pitchFamily="34" charset="0"/>
            </a:endParaRPr>
          </a:p>
          <a:p>
            <a:pPr algn="just"/>
            <a:r>
              <a:rPr lang="ru-RU" sz="1400" dirty="0" smtClean="0">
                <a:solidFill>
                  <a:srgbClr val="002060"/>
                </a:solidFill>
                <a:latin typeface="Calibri" pitchFamily="34" charset="0"/>
              </a:rPr>
              <a:t>В зданиях и сооружениях высотой 10 и более метров от отметки поверхности проезда пожарных машин до карниза кровли или верха наружной стены (парапета) должны предусматриваться выходы на кровлю с лестничных клеток непосредственно или через чердак либо по лестницам 3-го типа или по наружным пожарным лестницам.</a:t>
            </a:r>
            <a:endParaRPr lang="ru-RU" sz="1400" dirty="0">
              <a:solidFill>
                <a:srgbClr val="002060"/>
              </a:solidFill>
              <a:latin typeface="Calibri" pitchFamily="34" charset="0"/>
            </a:endParaRPr>
          </a:p>
        </p:txBody>
      </p:sp>
      <p:sp>
        <p:nvSpPr>
          <p:cNvPr id="5" name="Прямоугольник 4"/>
          <p:cNvSpPr/>
          <p:nvPr/>
        </p:nvSpPr>
        <p:spPr>
          <a:xfrm>
            <a:off x="4211960" y="5517232"/>
            <a:ext cx="4572000" cy="923330"/>
          </a:xfrm>
          <a:prstGeom prst="rect">
            <a:avLst/>
          </a:prstGeom>
        </p:spPr>
        <p:txBody>
          <a:bodyPr>
            <a:spAutoFit/>
          </a:bodyPr>
          <a:lstStyle/>
          <a:p>
            <a:pPr algn="ctr"/>
            <a:r>
              <a:rPr lang="ru-RU" b="1" dirty="0" smtClean="0">
                <a:solidFill>
                  <a:srgbClr val="002060"/>
                </a:solidFill>
                <a:latin typeface="Calibri" pitchFamily="34" charset="0"/>
              </a:rPr>
              <a:t>ТЕМА 2.6. ТРЕБОВАНИЯ ПОЖАРНОЙ БЕЗОПАСНОСТИ К ПРОХОДАМ, ПРОЕЗДАМ И ПОДЪЕЗДАМ ЗДАНИЙ И СООРУЖЕНИЙ</a:t>
            </a:r>
            <a:endParaRPr lang="ru-RU" b="1" dirty="0">
              <a:solidFill>
                <a:srgbClr val="002060"/>
              </a:solidFill>
              <a:latin typeface="Calibri" pitchFamily="34" charset="0"/>
            </a:endParaRPr>
          </a:p>
        </p:txBody>
      </p:sp>
      <p:pic>
        <p:nvPicPr>
          <p:cNvPr id="7" name="Рисунок 6"/>
          <p:cNvPicPr>
            <a:picLocks noChangeAspect="1"/>
          </p:cNvPicPr>
          <p:nvPr/>
        </p:nvPicPr>
        <p:blipFill rotWithShape="1">
          <a:blip r:embed="rId2">
            <a:extLst>
              <a:ext uri="{28A0092B-C50C-407E-A947-70E740481C1C}">
                <a14:useLocalDpi xmlns:a14="http://schemas.microsoft.com/office/drawing/2010/main" val="0"/>
              </a:ext>
            </a:extLst>
          </a:blip>
          <a:srcRect l="9054" t="16835" r="13712" b="6087"/>
          <a:stretch/>
        </p:blipFill>
        <p:spPr>
          <a:xfrm>
            <a:off x="3102070" y="2552506"/>
            <a:ext cx="3106585" cy="2435498"/>
          </a:xfrm>
          <a:prstGeom prst="rect">
            <a:avLst/>
          </a:prstGeom>
        </p:spPr>
      </p:pic>
    </p:spTree>
    <p:extLst>
      <p:ext uri="{BB962C8B-B14F-4D97-AF65-F5344CB8AC3E}">
        <p14:creationId xmlns:p14="http://schemas.microsoft.com/office/powerpoint/2010/main" val="305032870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461665"/>
          </a:xfrm>
          <a:prstGeom prst="rect">
            <a:avLst/>
          </a:prstGeom>
        </p:spPr>
        <p:txBody>
          <a:bodyPr wrap="square">
            <a:spAutoFit/>
          </a:bodyPr>
          <a:lstStyle/>
          <a:p>
            <a:pPr algn="just"/>
            <a:r>
              <a:rPr lang="ru-RU" sz="1200" b="1" dirty="0">
                <a:solidFill>
                  <a:srgbClr val="002060"/>
                </a:solidFill>
                <a:latin typeface="Calibri" pitchFamily="34" charset="0"/>
              </a:rPr>
              <a:t>Противопожарные расстояния от зданий и сооружений на территориях складов нефти и нефтепродуктов до граничащих с ними объектов защиты</a:t>
            </a:r>
          </a:p>
        </p:txBody>
      </p:sp>
      <p:graphicFrame>
        <p:nvGraphicFramePr>
          <p:cNvPr id="5" name="Таблица 4"/>
          <p:cNvGraphicFramePr>
            <a:graphicFrameLocks noGrp="1"/>
          </p:cNvGraphicFramePr>
          <p:nvPr>
            <p:extLst>
              <p:ext uri="{D42A27DB-BD31-4B8C-83A1-F6EECF244321}">
                <p14:modId xmlns:p14="http://schemas.microsoft.com/office/powerpoint/2010/main" val="3358105920"/>
              </p:ext>
            </p:extLst>
          </p:nvPr>
        </p:nvGraphicFramePr>
        <p:xfrm>
          <a:off x="-1" y="404665"/>
          <a:ext cx="9143999" cy="4616766"/>
        </p:xfrm>
        <a:graphic>
          <a:graphicData uri="http://schemas.openxmlformats.org/drawingml/2006/table">
            <a:tbl>
              <a:tblPr>
                <a:tableStyleId>{69C7853C-536D-4A76-A0AE-DD22124D55A5}</a:tableStyleId>
              </a:tblPr>
              <a:tblGrid>
                <a:gridCol w="5652121"/>
                <a:gridCol w="864095"/>
                <a:gridCol w="576064"/>
                <a:gridCol w="720080"/>
                <a:gridCol w="648072"/>
                <a:gridCol w="683567"/>
              </a:tblGrid>
              <a:tr h="360039">
                <a:tc rowSpan="2">
                  <a:txBody>
                    <a:bodyPr/>
                    <a:lstStyle/>
                    <a:p>
                      <a:pPr algn="ctr"/>
                      <a:endParaRPr lang="ru-RU" sz="900" dirty="0" smtClean="0">
                        <a:solidFill>
                          <a:srgbClr val="002060"/>
                        </a:solidFill>
                        <a:effectLst/>
                      </a:endParaRPr>
                    </a:p>
                    <a:p>
                      <a:pPr algn="ctr"/>
                      <a:r>
                        <a:rPr lang="ru-RU" sz="900" dirty="0" smtClean="0">
                          <a:solidFill>
                            <a:srgbClr val="002060"/>
                          </a:solidFill>
                          <a:effectLst/>
                        </a:rPr>
                        <a:t>Наименование </a:t>
                      </a:r>
                      <a:r>
                        <a:rPr lang="ru-RU" sz="900" dirty="0">
                          <a:solidFill>
                            <a:srgbClr val="002060"/>
                          </a:solidFill>
                          <a:effectLst/>
                        </a:rPr>
                        <a:t>объектов, граничащих со зданиями и с сооружениями складов нефти и нефтепродуктов</a:t>
                      </a:r>
                      <a:endParaRPr lang="ru-RU" sz="900" dirty="0">
                        <a:solidFill>
                          <a:srgbClr val="002060"/>
                        </a:solidFill>
                        <a:effectLst/>
                        <a:latin typeface="Calibri" pitchFamily="34" charset="0"/>
                      </a:endParaRPr>
                    </a:p>
                  </a:txBody>
                  <a:tcPr marL="18358" marR="18358" marT="9179" marB="9179"/>
                </a:tc>
                <a:tc gridSpan="5">
                  <a:txBody>
                    <a:bodyPr/>
                    <a:lstStyle/>
                    <a:p>
                      <a:pPr algn="ctr"/>
                      <a:r>
                        <a:rPr lang="ru-RU" sz="900">
                          <a:solidFill>
                            <a:srgbClr val="002060"/>
                          </a:solidFill>
                          <a:effectLst/>
                        </a:rPr>
                        <a:t>Противопожарные расстояния от зданий и сооружений складов нефти и нефтепродуктов до граничащих с ними объектов при категории склада, метры</a:t>
                      </a:r>
                      <a:endParaRPr lang="ru-RU" sz="900">
                        <a:solidFill>
                          <a:srgbClr val="002060"/>
                        </a:solidFill>
                        <a:effectLst/>
                        <a:latin typeface="Calibri" pitchFamily="34" charset="0"/>
                      </a:endParaRPr>
                    </a:p>
                  </a:txBody>
                  <a:tcPr marL="18358" marR="18358" marT="9179" marB="9179"/>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73432">
                <a:tc vMerge="1">
                  <a:txBody>
                    <a:bodyPr/>
                    <a:lstStyle/>
                    <a:p>
                      <a:endParaRPr lang="ru-RU"/>
                    </a:p>
                  </a:txBody>
                  <a:tcPr/>
                </a:tc>
                <a:tc>
                  <a:txBody>
                    <a:bodyPr/>
                    <a:lstStyle/>
                    <a:p>
                      <a:pPr algn="ctr"/>
                      <a:r>
                        <a:rPr lang="en-US" sz="900">
                          <a:solidFill>
                            <a:srgbClr val="002060"/>
                          </a:solidFill>
                          <a:effectLst/>
                        </a:rPr>
                        <a:t>I</a:t>
                      </a:r>
                      <a:endParaRPr lang="en-US" sz="900">
                        <a:solidFill>
                          <a:srgbClr val="002060"/>
                        </a:solidFill>
                        <a:effectLst/>
                        <a:latin typeface="Calibri" pitchFamily="34" charset="0"/>
                      </a:endParaRPr>
                    </a:p>
                  </a:txBody>
                  <a:tcPr marL="18358" marR="18358" marT="9179" marB="9179"/>
                </a:tc>
                <a:tc>
                  <a:txBody>
                    <a:bodyPr/>
                    <a:lstStyle/>
                    <a:p>
                      <a:pPr algn="ctr"/>
                      <a:r>
                        <a:rPr lang="en-US" sz="900">
                          <a:solidFill>
                            <a:srgbClr val="002060"/>
                          </a:solidFill>
                          <a:effectLst/>
                        </a:rPr>
                        <a:t>II</a:t>
                      </a:r>
                      <a:endParaRPr lang="en-US" sz="900">
                        <a:solidFill>
                          <a:srgbClr val="002060"/>
                        </a:solidFill>
                        <a:effectLst/>
                        <a:latin typeface="Calibri" pitchFamily="34" charset="0"/>
                      </a:endParaRPr>
                    </a:p>
                  </a:txBody>
                  <a:tcPr marL="18358" marR="18358" marT="9179" marB="9179"/>
                </a:tc>
                <a:tc>
                  <a:txBody>
                    <a:bodyPr/>
                    <a:lstStyle/>
                    <a:p>
                      <a:pPr algn="ctr"/>
                      <a:r>
                        <a:rPr lang="en-US" sz="900">
                          <a:solidFill>
                            <a:srgbClr val="002060"/>
                          </a:solidFill>
                          <a:effectLst/>
                        </a:rPr>
                        <a:t>III</a:t>
                      </a:r>
                      <a:r>
                        <a:rPr lang="ru-RU" sz="900">
                          <a:solidFill>
                            <a:srgbClr val="002060"/>
                          </a:solidFill>
                          <a:effectLst/>
                        </a:rPr>
                        <a:t>а</a:t>
                      </a:r>
                      <a:endParaRPr lang="ru-RU" sz="900">
                        <a:solidFill>
                          <a:srgbClr val="002060"/>
                        </a:solidFill>
                        <a:effectLst/>
                        <a:latin typeface="Calibri" pitchFamily="34" charset="0"/>
                      </a:endParaRPr>
                    </a:p>
                  </a:txBody>
                  <a:tcPr marL="18358" marR="18358" marT="9179" marB="9179"/>
                </a:tc>
                <a:tc>
                  <a:txBody>
                    <a:bodyPr/>
                    <a:lstStyle/>
                    <a:p>
                      <a:pPr algn="ctr"/>
                      <a:r>
                        <a:rPr lang="en-US" sz="900">
                          <a:solidFill>
                            <a:srgbClr val="002060"/>
                          </a:solidFill>
                          <a:effectLst/>
                        </a:rPr>
                        <a:t>III</a:t>
                      </a:r>
                      <a:r>
                        <a:rPr lang="ru-RU" sz="900">
                          <a:solidFill>
                            <a:srgbClr val="002060"/>
                          </a:solidFill>
                          <a:effectLst/>
                        </a:rPr>
                        <a:t>б</a:t>
                      </a:r>
                      <a:endParaRPr lang="ru-RU" sz="900">
                        <a:solidFill>
                          <a:srgbClr val="002060"/>
                        </a:solidFill>
                        <a:effectLst/>
                        <a:latin typeface="Calibri" pitchFamily="34" charset="0"/>
                      </a:endParaRPr>
                    </a:p>
                  </a:txBody>
                  <a:tcPr marL="18358" marR="18358" marT="9179" marB="9179"/>
                </a:tc>
                <a:tc>
                  <a:txBody>
                    <a:bodyPr/>
                    <a:lstStyle/>
                    <a:p>
                      <a:pPr algn="ctr"/>
                      <a:r>
                        <a:rPr lang="en-US" sz="900">
                          <a:solidFill>
                            <a:srgbClr val="002060"/>
                          </a:solidFill>
                          <a:effectLst/>
                        </a:rPr>
                        <a:t>III</a:t>
                      </a:r>
                      <a:r>
                        <a:rPr lang="ru-RU" sz="900">
                          <a:solidFill>
                            <a:srgbClr val="002060"/>
                          </a:solidFill>
                          <a:effectLst/>
                        </a:rPr>
                        <a:t>в</a:t>
                      </a:r>
                      <a:endParaRPr lang="ru-RU" sz="900">
                        <a:solidFill>
                          <a:srgbClr val="002060"/>
                        </a:solidFill>
                        <a:effectLst/>
                        <a:latin typeface="Calibri" pitchFamily="34" charset="0"/>
                      </a:endParaRPr>
                    </a:p>
                  </a:txBody>
                  <a:tcPr marL="18358" marR="18358" marT="9179" marB="9179"/>
                </a:tc>
              </a:tr>
              <a:tr h="238654">
                <a:tc>
                  <a:txBody>
                    <a:bodyPr/>
                    <a:lstStyle/>
                    <a:p>
                      <a:r>
                        <a:rPr lang="ru-RU" sz="900">
                          <a:solidFill>
                            <a:srgbClr val="002060"/>
                          </a:solidFill>
                          <a:effectLst/>
                        </a:rPr>
                        <a:t>Здания и сооружения граничащих с ними производственных объектов</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100</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40</a:t>
                      </a:r>
                    </a:p>
                    <a:p>
                      <a:pPr algn="ctr"/>
                      <a:r>
                        <a:rPr lang="ru-RU" sz="900">
                          <a:solidFill>
                            <a:srgbClr val="002060"/>
                          </a:solidFill>
                          <a:effectLst/>
                        </a:rPr>
                        <a:t>(100)</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40</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40</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30</a:t>
                      </a:r>
                      <a:endParaRPr lang="ru-RU" sz="900">
                        <a:solidFill>
                          <a:srgbClr val="002060"/>
                        </a:solidFill>
                        <a:effectLst/>
                        <a:latin typeface="Calibri" pitchFamily="34" charset="0"/>
                      </a:endParaRPr>
                    </a:p>
                  </a:txBody>
                  <a:tcPr marL="18358" marR="18358" marT="9179" marB="9179"/>
                </a:tc>
              </a:tr>
              <a:tr h="128506">
                <a:tc>
                  <a:txBody>
                    <a:bodyPr/>
                    <a:lstStyle/>
                    <a:p>
                      <a:r>
                        <a:rPr lang="ru-RU" sz="900">
                          <a:solidFill>
                            <a:srgbClr val="002060"/>
                          </a:solidFill>
                          <a:effectLst/>
                        </a:rPr>
                        <a:t>Лесничества с лесными насаждениями:</a:t>
                      </a:r>
                      <a:endParaRPr lang="ru-RU" sz="900">
                        <a:solidFill>
                          <a:srgbClr val="002060"/>
                        </a:solidFill>
                        <a:effectLst/>
                        <a:latin typeface="Calibri" pitchFamily="34" charset="0"/>
                      </a:endParaRPr>
                    </a:p>
                  </a:txBody>
                  <a:tcPr marL="18358" marR="18358" marT="9179" marB="9179"/>
                </a:tc>
                <a:tc>
                  <a:txBody>
                    <a:bodyPr/>
                    <a:lstStyle/>
                    <a:p>
                      <a:r>
                        <a:rPr lang="ru-RU" sz="900">
                          <a:solidFill>
                            <a:srgbClr val="002060"/>
                          </a:solidFill>
                          <a:effectLst/>
                        </a:rPr>
                        <a:t> </a:t>
                      </a:r>
                      <a:endParaRPr lang="ru-RU" sz="900">
                        <a:solidFill>
                          <a:srgbClr val="002060"/>
                        </a:solidFill>
                        <a:effectLst/>
                        <a:latin typeface="Calibri" pitchFamily="34" charset="0"/>
                      </a:endParaRPr>
                    </a:p>
                  </a:txBody>
                  <a:tcPr marL="18358" marR="18358" marT="9179" marB="9179"/>
                </a:tc>
                <a:tc>
                  <a:txBody>
                    <a:bodyPr/>
                    <a:lstStyle/>
                    <a:p>
                      <a:r>
                        <a:rPr lang="ru-RU" sz="900">
                          <a:solidFill>
                            <a:srgbClr val="002060"/>
                          </a:solidFill>
                          <a:effectLst/>
                        </a:rPr>
                        <a:t> </a:t>
                      </a:r>
                      <a:endParaRPr lang="ru-RU" sz="900">
                        <a:solidFill>
                          <a:srgbClr val="002060"/>
                        </a:solidFill>
                        <a:effectLst/>
                        <a:latin typeface="Calibri" pitchFamily="34" charset="0"/>
                      </a:endParaRPr>
                    </a:p>
                  </a:txBody>
                  <a:tcPr marL="18358" marR="18358" marT="9179" marB="9179"/>
                </a:tc>
                <a:tc>
                  <a:txBody>
                    <a:bodyPr/>
                    <a:lstStyle/>
                    <a:p>
                      <a:r>
                        <a:rPr lang="ru-RU" sz="900">
                          <a:solidFill>
                            <a:srgbClr val="002060"/>
                          </a:solidFill>
                          <a:effectLst/>
                        </a:rPr>
                        <a:t> </a:t>
                      </a:r>
                      <a:endParaRPr lang="ru-RU" sz="900">
                        <a:solidFill>
                          <a:srgbClr val="002060"/>
                        </a:solidFill>
                        <a:effectLst/>
                        <a:latin typeface="Calibri" pitchFamily="34" charset="0"/>
                      </a:endParaRPr>
                    </a:p>
                  </a:txBody>
                  <a:tcPr marL="18358" marR="18358" marT="9179" marB="9179"/>
                </a:tc>
                <a:tc>
                  <a:txBody>
                    <a:bodyPr/>
                    <a:lstStyle/>
                    <a:p>
                      <a:r>
                        <a:rPr lang="ru-RU" sz="900">
                          <a:solidFill>
                            <a:srgbClr val="002060"/>
                          </a:solidFill>
                          <a:effectLst/>
                        </a:rPr>
                        <a:t> </a:t>
                      </a:r>
                      <a:endParaRPr lang="ru-RU" sz="900">
                        <a:solidFill>
                          <a:srgbClr val="002060"/>
                        </a:solidFill>
                        <a:effectLst/>
                        <a:latin typeface="Calibri" pitchFamily="34" charset="0"/>
                      </a:endParaRPr>
                    </a:p>
                  </a:txBody>
                  <a:tcPr marL="18358" marR="18358" marT="9179" marB="9179"/>
                </a:tc>
                <a:tc>
                  <a:txBody>
                    <a:bodyPr/>
                    <a:lstStyle/>
                    <a:p>
                      <a:r>
                        <a:rPr lang="ru-RU" sz="900">
                          <a:solidFill>
                            <a:srgbClr val="002060"/>
                          </a:solidFill>
                          <a:effectLst/>
                        </a:rPr>
                        <a:t> </a:t>
                      </a:r>
                      <a:endParaRPr lang="ru-RU" sz="900">
                        <a:solidFill>
                          <a:srgbClr val="002060"/>
                        </a:solidFill>
                        <a:effectLst/>
                        <a:latin typeface="Calibri" pitchFamily="34" charset="0"/>
                      </a:endParaRPr>
                    </a:p>
                  </a:txBody>
                  <a:tcPr marL="18358" marR="18358" marT="9179" marB="9179"/>
                </a:tc>
              </a:tr>
              <a:tr h="128506">
                <a:tc>
                  <a:txBody>
                    <a:bodyPr/>
                    <a:lstStyle/>
                    <a:p>
                      <a:r>
                        <a:rPr lang="ru-RU" sz="900">
                          <a:solidFill>
                            <a:srgbClr val="002060"/>
                          </a:solidFill>
                          <a:effectLst/>
                        </a:rPr>
                        <a:t>хвойных и смешанных пород</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100</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50</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50</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50</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50</a:t>
                      </a:r>
                      <a:endParaRPr lang="ru-RU" sz="900">
                        <a:solidFill>
                          <a:srgbClr val="002060"/>
                        </a:solidFill>
                        <a:effectLst/>
                        <a:latin typeface="Calibri" pitchFamily="34" charset="0"/>
                      </a:endParaRPr>
                    </a:p>
                  </a:txBody>
                  <a:tcPr marL="18358" marR="18358" marT="9179" marB="9179"/>
                </a:tc>
              </a:tr>
              <a:tr h="73432">
                <a:tc>
                  <a:txBody>
                    <a:bodyPr/>
                    <a:lstStyle/>
                    <a:p>
                      <a:r>
                        <a:rPr lang="ru-RU" sz="900">
                          <a:solidFill>
                            <a:srgbClr val="002060"/>
                          </a:solidFill>
                          <a:effectLst/>
                        </a:rPr>
                        <a:t>лиственных пород</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100</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100</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50</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50</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50</a:t>
                      </a:r>
                      <a:endParaRPr lang="ru-RU" sz="900">
                        <a:solidFill>
                          <a:srgbClr val="002060"/>
                        </a:solidFill>
                        <a:effectLst/>
                        <a:latin typeface="Calibri" pitchFamily="34" charset="0"/>
                      </a:endParaRPr>
                    </a:p>
                  </a:txBody>
                  <a:tcPr marL="18358" marR="18358" marT="9179" marB="9179"/>
                </a:tc>
              </a:tr>
              <a:tr h="348802">
                <a:tc>
                  <a:txBody>
                    <a:bodyPr/>
                    <a:lstStyle/>
                    <a:p>
                      <a:r>
                        <a:rPr lang="ru-RU" sz="900">
                          <a:solidFill>
                            <a:srgbClr val="002060"/>
                          </a:solidFill>
                          <a:effectLst/>
                        </a:rPr>
                        <a:t>Склады лесных материалов, торфа, волокнистых горючих веществ, сена, соломы, а также участки открытого залегания торфа</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100</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100</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50</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50</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50</a:t>
                      </a:r>
                      <a:endParaRPr lang="ru-RU" sz="900">
                        <a:solidFill>
                          <a:srgbClr val="002060"/>
                        </a:solidFill>
                        <a:effectLst/>
                        <a:latin typeface="Calibri" pitchFamily="34" charset="0"/>
                      </a:endParaRPr>
                    </a:p>
                  </a:txBody>
                  <a:tcPr marL="18358" marR="18358" marT="9179" marB="9179"/>
                </a:tc>
              </a:tr>
              <a:tr h="183580">
                <a:tc>
                  <a:txBody>
                    <a:bodyPr/>
                    <a:lstStyle/>
                    <a:p>
                      <a:r>
                        <a:rPr lang="ru-RU" sz="900">
                          <a:solidFill>
                            <a:srgbClr val="002060"/>
                          </a:solidFill>
                          <a:effectLst/>
                        </a:rPr>
                        <a:t>Железные дороги общей сети (до подошвы насыпи или бровки выемки):</a:t>
                      </a:r>
                      <a:endParaRPr lang="ru-RU" sz="900">
                        <a:solidFill>
                          <a:srgbClr val="002060"/>
                        </a:solidFill>
                        <a:effectLst/>
                        <a:latin typeface="Calibri" pitchFamily="34" charset="0"/>
                      </a:endParaRPr>
                    </a:p>
                  </a:txBody>
                  <a:tcPr marL="18358" marR="18358" marT="9179" marB="9179"/>
                </a:tc>
                <a:tc>
                  <a:txBody>
                    <a:bodyPr/>
                    <a:lstStyle/>
                    <a:p>
                      <a:r>
                        <a:rPr lang="ru-RU" sz="900">
                          <a:solidFill>
                            <a:srgbClr val="002060"/>
                          </a:solidFill>
                          <a:effectLst/>
                        </a:rPr>
                        <a:t> </a:t>
                      </a:r>
                      <a:endParaRPr lang="ru-RU" sz="900">
                        <a:solidFill>
                          <a:srgbClr val="002060"/>
                        </a:solidFill>
                        <a:effectLst/>
                        <a:latin typeface="Calibri" pitchFamily="34" charset="0"/>
                      </a:endParaRPr>
                    </a:p>
                  </a:txBody>
                  <a:tcPr marL="18358" marR="18358" marT="9179" marB="9179"/>
                </a:tc>
                <a:tc>
                  <a:txBody>
                    <a:bodyPr/>
                    <a:lstStyle/>
                    <a:p>
                      <a:r>
                        <a:rPr lang="ru-RU" sz="900">
                          <a:solidFill>
                            <a:srgbClr val="002060"/>
                          </a:solidFill>
                          <a:effectLst/>
                        </a:rPr>
                        <a:t> </a:t>
                      </a:r>
                      <a:endParaRPr lang="ru-RU" sz="900">
                        <a:solidFill>
                          <a:srgbClr val="002060"/>
                        </a:solidFill>
                        <a:effectLst/>
                        <a:latin typeface="Calibri" pitchFamily="34" charset="0"/>
                      </a:endParaRPr>
                    </a:p>
                  </a:txBody>
                  <a:tcPr marL="18358" marR="18358" marT="9179" marB="9179"/>
                </a:tc>
                <a:tc>
                  <a:txBody>
                    <a:bodyPr/>
                    <a:lstStyle/>
                    <a:p>
                      <a:r>
                        <a:rPr lang="ru-RU" sz="900">
                          <a:solidFill>
                            <a:srgbClr val="002060"/>
                          </a:solidFill>
                          <a:effectLst/>
                        </a:rPr>
                        <a:t> </a:t>
                      </a:r>
                      <a:endParaRPr lang="ru-RU" sz="900">
                        <a:solidFill>
                          <a:srgbClr val="002060"/>
                        </a:solidFill>
                        <a:effectLst/>
                        <a:latin typeface="Calibri" pitchFamily="34" charset="0"/>
                      </a:endParaRPr>
                    </a:p>
                  </a:txBody>
                  <a:tcPr marL="18358" marR="18358" marT="9179" marB="9179"/>
                </a:tc>
                <a:tc>
                  <a:txBody>
                    <a:bodyPr/>
                    <a:lstStyle/>
                    <a:p>
                      <a:r>
                        <a:rPr lang="ru-RU" sz="900">
                          <a:solidFill>
                            <a:srgbClr val="002060"/>
                          </a:solidFill>
                          <a:effectLst/>
                        </a:rPr>
                        <a:t> </a:t>
                      </a:r>
                      <a:endParaRPr lang="ru-RU" sz="900">
                        <a:solidFill>
                          <a:srgbClr val="002060"/>
                        </a:solidFill>
                        <a:effectLst/>
                        <a:latin typeface="Calibri" pitchFamily="34" charset="0"/>
                      </a:endParaRPr>
                    </a:p>
                  </a:txBody>
                  <a:tcPr marL="18358" marR="18358" marT="9179" marB="9179"/>
                </a:tc>
                <a:tc>
                  <a:txBody>
                    <a:bodyPr/>
                    <a:lstStyle/>
                    <a:p>
                      <a:r>
                        <a:rPr lang="ru-RU" sz="900">
                          <a:solidFill>
                            <a:srgbClr val="002060"/>
                          </a:solidFill>
                          <a:effectLst/>
                        </a:rPr>
                        <a:t> </a:t>
                      </a:r>
                      <a:endParaRPr lang="ru-RU" sz="900">
                        <a:solidFill>
                          <a:srgbClr val="002060"/>
                        </a:solidFill>
                        <a:effectLst/>
                        <a:latin typeface="Calibri" pitchFamily="34" charset="0"/>
                      </a:endParaRPr>
                    </a:p>
                  </a:txBody>
                  <a:tcPr marL="18358" marR="18358" marT="9179" marB="9179"/>
                </a:tc>
              </a:tr>
              <a:tr h="73432">
                <a:tc>
                  <a:txBody>
                    <a:bodyPr/>
                    <a:lstStyle/>
                    <a:p>
                      <a:r>
                        <a:rPr lang="ru-RU" sz="900">
                          <a:solidFill>
                            <a:srgbClr val="002060"/>
                          </a:solidFill>
                          <a:effectLst/>
                        </a:rPr>
                        <a:t>на станциях</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150</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100</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80</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60</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50</a:t>
                      </a:r>
                      <a:endParaRPr lang="ru-RU" sz="900">
                        <a:solidFill>
                          <a:srgbClr val="002060"/>
                        </a:solidFill>
                        <a:effectLst/>
                        <a:latin typeface="Calibri" pitchFamily="34" charset="0"/>
                      </a:endParaRPr>
                    </a:p>
                  </a:txBody>
                  <a:tcPr marL="18358" marR="18358" marT="9179" marB="9179"/>
                </a:tc>
              </a:tr>
              <a:tr h="128506">
                <a:tc>
                  <a:txBody>
                    <a:bodyPr/>
                    <a:lstStyle/>
                    <a:p>
                      <a:r>
                        <a:rPr lang="ru-RU" sz="900">
                          <a:solidFill>
                            <a:srgbClr val="002060"/>
                          </a:solidFill>
                          <a:effectLst/>
                        </a:rPr>
                        <a:t>на разъездах и платформах</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80</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70</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60</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50</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40</a:t>
                      </a:r>
                      <a:endParaRPr lang="ru-RU" sz="900">
                        <a:solidFill>
                          <a:srgbClr val="002060"/>
                        </a:solidFill>
                        <a:effectLst/>
                        <a:latin typeface="Calibri" pitchFamily="34" charset="0"/>
                      </a:endParaRPr>
                    </a:p>
                  </a:txBody>
                  <a:tcPr marL="18358" marR="18358" marT="9179" marB="9179"/>
                </a:tc>
              </a:tr>
              <a:tr h="73432">
                <a:tc>
                  <a:txBody>
                    <a:bodyPr/>
                    <a:lstStyle/>
                    <a:p>
                      <a:r>
                        <a:rPr lang="ru-RU" sz="900" dirty="0">
                          <a:solidFill>
                            <a:srgbClr val="002060"/>
                          </a:solidFill>
                          <a:effectLst/>
                        </a:rPr>
                        <a:t>на перегонах</a:t>
                      </a:r>
                      <a:endParaRPr lang="ru-RU" sz="900" dirty="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60</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50</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40</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40</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30</a:t>
                      </a:r>
                      <a:endParaRPr lang="ru-RU" sz="900">
                        <a:solidFill>
                          <a:srgbClr val="002060"/>
                        </a:solidFill>
                        <a:effectLst/>
                        <a:latin typeface="Calibri" pitchFamily="34" charset="0"/>
                      </a:endParaRPr>
                    </a:p>
                  </a:txBody>
                  <a:tcPr marL="18358" marR="18358" marT="9179" marB="9179"/>
                </a:tc>
              </a:tr>
              <a:tr h="183580">
                <a:tc>
                  <a:txBody>
                    <a:bodyPr/>
                    <a:lstStyle/>
                    <a:p>
                      <a:r>
                        <a:rPr lang="ru-RU" sz="900">
                          <a:solidFill>
                            <a:srgbClr val="002060"/>
                          </a:solidFill>
                          <a:effectLst/>
                        </a:rPr>
                        <a:t>Автомобильные дороги общей сети (край проезжей части):</a:t>
                      </a:r>
                      <a:endParaRPr lang="ru-RU" sz="900">
                        <a:solidFill>
                          <a:srgbClr val="002060"/>
                        </a:solidFill>
                        <a:effectLst/>
                        <a:latin typeface="Calibri" pitchFamily="34" charset="0"/>
                      </a:endParaRPr>
                    </a:p>
                  </a:txBody>
                  <a:tcPr marL="18358" marR="18358" marT="9179" marB="9179"/>
                </a:tc>
                <a:tc>
                  <a:txBody>
                    <a:bodyPr/>
                    <a:lstStyle/>
                    <a:p>
                      <a:r>
                        <a:rPr lang="ru-RU" sz="900">
                          <a:solidFill>
                            <a:srgbClr val="002060"/>
                          </a:solidFill>
                          <a:effectLst/>
                        </a:rPr>
                        <a:t> </a:t>
                      </a:r>
                      <a:endParaRPr lang="ru-RU" sz="900">
                        <a:solidFill>
                          <a:srgbClr val="002060"/>
                        </a:solidFill>
                        <a:effectLst/>
                        <a:latin typeface="Calibri" pitchFamily="34" charset="0"/>
                      </a:endParaRPr>
                    </a:p>
                  </a:txBody>
                  <a:tcPr marL="18358" marR="18358" marT="9179" marB="9179"/>
                </a:tc>
                <a:tc>
                  <a:txBody>
                    <a:bodyPr/>
                    <a:lstStyle/>
                    <a:p>
                      <a:r>
                        <a:rPr lang="ru-RU" sz="900">
                          <a:solidFill>
                            <a:srgbClr val="002060"/>
                          </a:solidFill>
                          <a:effectLst/>
                        </a:rPr>
                        <a:t> </a:t>
                      </a:r>
                      <a:endParaRPr lang="ru-RU" sz="900">
                        <a:solidFill>
                          <a:srgbClr val="002060"/>
                        </a:solidFill>
                        <a:effectLst/>
                        <a:latin typeface="Calibri" pitchFamily="34" charset="0"/>
                      </a:endParaRPr>
                    </a:p>
                  </a:txBody>
                  <a:tcPr marL="18358" marR="18358" marT="9179" marB="9179"/>
                </a:tc>
                <a:tc>
                  <a:txBody>
                    <a:bodyPr/>
                    <a:lstStyle/>
                    <a:p>
                      <a:r>
                        <a:rPr lang="ru-RU" sz="900">
                          <a:solidFill>
                            <a:srgbClr val="002060"/>
                          </a:solidFill>
                          <a:effectLst/>
                        </a:rPr>
                        <a:t> </a:t>
                      </a:r>
                      <a:endParaRPr lang="ru-RU" sz="900">
                        <a:solidFill>
                          <a:srgbClr val="002060"/>
                        </a:solidFill>
                        <a:effectLst/>
                        <a:latin typeface="Calibri" pitchFamily="34" charset="0"/>
                      </a:endParaRPr>
                    </a:p>
                  </a:txBody>
                  <a:tcPr marL="18358" marR="18358" marT="9179" marB="9179"/>
                </a:tc>
                <a:tc>
                  <a:txBody>
                    <a:bodyPr/>
                    <a:lstStyle/>
                    <a:p>
                      <a:r>
                        <a:rPr lang="ru-RU" sz="900">
                          <a:solidFill>
                            <a:srgbClr val="002060"/>
                          </a:solidFill>
                          <a:effectLst/>
                        </a:rPr>
                        <a:t> </a:t>
                      </a:r>
                      <a:endParaRPr lang="ru-RU" sz="900">
                        <a:solidFill>
                          <a:srgbClr val="002060"/>
                        </a:solidFill>
                        <a:effectLst/>
                        <a:latin typeface="Calibri" pitchFamily="34" charset="0"/>
                      </a:endParaRPr>
                    </a:p>
                  </a:txBody>
                  <a:tcPr marL="18358" marR="18358" marT="9179" marB="9179"/>
                </a:tc>
                <a:tc>
                  <a:txBody>
                    <a:bodyPr/>
                    <a:lstStyle/>
                    <a:p>
                      <a:r>
                        <a:rPr lang="ru-RU" sz="900">
                          <a:solidFill>
                            <a:srgbClr val="002060"/>
                          </a:solidFill>
                          <a:effectLst/>
                        </a:rPr>
                        <a:t> </a:t>
                      </a:r>
                      <a:endParaRPr lang="ru-RU" sz="900">
                        <a:solidFill>
                          <a:srgbClr val="002060"/>
                        </a:solidFill>
                        <a:effectLst/>
                        <a:latin typeface="Calibri" pitchFamily="34" charset="0"/>
                      </a:endParaRPr>
                    </a:p>
                  </a:txBody>
                  <a:tcPr marL="18358" marR="18358" marT="9179" marB="9179"/>
                </a:tc>
              </a:tr>
              <a:tr h="73432">
                <a:tc>
                  <a:txBody>
                    <a:bodyPr/>
                    <a:lstStyle/>
                    <a:p>
                      <a:r>
                        <a:rPr lang="ru-RU" sz="900" dirty="0">
                          <a:solidFill>
                            <a:srgbClr val="002060"/>
                          </a:solidFill>
                          <a:effectLst/>
                        </a:rPr>
                        <a:t>I, II и III категорий</a:t>
                      </a:r>
                      <a:endParaRPr lang="ru-RU" sz="900" dirty="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75</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50</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45</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45</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45</a:t>
                      </a:r>
                      <a:endParaRPr lang="ru-RU" sz="900">
                        <a:solidFill>
                          <a:srgbClr val="002060"/>
                        </a:solidFill>
                        <a:effectLst/>
                        <a:latin typeface="Calibri" pitchFamily="34" charset="0"/>
                      </a:endParaRPr>
                    </a:p>
                  </a:txBody>
                  <a:tcPr marL="18358" marR="18358" marT="9179" marB="9179"/>
                </a:tc>
              </a:tr>
              <a:tr h="73432">
                <a:tc>
                  <a:txBody>
                    <a:bodyPr/>
                    <a:lstStyle/>
                    <a:p>
                      <a:r>
                        <a:rPr lang="en-US" sz="900">
                          <a:solidFill>
                            <a:srgbClr val="002060"/>
                          </a:solidFill>
                          <a:effectLst/>
                        </a:rPr>
                        <a:t>IV </a:t>
                      </a:r>
                      <a:r>
                        <a:rPr lang="ru-RU" sz="900">
                          <a:solidFill>
                            <a:srgbClr val="002060"/>
                          </a:solidFill>
                          <a:effectLst/>
                        </a:rPr>
                        <a:t>и </a:t>
                      </a:r>
                      <a:r>
                        <a:rPr lang="en-US" sz="900">
                          <a:solidFill>
                            <a:srgbClr val="002060"/>
                          </a:solidFill>
                          <a:effectLst/>
                        </a:rPr>
                        <a:t>V </a:t>
                      </a:r>
                      <a:r>
                        <a:rPr lang="ru-RU" sz="900">
                          <a:solidFill>
                            <a:srgbClr val="002060"/>
                          </a:solidFill>
                          <a:effectLst/>
                        </a:rPr>
                        <a:t>категорий</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40</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30</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20</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20</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15</a:t>
                      </a:r>
                      <a:endParaRPr lang="ru-RU" sz="900">
                        <a:solidFill>
                          <a:srgbClr val="002060"/>
                        </a:solidFill>
                        <a:effectLst/>
                        <a:latin typeface="Calibri" pitchFamily="34" charset="0"/>
                      </a:endParaRPr>
                    </a:p>
                  </a:txBody>
                  <a:tcPr marL="18358" marR="18358" marT="9179" marB="9179"/>
                </a:tc>
              </a:tr>
              <a:tr h="128506">
                <a:tc>
                  <a:txBody>
                    <a:bodyPr/>
                    <a:lstStyle/>
                    <a:p>
                      <a:r>
                        <a:rPr lang="ru-RU" sz="900" dirty="0">
                          <a:solidFill>
                            <a:srgbClr val="002060"/>
                          </a:solidFill>
                          <a:effectLst/>
                        </a:rPr>
                        <a:t>Жилые и общественные здания</a:t>
                      </a:r>
                      <a:endParaRPr lang="ru-RU" sz="900" dirty="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200</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100</a:t>
                      </a:r>
                    </a:p>
                    <a:p>
                      <a:pPr algn="ctr"/>
                      <a:r>
                        <a:rPr lang="ru-RU" sz="900">
                          <a:solidFill>
                            <a:srgbClr val="002060"/>
                          </a:solidFill>
                          <a:effectLst/>
                        </a:rPr>
                        <a:t>(200)</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100</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100</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100</a:t>
                      </a:r>
                      <a:endParaRPr lang="ru-RU" sz="900">
                        <a:solidFill>
                          <a:srgbClr val="002060"/>
                        </a:solidFill>
                        <a:effectLst/>
                        <a:latin typeface="Calibri" pitchFamily="34" charset="0"/>
                      </a:endParaRPr>
                    </a:p>
                  </a:txBody>
                  <a:tcPr marL="18358" marR="18358" marT="9179" marB="9179"/>
                </a:tc>
              </a:tr>
              <a:tr h="183580">
                <a:tc>
                  <a:txBody>
                    <a:bodyPr/>
                    <a:lstStyle/>
                    <a:p>
                      <a:r>
                        <a:rPr lang="ru-RU" sz="900">
                          <a:solidFill>
                            <a:srgbClr val="002060"/>
                          </a:solidFill>
                          <a:effectLst/>
                        </a:rPr>
                        <a:t>Раздаточные колонки автозаправочных станций общего пользования</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50</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30</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30</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30</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30</a:t>
                      </a:r>
                      <a:endParaRPr lang="ru-RU" sz="900">
                        <a:solidFill>
                          <a:srgbClr val="002060"/>
                        </a:solidFill>
                        <a:effectLst/>
                        <a:latin typeface="Calibri" pitchFamily="34" charset="0"/>
                      </a:endParaRPr>
                    </a:p>
                  </a:txBody>
                  <a:tcPr marL="18358" marR="18358" marT="9179" marB="9179"/>
                </a:tc>
              </a:tr>
              <a:tr h="183580">
                <a:tc>
                  <a:txBody>
                    <a:bodyPr/>
                    <a:lstStyle/>
                    <a:p>
                      <a:r>
                        <a:rPr lang="ru-RU" sz="900">
                          <a:solidFill>
                            <a:srgbClr val="002060"/>
                          </a:solidFill>
                          <a:effectLst/>
                        </a:rPr>
                        <a:t>Индивидуальные гаражи и открытые стоянки для автомобилей</a:t>
                      </a:r>
                      <a:endParaRPr lang="ru-RU" sz="900">
                        <a:solidFill>
                          <a:srgbClr val="002060"/>
                        </a:solidFill>
                        <a:effectLst/>
                        <a:latin typeface="Calibri" pitchFamily="34" charset="0"/>
                      </a:endParaRPr>
                    </a:p>
                  </a:txBody>
                  <a:tcPr marL="18358" marR="18358" marT="9179" marB="9179" anchor="ctr"/>
                </a:tc>
                <a:tc>
                  <a:txBody>
                    <a:bodyPr/>
                    <a:lstStyle/>
                    <a:p>
                      <a:pPr algn="ctr"/>
                      <a:r>
                        <a:rPr lang="ru-RU" sz="900">
                          <a:solidFill>
                            <a:srgbClr val="002060"/>
                          </a:solidFill>
                          <a:effectLst/>
                        </a:rPr>
                        <a:t>100</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40</a:t>
                      </a:r>
                    </a:p>
                    <a:p>
                      <a:pPr algn="ctr"/>
                      <a:r>
                        <a:rPr lang="ru-RU" sz="900">
                          <a:solidFill>
                            <a:srgbClr val="002060"/>
                          </a:solidFill>
                          <a:effectLst/>
                        </a:rPr>
                        <a:t>(100)</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40</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40</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40</a:t>
                      </a:r>
                      <a:endParaRPr lang="ru-RU" sz="900">
                        <a:solidFill>
                          <a:srgbClr val="002060"/>
                        </a:solidFill>
                        <a:effectLst/>
                        <a:latin typeface="Calibri" pitchFamily="34" charset="0"/>
                      </a:endParaRPr>
                    </a:p>
                  </a:txBody>
                  <a:tcPr marL="18358" marR="18358" marT="9179" marB="9179"/>
                </a:tc>
              </a:tr>
              <a:tr h="293728">
                <a:tc>
                  <a:txBody>
                    <a:bodyPr/>
                    <a:lstStyle/>
                    <a:p>
                      <a:r>
                        <a:rPr lang="ru-RU" sz="900">
                          <a:solidFill>
                            <a:srgbClr val="002060"/>
                          </a:solidFill>
                          <a:effectLst/>
                        </a:rPr>
                        <a:t>Очистные канализационные сооружения и насосные станции, не относящиеся к складу</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100</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100</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40</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40</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40</a:t>
                      </a:r>
                      <a:endParaRPr lang="ru-RU" sz="900">
                        <a:solidFill>
                          <a:srgbClr val="002060"/>
                        </a:solidFill>
                        <a:effectLst/>
                        <a:latin typeface="Calibri" pitchFamily="34" charset="0"/>
                      </a:endParaRPr>
                    </a:p>
                  </a:txBody>
                  <a:tcPr marL="18358" marR="18358" marT="9179" marB="9179"/>
                </a:tc>
              </a:tr>
              <a:tr h="183580">
                <a:tc>
                  <a:txBody>
                    <a:bodyPr/>
                    <a:lstStyle/>
                    <a:p>
                      <a:r>
                        <a:rPr lang="ru-RU" sz="900">
                          <a:solidFill>
                            <a:srgbClr val="002060"/>
                          </a:solidFill>
                          <a:effectLst/>
                        </a:rPr>
                        <a:t>Водозаправочные сооружения, не относящиеся к складу</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200</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150</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100</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75</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75</a:t>
                      </a:r>
                      <a:endParaRPr lang="ru-RU" sz="900">
                        <a:solidFill>
                          <a:srgbClr val="002060"/>
                        </a:solidFill>
                        <a:effectLst/>
                        <a:latin typeface="Calibri" pitchFamily="34" charset="0"/>
                      </a:endParaRPr>
                    </a:p>
                  </a:txBody>
                  <a:tcPr marL="18358" marR="18358" marT="9179" marB="9179"/>
                </a:tc>
              </a:tr>
              <a:tr h="183580">
                <a:tc>
                  <a:txBody>
                    <a:bodyPr/>
                    <a:lstStyle/>
                    <a:p>
                      <a:r>
                        <a:rPr lang="ru-RU" sz="900">
                          <a:solidFill>
                            <a:srgbClr val="002060"/>
                          </a:solidFill>
                          <a:effectLst/>
                        </a:rPr>
                        <a:t>Аварийная емкость (аварийные емкости) для резервуарного парка</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60</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40</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40</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40</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40</a:t>
                      </a:r>
                      <a:endParaRPr lang="ru-RU" sz="900">
                        <a:solidFill>
                          <a:srgbClr val="002060"/>
                        </a:solidFill>
                        <a:effectLst/>
                        <a:latin typeface="Calibri" pitchFamily="34" charset="0"/>
                      </a:endParaRPr>
                    </a:p>
                  </a:txBody>
                  <a:tcPr marL="18358" marR="18358" marT="9179" marB="9179"/>
                </a:tc>
              </a:tr>
              <a:tr h="348802">
                <a:tc>
                  <a:txBody>
                    <a:bodyPr/>
                    <a:lstStyle/>
                    <a:p>
                      <a:r>
                        <a:rPr lang="ru-RU" sz="900">
                          <a:solidFill>
                            <a:srgbClr val="002060"/>
                          </a:solidFill>
                          <a:effectLst/>
                        </a:rPr>
                        <a:t>Технологические установки категорий А и Б по взрывопожарной и пожарной опасности и факельные установки для сжигания газа</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100</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100</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100</a:t>
                      </a:r>
                      <a:endParaRPr lang="ru-RU" sz="900">
                        <a:solidFill>
                          <a:srgbClr val="002060"/>
                        </a:solidFill>
                        <a:effectLst/>
                        <a:latin typeface="Calibri" pitchFamily="34" charset="0"/>
                      </a:endParaRPr>
                    </a:p>
                  </a:txBody>
                  <a:tcPr marL="18358" marR="18358" marT="9179" marB="9179"/>
                </a:tc>
                <a:tc>
                  <a:txBody>
                    <a:bodyPr/>
                    <a:lstStyle/>
                    <a:p>
                      <a:pPr algn="ctr"/>
                      <a:r>
                        <a:rPr lang="ru-RU" sz="900">
                          <a:solidFill>
                            <a:srgbClr val="002060"/>
                          </a:solidFill>
                          <a:effectLst/>
                        </a:rPr>
                        <a:t>100</a:t>
                      </a:r>
                      <a:endParaRPr lang="ru-RU" sz="900">
                        <a:solidFill>
                          <a:srgbClr val="002060"/>
                        </a:solidFill>
                        <a:effectLst/>
                        <a:latin typeface="Calibri" pitchFamily="34" charset="0"/>
                      </a:endParaRPr>
                    </a:p>
                  </a:txBody>
                  <a:tcPr marL="18358" marR="18358" marT="9179" marB="9179"/>
                </a:tc>
                <a:tc>
                  <a:txBody>
                    <a:bodyPr/>
                    <a:lstStyle/>
                    <a:p>
                      <a:pPr algn="ctr"/>
                      <a:r>
                        <a:rPr lang="ru-RU" sz="900" dirty="0">
                          <a:solidFill>
                            <a:srgbClr val="002060"/>
                          </a:solidFill>
                          <a:effectLst/>
                        </a:rPr>
                        <a:t>100</a:t>
                      </a:r>
                      <a:endParaRPr lang="ru-RU" sz="900" dirty="0">
                        <a:solidFill>
                          <a:srgbClr val="002060"/>
                        </a:solidFill>
                        <a:effectLst/>
                        <a:latin typeface="Calibri" pitchFamily="34" charset="0"/>
                      </a:endParaRPr>
                    </a:p>
                  </a:txBody>
                  <a:tcPr marL="18358" marR="18358" marT="9179" marB="9179"/>
                </a:tc>
              </a:tr>
            </a:tbl>
          </a:graphicData>
        </a:graphic>
      </p:graphicFrame>
      <p:sp>
        <p:nvSpPr>
          <p:cNvPr id="7" name="Прямоугольник 6"/>
          <p:cNvSpPr/>
          <p:nvPr/>
        </p:nvSpPr>
        <p:spPr>
          <a:xfrm>
            <a:off x="4211960" y="5517232"/>
            <a:ext cx="4572000" cy="1200329"/>
          </a:xfrm>
          <a:prstGeom prst="rect">
            <a:avLst/>
          </a:prstGeom>
        </p:spPr>
        <p:txBody>
          <a:bodyPr>
            <a:spAutoFit/>
          </a:bodyPr>
          <a:lstStyle/>
          <a:p>
            <a:pPr algn="ctr"/>
            <a:r>
              <a:rPr lang="ru-RU" b="1" dirty="0" smtClean="0">
                <a:solidFill>
                  <a:srgbClr val="002060"/>
                </a:solidFill>
                <a:latin typeface="Calibri" pitchFamily="34" charset="0"/>
              </a:rPr>
              <a:t>ТЕМА 2.7. ТРЕБОВАНИЯ К ПРОТИВОПОЖАРНЫМ РАССТОЯНИЯМ МЕЖДУ ЗДАНИЯМИ И СООРУЖЕНИЯМИ</a:t>
            </a:r>
          </a:p>
          <a:p>
            <a:pPr algn="ctr"/>
            <a:endParaRPr lang="ru-RU" b="1" dirty="0">
              <a:solidFill>
                <a:srgbClr val="002060"/>
              </a:solidFill>
              <a:latin typeface="Calibri" pitchFamily="34" charset="0"/>
            </a:endParaRPr>
          </a:p>
        </p:txBody>
      </p:sp>
    </p:spTree>
    <p:extLst>
      <p:ext uri="{BB962C8B-B14F-4D97-AF65-F5344CB8AC3E}">
        <p14:creationId xmlns:p14="http://schemas.microsoft.com/office/powerpoint/2010/main" val="31700059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139952" y="5733256"/>
            <a:ext cx="4565609" cy="400110"/>
          </a:xfrm>
          <a:prstGeom prst="rect">
            <a:avLst/>
          </a:prstGeom>
        </p:spPr>
        <p:txBody>
          <a:bodyPr wrap="none">
            <a:spAutoFit/>
          </a:bodyPr>
          <a:lstStyle/>
          <a:p>
            <a:r>
              <a:rPr lang="ru-RU" sz="2000" b="1" dirty="0" smtClean="0">
                <a:solidFill>
                  <a:srgbClr val="002060"/>
                </a:solidFill>
                <a:latin typeface="Calibri" pitchFamily="34" charset="0"/>
              </a:rPr>
              <a:t>ТЕМА 2.1. КЛАССИФИКАЦИЯ ПОЖАРОВ</a:t>
            </a:r>
            <a:endParaRPr lang="ru-RU" sz="2000" b="1" dirty="0">
              <a:solidFill>
                <a:srgbClr val="002060"/>
              </a:solidFill>
              <a:latin typeface="Calibri" pitchFamily="34" charset="0"/>
            </a:endParaRPr>
          </a:p>
        </p:txBody>
      </p:sp>
      <p:sp>
        <p:nvSpPr>
          <p:cNvPr id="3" name="Прямоугольник 2"/>
          <p:cNvSpPr/>
          <p:nvPr/>
        </p:nvSpPr>
        <p:spPr>
          <a:xfrm>
            <a:off x="4657" y="0"/>
            <a:ext cx="9144000" cy="338554"/>
          </a:xfrm>
          <a:prstGeom prst="rect">
            <a:avLst/>
          </a:prstGeom>
        </p:spPr>
        <p:txBody>
          <a:bodyPr wrap="square">
            <a:spAutoFit/>
          </a:bodyPr>
          <a:lstStyle/>
          <a:p>
            <a:pPr algn="just"/>
            <a:r>
              <a:rPr lang="ru-RU" sz="1600" b="1" dirty="0" smtClean="0">
                <a:solidFill>
                  <a:srgbClr val="002060"/>
                </a:solidFill>
                <a:latin typeface="Calibri" pitchFamily="34" charset="0"/>
              </a:rPr>
              <a:t>К </a:t>
            </a:r>
            <a:r>
              <a:rPr lang="ru-RU" sz="1600" b="1" dirty="0">
                <a:solidFill>
                  <a:srgbClr val="002060"/>
                </a:solidFill>
                <a:latin typeface="Calibri" pitchFamily="34" charset="0"/>
              </a:rPr>
              <a:t>опасным факторам пожара, воздействующим на людей и имущество, относятся:</a:t>
            </a:r>
          </a:p>
        </p:txBody>
      </p:sp>
      <p:graphicFrame>
        <p:nvGraphicFramePr>
          <p:cNvPr id="4" name="Схема 3"/>
          <p:cNvGraphicFramePr/>
          <p:nvPr>
            <p:extLst>
              <p:ext uri="{D42A27DB-BD31-4B8C-83A1-F6EECF244321}">
                <p14:modId xmlns:p14="http://schemas.microsoft.com/office/powerpoint/2010/main" val="209400660"/>
              </p:ext>
            </p:extLst>
          </p:nvPr>
        </p:nvGraphicFramePr>
        <p:xfrm>
          <a:off x="-12647" y="44624"/>
          <a:ext cx="9144000" cy="23042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Прямоугольник 4"/>
          <p:cNvSpPr/>
          <p:nvPr/>
        </p:nvSpPr>
        <p:spPr>
          <a:xfrm>
            <a:off x="-12647" y="2173210"/>
            <a:ext cx="9161303" cy="338554"/>
          </a:xfrm>
          <a:prstGeom prst="rect">
            <a:avLst/>
          </a:prstGeom>
        </p:spPr>
        <p:txBody>
          <a:bodyPr wrap="square">
            <a:spAutoFit/>
          </a:bodyPr>
          <a:lstStyle/>
          <a:p>
            <a:r>
              <a:rPr lang="ru-RU" sz="1600" b="1" dirty="0">
                <a:solidFill>
                  <a:srgbClr val="002060"/>
                </a:solidFill>
                <a:latin typeface="Calibri" pitchFamily="34" charset="0"/>
              </a:rPr>
              <a:t>К сопутствующим проявлениям опасных факторов пожара относятся:</a:t>
            </a:r>
          </a:p>
        </p:txBody>
      </p:sp>
      <p:graphicFrame>
        <p:nvGraphicFramePr>
          <p:cNvPr id="6" name="Схема 5"/>
          <p:cNvGraphicFramePr/>
          <p:nvPr>
            <p:extLst>
              <p:ext uri="{D42A27DB-BD31-4B8C-83A1-F6EECF244321}">
                <p14:modId xmlns:p14="http://schemas.microsoft.com/office/powerpoint/2010/main" val="3907576598"/>
              </p:ext>
            </p:extLst>
          </p:nvPr>
        </p:nvGraphicFramePr>
        <p:xfrm>
          <a:off x="4657" y="2511764"/>
          <a:ext cx="9144000" cy="230425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94794882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211960" y="5517232"/>
            <a:ext cx="4572000" cy="1200329"/>
          </a:xfrm>
          <a:prstGeom prst="rect">
            <a:avLst/>
          </a:prstGeom>
        </p:spPr>
        <p:txBody>
          <a:bodyPr>
            <a:spAutoFit/>
          </a:bodyPr>
          <a:lstStyle/>
          <a:p>
            <a:pPr algn="ctr"/>
            <a:r>
              <a:rPr lang="ru-RU" b="1" dirty="0" smtClean="0">
                <a:solidFill>
                  <a:srgbClr val="002060"/>
                </a:solidFill>
                <a:latin typeface="Calibri" pitchFamily="34" charset="0"/>
              </a:rPr>
              <a:t>ТЕМА 2.7. ТРЕБОВАНИЯ К ПРОТИВОПОЖАРНЫМ РАССТОЯНИЯМ МЕЖДУ ЗДАНИЯМИ И СООРУЖЕНИЯМИ</a:t>
            </a:r>
          </a:p>
          <a:p>
            <a:pPr algn="ctr"/>
            <a:endParaRPr lang="ru-RU" b="1" dirty="0">
              <a:solidFill>
                <a:srgbClr val="002060"/>
              </a:solidFill>
              <a:latin typeface="Calibri" pitchFamily="34" charset="0"/>
            </a:endParaRPr>
          </a:p>
        </p:txBody>
      </p:sp>
      <p:sp>
        <p:nvSpPr>
          <p:cNvPr id="5" name="Прямоугольник 4"/>
          <p:cNvSpPr/>
          <p:nvPr/>
        </p:nvSpPr>
        <p:spPr>
          <a:xfrm>
            <a:off x="0" y="11653"/>
            <a:ext cx="9144000" cy="276999"/>
          </a:xfrm>
          <a:prstGeom prst="rect">
            <a:avLst/>
          </a:prstGeom>
        </p:spPr>
        <p:txBody>
          <a:bodyPr wrap="square">
            <a:spAutoFit/>
          </a:bodyPr>
          <a:lstStyle/>
          <a:p>
            <a:pPr algn="ctr"/>
            <a:r>
              <a:rPr lang="ru-RU" sz="1200" b="1" dirty="0">
                <a:solidFill>
                  <a:srgbClr val="002060"/>
                </a:solidFill>
                <a:latin typeface="Calibri" pitchFamily="34" charset="0"/>
              </a:rPr>
              <a:t>Противопожарные расстояния от зданий и сооружений до складов горючих жидкостей</a:t>
            </a:r>
          </a:p>
        </p:txBody>
      </p:sp>
      <p:graphicFrame>
        <p:nvGraphicFramePr>
          <p:cNvPr id="6" name="Таблица 5"/>
          <p:cNvGraphicFramePr>
            <a:graphicFrameLocks noGrp="1"/>
          </p:cNvGraphicFramePr>
          <p:nvPr>
            <p:extLst>
              <p:ext uri="{D42A27DB-BD31-4B8C-83A1-F6EECF244321}">
                <p14:modId xmlns:p14="http://schemas.microsoft.com/office/powerpoint/2010/main" val="3912234038"/>
              </p:ext>
            </p:extLst>
          </p:nvPr>
        </p:nvGraphicFramePr>
        <p:xfrm>
          <a:off x="30485" y="476672"/>
          <a:ext cx="9113515" cy="1554480"/>
        </p:xfrm>
        <a:graphic>
          <a:graphicData uri="http://schemas.openxmlformats.org/drawingml/2006/table">
            <a:tbl>
              <a:tblPr>
                <a:tableStyleId>{69C7853C-536D-4A76-A0AE-DD22124D55A5}</a:tableStyleId>
              </a:tblPr>
              <a:tblGrid>
                <a:gridCol w="3780420"/>
                <a:gridCol w="1768697"/>
                <a:gridCol w="1782199"/>
                <a:gridCol w="1782199"/>
              </a:tblGrid>
              <a:tr h="360777">
                <a:tc rowSpan="2">
                  <a:txBody>
                    <a:bodyPr/>
                    <a:lstStyle/>
                    <a:p>
                      <a:pPr algn="ctr"/>
                      <a:r>
                        <a:rPr lang="ru-RU" sz="1200" b="1" dirty="0">
                          <a:solidFill>
                            <a:srgbClr val="002060"/>
                          </a:solidFill>
                          <a:effectLst/>
                          <a:latin typeface="Calibri" pitchFamily="34" charset="0"/>
                        </a:rPr>
                        <a:t>Вместимость склада, кубические метры</a:t>
                      </a:r>
                    </a:p>
                  </a:txBody>
                  <a:tcPr/>
                </a:tc>
                <a:tc gridSpan="3">
                  <a:txBody>
                    <a:bodyPr/>
                    <a:lstStyle/>
                    <a:p>
                      <a:pPr algn="ctr"/>
                      <a:r>
                        <a:rPr lang="ru-RU" sz="1200" b="1" dirty="0">
                          <a:solidFill>
                            <a:srgbClr val="002060"/>
                          </a:solidFill>
                          <a:effectLst/>
                          <a:latin typeface="Calibri" pitchFamily="34" charset="0"/>
                        </a:rPr>
                        <a:t>Противопожарные расстояния при степени огнестойкости зданий и сооружений, метры</a:t>
                      </a:r>
                    </a:p>
                  </a:txBody>
                  <a:tcPr/>
                </a:tc>
                <a:tc hMerge="1">
                  <a:txBody>
                    <a:bodyPr/>
                    <a:lstStyle/>
                    <a:p>
                      <a:endParaRPr lang="ru-RU"/>
                    </a:p>
                  </a:txBody>
                  <a:tcPr/>
                </a:tc>
                <a:tc hMerge="1">
                  <a:txBody>
                    <a:bodyPr/>
                    <a:lstStyle/>
                    <a:p>
                      <a:endParaRPr lang="ru-RU"/>
                    </a:p>
                  </a:txBody>
                  <a:tcPr/>
                </a:tc>
              </a:tr>
              <a:tr h="216466">
                <a:tc vMerge="1">
                  <a:txBody>
                    <a:bodyPr/>
                    <a:lstStyle/>
                    <a:p>
                      <a:endParaRPr lang="ru-RU"/>
                    </a:p>
                  </a:txBody>
                  <a:tcPr/>
                </a:tc>
                <a:tc>
                  <a:txBody>
                    <a:bodyPr/>
                    <a:lstStyle/>
                    <a:p>
                      <a:pPr algn="ctr"/>
                      <a:r>
                        <a:rPr lang="en-US" sz="1200" b="1">
                          <a:solidFill>
                            <a:srgbClr val="002060"/>
                          </a:solidFill>
                          <a:effectLst/>
                          <a:latin typeface="Calibri" pitchFamily="34" charset="0"/>
                        </a:rPr>
                        <a:t>I, II</a:t>
                      </a:r>
                    </a:p>
                  </a:txBody>
                  <a:tcPr/>
                </a:tc>
                <a:tc>
                  <a:txBody>
                    <a:bodyPr/>
                    <a:lstStyle/>
                    <a:p>
                      <a:pPr algn="ctr"/>
                      <a:r>
                        <a:rPr lang="en-US" sz="1200" b="1">
                          <a:solidFill>
                            <a:srgbClr val="002060"/>
                          </a:solidFill>
                          <a:effectLst/>
                          <a:latin typeface="Calibri" pitchFamily="34" charset="0"/>
                        </a:rPr>
                        <a:t>III</a:t>
                      </a:r>
                    </a:p>
                  </a:txBody>
                  <a:tcPr/>
                </a:tc>
                <a:tc>
                  <a:txBody>
                    <a:bodyPr/>
                    <a:lstStyle/>
                    <a:p>
                      <a:pPr algn="ctr"/>
                      <a:r>
                        <a:rPr lang="en-US" sz="1200" b="1" dirty="0">
                          <a:solidFill>
                            <a:srgbClr val="002060"/>
                          </a:solidFill>
                          <a:effectLst/>
                          <a:latin typeface="Calibri" pitchFamily="34" charset="0"/>
                        </a:rPr>
                        <a:t>IV, V</a:t>
                      </a:r>
                    </a:p>
                  </a:txBody>
                  <a:tcPr/>
                </a:tc>
              </a:tr>
              <a:tr h="216466">
                <a:tc>
                  <a:txBody>
                    <a:bodyPr/>
                    <a:lstStyle/>
                    <a:p>
                      <a:r>
                        <a:rPr lang="ru-RU" sz="1200">
                          <a:solidFill>
                            <a:srgbClr val="002060"/>
                          </a:solidFill>
                          <a:effectLst/>
                          <a:latin typeface="Calibri" pitchFamily="34" charset="0"/>
                        </a:rPr>
                        <a:t>Не более 100</a:t>
                      </a:r>
                    </a:p>
                  </a:txBody>
                  <a:tcPr/>
                </a:tc>
                <a:tc>
                  <a:txBody>
                    <a:bodyPr/>
                    <a:lstStyle/>
                    <a:p>
                      <a:pPr algn="ctr"/>
                      <a:r>
                        <a:rPr lang="ru-RU" sz="1200">
                          <a:solidFill>
                            <a:srgbClr val="002060"/>
                          </a:solidFill>
                          <a:effectLst/>
                          <a:latin typeface="Calibri" pitchFamily="34" charset="0"/>
                        </a:rPr>
                        <a:t>20</a:t>
                      </a:r>
                    </a:p>
                  </a:txBody>
                  <a:tcPr/>
                </a:tc>
                <a:tc>
                  <a:txBody>
                    <a:bodyPr/>
                    <a:lstStyle/>
                    <a:p>
                      <a:pPr algn="ctr"/>
                      <a:r>
                        <a:rPr lang="ru-RU" sz="1200">
                          <a:solidFill>
                            <a:srgbClr val="002060"/>
                          </a:solidFill>
                          <a:effectLst/>
                          <a:latin typeface="Calibri" pitchFamily="34" charset="0"/>
                        </a:rPr>
                        <a:t>25</a:t>
                      </a:r>
                    </a:p>
                  </a:txBody>
                  <a:tcPr/>
                </a:tc>
                <a:tc>
                  <a:txBody>
                    <a:bodyPr/>
                    <a:lstStyle/>
                    <a:p>
                      <a:pPr algn="ctr"/>
                      <a:r>
                        <a:rPr lang="ru-RU" sz="1200">
                          <a:solidFill>
                            <a:srgbClr val="002060"/>
                          </a:solidFill>
                          <a:effectLst/>
                          <a:latin typeface="Calibri" pitchFamily="34" charset="0"/>
                        </a:rPr>
                        <a:t>30</a:t>
                      </a:r>
                    </a:p>
                  </a:txBody>
                  <a:tcPr/>
                </a:tc>
              </a:tr>
              <a:tr h="216466">
                <a:tc>
                  <a:txBody>
                    <a:bodyPr/>
                    <a:lstStyle/>
                    <a:p>
                      <a:r>
                        <a:rPr lang="ru-RU" sz="1200">
                          <a:solidFill>
                            <a:srgbClr val="002060"/>
                          </a:solidFill>
                          <a:effectLst/>
                          <a:latin typeface="Calibri" pitchFamily="34" charset="0"/>
                        </a:rPr>
                        <a:t>Более 100, но не более 800</a:t>
                      </a:r>
                    </a:p>
                  </a:txBody>
                  <a:tcPr/>
                </a:tc>
                <a:tc>
                  <a:txBody>
                    <a:bodyPr/>
                    <a:lstStyle/>
                    <a:p>
                      <a:pPr algn="ctr"/>
                      <a:r>
                        <a:rPr lang="ru-RU" sz="1200">
                          <a:solidFill>
                            <a:srgbClr val="002060"/>
                          </a:solidFill>
                          <a:effectLst/>
                          <a:latin typeface="Calibri" pitchFamily="34" charset="0"/>
                        </a:rPr>
                        <a:t>30</a:t>
                      </a:r>
                    </a:p>
                  </a:txBody>
                  <a:tcPr/>
                </a:tc>
                <a:tc>
                  <a:txBody>
                    <a:bodyPr/>
                    <a:lstStyle/>
                    <a:p>
                      <a:pPr algn="ctr"/>
                      <a:r>
                        <a:rPr lang="ru-RU" sz="1200">
                          <a:solidFill>
                            <a:srgbClr val="002060"/>
                          </a:solidFill>
                          <a:effectLst/>
                          <a:latin typeface="Calibri" pitchFamily="34" charset="0"/>
                        </a:rPr>
                        <a:t>35</a:t>
                      </a:r>
                    </a:p>
                  </a:txBody>
                  <a:tcPr/>
                </a:tc>
                <a:tc>
                  <a:txBody>
                    <a:bodyPr/>
                    <a:lstStyle/>
                    <a:p>
                      <a:pPr algn="ctr"/>
                      <a:r>
                        <a:rPr lang="ru-RU" sz="1200">
                          <a:solidFill>
                            <a:srgbClr val="002060"/>
                          </a:solidFill>
                          <a:effectLst/>
                          <a:latin typeface="Calibri" pitchFamily="34" charset="0"/>
                        </a:rPr>
                        <a:t>40</a:t>
                      </a:r>
                    </a:p>
                  </a:txBody>
                  <a:tcPr/>
                </a:tc>
              </a:tr>
              <a:tr h="257964">
                <a:tc>
                  <a:txBody>
                    <a:bodyPr/>
                    <a:lstStyle/>
                    <a:p>
                      <a:r>
                        <a:rPr lang="ru-RU" sz="1200">
                          <a:solidFill>
                            <a:srgbClr val="002060"/>
                          </a:solidFill>
                          <a:effectLst/>
                          <a:latin typeface="Calibri" pitchFamily="34" charset="0"/>
                        </a:rPr>
                        <a:t>Более 800, но не более 2000</a:t>
                      </a:r>
                    </a:p>
                  </a:txBody>
                  <a:tcPr/>
                </a:tc>
                <a:tc>
                  <a:txBody>
                    <a:bodyPr/>
                    <a:lstStyle/>
                    <a:p>
                      <a:pPr algn="ctr"/>
                      <a:r>
                        <a:rPr lang="ru-RU" sz="1200">
                          <a:solidFill>
                            <a:srgbClr val="002060"/>
                          </a:solidFill>
                          <a:effectLst/>
                          <a:latin typeface="Calibri" pitchFamily="34" charset="0"/>
                        </a:rPr>
                        <a:t>40</a:t>
                      </a:r>
                    </a:p>
                  </a:txBody>
                  <a:tcPr/>
                </a:tc>
                <a:tc>
                  <a:txBody>
                    <a:bodyPr/>
                    <a:lstStyle/>
                    <a:p>
                      <a:pPr algn="ctr"/>
                      <a:r>
                        <a:rPr lang="ru-RU" sz="1200">
                          <a:solidFill>
                            <a:srgbClr val="002060"/>
                          </a:solidFill>
                          <a:effectLst/>
                          <a:latin typeface="Calibri" pitchFamily="34" charset="0"/>
                        </a:rPr>
                        <a:t>45</a:t>
                      </a:r>
                    </a:p>
                  </a:txBody>
                  <a:tcPr/>
                </a:tc>
                <a:tc>
                  <a:txBody>
                    <a:bodyPr/>
                    <a:lstStyle/>
                    <a:p>
                      <a:pPr algn="ctr"/>
                      <a:r>
                        <a:rPr lang="ru-RU" sz="1200" dirty="0">
                          <a:solidFill>
                            <a:srgbClr val="002060"/>
                          </a:solidFill>
                          <a:effectLst/>
                          <a:latin typeface="Calibri" pitchFamily="34" charset="0"/>
                        </a:rPr>
                        <a:t>50</a:t>
                      </a:r>
                    </a:p>
                  </a:txBody>
                  <a:tcPr/>
                </a:tc>
              </a:tr>
            </a:tbl>
          </a:graphicData>
        </a:graphic>
      </p:graphicFrame>
      <p:sp>
        <p:nvSpPr>
          <p:cNvPr id="7" name="Прямоугольник 6"/>
          <p:cNvSpPr/>
          <p:nvPr/>
        </p:nvSpPr>
        <p:spPr>
          <a:xfrm>
            <a:off x="2286000" y="2348880"/>
            <a:ext cx="4572000" cy="276999"/>
          </a:xfrm>
          <a:prstGeom prst="rect">
            <a:avLst/>
          </a:prstGeom>
        </p:spPr>
        <p:txBody>
          <a:bodyPr>
            <a:spAutoFit/>
          </a:bodyPr>
          <a:lstStyle/>
          <a:p>
            <a:pPr algn="ctr"/>
            <a:r>
              <a:rPr lang="ru-RU" sz="1200" b="1" dirty="0">
                <a:solidFill>
                  <a:srgbClr val="002060"/>
                </a:solidFill>
                <a:latin typeface="Calibri" pitchFamily="34" charset="0"/>
              </a:rPr>
              <a:t>Категории складов для хранения нефти и нефтепродуктов</a:t>
            </a:r>
          </a:p>
        </p:txBody>
      </p:sp>
      <p:graphicFrame>
        <p:nvGraphicFramePr>
          <p:cNvPr id="8" name="Таблица 7"/>
          <p:cNvGraphicFramePr>
            <a:graphicFrameLocks noGrp="1"/>
          </p:cNvGraphicFramePr>
          <p:nvPr>
            <p:extLst>
              <p:ext uri="{D42A27DB-BD31-4B8C-83A1-F6EECF244321}">
                <p14:modId xmlns:p14="http://schemas.microsoft.com/office/powerpoint/2010/main" val="213867629"/>
              </p:ext>
            </p:extLst>
          </p:nvPr>
        </p:nvGraphicFramePr>
        <p:xfrm>
          <a:off x="6044" y="2780928"/>
          <a:ext cx="9144001" cy="2246747"/>
        </p:xfrm>
        <a:graphic>
          <a:graphicData uri="http://schemas.openxmlformats.org/drawingml/2006/table">
            <a:tbl>
              <a:tblPr>
                <a:tableStyleId>{69C7853C-536D-4A76-A0AE-DD22124D55A5}</a:tableStyleId>
              </a:tblPr>
              <a:tblGrid>
                <a:gridCol w="2024453"/>
                <a:gridCol w="3016297"/>
                <a:gridCol w="4103251"/>
              </a:tblGrid>
              <a:tr h="432047">
                <a:tc>
                  <a:txBody>
                    <a:bodyPr/>
                    <a:lstStyle/>
                    <a:p>
                      <a:pPr algn="ctr"/>
                      <a:r>
                        <a:rPr lang="ru-RU" sz="1200">
                          <a:solidFill>
                            <a:srgbClr val="002060"/>
                          </a:solidFill>
                          <a:effectLst/>
                          <a:latin typeface="Calibri" pitchFamily="34" charset="0"/>
                        </a:rPr>
                        <a:t>Категория склада</a:t>
                      </a:r>
                    </a:p>
                  </a:txBody>
                  <a:tcPr marL="85234" marR="85234" marT="42617" marB="42617"/>
                </a:tc>
                <a:tc>
                  <a:txBody>
                    <a:bodyPr/>
                    <a:lstStyle/>
                    <a:p>
                      <a:pPr algn="ctr"/>
                      <a:r>
                        <a:rPr lang="ru-RU" sz="1200">
                          <a:solidFill>
                            <a:srgbClr val="002060"/>
                          </a:solidFill>
                          <a:effectLst/>
                          <a:latin typeface="Calibri" pitchFamily="34" charset="0"/>
                        </a:rPr>
                        <a:t>Максимальный объем одного резервуара, кубические метры</a:t>
                      </a:r>
                    </a:p>
                  </a:txBody>
                  <a:tcPr marL="85234" marR="85234" marT="42617" marB="42617"/>
                </a:tc>
                <a:tc>
                  <a:txBody>
                    <a:bodyPr/>
                    <a:lstStyle/>
                    <a:p>
                      <a:pPr algn="ctr"/>
                      <a:r>
                        <a:rPr lang="ru-RU" sz="1200">
                          <a:solidFill>
                            <a:srgbClr val="002060"/>
                          </a:solidFill>
                          <a:effectLst/>
                          <a:latin typeface="Calibri" pitchFamily="34" charset="0"/>
                        </a:rPr>
                        <a:t>Общая вместимость склада, кубические метры</a:t>
                      </a:r>
                    </a:p>
                  </a:txBody>
                  <a:tcPr marL="85234" marR="85234" marT="42617" marB="42617"/>
                </a:tc>
              </a:tr>
              <a:tr h="329312">
                <a:tc>
                  <a:txBody>
                    <a:bodyPr/>
                    <a:lstStyle/>
                    <a:p>
                      <a:pPr algn="ctr"/>
                      <a:r>
                        <a:rPr lang="en-US" sz="1200">
                          <a:solidFill>
                            <a:srgbClr val="002060"/>
                          </a:solidFill>
                          <a:effectLst/>
                          <a:latin typeface="Calibri" pitchFamily="34" charset="0"/>
                        </a:rPr>
                        <a:t>I</a:t>
                      </a:r>
                    </a:p>
                  </a:txBody>
                  <a:tcPr marL="85234" marR="85234" marT="42617" marB="42617"/>
                </a:tc>
                <a:tc>
                  <a:txBody>
                    <a:bodyPr/>
                    <a:lstStyle/>
                    <a:p>
                      <a:pPr algn="ctr"/>
                      <a:r>
                        <a:rPr lang="ru-RU" sz="1200">
                          <a:solidFill>
                            <a:srgbClr val="002060"/>
                          </a:solidFill>
                          <a:effectLst/>
                          <a:latin typeface="Calibri" pitchFamily="34" charset="0"/>
                        </a:rPr>
                        <a:t>-</a:t>
                      </a:r>
                    </a:p>
                  </a:txBody>
                  <a:tcPr marL="85234" marR="85234" marT="42617" marB="42617"/>
                </a:tc>
                <a:tc>
                  <a:txBody>
                    <a:bodyPr/>
                    <a:lstStyle/>
                    <a:p>
                      <a:pPr algn="ctr"/>
                      <a:r>
                        <a:rPr lang="ru-RU" sz="1200">
                          <a:solidFill>
                            <a:srgbClr val="002060"/>
                          </a:solidFill>
                          <a:effectLst/>
                          <a:latin typeface="Calibri" pitchFamily="34" charset="0"/>
                        </a:rPr>
                        <a:t>более 100 000</a:t>
                      </a:r>
                    </a:p>
                  </a:txBody>
                  <a:tcPr marL="85234" marR="85234" marT="42617" marB="42617"/>
                </a:tc>
              </a:tr>
              <a:tr h="379043">
                <a:tc>
                  <a:txBody>
                    <a:bodyPr/>
                    <a:lstStyle/>
                    <a:p>
                      <a:pPr algn="ctr"/>
                      <a:r>
                        <a:rPr lang="en-US" sz="1200">
                          <a:solidFill>
                            <a:srgbClr val="002060"/>
                          </a:solidFill>
                          <a:effectLst/>
                          <a:latin typeface="Calibri" pitchFamily="34" charset="0"/>
                        </a:rPr>
                        <a:t>II</a:t>
                      </a:r>
                    </a:p>
                  </a:txBody>
                  <a:tcPr marL="85234" marR="85234" marT="42617" marB="42617"/>
                </a:tc>
                <a:tc>
                  <a:txBody>
                    <a:bodyPr/>
                    <a:lstStyle/>
                    <a:p>
                      <a:pPr algn="ctr"/>
                      <a:r>
                        <a:rPr lang="ru-RU" sz="1200">
                          <a:solidFill>
                            <a:srgbClr val="002060"/>
                          </a:solidFill>
                          <a:effectLst/>
                          <a:latin typeface="Calibri" pitchFamily="34" charset="0"/>
                        </a:rPr>
                        <a:t>-</a:t>
                      </a:r>
                    </a:p>
                  </a:txBody>
                  <a:tcPr marL="85234" marR="85234" marT="42617" marB="42617"/>
                </a:tc>
                <a:tc>
                  <a:txBody>
                    <a:bodyPr/>
                    <a:lstStyle/>
                    <a:p>
                      <a:pPr algn="ctr"/>
                      <a:r>
                        <a:rPr lang="ru-RU" sz="1200" dirty="0">
                          <a:solidFill>
                            <a:srgbClr val="002060"/>
                          </a:solidFill>
                          <a:effectLst/>
                          <a:latin typeface="Calibri" pitchFamily="34" charset="0"/>
                        </a:rPr>
                        <a:t>более 20 000, но не более 100 000</a:t>
                      </a:r>
                    </a:p>
                  </a:txBody>
                  <a:tcPr marL="85234" marR="85234" marT="42617" marB="42617"/>
                </a:tc>
              </a:tr>
              <a:tr h="379043">
                <a:tc>
                  <a:txBody>
                    <a:bodyPr/>
                    <a:lstStyle/>
                    <a:p>
                      <a:pPr algn="ctr"/>
                      <a:r>
                        <a:rPr lang="en-US" sz="1200">
                          <a:solidFill>
                            <a:srgbClr val="002060"/>
                          </a:solidFill>
                          <a:effectLst/>
                          <a:latin typeface="Calibri" pitchFamily="34" charset="0"/>
                        </a:rPr>
                        <a:t>III</a:t>
                      </a:r>
                      <a:r>
                        <a:rPr lang="ru-RU" sz="1200">
                          <a:solidFill>
                            <a:srgbClr val="002060"/>
                          </a:solidFill>
                          <a:effectLst/>
                          <a:latin typeface="Calibri" pitchFamily="34" charset="0"/>
                        </a:rPr>
                        <a:t>а</a:t>
                      </a:r>
                    </a:p>
                  </a:txBody>
                  <a:tcPr marL="85234" marR="85234" marT="42617" marB="42617"/>
                </a:tc>
                <a:tc>
                  <a:txBody>
                    <a:bodyPr/>
                    <a:lstStyle/>
                    <a:p>
                      <a:pPr algn="ctr"/>
                      <a:r>
                        <a:rPr lang="ru-RU" sz="1200">
                          <a:solidFill>
                            <a:srgbClr val="002060"/>
                          </a:solidFill>
                          <a:effectLst/>
                          <a:latin typeface="Calibri" pitchFamily="34" charset="0"/>
                        </a:rPr>
                        <a:t>не более 5000</a:t>
                      </a:r>
                    </a:p>
                  </a:txBody>
                  <a:tcPr marL="85234" marR="85234" marT="42617" marB="42617"/>
                </a:tc>
                <a:tc>
                  <a:txBody>
                    <a:bodyPr/>
                    <a:lstStyle/>
                    <a:p>
                      <a:pPr algn="ctr"/>
                      <a:r>
                        <a:rPr lang="ru-RU" sz="1200">
                          <a:solidFill>
                            <a:srgbClr val="002060"/>
                          </a:solidFill>
                          <a:effectLst/>
                          <a:latin typeface="Calibri" pitchFamily="34" charset="0"/>
                        </a:rPr>
                        <a:t>более 10 000, но не более 20 000</a:t>
                      </a:r>
                    </a:p>
                  </a:txBody>
                  <a:tcPr marL="85234" marR="85234" marT="42617" marB="42617"/>
                </a:tc>
              </a:tr>
              <a:tr h="379043">
                <a:tc>
                  <a:txBody>
                    <a:bodyPr/>
                    <a:lstStyle/>
                    <a:p>
                      <a:pPr algn="ctr"/>
                      <a:r>
                        <a:rPr lang="en-US" sz="1200">
                          <a:solidFill>
                            <a:srgbClr val="002060"/>
                          </a:solidFill>
                          <a:effectLst/>
                          <a:latin typeface="Calibri" pitchFamily="34" charset="0"/>
                        </a:rPr>
                        <a:t>III</a:t>
                      </a:r>
                      <a:r>
                        <a:rPr lang="ru-RU" sz="1200">
                          <a:solidFill>
                            <a:srgbClr val="002060"/>
                          </a:solidFill>
                          <a:effectLst/>
                          <a:latin typeface="Calibri" pitchFamily="34" charset="0"/>
                        </a:rPr>
                        <a:t>б</a:t>
                      </a:r>
                    </a:p>
                  </a:txBody>
                  <a:tcPr marL="85234" marR="85234" marT="42617" marB="42617"/>
                </a:tc>
                <a:tc>
                  <a:txBody>
                    <a:bodyPr/>
                    <a:lstStyle/>
                    <a:p>
                      <a:pPr algn="ctr"/>
                      <a:r>
                        <a:rPr lang="ru-RU" sz="1200">
                          <a:solidFill>
                            <a:srgbClr val="002060"/>
                          </a:solidFill>
                          <a:effectLst/>
                          <a:latin typeface="Calibri" pitchFamily="34" charset="0"/>
                        </a:rPr>
                        <a:t>не более 2000</a:t>
                      </a:r>
                    </a:p>
                  </a:txBody>
                  <a:tcPr marL="85234" marR="85234" marT="42617" marB="42617"/>
                </a:tc>
                <a:tc>
                  <a:txBody>
                    <a:bodyPr/>
                    <a:lstStyle/>
                    <a:p>
                      <a:pPr algn="ctr"/>
                      <a:r>
                        <a:rPr lang="ru-RU" sz="1200">
                          <a:solidFill>
                            <a:srgbClr val="002060"/>
                          </a:solidFill>
                          <a:effectLst/>
                          <a:latin typeface="Calibri" pitchFamily="34" charset="0"/>
                        </a:rPr>
                        <a:t>более 2000, но не более 10 000</a:t>
                      </a:r>
                    </a:p>
                  </a:txBody>
                  <a:tcPr marL="85234" marR="85234" marT="42617" marB="42617"/>
                </a:tc>
              </a:tr>
              <a:tr h="329312">
                <a:tc>
                  <a:txBody>
                    <a:bodyPr/>
                    <a:lstStyle/>
                    <a:p>
                      <a:pPr algn="ctr"/>
                      <a:r>
                        <a:rPr lang="en-US" sz="1200">
                          <a:solidFill>
                            <a:srgbClr val="002060"/>
                          </a:solidFill>
                          <a:effectLst/>
                          <a:latin typeface="Calibri" pitchFamily="34" charset="0"/>
                        </a:rPr>
                        <a:t>III</a:t>
                      </a:r>
                      <a:r>
                        <a:rPr lang="ru-RU" sz="1200">
                          <a:solidFill>
                            <a:srgbClr val="002060"/>
                          </a:solidFill>
                          <a:effectLst/>
                          <a:latin typeface="Calibri" pitchFamily="34" charset="0"/>
                        </a:rPr>
                        <a:t>в</a:t>
                      </a:r>
                    </a:p>
                  </a:txBody>
                  <a:tcPr marL="85234" marR="85234" marT="42617" marB="42617"/>
                </a:tc>
                <a:tc>
                  <a:txBody>
                    <a:bodyPr/>
                    <a:lstStyle/>
                    <a:p>
                      <a:pPr algn="ctr"/>
                      <a:r>
                        <a:rPr lang="ru-RU" sz="1200">
                          <a:solidFill>
                            <a:srgbClr val="002060"/>
                          </a:solidFill>
                          <a:effectLst/>
                          <a:latin typeface="Calibri" pitchFamily="34" charset="0"/>
                        </a:rPr>
                        <a:t>не более 700</a:t>
                      </a:r>
                    </a:p>
                  </a:txBody>
                  <a:tcPr marL="85234" marR="85234" marT="42617" marB="42617"/>
                </a:tc>
                <a:tc>
                  <a:txBody>
                    <a:bodyPr/>
                    <a:lstStyle/>
                    <a:p>
                      <a:pPr algn="ctr"/>
                      <a:r>
                        <a:rPr lang="ru-RU" sz="1200" dirty="0">
                          <a:solidFill>
                            <a:srgbClr val="002060"/>
                          </a:solidFill>
                          <a:effectLst/>
                          <a:latin typeface="Calibri" pitchFamily="34" charset="0"/>
                        </a:rPr>
                        <a:t>не более 2000</a:t>
                      </a:r>
                    </a:p>
                  </a:txBody>
                  <a:tcPr marL="85234" marR="85234" marT="42617" marB="42617"/>
                </a:tc>
              </a:tr>
            </a:tbl>
          </a:graphicData>
        </a:graphic>
      </p:graphicFrame>
    </p:spTree>
    <p:extLst>
      <p:ext uri="{BB962C8B-B14F-4D97-AF65-F5344CB8AC3E}">
        <p14:creationId xmlns:p14="http://schemas.microsoft.com/office/powerpoint/2010/main" val="235258159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260648"/>
            <a:ext cx="8496944" cy="4752528"/>
          </a:xfrm>
        </p:spPr>
        <p:txBody>
          <a:bodyPr>
            <a:normAutofit/>
          </a:bodyPr>
          <a:lstStyle/>
          <a:p>
            <a:pPr marL="0">
              <a:spcBef>
                <a:spcPts val="0"/>
              </a:spcBef>
            </a:pPr>
            <a:r>
              <a:rPr lang="ru-RU" sz="1400" dirty="0" smtClean="0">
                <a:solidFill>
                  <a:srgbClr val="1A1A1A"/>
                </a:solidFill>
                <a:latin typeface="Calibri" pitchFamily="34" charset="0"/>
              </a:rPr>
              <a:t>Системы </a:t>
            </a:r>
            <a:r>
              <a:rPr lang="ru-RU" sz="1400" dirty="0">
                <a:solidFill>
                  <a:srgbClr val="1A1A1A"/>
                </a:solidFill>
                <a:latin typeface="Calibri" pitchFamily="34" charset="0"/>
              </a:rPr>
              <a:t>отопления</a:t>
            </a:r>
          </a:p>
          <a:p>
            <a:pPr marL="0" indent="0">
              <a:spcBef>
                <a:spcPts val="0"/>
              </a:spcBef>
            </a:pPr>
            <a:r>
              <a:rPr lang="ru-RU" sz="1200" b="0" dirty="0" smtClean="0">
                <a:solidFill>
                  <a:srgbClr val="1A1A1A"/>
                </a:solidFill>
                <a:latin typeface="Calibri" pitchFamily="34" charset="0"/>
              </a:rPr>
              <a:t>Отоплением называется искусственное нагревание помещения в холодный период </a:t>
            </a:r>
            <a:r>
              <a:rPr lang="ru-RU" sz="1200" b="0" dirty="0">
                <a:solidFill>
                  <a:srgbClr val="1A1A1A"/>
                </a:solidFill>
                <a:latin typeface="Calibri" pitchFamily="34" charset="0"/>
              </a:rPr>
              <a:t>года для компенсации тепловых потерь </a:t>
            </a:r>
            <a:r>
              <a:rPr lang="ru-RU" sz="1200" b="0" dirty="0" smtClean="0">
                <a:solidFill>
                  <a:srgbClr val="1A1A1A"/>
                </a:solidFill>
                <a:latin typeface="Calibri" pitchFamily="34" charset="0"/>
              </a:rPr>
              <a:t>ограждающими конструкциями </a:t>
            </a:r>
            <a:r>
              <a:rPr lang="ru-RU" sz="1200" b="0" dirty="0">
                <a:solidFill>
                  <a:srgbClr val="1A1A1A"/>
                </a:solidFill>
                <a:latin typeface="Calibri" pitchFamily="34" charset="0"/>
              </a:rPr>
              <a:t>и поддержания в помещении нормируемой </a:t>
            </a:r>
            <a:r>
              <a:rPr lang="ru-RU" sz="1200" b="0" dirty="0" smtClean="0">
                <a:solidFill>
                  <a:srgbClr val="1A1A1A"/>
                </a:solidFill>
                <a:latin typeface="Calibri" pitchFamily="34" charset="0"/>
              </a:rPr>
              <a:t>температуры воздуха.</a:t>
            </a:r>
            <a:endParaRPr lang="ru-RU" sz="1200" b="0" dirty="0">
              <a:solidFill>
                <a:srgbClr val="1A1A1A"/>
              </a:solidFill>
              <a:latin typeface="Calibri" pitchFamily="34" charset="0"/>
            </a:endParaRPr>
          </a:p>
          <a:p>
            <a:pPr marL="0" indent="0">
              <a:spcBef>
                <a:spcPts val="0"/>
              </a:spcBef>
            </a:pPr>
            <a:r>
              <a:rPr lang="ru-RU" sz="1200" b="0" dirty="0">
                <a:solidFill>
                  <a:srgbClr val="1A1A1A"/>
                </a:solidFill>
                <a:latin typeface="Calibri" pitchFamily="34" charset="0"/>
              </a:rPr>
              <a:t>Комплекс технических устройств, обеспечивающих заданный </a:t>
            </a:r>
            <a:r>
              <a:rPr lang="ru-RU" sz="1200" b="0" dirty="0" smtClean="0">
                <a:solidFill>
                  <a:srgbClr val="1A1A1A"/>
                </a:solidFill>
                <a:latin typeface="Calibri" pitchFamily="34" charset="0"/>
              </a:rPr>
              <a:t>тепловой режим</a:t>
            </a:r>
            <a:r>
              <a:rPr lang="ru-RU" sz="1200" b="0" dirty="0">
                <a:solidFill>
                  <a:srgbClr val="1A1A1A"/>
                </a:solidFill>
                <a:latin typeface="Calibri" pitchFamily="34" charset="0"/>
              </a:rPr>
              <a:t>, называется системой отопления или отопительной системой.</a:t>
            </a:r>
          </a:p>
          <a:p>
            <a:pPr marL="0" indent="0">
              <a:spcBef>
                <a:spcPts val="0"/>
              </a:spcBef>
            </a:pPr>
            <a:r>
              <a:rPr lang="ru-RU" sz="1200" b="0" dirty="0">
                <a:solidFill>
                  <a:srgbClr val="1A1A1A"/>
                </a:solidFill>
                <a:latin typeface="Calibri" pitchFamily="34" charset="0"/>
              </a:rPr>
              <a:t>Основными элементами отопительных систем являются:</a:t>
            </a:r>
          </a:p>
          <a:p>
            <a:pPr marL="0" indent="0">
              <a:spcBef>
                <a:spcPts val="0"/>
              </a:spcBef>
            </a:pPr>
            <a:r>
              <a:rPr lang="ru-RU" sz="1200" b="0" dirty="0">
                <a:solidFill>
                  <a:srgbClr val="1A1A1A"/>
                </a:solidFill>
                <a:latin typeface="Calibri" pitchFamily="34" charset="0"/>
              </a:rPr>
              <a:t>- генератор теплоты (котел, печь</a:t>
            </a:r>
            <a:r>
              <a:rPr lang="ru-RU" sz="1200" b="0" dirty="0" smtClean="0">
                <a:solidFill>
                  <a:srgbClr val="1A1A1A"/>
                </a:solidFill>
                <a:latin typeface="Calibri" pitchFamily="34" charset="0"/>
              </a:rPr>
              <a:t>);</a:t>
            </a:r>
            <a:endParaRPr lang="ru-RU" sz="1200" b="0" dirty="0">
              <a:solidFill>
                <a:srgbClr val="1A1A1A"/>
              </a:solidFill>
              <a:latin typeface="Calibri" pitchFamily="34" charset="0"/>
            </a:endParaRPr>
          </a:p>
          <a:p>
            <a:pPr marL="0" indent="0">
              <a:spcBef>
                <a:spcPts val="0"/>
              </a:spcBef>
            </a:pPr>
            <a:r>
              <a:rPr lang="ru-RU" sz="1200" b="0" dirty="0">
                <a:solidFill>
                  <a:srgbClr val="1A1A1A"/>
                </a:solidFill>
                <a:latin typeface="Calibri" pitchFamily="34" charset="0"/>
              </a:rPr>
              <a:t>- теплопроводы;</a:t>
            </a:r>
          </a:p>
          <a:p>
            <a:pPr marL="171450" indent="-171450">
              <a:spcBef>
                <a:spcPts val="0"/>
              </a:spcBef>
              <a:buFontTx/>
              <a:buChar char="-"/>
            </a:pPr>
            <a:r>
              <a:rPr lang="ru-RU" sz="1200" b="0" dirty="0" smtClean="0">
                <a:solidFill>
                  <a:srgbClr val="1A1A1A"/>
                </a:solidFill>
                <a:latin typeface="Calibri" pitchFamily="34" charset="0"/>
              </a:rPr>
              <a:t>нагревательные </a:t>
            </a:r>
            <a:r>
              <a:rPr lang="ru-RU" sz="1200" b="0" dirty="0">
                <a:solidFill>
                  <a:srgbClr val="1A1A1A"/>
                </a:solidFill>
                <a:latin typeface="Calibri" pitchFamily="34" charset="0"/>
              </a:rPr>
              <a:t>(отопительные) приборы (радиаторы, панели</a:t>
            </a:r>
            <a:r>
              <a:rPr lang="ru-RU" sz="1200" b="0" dirty="0" smtClean="0">
                <a:solidFill>
                  <a:srgbClr val="1A1A1A"/>
                </a:solidFill>
                <a:latin typeface="Calibri" pitchFamily="34" charset="0"/>
              </a:rPr>
              <a:t>).</a:t>
            </a:r>
          </a:p>
          <a:p>
            <a:pPr marL="0" indent="0">
              <a:spcBef>
                <a:spcPts val="0"/>
              </a:spcBef>
            </a:pPr>
            <a:endParaRPr lang="ru-RU" sz="1200" b="0" dirty="0">
              <a:solidFill>
                <a:srgbClr val="1A1A1A"/>
              </a:solidFill>
              <a:latin typeface="Calibri" pitchFamily="34" charset="0"/>
            </a:endParaRPr>
          </a:p>
          <a:p>
            <a:pPr marL="0" indent="0">
              <a:spcBef>
                <a:spcPts val="0"/>
              </a:spcBef>
            </a:pPr>
            <a:endParaRPr lang="ru-RU" sz="1200" b="0" dirty="0" smtClean="0">
              <a:solidFill>
                <a:srgbClr val="1A1A1A"/>
              </a:solidFill>
              <a:latin typeface="Calibri" pitchFamily="34" charset="0"/>
            </a:endParaRPr>
          </a:p>
          <a:p>
            <a:pPr marL="0" indent="0">
              <a:spcBef>
                <a:spcPts val="0"/>
              </a:spcBef>
            </a:pPr>
            <a:endParaRPr lang="ru-RU" sz="1200" b="0" dirty="0">
              <a:solidFill>
                <a:srgbClr val="1A1A1A"/>
              </a:solidFill>
              <a:latin typeface="Calibri" pitchFamily="34" charset="0"/>
            </a:endParaRPr>
          </a:p>
          <a:p>
            <a:pPr marL="0" indent="0">
              <a:spcBef>
                <a:spcPts val="0"/>
              </a:spcBef>
            </a:pPr>
            <a:endParaRPr lang="ru-RU" sz="1200" b="0" dirty="0" smtClean="0">
              <a:solidFill>
                <a:srgbClr val="1A1A1A"/>
              </a:solidFill>
              <a:latin typeface="Calibri" pitchFamily="34" charset="0"/>
            </a:endParaRPr>
          </a:p>
          <a:p>
            <a:pPr marL="0" indent="0">
              <a:spcBef>
                <a:spcPts val="0"/>
              </a:spcBef>
            </a:pPr>
            <a:endParaRPr lang="ru-RU" sz="1200" b="0" dirty="0">
              <a:solidFill>
                <a:srgbClr val="1A1A1A"/>
              </a:solidFill>
              <a:latin typeface="Calibri" pitchFamily="34" charset="0"/>
            </a:endParaRPr>
          </a:p>
          <a:p>
            <a:pPr marL="0" indent="0">
              <a:spcBef>
                <a:spcPts val="0"/>
              </a:spcBef>
            </a:pPr>
            <a:endParaRPr lang="ru-RU" sz="1200" b="0" dirty="0" smtClean="0">
              <a:solidFill>
                <a:srgbClr val="1A1A1A"/>
              </a:solidFill>
              <a:latin typeface="Calibri" pitchFamily="34" charset="0"/>
            </a:endParaRPr>
          </a:p>
          <a:p>
            <a:pPr marL="0" indent="0">
              <a:spcBef>
                <a:spcPts val="0"/>
              </a:spcBef>
            </a:pPr>
            <a:endParaRPr lang="ru-RU" sz="1200" b="0" dirty="0" smtClean="0">
              <a:solidFill>
                <a:srgbClr val="1A1A1A"/>
              </a:solidFill>
              <a:latin typeface="Calibri" pitchFamily="34" charset="0"/>
            </a:endParaRPr>
          </a:p>
          <a:p>
            <a:pPr marL="0" indent="0">
              <a:spcBef>
                <a:spcPts val="0"/>
              </a:spcBef>
            </a:pPr>
            <a:endParaRPr lang="ru-RU" sz="1200" b="0" dirty="0">
              <a:solidFill>
                <a:srgbClr val="1A1A1A"/>
              </a:solidFill>
              <a:latin typeface="Calibri" pitchFamily="34" charset="0"/>
            </a:endParaRPr>
          </a:p>
          <a:p>
            <a:pPr marL="0" indent="0">
              <a:spcBef>
                <a:spcPts val="0"/>
              </a:spcBef>
            </a:pPr>
            <a:endParaRPr lang="ru-RU" sz="1200" b="0" dirty="0" smtClean="0">
              <a:solidFill>
                <a:srgbClr val="1A1A1A"/>
              </a:solidFill>
              <a:latin typeface="Calibri" pitchFamily="34" charset="0"/>
            </a:endParaRPr>
          </a:p>
          <a:p>
            <a:pPr marL="0" indent="0">
              <a:spcBef>
                <a:spcPts val="0"/>
              </a:spcBef>
            </a:pPr>
            <a:endParaRPr lang="ru-RU" sz="1200" b="0" dirty="0">
              <a:solidFill>
                <a:srgbClr val="1A1A1A"/>
              </a:solidFill>
              <a:latin typeface="Calibri" pitchFamily="34" charset="0"/>
            </a:endParaRPr>
          </a:p>
          <a:p>
            <a:pPr marL="0" indent="0">
              <a:spcBef>
                <a:spcPts val="0"/>
              </a:spcBef>
            </a:pPr>
            <a:endParaRPr lang="ru-RU" sz="1200" b="0" dirty="0" smtClean="0">
              <a:solidFill>
                <a:srgbClr val="1A1A1A"/>
              </a:solidFill>
              <a:latin typeface="Calibri" pitchFamily="34" charset="0"/>
            </a:endParaRPr>
          </a:p>
          <a:p>
            <a:pPr marL="0" indent="0">
              <a:spcBef>
                <a:spcPts val="0"/>
              </a:spcBef>
            </a:pPr>
            <a:endParaRPr lang="ru-RU" sz="1200" b="0" dirty="0">
              <a:solidFill>
                <a:srgbClr val="1A1A1A"/>
              </a:solidFill>
              <a:latin typeface="Calibri" pitchFamily="34" charset="0"/>
            </a:endParaRPr>
          </a:p>
          <a:p>
            <a:pPr marL="0" indent="0">
              <a:spcBef>
                <a:spcPts val="0"/>
              </a:spcBef>
            </a:pPr>
            <a:endParaRPr lang="ru-RU" sz="1200" b="0" dirty="0" smtClean="0">
              <a:solidFill>
                <a:srgbClr val="1A1A1A"/>
              </a:solidFill>
              <a:latin typeface="Calibri" pitchFamily="34" charset="0"/>
            </a:endParaRPr>
          </a:p>
          <a:p>
            <a:pPr marL="0" indent="0">
              <a:spcBef>
                <a:spcPts val="0"/>
              </a:spcBef>
            </a:pPr>
            <a:endParaRPr lang="ru-RU" sz="1200" b="0" dirty="0">
              <a:solidFill>
                <a:srgbClr val="1A1A1A"/>
              </a:solidFill>
              <a:latin typeface="Calibri" pitchFamily="34" charset="0"/>
            </a:endParaRPr>
          </a:p>
          <a:p>
            <a:pPr marL="0" indent="0">
              <a:spcBef>
                <a:spcPts val="0"/>
              </a:spcBef>
            </a:pPr>
            <a:r>
              <a:rPr lang="ru-RU" sz="1200" b="0" dirty="0" smtClean="0">
                <a:solidFill>
                  <a:srgbClr val="1A1A1A"/>
                </a:solidFill>
                <a:latin typeface="Calibri" pitchFamily="34" charset="0"/>
              </a:rPr>
              <a:t>На промышленных предприятиях применяются различные виды отопления </a:t>
            </a:r>
            <a:r>
              <a:rPr lang="ru-RU" sz="1200" b="0" dirty="0">
                <a:solidFill>
                  <a:srgbClr val="1A1A1A"/>
                </a:solidFill>
                <a:latin typeface="Calibri" pitchFamily="34" charset="0"/>
              </a:rPr>
              <a:t>- воздушное, панельное, водяное, паровое. В отдельных </a:t>
            </a:r>
            <a:r>
              <a:rPr lang="ru-RU" sz="1200" b="0" dirty="0" smtClean="0">
                <a:solidFill>
                  <a:srgbClr val="1A1A1A"/>
                </a:solidFill>
                <a:latin typeface="Calibri" pitchFamily="34" charset="0"/>
              </a:rPr>
              <a:t>случаях допускается газовое, печное и электрическое отопление небольших помещений</a:t>
            </a:r>
            <a:r>
              <a:rPr lang="ru-RU" sz="1200" b="0" dirty="0">
                <a:solidFill>
                  <a:srgbClr val="1A1A1A"/>
                </a:solidFill>
                <a:latin typeface="Calibri" pitchFamily="34" charset="0"/>
              </a:rPr>
              <a:t>.</a:t>
            </a:r>
          </a:p>
          <a:p>
            <a:pPr>
              <a:spcBef>
                <a:spcPts val="0"/>
              </a:spcBef>
            </a:pPr>
            <a:endParaRPr lang="ru-RU" sz="1200" b="0" dirty="0">
              <a:solidFill>
                <a:srgbClr val="1A1A1A"/>
              </a:solidFill>
              <a:latin typeface="Calibri" pitchFamily="34" charset="0"/>
            </a:endParaRPr>
          </a:p>
        </p:txBody>
      </p:sp>
      <p:sp>
        <p:nvSpPr>
          <p:cNvPr id="5" name="Прямоугольник 4"/>
          <p:cNvSpPr/>
          <p:nvPr/>
        </p:nvSpPr>
        <p:spPr>
          <a:xfrm>
            <a:off x="3995936" y="5589240"/>
            <a:ext cx="4572000" cy="1200329"/>
          </a:xfrm>
          <a:prstGeom prst="rect">
            <a:avLst/>
          </a:prstGeom>
        </p:spPr>
        <p:txBody>
          <a:bodyPr>
            <a:spAutoFit/>
          </a:bodyPr>
          <a:lstStyle/>
          <a:p>
            <a:pPr lvl="0" algn="ctr"/>
            <a:r>
              <a:rPr lang="ru-RU" b="1" dirty="0">
                <a:solidFill>
                  <a:srgbClr val="002060"/>
                </a:solidFill>
                <a:latin typeface="Calibri" pitchFamily="34" charset="0"/>
              </a:rPr>
              <a:t>ТЕМА </a:t>
            </a:r>
            <a:r>
              <a:rPr lang="ru-RU" b="1" dirty="0" smtClean="0">
                <a:solidFill>
                  <a:srgbClr val="002060"/>
                </a:solidFill>
                <a:latin typeface="Calibri" pitchFamily="34" charset="0"/>
              </a:rPr>
              <a:t>2.8. </a:t>
            </a:r>
            <a:r>
              <a:rPr lang="ru-RU" b="1" dirty="0">
                <a:solidFill>
                  <a:srgbClr val="002060"/>
                </a:solidFill>
                <a:latin typeface="Calibri" pitchFamily="34" charset="0"/>
              </a:rPr>
              <a:t>ТРЕБОВАНИЯ </a:t>
            </a:r>
            <a:r>
              <a:rPr lang="ru-RU" b="1" dirty="0" smtClean="0">
                <a:solidFill>
                  <a:srgbClr val="002060"/>
                </a:solidFill>
                <a:latin typeface="Calibri" pitchFamily="34" charset="0"/>
              </a:rPr>
              <a:t>ПОЖАРНОЙ БЕЗОПАСНОСТИ К СИСТЕМАМ ТЕПЛОСНАБЖЕНИЯ И ОТОПЛЕНИЯ. ПЕЧНОЕ ОТОПЛЕНИЕ</a:t>
            </a:r>
            <a:endParaRPr lang="ru-RU" b="1" dirty="0">
              <a:solidFill>
                <a:srgbClr val="002060"/>
              </a:solidFill>
              <a:latin typeface="Calibri" pitchFamily="34" charset="0"/>
            </a:endParaRPr>
          </a:p>
        </p:txBody>
      </p:sp>
      <p:pic>
        <p:nvPicPr>
          <p:cNvPr id="6" name="image6.jpeg"/>
          <p:cNvPicPr/>
          <p:nvPr/>
        </p:nvPicPr>
        <p:blipFill>
          <a:blip r:embed="rId2" cstate="print"/>
          <a:stretch>
            <a:fillRect/>
          </a:stretch>
        </p:blipFill>
        <p:spPr>
          <a:xfrm>
            <a:off x="2483768" y="2060848"/>
            <a:ext cx="4392488" cy="2448272"/>
          </a:xfrm>
          <a:prstGeom prst="rect">
            <a:avLst/>
          </a:prstGeom>
        </p:spPr>
      </p:pic>
    </p:spTree>
    <p:extLst>
      <p:ext uri="{BB962C8B-B14F-4D97-AF65-F5344CB8AC3E}">
        <p14:creationId xmlns:p14="http://schemas.microsoft.com/office/powerpoint/2010/main" val="198479283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116632"/>
            <a:ext cx="8712968" cy="4896544"/>
          </a:xfrm>
        </p:spPr>
        <p:txBody>
          <a:bodyPr>
            <a:normAutofit/>
          </a:bodyPr>
          <a:lstStyle/>
          <a:p>
            <a:pPr marL="548005" algn="just">
              <a:spcBef>
                <a:spcPts val="270"/>
              </a:spcBef>
              <a:spcAft>
                <a:spcPts val="0"/>
              </a:spcAft>
            </a:pPr>
            <a:r>
              <a:rPr lang="ru-RU" kern="0" dirty="0">
                <a:latin typeface="Calibri" pitchFamily="34" charset="0"/>
                <a:ea typeface="Times New Roman"/>
              </a:rPr>
              <a:t>Пожарная</a:t>
            </a:r>
            <a:r>
              <a:rPr lang="ru-RU" kern="0" spc="-20" dirty="0">
                <a:latin typeface="Calibri" pitchFamily="34" charset="0"/>
                <a:ea typeface="Times New Roman"/>
              </a:rPr>
              <a:t> </a:t>
            </a:r>
            <a:r>
              <a:rPr lang="ru-RU" kern="0" dirty="0">
                <a:latin typeface="Calibri" pitchFamily="34" charset="0"/>
                <a:ea typeface="Times New Roman"/>
              </a:rPr>
              <a:t>опасность</a:t>
            </a:r>
            <a:r>
              <a:rPr lang="ru-RU" kern="0" spc="-15" dirty="0">
                <a:latin typeface="Calibri" pitchFamily="34" charset="0"/>
                <a:ea typeface="Times New Roman"/>
              </a:rPr>
              <a:t> </a:t>
            </a:r>
            <a:r>
              <a:rPr lang="ru-RU" kern="0" dirty="0">
                <a:latin typeface="Calibri" pitchFamily="34" charset="0"/>
                <a:ea typeface="Times New Roman"/>
              </a:rPr>
              <a:t>систем</a:t>
            </a:r>
            <a:r>
              <a:rPr lang="ru-RU" kern="0" spc="-10" dirty="0">
                <a:latin typeface="Calibri" pitchFamily="34" charset="0"/>
                <a:ea typeface="Times New Roman"/>
              </a:rPr>
              <a:t> </a:t>
            </a:r>
            <a:r>
              <a:rPr lang="ru-RU" kern="0" dirty="0">
                <a:latin typeface="Calibri" pitchFamily="34" charset="0"/>
                <a:ea typeface="Times New Roman"/>
              </a:rPr>
              <a:t>отопления</a:t>
            </a:r>
          </a:p>
          <a:p>
            <a:pPr marL="90805" marR="86360" indent="457200" algn="just">
              <a:lnSpc>
                <a:spcPct val="120000"/>
              </a:lnSpc>
              <a:spcBef>
                <a:spcPts val="0"/>
              </a:spcBef>
              <a:spcAft>
                <a:spcPts val="0"/>
              </a:spcAft>
            </a:pPr>
            <a:r>
              <a:rPr lang="ru-RU" sz="1400" b="0" dirty="0">
                <a:latin typeface="Calibri" pitchFamily="34" charset="0"/>
                <a:ea typeface="Times New Roman"/>
              </a:rPr>
              <a:t>Пожарная</a:t>
            </a:r>
            <a:r>
              <a:rPr lang="ru-RU" sz="1400" b="0" spc="5" dirty="0">
                <a:latin typeface="Calibri" pitchFamily="34" charset="0"/>
                <a:ea typeface="Times New Roman"/>
              </a:rPr>
              <a:t> </a:t>
            </a:r>
            <a:r>
              <a:rPr lang="ru-RU" sz="1400" b="0" dirty="0">
                <a:latin typeface="Calibri" pitchFamily="34" charset="0"/>
                <a:ea typeface="Times New Roman"/>
              </a:rPr>
              <a:t>опасность</a:t>
            </a:r>
            <a:r>
              <a:rPr lang="ru-RU" sz="1400" b="0" spc="5" dirty="0">
                <a:latin typeface="Calibri" pitchFamily="34" charset="0"/>
                <a:ea typeface="Times New Roman"/>
              </a:rPr>
              <a:t> </a:t>
            </a:r>
            <a:r>
              <a:rPr lang="ru-RU" sz="1400" b="0" dirty="0">
                <a:latin typeface="Calibri" pitchFamily="34" charset="0"/>
                <a:ea typeface="Times New Roman"/>
              </a:rPr>
              <a:t>отопительных</a:t>
            </a:r>
            <a:r>
              <a:rPr lang="ru-RU" sz="1400" b="0" spc="5" dirty="0">
                <a:latin typeface="Calibri" pitchFamily="34" charset="0"/>
                <a:ea typeface="Times New Roman"/>
              </a:rPr>
              <a:t> </a:t>
            </a:r>
            <a:r>
              <a:rPr lang="ru-RU" sz="1400" b="0" dirty="0">
                <a:latin typeface="Calibri" pitchFamily="34" charset="0"/>
                <a:ea typeface="Times New Roman"/>
              </a:rPr>
              <a:t>систем</a:t>
            </a:r>
            <a:r>
              <a:rPr lang="ru-RU" sz="1400" b="0" spc="5" dirty="0">
                <a:latin typeface="Calibri" pitchFamily="34" charset="0"/>
                <a:ea typeface="Times New Roman"/>
              </a:rPr>
              <a:t> </a:t>
            </a:r>
            <a:r>
              <a:rPr lang="ru-RU" sz="1400" b="0" dirty="0">
                <a:latin typeface="Calibri" pitchFamily="34" charset="0"/>
                <a:ea typeface="Times New Roman"/>
              </a:rPr>
              <a:t>обусловлена</a:t>
            </a:r>
            <a:r>
              <a:rPr lang="ru-RU" sz="1400" b="0" spc="5" dirty="0">
                <a:latin typeface="Calibri" pitchFamily="34" charset="0"/>
                <a:ea typeface="Times New Roman"/>
              </a:rPr>
              <a:t> </a:t>
            </a:r>
            <a:r>
              <a:rPr lang="ru-RU" sz="1400" b="0" dirty="0">
                <a:latin typeface="Calibri" pitchFamily="34" charset="0"/>
                <a:ea typeface="Times New Roman"/>
              </a:rPr>
              <a:t>наличием</a:t>
            </a:r>
            <a:r>
              <a:rPr lang="ru-RU" sz="1400" b="0" spc="5" dirty="0">
                <a:latin typeface="Calibri" pitchFamily="34" charset="0"/>
                <a:ea typeface="Times New Roman"/>
              </a:rPr>
              <a:t> </a:t>
            </a:r>
            <a:r>
              <a:rPr lang="ru-RU" sz="1400" b="0" dirty="0">
                <a:latin typeface="Calibri" pitchFamily="34" charset="0"/>
                <a:ea typeface="Times New Roman"/>
              </a:rPr>
              <a:t>нагретых</a:t>
            </a:r>
            <a:r>
              <a:rPr lang="ru-RU" sz="1400" b="0" spc="-75" dirty="0">
                <a:latin typeface="Calibri" pitchFamily="34" charset="0"/>
                <a:ea typeface="Times New Roman"/>
              </a:rPr>
              <a:t> </a:t>
            </a:r>
            <a:r>
              <a:rPr lang="ru-RU" sz="1400" b="0" dirty="0">
                <a:latin typeface="Calibri" pitchFamily="34" charset="0"/>
                <a:ea typeface="Times New Roman"/>
              </a:rPr>
              <a:t>поверхностей</a:t>
            </a:r>
            <a:r>
              <a:rPr lang="ru-RU" sz="1400" b="0" spc="-70" dirty="0">
                <a:latin typeface="Calibri" pitchFamily="34" charset="0"/>
                <a:ea typeface="Times New Roman"/>
              </a:rPr>
              <a:t> </a:t>
            </a:r>
            <a:r>
              <a:rPr lang="ru-RU" sz="1400" b="0" dirty="0">
                <a:latin typeface="Calibri" pitchFamily="34" charset="0"/>
                <a:ea typeface="Times New Roman"/>
              </a:rPr>
              <a:t>элементов</a:t>
            </a:r>
            <a:r>
              <a:rPr lang="ru-RU" sz="1400" b="0" spc="-70" dirty="0">
                <a:latin typeface="Calibri" pitchFamily="34" charset="0"/>
                <a:ea typeface="Times New Roman"/>
              </a:rPr>
              <a:t> </a:t>
            </a:r>
            <a:r>
              <a:rPr lang="ru-RU" sz="1400" b="0" dirty="0">
                <a:latin typeface="Calibri" pitchFamily="34" charset="0"/>
                <a:ea typeface="Times New Roman"/>
              </a:rPr>
              <a:t>отопительного</a:t>
            </a:r>
            <a:r>
              <a:rPr lang="ru-RU" sz="1400" b="0" spc="-80" dirty="0">
                <a:latin typeface="Calibri" pitchFamily="34" charset="0"/>
                <a:ea typeface="Times New Roman"/>
              </a:rPr>
              <a:t> </a:t>
            </a:r>
            <a:r>
              <a:rPr lang="ru-RU" sz="1400" b="0" dirty="0">
                <a:latin typeface="Calibri" pitchFamily="34" charset="0"/>
                <a:ea typeface="Times New Roman"/>
              </a:rPr>
              <a:t>оборудования</a:t>
            </a:r>
            <a:r>
              <a:rPr lang="ru-RU" sz="1400" b="0" spc="-70" dirty="0">
                <a:latin typeface="Calibri" pitchFamily="34" charset="0"/>
                <a:ea typeface="Times New Roman"/>
              </a:rPr>
              <a:t> </a:t>
            </a:r>
            <a:r>
              <a:rPr lang="ru-RU" sz="1400" b="0" dirty="0">
                <a:latin typeface="Calibri" pitchFamily="34" charset="0"/>
                <a:ea typeface="Times New Roman"/>
              </a:rPr>
              <a:t>(калориферов,</a:t>
            </a:r>
            <a:r>
              <a:rPr lang="ru-RU" sz="1400" b="0" spc="-335" dirty="0">
                <a:latin typeface="Calibri" pitchFamily="34" charset="0"/>
                <a:ea typeface="Times New Roman"/>
              </a:rPr>
              <a:t> </a:t>
            </a:r>
            <a:r>
              <a:rPr lang="ru-RU" sz="1400" b="0" dirty="0">
                <a:latin typeface="Calibri" pitchFamily="34" charset="0"/>
                <a:ea typeface="Times New Roman"/>
              </a:rPr>
              <a:t>нагревательных</a:t>
            </a:r>
            <a:r>
              <a:rPr lang="ru-RU" sz="1400" b="0" spc="5" dirty="0">
                <a:latin typeface="Calibri" pitchFamily="34" charset="0"/>
                <a:ea typeface="Times New Roman"/>
              </a:rPr>
              <a:t> </a:t>
            </a:r>
            <a:r>
              <a:rPr lang="ru-RU" sz="1400" b="0" dirty="0">
                <a:latin typeface="Calibri" pitchFamily="34" charset="0"/>
                <a:ea typeface="Times New Roman"/>
              </a:rPr>
              <a:t>приборов,</a:t>
            </a:r>
            <a:r>
              <a:rPr lang="ru-RU" sz="1400" b="0" spc="5" dirty="0">
                <a:latin typeface="Calibri" pitchFamily="34" charset="0"/>
                <a:ea typeface="Times New Roman"/>
              </a:rPr>
              <a:t> </a:t>
            </a:r>
            <a:r>
              <a:rPr lang="ru-RU" sz="1400" b="0" dirty="0">
                <a:latin typeface="Calibri" pitchFamily="34" charset="0"/>
                <a:ea typeface="Times New Roman"/>
              </a:rPr>
              <a:t>трубопроводов</a:t>
            </a:r>
            <a:r>
              <a:rPr lang="ru-RU" sz="1400" b="0" spc="5" dirty="0">
                <a:latin typeface="Calibri" pitchFamily="34" charset="0"/>
                <a:ea typeface="Times New Roman"/>
              </a:rPr>
              <a:t> </a:t>
            </a:r>
            <a:r>
              <a:rPr lang="ru-RU" sz="1400" b="0" dirty="0">
                <a:latin typeface="Calibri" pitchFamily="34" charset="0"/>
                <a:ea typeface="Times New Roman"/>
              </a:rPr>
              <a:t>и</a:t>
            </a:r>
            <a:r>
              <a:rPr lang="ru-RU" sz="1400" b="0" spc="5" dirty="0">
                <a:latin typeface="Calibri" pitchFamily="34" charset="0"/>
                <a:ea typeface="Times New Roman"/>
              </a:rPr>
              <a:t> </a:t>
            </a:r>
            <a:r>
              <a:rPr lang="ru-RU" sz="1400" b="0" dirty="0">
                <a:latin typeface="Calibri" pitchFamily="34" charset="0"/>
                <a:ea typeface="Times New Roman"/>
              </a:rPr>
              <a:t>др.).</a:t>
            </a:r>
            <a:r>
              <a:rPr lang="ru-RU" sz="1400" b="0" spc="5" dirty="0">
                <a:latin typeface="Calibri" pitchFamily="34" charset="0"/>
                <a:ea typeface="Times New Roman"/>
              </a:rPr>
              <a:t> </a:t>
            </a:r>
            <a:r>
              <a:rPr lang="ru-RU" sz="1400" b="0" dirty="0">
                <a:latin typeface="Calibri" pitchFamily="34" charset="0"/>
                <a:ea typeface="Times New Roman"/>
              </a:rPr>
              <a:t>При</a:t>
            </a:r>
            <a:r>
              <a:rPr lang="ru-RU" sz="1400" b="0" spc="5" dirty="0">
                <a:latin typeface="Calibri" pitchFamily="34" charset="0"/>
                <a:ea typeface="Times New Roman"/>
              </a:rPr>
              <a:t> </a:t>
            </a:r>
            <a:r>
              <a:rPr lang="ru-RU" sz="1400" b="0" dirty="0">
                <a:latin typeface="Calibri" pitchFamily="34" charset="0"/>
                <a:ea typeface="Times New Roman"/>
              </a:rPr>
              <a:t>температуре</a:t>
            </a:r>
            <a:r>
              <a:rPr lang="ru-RU" sz="1400" b="0" spc="5" dirty="0">
                <a:latin typeface="Calibri" pitchFamily="34" charset="0"/>
                <a:ea typeface="Times New Roman"/>
              </a:rPr>
              <a:t> </a:t>
            </a:r>
            <a:r>
              <a:rPr lang="ru-RU" sz="1400" b="0" dirty="0">
                <a:latin typeface="Calibri" pitchFamily="34" charset="0"/>
                <a:ea typeface="Times New Roman"/>
              </a:rPr>
              <a:t>нагревательных</a:t>
            </a:r>
            <a:r>
              <a:rPr lang="ru-RU" sz="1400" b="0" spc="5" dirty="0">
                <a:latin typeface="Calibri" pitchFamily="34" charset="0"/>
                <a:ea typeface="Times New Roman"/>
              </a:rPr>
              <a:t> </a:t>
            </a:r>
            <a:r>
              <a:rPr lang="ru-RU" sz="1400" b="0" dirty="0">
                <a:latin typeface="Calibri" pitchFamily="34" charset="0"/>
                <a:ea typeface="Times New Roman"/>
              </a:rPr>
              <a:t>поверхностей</a:t>
            </a:r>
            <a:r>
              <a:rPr lang="ru-RU" sz="1400" b="0" spc="5" dirty="0">
                <a:latin typeface="Calibri" pitchFamily="34" charset="0"/>
                <a:ea typeface="Times New Roman"/>
              </a:rPr>
              <a:t> </a:t>
            </a:r>
            <a:r>
              <a:rPr lang="ru-RU" sz="1400" b="0" dirty="0">
                <a:latin typeface="Calibri" pitchFamily="34" charset="0"/>
                <a:ea typeface="Times New Roman"/>
              </a:rPr>
              <a:t>выше</a:t>
            </a:r>
            <a:r>
              <a:rPr lang="ru-RU" sz="1400" b="0" spc="5" dirty="0">
                <a:latin typeface="Calibri" pitchFamily="34" charset="0"/>
                <a:ea typeface="Times New Roman"/>
              </a:rPr>
              <a:t> </a:t>
            </a:r>
            <a:r>
              <a:rPr lang="ru-RU" sz="1400" b="0" dirty="0">
                <a:latin typeface="Calibri" pitchFamily="34" charset="0"/>
                <a:ea typeface="Times New Roman"/>
              </a:rPr>
              <a:t>100°С</a:t>
            </a:r>
            <a:r>
              <a:rPr lang="ru-RU" sz="1400" b="0" spc="5" dirty="0">
                <a:latin typeface="Calibri" pitchFamily="34" charset="0"/>
                <a:ea typeface="Times New Roman"/>
              </a:rPr>
              <a:t> </a:t>
            </a:r>
            <a:r>
              <a:rPr lang="ru-RU" sz="1400" b="0" dirty="0">
                <a:latin typeface="Calibri" pitchFamily="34" charset="0"/>
                <a:ea typeface="Times New Roman"/>
              </a:rPr>
              <a:t>возможно</a:t>
            </a:r>
            <a:r>
              <a:rPr lang="ru-RU" sz="1400" b="0" spc="5" dirty="0">
                <a:latin typeface="Calibri" pitchFamily="34" charset="0"/>
                <a:ea typeface="Times New Roman"/>
              </a:rPr>
              <a:t> </a:t>
            </a:r>
            <a:r>
              <a:rPr lang="ru-RU" sz="1400" b="0" dirty="0">
                <a:latin typeface="Calibri" pitchFamily="34" charset="0"/>
                <a:ea typeface="Times New Roman"/>
              </a:rPr>
              <a:t>самовоспламенение</a:t>
            </a:r>
            <a:r>
              <a:rPr lang="ru-RU" sz="1400" b="0" spc="5" dirty="0">
                <a:latin typeface="Calibri" pitchFamily="34" charset="0"/>
                <a:ea typeface="Times New Roman"/>
              </a:rPr>
              <a:t> </a:t>
            </a:r>
            <a:r>
              <a:rPr lang="ru-RU" sz="1400" b="0" dirty="0">
                <a:latin typeface="Calibri" pitchFamily="34" charset="0"/>
                <a:ea typeface="Times New Roman"/>
              </a:rPr>
              <a:t>таких</a:t>
            </a:r>
            <a:r>
              <a:rPr lang="ru-RU" sz="1400" b="0" spc="-40" dirty="0">
                <a:latin typeface="Calibri" pitchFamily="34" charset="0"/>
                <a:ea typeface="Times New Roman"/>
              </a:rPr>
              <a:t> </a:t>
            </a:r>
            <a:r>
              <a:rPr lang="ru-RU" sz="1400" b="0" dirty="0">
                <a:latin typeface="Calibri" pitchFamily="34" charset="0"/>
                <a:ea typeface="Times New Roman"/>
              </a:rPr>
              <a:t>веществ,</a:t>
            </a:r>
            <a:r>
              <a:rPr lang="ru-RU" sz="1400" b="0" spc="-40" dirty="0">
                <a:latin typeface="Calibri" pitchFamily="34" charset="0"/>
                <a:ea typeface="Times New Roman"/>
              </a:rPr>
              <a:t> </a:t>
            </a:r>
            <a:r>
              <a:rPr lang="ru-RU" sz="1400" b="0" dirty="0">
                <a:latin typeface="Calibri" pitchFamily="34" charset="0"/>
                <a:ea typeface="Times New Roman"/>
              </a:rPr>
              <a:t>как</a:t>
            </a:r>
            <a:r>
              <a:rPr lang="ru-RU" sz="1400" b="0" spc="-40" dirty="0">
                <a:latin typeface="Calibri" pitchFamily="34" charset="0"/>
                <a:ea typeface="Times New Roman"/>
              </a:rPr>
              <a:t> </a:t>
            </a:r>
            <a:r>
              <a:rPr lang="ru-RU" sz="1400" b="0" dirty="0">
                <a:latin typeface="Calibri" pitchFamily="34" charset="0"/>
                <a:ea typeface="Times New Roman"/>
              </a:rPr>
              <a:t>сероуглерод,</a:t>
            </a:r>
            <a:r>
              <a:rPr lang="ru-RU" sz="1400" b="0" spc="-40" dirty="0">
                <a:latin typeface="Calibri" pitchFamily="34" charset="0"/>
                <a:ea typeface="Times New Roman"/>
              </a:rPr>
              <a:t> </a:t>
            </a:r>
            <a:r>
              <a:rPr lang="ru-RU" sz="1400" b="0" dirty="0">
                <a:latin typeface="Calibri" pitchFamily="34" charset="0"/>
                <a:ea typeface="Times New Roman"/>
              </a:rPr>
              <a:t>ацетальдегид</a:t>
            </a:r>
            <a:r>
              <a:rPr lang="ru-RU" sz="1400" b="0" spc="-40" dirty="0">
                <a:latin typeface="Calibri" pitchFamily="34" charset="0"/>
                <a:ea typeface="Times New Roman"/>
              </a:rPr>
              <a:t> </a:t>
            </a:r>
            <a:r>
              <a:rPr lang="ru-RU" sz="1400" b="0" dirty="0">
                <a:latin typeface="Calibri" pitchFamily="34" charset="0"/>
                <a:ea typeface="Times New Roman"/>
              </a:rPr>
              <a:t>и</a:t>
            </a:r>
            <a:r>
              <a:rPr lang="ru-RU" sz="1400" b="0" spc="-40" dirty="0">
                <a:latin typeface="Calibri" pitchFamily="34" charset="0"/>
                <a:ea typeface="Times New Roman"/>
              </a:rPr>
              <a:t> </a:t>
            </a:r>
            <a:r>
              <a:rPr lang="ru-RU" sz="1400" b="0" dirty="0">
                <a:latin typeface="Calibri" pitchFamily="34" charset="0"/>
                <a:ea typeface="Times New Roman"/>
              </a:rPr>
              <a:t>др.</a:t>
            </a:r>
            <a:r>
              <a:rPr lang="ru-RU" sz="1400" b="0" spc="-40" dirty="0">
                <a:latin typeface="Calibri" pitchFamily="34" charset="0"/>
                <a:ea typeface="Times New Roman"/>
              </a:rPr>
              <a:t> </a:t>
            </a:r>
            <a:r>
              <a:rPr lang="ru-RU" sz="1400" b="0" dirty="0">
                <a:latin typeface="Calibri" pitchFamily="34" charset="0"/>
                <a:ea typeface="Times New Roman"/>
              </a:rPr>
              <a:t>Поэтому</a:t>
            </a:r>
            <a:r>
              <a:rPr lang="ru-RU" sz="1400" b="0" spc="-40" dirty="0">
                <a:latin typeface="Calibri" pitchFamily="34" charset="0"/>
                <a:ea typeface="Times New Roman"/>
              </a:rPr>
              <a:t> </a:t>
            </a:r>
            <a:r>
              <a:rPr lang="ru-RU" sz="1400" b="0" dirty="0">
                <a:latin typeface="Calibri" pitchFamily="34" charset="0"/>
                <a:ea typeface="Times New Roman"/>
              </a:rPr>
              <a:t>для</a:t>
            </a:r>
            <a:r>
              <a:rPr lang="ru-RU" sz="1400" b="0" spc="-40" dirty="0">
                <a:latin typeface="Calibri" pitchFamily="34" charset="0"/>
                <a:ea typeface="Times New Roman"/>
              </a:rPr>
              <a:t> </a:t>
            </a:r>
            <a:r>
              <a:rPr lang="ru-RU" sz="1400" b="0" dirty="0">
                <a:latin typeface="Calibri" pitchFamily="34" charset="0"/>
                <a:ea typeface="Times New Roman"/>
              </a:rPr>
              <a:t>помещений,</a:t>
            </a:r>
            <a:r>
              <a:rPr lang="ru-RU" sz="1400" b="0" spc="-40" dirty="0">
                <a:latin typeface="Calibri" pitchFamily="34" charset="0"/>
                <a:ea typeface="Times New Roman"/>
              </a:rPr>
              <a:t> </a:t>
            </a:r>
            <a:r>
              <a:rPr lang="ru-RU" sz="1400" b="0" dirty="0">
                <a:latin typeface="Calibri" pitchFamily="34" charset="0"/>
                <a:ea typeface="Times New Roman"/>
              </a:rPr>
              <a:t>в</a:t>
            </a:r>
            <a:r>
              <a:rPr lang="ru-RU" sz="1400" b="0" spc="-340" dirty="0">
                <a:latin typeface="Calibri" pitchFamily="34" charset="0"/>
                <a:ea typeface="Times New Roman"/>
              </a:rPr>
              <a:t> </a:t>
            </a:r>
            <a:r>
              <a:rPr lang="ru-RU" sz="1400" b="0" dirty="0">
                <a:latin typeface="Calibri" pitchFamily="34" charset="0"/>
                <a:ea typeface="Times New Roman"/>
              </a:rPr>
              <a:t>которых используются данные вещества, температура теплоносителя должна</a:t>
            </a:r>
            <a:r>
              <a:rPr lang="ru-RU" sz="1400" b="0" spc="5" dirty="0">
                <a:latin typeface="Calibri" pitchFamily="34" charset="0"/>
                <a:ea typeface="Times New Roman"/>
              </a:rPr>
              <a:t> </a:t>
            </a:r>
            <a:r>
              <a:rPr lang="ru-RU" sz="1400" b="0" dirty="0">
                <a:latin typeface="Calibri" pitchFamily="34" charset="0"/>
                <a:ea typeface="Times New Roman"/>
              </a:rPr>
              <a:t>быть</a:t>
            </a:r>
            <a:r>
              <a:rPr lang="ru-RU" sz="1400" b="0" spc="-20" dirty="0">
                <a:latin typeface="Calibri" pitchFamily="34" charset="0"/>
                <a:ea typeface="Times New Roman"/>
              </a:rPr>
              <a:t> </a:t>
            </a:r>
            <a:r>
              <a:rPr lang="ru-RU" sz="1400" b="0" dirty="0">
                <a:latin typeface="Calibri" pitchFamily="34" charset="0"/>
                <a:ea typeface="Times New Roman"/>
              </a:rPr>
              <a:t>ниже</a:t>
            </a:r>
            <a:r>
              <a:rPr lang="ru-RU" sz="1400" b="0" spc="-15" dirty="0">
                <a:latin typeface="Calibri" pitchFamily="34" charset="0"/>
                <a:ea typeface="Times New Roman"/>
              </a:rPr>
              <a:t> </a:t>
            </a:r>
            <a:r>
              <a:rPr lang="ru-RU" sz="1400" b="0" dirty="0">
                <a:latin typeface="Calibri" pitchFamily="34" charset="0"/>
                <a:ea typeface="Times New Roman"/>
              </a:rPr>
              <a:t>температуры</a:t>
            </a:r>
            <a:r>
              <a:rPr lang="ru-RU" sz="1400" b="0" spc="-15" dirty="0">
                <a:latin typeface="Calibri" pitchFamily="34" charset="0"/>
                <a:ea typeface="Times New Roman"/>
              </a:rPr>
              <a:t> </a:t>
            </a:r>
            <a:r>
              <a:rPr lang="ru-RU" sz="1400" b="0" dirty="0">
                <a:latin typeface="Calibri" pitchFamily="34" charset="0"/>
                <a:ea typeface="Times New Roman"/>
              </a:rPr>
              <a:t>самовоспламенения</a:t>
            </a:r>
            <a:r>
              <a:rPr lang="ru-RU" sz="1400" b="0" spc="-15" dirty="0">
                <a:latin typeface="Calibri" pitchFamily="34" charset="0"/>
                <a:ea typeface="Times New Roman"/>
              </a:rPr>
              <a:t> </a:t>
            </a:r>
            <a:r>
              <a:rPr lang="ru-RU" sz="1400" b="0" dirty="0">
                <a:latin typeface="Calibri" pitchFamily="34" charset="0"/>
                <a:ea typeface="Times New Roman"/>
              </a:rPr>
              <a:t>наиболее</a:t>
            </a:r>
            <a:r>
              <a:rPr lang="ru-RU" sz="1400" b="0" spc="-15" dirty="0">
                <a:latin typeface="Calibri" pitchFamily="34" charset="0"/>
                <a:ea typeface="Times New Roman"/>
              </a:rPr>
              <a:t> </a:t>
            </a:r>
            <a:r>
              <a:rPr lang="ru-RU" sz="1400" b="0" dirty="0">
                <a:latin typeface="Calibri" pitchFamily="34" charset="0"/>
                <a:ea typeface="Times New Roman"/>
              </a:rPr>
              <a:t>опасного</a:t>
            </a:r>
            <a:r>
              <a:rPr lang="ru-RU" sz="1400" b="0" spc="-15" dirty="0">
                <a:latin typeface="Calibri" pitchFamily="34" charset="0"/>
                <a:ea typeface="Times New Roman"/>
              </a:rPr>
              <a:t> </a:t>
            </a:r>
            <a:r>
              <a:rPr lang="ru-RU" sz="1400" b="0" dirty="0">
                <a:latin typeface="Calibri" pitchFamily="34" charset="0"/>
                <a:ea typeface="Times New Roman"/>
              </a:rPr>
              <a:t>вещества.</a:t>
            </a:r>
          </a:p>
          <a:p>
            <a:pPr marL="90805" marR="83185" indent="457200" algn="just">
              <a:lnSpc>
                <a:spcPct val="120000"/>
              </a:lnSpc>
              <a:spcBef>
                <a:spcPts val="0"/>
              </a:spcBef>
              <a:spcAft>
                <a:spcPts val="0"/>
              </a:spcAft>
            </a:pPr>
            <a:r>
              <a:rPr lang="ru-RU" sz="1400" b="0" dirty="0">
                <a:latin typeface="Calibri" pitchFamily="34" charset="0"/>
                <a:ea typeface="Times New Roman"/>
              </a:rPr>
              <a:t>К</a:t>
            </a:r>
            <a:r>
              <a:rPr lang="ru-RU" sz="1400" b="0" spc="5" dirty="0">
                <a:latin typeface="Calibri" pitchFamily="34" charset="0"/>
                <a:ea typeface="Times New Roman"/>
              </a:rPr>
              <a:t> </a:t>
            </a:r>
            <a:r>
              <a:rPr lang="ru-RU" sz="1400" b="0" dirty="0">
                <a:latin typeface="Calibri" pitchFamily="34" charset="0"/>
                <a:ea typeface="Times New Roman"/>
              </a:rPr>
              <a:t>возникновению</a:t>
            </a:r>
            <a:r>
              <a:rPr lang="ru-RU" sz="1400" b="0" spc="5" dirty="0">
                <a:latin typeface="Calibri" pitchFamily="34" charset="0"/>
                <a:ea typeface="Times New Roman"/>
              </a:rPr>
              <a:t> </a:t>
            </a:r>
            <a:r>
              <a:rPr lang="ru-RU" sz="1400" b="0" dirty="0">
                <a:latin typeface="Calibri" pitchFamily="34" charset="0"/>
                <a:ea typeface="Times New Roman"/>
              </a:rPr>
              <a:t>пожара</a:t>
            </a:r>
            <a:r>
              <a:rPr lang="ru-RU" sz="1400" b="0" spc="5" dirty="0">
                <a:latin typeface="Calibri" pitchFamily="34" charset="0"/>
                <a:ea typeface="Times New Roman"/>
              </a:rPr>
              <a:t> </a:t>
            </a:r>
            <a:r>
              <a:rPr lang="ru-RU" sz="1400" b="0" dirty="0">
                <a:latin typeface="Calibri" pitchFamily="34" charset="0"/>
                <a:ea typeface="Times New Roman"/>
              </a:rPr>
              <a:t>может</a:t>
            </a:r>
            <a:r>
              <a:rPr lang="ru-RU" sz="1400" b="0" spc="5" dirty="0">
                <a:latin typeface="Calibri" pitchFamily="34" charset="0"/>
                <a:ea typeface="Times New Roman"/>
              </a:rPr>
              <a:t> </a:t>
            </a:r>
            <a:r>
              <a:rPr lang="ru-RU" sz="1400" b="0" dirty="0">
                <a:latin typeface="Calibri" pitchFamily="34" charset="0"/>
                <a:ea typeface="Times New Roman"/>
              </a:rPr>
              <a:t>привести</a:t>
            </a:r>
            <a:r>
              <a:rPr lang="ru-RU" sz="1400" b="0" spc="5" dirty="0">
                <a:latin typeface="Calibri" pitchFamily="34" charset="0"/>
                <a:ea typeface="Times New Roman"/>
              </a:rPr>
              <a:t> </a:t>
            </a:r>
            <a:r>
              <a:rPr lang="ru-RU" sz="1400" b="0" dirty="0">
                <a:latin typeface="Calibri" pitchFamily="34" charset="0"/>
                <a:ea typeface="Times New Roman"/>
              </a:rPr>
              <a:t>нагревание</a:t>
            </a:r>
            <a:r>
              <a:rPr lang="ru-RU" sz="1400" b="0" spc="5" dirty="0">
                <a:latin typeface="Calibri" pitchFamily="34" charset="0"/>
                <a:ea typeface="Times New Roman"/>
              </a:rPr>
              <a:t> </a:t>
            </a:r>
            <a:r>
              <a:rPr lang="ru-RU" sz="1400" b="0" dirty="0">
                <a:latin typeface="Calibri" pitchFamily="34" charset="0"/>
                <a:ea typeface="Times New Roman"/>
              </a:rPr>
              <a:t>элементами</a:t>
            </a:r>
            <a:r>
              <a:rPr lang="ru-RU" sz="1400" b="0" spc="5" dirty="0">
                <a:latin typeface="Calibri" pitchFamily="34" charset="0"/>
                <a:ea typeface="Times New Roman"/>
              </a:rPr>
              <a:t> </a:t>
            </a:r>
            <a:r>
              <a:rPr lang="ru-RU" sz="1400" b="0" dirty="0">
                <a:latin typeface="Calibri" pitchFamily="34" charset="0"/>
                <a:ea typeface="Times New Roman"/>
              </a:rPr>
              <a:t>отопительного оборудования сгораемых строительных</a:t>
            </a:r>
            <a:r>
              <a:rPr lang="ru-RU" sz="1400" b="0" spc="5" dirty="0">
                <a:latin typeface="Calibri" pitchFamily="34" charset="0"/>
                <a:ea typeface="Times New Roman"/>
              </a:rPr>
              <a:t> </a:t>
            </a:r>
            <a:r>
              <a:rPr lang="ru-RU" sz="1400" b="0" dirty="0">
                <a:latin typeface="Calibri" pitchFamily="34" charset="0"/>
                <a:ea typeface="Times New Roman"/>
              </a:rPr>
              <a:t>конструкций здания</a:t>
            </a:r>
            <a:r>
              <a:rPr lang="ru-RU" sz="1400" b="0" spc="5" dirty="0">
                <a:latin typeface="Calibri" pitchFamily="34" charset="0"/>
                <a:ea typeface="Times New Roman"/>
              </a:rPr>
              <a:t> </a:t>
            </a:r>
            <a:r>
              <a:rPr lang="ru-RU" sz="1400" b="0" dirty="0">
                <a:latin typeface="Calibri" pitchFamily="34" charset="0"/>
                <a:ea typeface="Times New Roman"/>
              </a:rPr>
              <a:t>или горючих материалов, используемых в технологическом процессе. При</a:t>
            </a:r>
            <a:r>
              <a:rPr lang="ru-RU" sz="1400" b="0" spc="5" dirty="0">
                <a:latin typeface="Calibri" pitchFamily="34" charset="0"/>
                <a:ea typeface="Times New Roman"/>
              </a:rPr>
              <a:t> </a:t>
            </a:r>
            <a:r>
              <a:rPr lang="ru-RU" sz="1400" b="0" dirty="0">
                <a:latin typeface="Calibri" pitchFamily="34" charset="0"/>
                <a:ea typeface="Times New Roman"/>
              </a:rPr>
              <a:t>нарушении</a:t>
            </a:r>
            <a:r>
              <a:rPr lang="ru-RU" sz="1400" b="0" spc="5" dirty="0">
                <a:latin typeface="Calibri" pitchFamily="34" charset="0"/>
                <a:ea typeface="Times New Roman"/>
              </a:rPr>
              <a:t> </a:t>
            </a:r>
            <a:r>
              <a:rPr lang="ru-RU" sz="1400" b="0" dirty="0">
                <a:latin typeface="Calibri" pitchFamily="34" charset="0"/>
                <a:ea typeface="Times New Roman"/>
              </a:rPr>
              <a:t>правил</a:t>
            </a:r>
            <a:r>
              <a:rPr lang="ru-RU" sz="1400" b="0" spc="5" dirty="0">
                <a:latin typeface="Calibri" pitchFamily="34" charset="0"/>
                <a:ea typeface="Times New Roman"/>
              </a:rPr>
              <a:t> </a:t>
            </a:r>
            <a:r>
              <a:rPr lang="ru-RU" sz="1400" b="0" dirty="0">
                <a:latin typeface="Calibri" pitchFamily="34" charset="0"/>
                <a:ea typeface="Times New Roman"/>
              </a:rPr>
              <a:t>эксплуатации</a:t>
            </a:r>
            <a:r>
              <a:rPr lang="ru-RU" sz="1400" b="0" spc="5" dirty="0">
                <a:latin typeface="Calibri" pitchFamily="34" charset="0"/>
                <a:ea typeface="Times New Roman"/>
              </a:rPr>
              <a:t> </a:t>
            </a:r>
            <a:r>
              <a:rPr lang="ru-RU" sz="1400" b="0" dirty="0">
                <a:latin typeface="Calibri" pitchFamily="34" charset="0"/>
                <a:ea typeface="Times New Roman"/>
              </a:rPr>
              <a:t>отопительных</a:t>
            </a:r>
            <a:r>
              <a:rPr lang="ru-RU" sz="1400" b="0" spc="5" dirty="0">
                <a:latin typeface="Calibri" pitchFamily="34" charset="0"/>
                <a:ea typeface="Times New Roman"/>
              </a:rPr>
              <a:t> </a:t>
            </a:r>
            <a:r>
              <a:rPr lang="ru-RU" sz="1400" b="0" dirty="0">
                <a:latin typeface="Calibri" pitchFamily="34" charset="0"/>
                <a:ea typeface="Times New Roman"/>
              </a:rPr>
              <a:t>систем</a:t>
            </a:r>
            <a:r>
              <a:rPr lang="ru-RU" sz="1400" b="0" spc="5" dirty="0">
                <a:latin typeface="Calibri" pitchFamily="34" charset="0"/>
                <a:ea typeface="Times New Roman"/>
              </a:rPr>
              <a:t> </a:t>
            </a:r>
            <a:r>
              <a:rPr lang="ru-RU" sz="1400" b="0" dirty="0">
                <a:latin typeface="Calibri" pitchFamily="34" charset="0"/>
                <a:ea typeface="Times New Roman"/>
              </a:rPr>
              <a:t>на</a:t>
            </a:r>
            <a:r>
              <a:rPr lang="ru-RU" sz="1400" b="0" spc="5" dirty="0">
                <a:latin typeface="Calibri" pitchFamily="34" charset="0"/>
                <a:ea typeface="Times New Roman"/>
              </a:rPr>
              <a:t> </a:t>
            </a:r>
            <a:r>
              <a:rPr lang="ru-RU" sz="1400" b="0" dirty="0">
                <a:latin typeface="Calibri" pitchFamily="34" charset="0"/>
                <a:ea typeface="Times New Roman"/>
              </a:rPr>
              <a:t>поверхности</a:t>
            </a:r>
            <a:r>
              <a:rPr lang="ru-RU" sz="1400" b="0" spc="-335" dirty="0">
                <a:latin typeface="Calibri" pitchFamily="34" charset="0"/>
                <a:ea typeface="Times New Roman"/>
              </a:rPr>
              <a:t> </a:t>
            </a:r>
            <a:r>
              <a:rPr lang="ru-RU" sz="1400" b="0" dirty="0">
                <a:latin typeface="Calibri" pitchFamily="34" charset="0"/>
                <a:ea typeface="Times New Roman"/>
              </a:rPr>
              <a:t>трубопроводов</a:t>
            </a:r>
            <a:r>
              <a:rPr lang="ru-RU" sz="1400" b="0" spc="5" dirty="0">
                <a:latin typeface="Calibri" pitchFamily="34" charset="0"/>
                <a:ea typeface="Times New Roman"/>
              </a:rPr>
              <a:t> </a:t>
            </a:r>
            <a:r>
              <a:rPr lang="ru-RU" sz="1400" b="0" dirty="0">
                <a:latin typeface="Calibri" pitchFamily="34" charset="0"/>
                <a:ea typeface="Times New Roman"/>
              </a:rPr>
              <a:t>и</a:t>
            </a:r>
            <a:r>
              <a:rPr lang="ru-RU" sz="1400" b="0" spc="5" dirty="0">
                <a:latin typeface="Calibri" pitchFamily="34" charset="0"/>
                <a:ea typeface="Times New Roman"/>
              </a:rPr>
              <a:t> </a:t>
            </a:r>
            <a:r>
              <a:rPr lang="ru-RU" sz="1400" b="0" dirty="0">
                <a:latin typeface="Calibri" pitchFamily="34" charset="0"/>
                <a:ea typeface="Times New Roman"/>
              </a:rPr>
              <a:t>нагревательных</a:t>
            </a:r>
            <a:r>
              <a:rPr lang="ru-RU" sz="1400" b="0" spc="5" dirty="0">
                <a:latin typeface="Calibri" pitchFamily="34" charset="0"/>
                <a:ea typeface="Times New Roman"/>
              </a:rPr>
              <a:t> </a:t>
            </a:r>
            <a:r>
              <a:rPr lang="ru-RU" sz="1400" b="0" dirty="0">
                <a:latin typeface="Calibri" pitchFamily="34" charset="0"/>
                <a:ea typeface="Times New Roman"/>
              </a:rPr>
              <a:t>приборов</a:t>
            </a:r>
            <a:r>
              <a:rPr lang="ru-RU" sz="1400" b="0" spc="5" dirty="0">
                <a:latin typeface="Calibri" pitchFamily="34" charset="0"/>
                <a:ea typeface="Times New Roman"/>
              </a:rPr>
              <a:t> </a:t>
            </a:r>
            <a:r>
              <a:rPr lang="ru-RU" sz="1400" b="0" dirty="0">
                <a:latin typeface="Calibri" pitchFamily="34" charset="0"/>
                <a:ea typeface="Times New Roman"/>
              </a:rPr>
              <a:t>возможно</a:t>
            </a:r>
            <a:r>
              <a:rPr lang="ru-RU" sz="1400" b="0" spc="5" dirty="0">
                <a:latin typeface="Calibri" pitchFamily="34" charset="0"/>
                <a:ea typeface="Times New Roman"/>
              </a:rPr>
              <a:t> </a:t>
            </a:r>
            <a:r>
              <a:rPr lang="ru-RU" sz="1400" b="0" dirty="0">
                <a:latin typeface="Calibri" pitchFamily="34" charset="0"/>
                <a:ea typeface="Times New Roman"/>
              </a:rPr>
              <a:t>скопление</a:t>
            </a:r>
            <a:r>
              <a:rPr lang="ru-RU" sz="1400" b="0" spc="5" dirty="0">
                <a:latin typeface="Calibri" pitchFamily="34" charset="0"/>
                <a:ea typeface="Times New Roman"/>
              </a:rPr>
              <a:t> </a:t>
            </a:r>
            <a:r>
              <a:rPr lang="ru-RU" sz="1400" b="0" dirty="0">
                <a:latin typeface="Calibri" pitchFamily="34" charset="0"/>
                <a:ea typeface="Times New Roman"/>
              </a:rPr>
              <a:t>горючих</a:t>
            </a:r>
            <a:r>
              <a:rPr lang="ru-RU" sz="1400" b="0" spc="5" dirty="0">
                <a:latin typeface="Calibri" pitchFamily="34" charset="0"/>
                <a:ea typeface="Times New Roman"/>
              </a:rPr>
              <a:t> </a:t>
            </a:r>
            <a:r>
              <a:rPr lang="ru-RU" sz="1400" b="0" dirty="0">
                <a:latin typeface="Calibri" pitchFamily="34" charset="0"/>
                <a:ea typeface="Times New Roman"/>
              </a:rPr>
              <a:t>органических</a:t>
            </a:r>
            <a:r>
              <a:rPr lang="ru-RU" sz="1400" b="0" spc="5" dirty="0">
                <a:latin typeface="Calibri" pitchFamily="34" charset="0"/>
                <a:ea typeface="Times New Roman"/>
              </a:rPr>
              <a:t> </a:t>
            </a:r>
            <a:r>
              <a:rPr lang="ru-RU" sz="1400" b="0" dirty="0" err="1">
                <a:latin typeface="Calibri" pitchFamily="34" charset="0"/>
                <a:ea typeface="Times New Roman"/>
              </a:rPr>
              <a:t>пылей</a:t>
            </a:r>
            <a:r>
              <a:rPr lang="ru-RU" sz="1400" b="0" spc="5" dirty="0">
                <a:latin typeface="Calibri" pitchFamily="34" charset="0"/>
                <a:ea typeface="Times New Roman"/>
              </a:rPr>
              <a:t> </a:t>
            </a:r>
            <a:r>
              <a:rPr lang="ru-RU" sz="1400" b="0" dirty="0">
                <a:latin typeface="Calibri" pitchFamily="34" charset="0"/>
                <a:ea typeface="Times New Roman"/>
              </a:rPr>
              <a:t>и</a:t>
            </a:r>
            <a:r>
              <a:rPr lang="ru-RU" sz="1400" b="0" spc="5" dirty="0">
                <a:latin typeface="Calibri" pitchFamily="34" charset="0"/>
                <a:ea typeface="Times New Roman"/>
              </a:rPr>
              <a:t> </a:t>
            </a:r>
            <a:r>
              <a:rPr lang="ru-RU" sz="1400" b="0" dirty="0">
                <a:latin typeface="Calibri" pitchFamily="34" charset="0"/>
                <a:ea typeface="Times New Roman"/>
              </a:rPr>
              <a:t>волокон,</a:t>
            </a:r>
            <a:r>
              <a:rPr lang="ru-RU" sz="1400" b="0" spc="5" dirty="0">
                <a:latin typeface="Calibri" pitchFamily="34" charset="0"/>
                <a:ea typeface="Times New Roman"/>
              </a:rPr>
              <a:t> </a:t>
            </a:r>
            <a:r>
              <a:rPr lang="ru-RU" sz="1400" b="0" dirty="0">
                <a:latin typeface="Calibri" pitchFamily="34" charset="0"/>
                <a:ea typeface="Times New Roman"/>
              </a:rPr>
              <a:t>которые</a:t>
            </a:r>
            <a:r>
              <a:rPr lang="ru-RU" sz="1400" b="0" spc="5" dirty="0">
                <a:latin typeface="Calibri" pitchFamily="34" charset="0"/>
                <a:ea typeface="Times New Roman"/>
              </a:rPr>
              <a:t> </a:t>
            </a:r>
            <a:r>
              <a:rPr lang="ru-RU" sz="1400" b="0" dirty="0">
                <a:latin typeface="Calibri" pitchFamily="34" charset="0"/>
                <a:ea typeface="Times New Roman"/>
              </a:rPr>
              <a:t>при</a:t>
            </a:r>
            <a:r>
              <a:rPr lang="ru-RU" sz="1400" b="0" spc="5" dirty="0">
                <a:latin typeface="Calibri" pitchFamily="34" charset="0"/>
                <a:ea typeface="Times New Roman"/>
              </a:rPr>
              <a:t> </a:t>
            </a:r>
            <a:r>
              <a:rPr lang="ru-RU" sz="1400" b="0" dirty="0">
                <a:latin typeface="Calibri" pitchFamily="34" charset="0"/>
                <a:ea typeface="Times New Roman"/>
              </a:rPr>
              <a:t>нагревании</a:t>
            </a:r>
            <a:r>
              <a:rPr lang="ru-RU" sz="1400" b="0" spc="5" dirty="0">
                <a:latin typeface="Calibri" pitchFamily="34" charset="0"/>
                <a:ea typeface="Times New Roman"/>
              </a:rPr>
              <a:t> </a:t>
            </a:r>
            <a:r>
              <a:rPr lang="ru-RU" sz="1400" b="0" dirty="0">
                <a:latin typeface="Calibri" pitchFamily="34" charset="0"/>
                <a:ea typeface="Times New Roman"/>
              </a:rPr>
              <a:t>склонны</a:t>
            </a:r>
            <a:r>
              <a:rPr lang="ru-RU" sz="1400" b="0" spc="5" dirty="0">
                <a:latin typeface="Calibri" pitchFamily="34" charset="0"/>
                <a:ea typeface="Times New Roman"/>
              </a:rPr>
              <a:t> </a:t>
            </a:r>
            <a:r>
              <a:rPr lang="ru-RU" sz="1400" b="0" dirty="0">
                <a:latin typeface="Calibri" pitchFamily="34" charset="0"/>
                <a:ea typeface="Times New Roman"/>
              </a:rPr>
              <a:t>к</a:t>
            </a:r>
            <a:r>
              <a:rPr lang="ru-RU" sz="1400" b="0" spc="5" dirty="0">
                <a:latin typeface="Calibri" pitchFamily="34" charset="0"/>
                <a:ea typeface="Times New Roman"/>
              </a:rPr>
              <a:t> </a:t>
            </a:r>
            <a:r>
              <a:rPr lang="ru-RU" sz="1400" b="0" dirty="0">
                <a:latin typeface="Calibri" pitchFamily="34" charset="0"/>
                <a:ea typeface="Times New Roman"/>
              </a:rPr>
              <a:t>термическому</a:t>
            </a:r>
            <a:r>
              <a:rPr lang="ru-RU" sz="1400" b="0" spc="5" dirty="0">
                <a:latin typeface="Calibri" pitchFamily="34" charset="0"/>
                <a:ea typeface="Times New Roman"/>
              </a:rPr>
              <a:t> </a:t>
            </a:r>
            <a:r>
              <a:rPr lang="ru-RU" sz="1400" b="0" dirty="0">
                <a:latin typeface="Calibri" pitchFamily="34" charset="0"/>
                <a:ea typeface="Times New Roman"/>
              </a:rPr>
              <a:t>разложению</a:t>
            </a:r>
            <a:r>
              <a:rPr lang="ru-RU" sz="1400" b="0" spc="5" dirty="0">
                <a:latin typeface="Calibri" pitchFamily="34" charset="0"/>
                <a:ea typeface="Times New Roman"/>
              </a:rPr>
              <a:t> </a:t>
            </a:r>
            <a:r>
              <a:rPr lang="ru-RU" sz="1400" b="0" dirty="0">
                <a:latin typeface="Calibri" pitchFamily="34" charset="0"/>
                <a:ea typeface="Times New Roman"/>
              </a:rPr>
              <a:t>и</a:t>
            </a:r>
            <a:r>
              <a:rPr lang="ru-RU" sz="1400" b="0" spc="5" dirty="0">
                <a:latin typeface="Calibri" pitchFamily="34" charset="0"/>
                <a:ea typeface="Times New Roman"/>
              </a:rPr>
              <a:t> </a:t>
            </a:r>
            <a:r>
              <a:rPr lang="ru-RU" sz="1400" b="0" dirty="0">
                <a:latin typeface="Calibri" pitchFamily="34" charset="0"/>
                <a:ea typeface="Times New Roman"/>
              </a:rPr>
              <a:t>воспламенению.</a:t>
            </a:r>
            <a:r>
              <a:rPr lang="ru-RU" sz="1400" b="0" spc="5" dirty="0">
                <a:latin typeface="Calibri" pitchFamily="34" charset="0"/>
                <a:ea typeface="Times New Roman"/>
              </a:rPr>
              <a:t> </a:t>
            </a:r>
            <a:r>
              <a:rPr lang="ru-RU" sz="1400" b="0" dirty="0">
                <a:latin typeface="Calibri" pitchFamily="34" charset="0"/>
                <a:ea typeface="Times New Roman"/>
              </a:rPr>
              <a:t>Нагретые</a:t>
            </a:r>
            <a:r>
              <a:rPr lang="ru-RU" sz="1400" b="0" spc="5" dirty="0">
                <a:latin typeface="Calibri" pitchFamily="34" charset="0"/>
                <a:ea typeface="Times New Roman"/>
              </a:rPr>
              <a:t> </a:t>
            </a:r>
            <a:r>
              <a:rPr lang="ru-RU" sz="1400" b="0" dirty="0">
                <a:latin typeface="Calibri" pitchFamily="34" charset="0"/>
                <a:ea typeface="Times New Roman"/>
              </a:rPr>
              <a:t>поверхности</a:t>
            </a:r>
            <a:r>
              <a:rPr lang="ru-RU" sz="1400" b="0" spc="5" dirty="0">
                <a:latin typeface="Calibri" pitchFamily="34" charset="0"/>
                <a:ea typeface="Times New Roman"/>
              </a:rPr>
              <a:t> </a:t>
            </a:r>
            <a:r>
              <a:rPr lang="ru-RU" sz="1400" b="0" dirty="0">
                <a:latin typeface="Calibri" pitchFamily="34" charset="0"/>
                <a:ea typeface="Times New Roman"/>
              </a:rPr>
              <a:t>отопительного</a:t>
            </a:r>
            <a:r>
              <a:rPr lang="ru-RU" sz="1400" b="0" spc="5" dirty="0">
                <a:latin typeface="Calibri" pitchFamily="34" charset="0"/>
                <a:ea typeface="Times New Roman"/>
              </a:rPr>
              <a:t> </a:t>
            </a:r>
            <a:r>
              <a:rPr lang="ru-RU" sz="1400" b="0" dirty="0">
                <a:latin typeface="Calibri" pitchFamily="34" charset="0"/>
                <a:ea typeface="Times New Roman"/>
              </a:rPr>
              <a:t>оборудования</a:t>
            </a:r>
            <a:r>
              <a:rPr lang="ru-RU" sz="1400" b="0" spc="5" dirty="0">
                <a:latin typeface="Calibri" pitchFamily="34" charset="0"/>
                <a:ea typeface="Times New Roman"/>
              </a:rPr>
              <a:t> </a:t>
            </a:r>
            <a:r>
              <a:rPr lang="ru-RU" sz="1400" b="0" dirty="0">
                <a:latin typeface="Calibri" pitchFamily="34" charset="0"/>
                <a:ea typeface="Times New Roman"/>
              </a:rPr>
              <a:t>могут</a:t>
            </a:r>
            <a:r>
              <a:rPr lang="ru-RU" sz="1400" b="0" spc="5" dirty="0">
                <a:latin typeface="Calibri" pitchFamily="34" charset="0"/>
                <a:ea typeface="Times New Roman"/>
              </a:rPr>
              <a:t> </a:t>
            </a:r>
            <a:r>
              <a:rPr lang="ru-RU" sz="1400" b="0" dirty="0">
                <a:latin typeface="Calibri" pitchFamily="34" charset="0"/>
                <a:ea typeface="Times New Roman"/>
              </a:rPr>
              <a:t>способствовать</a:t>
            </a:r>
            <a:r>
              <a:rPr lang="ru-RU" sz="1400" b="0" spc="5" dirty="0">
                <a:latin typeface="Calibri" pitchFamily="34" charset="0"/>
                <a:ea typeface="Times New Roman"/>
              </a:rPr>
              <a:t> </a:t>
            </a:r>
            <a:r>
              <a:rPr lang="ru-RU" sz="1400" b="0" dirty="0">
                <a:latin typeface="Calibri" pitchFamily="34" charset="0"/>
                <a:ea typeface="Times New Roman"/>
              </a:rPr>
              <a:t>самовозгоранию</a:t>
            </a:r>
            <a:r>
              <a:rPr lang="ru-RU" sz="1400" b="0" spc="5" dirty="0">
                <a:latin typeface="Calibri" pitchFamily="34" charset="0"/>
                <a:ea typeface="Times New Roman"/>
              </a:rPr>
              <a:t> </a:t>
            </a:r>
            <a:r>
              <a:rPr lang="ru-RU" sz="1400" b="0" dirty="0">
                <a:latin typeface="Calibri" pitchFamily="34" charset="0"/>
                <a:ea typeface="Times New Roman"/>
              </a:rPr>
              <a:t>промасленной</a:t>
            </a:r>
            <a:r>
              <a:rPr lang="ru-RU" sz="1400" b="0" spc="-10" dirty="0">
                <a:latin typeface="Calibri" pitchFamily="34" charset="0"/>
                <a:ea typeface="Times New Roman"/>
              </a:rPr>
              <a:t> </a:t>
            </a:r>
            <a:r>
              <a:rPr lang="ru-RU" sz="1400" b="0" dirty="0">
                <a:latin typeface="Calibri" pitchFamily="34" charset="0"/>
                <a:ea typeface="Times New Roman"/>
              </a:rPr>
              <a:t>ветоши</a:t>
            </a:r>
            <a:r>
              <a:rPr lang="ru-RU" sz="1400" b="0" spc="-5" dirty="0">
                <a:latin typeface="Calibri" pitchFamily="34" charset="0"/>
                <a:ea typeface="Times New Roman"/>
              </a:rPr>
              <a:t> </a:t>
            </a:r>
            <a:r>
              <a:rPr lang="ru-RU" sz="1400" b="0" dirty="0">
                <a:latin typeface="Calibri" pitchFamily="34" charset="0"/>
                <a:ea typeface="Times New Roman"/>
              </a:rPr>
              <a:t>и</a:t>
            </a:r>
            <a:r>
              <a:rPr lang="ru-RU" sz="1400" b="0" spc="-10" dirty="0">
                <a:latin typeface="Calibri" pitchFamily="34" charset="0"/>
                <a:ea typeface="Times New Roman"/>
              </a:rPr>
              <a:t> </a:t>
            </a:r>
            <a:r>
              <a:rPr lang="ru-RU" sz="1400" b="0" dirty="0">
                <a:latin typeface="Calibri" pitchFamily="34" charset="0"/>
                <a:ea typeface="Times New Roman"/>
              </a:rPr>
              <a:t>обтирочных</a:t>
            </a:r>
            <a:r>
              <a:rPr lang="ru-RU" sz="1400" b="0" spc="-5" dirty="0">
                <a:latin typeface="Calibri" pitchFamily="34" charset="0"/>
                <a:ea typeface="Times New Roman"/>
              </a:rPr>
              <a:t> </a:t>
            </a:r>
            <a:r>
              <a:rPr lang="ru-RU" sz="1400" b="0" dirty="0">
                <a:latin typeface="Calibri" pitchFamily="34" charset="0"/>
                <a:ea typeface="Times New Roman"/>
              </a:rPr>
              <a:t>материалов.</a:t>
            </a:r>
          </a:p>
          <a:p>
            <a:pPr marL="90805" marR="87630" indent="457200" algn="just">
              <a:lnSpc>
                <a:spcPct val="120000"/>
              </a:lnSpc>
              <a:spcBef>
                <a:spcPts val="0"/>
              </a:spcBef>
              <a:spcAft>
                <a:spcPts val="0"/>
              </a:spcAft>
            </a:pPr>
            <a:r>
              <a:rPr lang="ru-RU" sz="1400" b="0" dirty="0" smtClean="0">
                <a:latin typeface="Calibri" pitchFamily="34" charset="0"/>
                <a:ea typeface="Times New Roman"/>
              </a:rPr>
              <a:t>Печное отопление представляет повышенную пожарную опасность в</a:t>
            </a:r>
            <a:r>
              <a:rPr lang="ru-RU" sz="1400" b="0" spc="5" dirty="0" smtClean="0">
                <a:latin typeface="Calibri" pitchFamily="34" charset="0"/>
                <a:ea typeface="Times New Roman"/>
              </a:rPr>
              <a:t> </a:t>
            </a:r>
            <a:r>
              <a:rPr lang="ru-RU" sz="1400" b="0" dirty="0" smtClean="0">
                <a:latin typeface="Calibri" pitchFamily="34" charset="0"/>
                <a:ea typeface="Times New Roman"/>
              </a:rPr>
              <a:t>сравнении</a:t>
            </a:r>
            <a:r>
              <a:rPr lang="ru-RU" sz="1400" b="0" spc="-20" dirty="0" smtClean="0">
                <a:latin typeface="Calibri" pitchFamily="34" charset="0"/>
                <a:ea typeface="Times New Roman"/>
              </a:rPr>
              <a:t> </a:t>
            </a:r>
            <a:r>
              <a:rPr lang="ru-RU" sz="1400" b="0" dirty="0" smtClean="0">
                <a:latin typeface="Calibri" pitchFamily="34" charset="0"/>
                <a:ea typeface="Times New Roman"/>
              </a:rPr>
              <a:t>с</a:t>
            </a:r>
            <a:r>
              <a:rPr lang="ru-RU" sz="1400" b="0" spc="-15" dirty="0" smtClean="0">
                <a:latin typeface="Calibri" pitchFamily="34" charset="0"/>
                <a:ea typeface="Times New Roman"/>
              </a:rPr>
              <a:t> </a:t>
            </a:r>
            <a:r>
              <a:rPr lang="ru-RU" sz="1400" b="0" dirty="0" smtClean="0">
                <a:latin typeface="Calibri" pitchFamily="34" charset="0"/>
                <a:ea typeface="Times New Roman"/>
              </a:rPr>
              <a:t>другими</a:t>
            </a:r>
            <a:r>
              <a:rPr lang="ru-RU" sz="1400" b="0" spc="-10" dirty="0" smtClean="0">
                <a:latin typeface="Calibri" pitchFamily="34" charset="0"/>
                <a:ea typeface="Times New Roman"/>
              </a:rPr>
              <a:t> </a:t>
            </a:r>
            <a:r>
              <a:rPr lang="ru-RU" sz="1400" b="0" dirty="0" smtClean="0">
                <a:latin typeface="Calibri" pitchFamily="34" charset="0"/>
                <a:ea typeface="Times New Roman"/>
              </a:rPr>
              <a:t>видами</a:t>
            </a:r>
            <a:r>
              <a:rPr lang="ru-RU" sz="1400" b="0" spc="-10" dirty="0" smtClean="0">
                <a:latin typeface="Calibri" pitchFamily="34" charset="0"/>
                <a:ea typeface="Times New Roman"/>
              </a:rPr>
              <a:t> </a:t>
            </a:r>
            <a:r>
              <a:rPr lang="ru-RU" sz="1400" b="0" dirty="0" smtClean="0">
                <a:latin typeface="Calibri" pitchFamily="34" charset="0"/>
                <a:ea typeface="Times New Roman"/>
              </a:rPr>
              <a:t>отопления</a:t>
            </a:r>
            <a:r>
              <a:rPr lang="ru-RU" sz="1400" b="0" spc="-20" dirty="0" smtClean="0">
                <a:latin typeface="Calibri" pitchFamily="34" charset="0"/>
                <a:ea typeface="Times New Roman"/>
              </a:rPr>
              <a:t> </a:t>
            </a:r>
            <a:r>
              <a:rPr lang="ru-RU" sz="1400" b="0" dirty="0" smtClean="0">
                <a:latin typeface="Calibri" pitchFamily="34" charset="0"/>
                <a:ea typeface="Times New Roman"/>
              </a:rPr>
              <a:t>(водяным,</a:t>
            </a:r>
            <a:r>
              <a:rPr lang="ru-RU" sz="1400" b="0" spc="-15" dirty="0" smtClean="0">
                <a:latin typeface="Calibri" pitchFamily="34" charset="0"/>
                <a:ea typeface="Times New Roman"/>
              </a:rPr>
              <a:t> </a:t>
            </a:r>
            <a:r>
              <a:rPr lang="ru-RU" sz="1400" b="0" dirty="0" smtClean="0">
                <a:latin typeface="Calibri" pitchFamily="34" charset="0"/>
                <a:ea typeface="Times New Roman"/>
              </a:rPr>
              <a:t>паровым</a:t>
            </a:r>
            <a:r>
              <a:rPr lang="ru-RU" sz="1400" b="0" spc="-15" dirty="0" smtClean="0">
                <a:latin typeface="Calibri" pitchFamily="34" charset="0"/>
                <a:ea typeface="Times New Roman"/>
              </a:rPr>
              <a:t> </a:t>
            </a:r>
            <a:r>
              <a:rPr lang="ru-RU" sz="1400" b="0" dirty="0" smtClean="0">
                <a:latin typeface="Calibri" pitchFamily="34" charset="0"/>
                <a:ea typeface="Times New Roman"/>
              </a:rPr>
              <a:t>или</a:t>
            </a:r>
            <a:r>
              <a:rPr lang="ru-RU" sz="1400" b="0" spc="-15" dirty="0" smtClean="0">
                <a:latin typeface="Calibri" pitchFamily="34" charset="0"/>
                <a:ea typeface="Times New Roman"/>
              </a:rPr>
              <a:t> </a:t>
            </a:r>
            <a:r>
              <a:rPr lang="ru-RU" sz="1400" b="0" dirty="0" smtClean="0">
                <a:latin typeface="Calibri" pitchFamily="34" charset="0"/>
                <a:ea typeface="Times New Roman"/>
              </a:rPr>
              <a:t>воздушным).</a:t>
            </a:r>
          </a:p>
          <a:p>
            <a:pPr marL="90805" marR="87630" indent="457200" algn="just">
              <a:lnSpc>
                <a:spcPct val="110000"/>
              </a:lnSpc>
              <a:spcBef>
                <a:spcPts val="0"/>
              </a:spcBef>
              <a:spcAft>
                <a:spcPts val="0"/>
              </a:spcAft>
            </a:pPr>
            <a:r>
              <a:rPr lang="ru-RU" sz="1400" b="0" dirty="0" smtClean="0">
                <a:latin typeface="Calibri" pitchFamily="34" charset="0"/>
                <a:ea typeface="Times New Roman"/>
              </a:rPr>
              <a:t>Пожарная</a:t>
            </a:r>
            <a:r>
              <a:rPr lang="ru-RU" sz="1400" b="0" spc="-25" dirty="0" smtClean="0">
                <a:latin typeface="Calibri" pitchFamily="34" charset="0"/>
                <a:ea typeface="Times New Roman"/>
              </a:rPr>
              <a:t> </a:t>
            </a:r>
            <a:r>
              <a:rPr lang="ru-RU" sz="1400" b="0" dirty="0">
                <a:latin typeface="Calibri" pitchFamily="34" charset="0"/>
                <a:ea typeface="Times New Roman"/>
              </a:rPr>
              <a:t>опасность</a:t>
            </a:r>
            <a:r>
              <a:rPr lang="ru-RU" sz="1400" b="0" spc="-30" dirty="0">
                <a:latin typeface="Calibri" pitchFamily="34" charset="0"/>
                <a:ea typeface="Times New Roman"/>
              </a:rPr>
              <a:t> </a:t>
            </a:r>
            <a:r>
              <a:rPr lang="ru-RU" sz="1400" b="0" dirty="0">
                <a:latin typeface="Calibri" pitchFamily="34" charset="0"/>
                <a:ea typeface="Times New Roman"/>
              </a:rPr>
              <a:t>печей</a:t>
            </a:r>
            <a:r>
              <a:rPr lang="ru-RU" sz="1400" b="0" spc="-25" dirty="0">
                <a:latin typeface="Calibri" pitchFamily="34" charset="0"/>
                <a:ea typeface="Times New Roman"/>
              </a:rPr>
              <a:t> </a:t>
            </a:r>
            <a:r>
              <a:rPr lang="ru-RU" sz="1400" b="0" dirty="0">
                <a:latin typeface="Calibri" pitchFamily="34" charset="0"/>
                <a:ea typeface="Times New Roman"/>
              </a:rPr>
              <a:t>обусловлена</a:t>
            </a:r>
            <a:r>
              <a:rPr lang="ru-RU" sz="1400" b="0" dirty="0" smtClean="0">
                <a:latin typeface="Calibri" pitchFamily="34" charset="0"/>
                <a:ea typeface="Times New Roman"/>
              </a:rPr>
              <a:t>:</a:t>
            </a:r>
          </a:p>
          <a:p>
            <a:pPr marL="457200" marR="85725" lvl="1" indent="0" algn="just">
              <a:lnSpc>
                <a:spcPct val="110000"/>
              </a:lnSpc>
              <a:spcBef>
                <a:spcPts val="0"/>
              </a:spcBef>
              <a:spcAft>
                <a:spcPts val="0"/>
              </a:spcAft>
              <a:buSzPts val="1400"/>
              <a:buNone/>
              <a:tabLst>
                <a:tab pos="692150" algn="l"/>
              </a:tabLst>
            </a:pPr>
            <a:r>
              <a:rPr lang="ru-RU" sz="1400" dirty="0" smtClean="0">
                <a:latin typeface="Calibri" pitchFamily="34" charset="0"/>
                <a:ea typeface="Times New Roman"/>
              </a:rPr>
              <a:t>1) опасностью процесса сжигания топлива в виде дров, угля, торфа,</a:t>
            </a:r>
            <a:r>
              <a:rPr lang="ru-RU" sz="1400" spc="5" dirty="0" smtClean="0">
                <a:latin typeface="Calibri" pitchFamily="34" charset="0"/>
                <a:ea typeface="Times New Roman"/>
              </a:rPr>
              <a:t> </a:t>
            </a:r>
            <a:r>
              <a:rPr lang="ru-RU" sz="1400" dirty="0" smtClean="0">
                <a:latin typeface="Calibri" pitchFamily="34" charset="0"/>
                <a:ea typeface="Times New Roman"/>
              </a:rPr>
              <a:t>сланцев</a:t>
            </a:r>
            <a:r>
              <a:rPr lang="ru-RU" sz="1400" spc="-10" dirty="0" smtClean="0">
                <a:latin typeface="Calibri" pitchFamily="34" charset="0"/>
                <a:ea typeface="Times New Roman"/>
              </a:rPr>
              <a:t> </a:t>
            </a:r>
            <a:r>
              <a:rPr lang="ru-RU" sz="1400" dirty="0" smtClean="0">
                <a:latin typeface="Calibri" pitchFamily="34" charset="0"/>
                <a:ea typeface="Times New Roman"/>
              </a:rPr>
              <a:t>и др.;</a:t>
            </a:r>
          </a:p>
          <a:p>
            <a:pPr marL="457200" lvl="1" indent="0" algn="just">
              <a:lnSpc>
                <a:spcPct val="110000"/>
              </a:lnSpc>
              <a:spcBef>
                <a:spcPts val="0"/>
              </a:spcBef>
              <a:spcAft>
                <a:spcPts val="0"/>
              </a:spcAft>
              <a:buSzPts val="1400"/>
              <a:buNone/>
              <a:tabLst>
                <a:tab pos="1088390" algn="l"/>
              </a:tabLst>
            </a:pPr>
            <a:r>
              <a:rPr lang="ru-RU" sz="1400" dirty="0" smtClean="0">
                <a:latin typeface="Calibri" pitchFamily="34" charset="0"/>
                <a:ea typeface="Times New Roman"/>
              </a:rPr>
              <a:t>2)</a:t>
            </a:r>
            <a:r>
              <a:rPr lang="ru-RU" sz="1400" spc="-20" dirty="0" smtClean="0">
                <a:latin typeface="Calibri" pitchFamily="34" charset="0"/>
                <a:ea typeface="Times New Roman"/>
              </a:rPr>
              <a:t> </a:t>
            </a:r>
            <a:r>
              <a:rPr lang="ru-RU" sz="1400" dirty="0">
                <a:latin typeface="Calibri" pitchFamily="34" charset="0"/>
                <a:ea typeface="Times New Roman"/>
              </a:rPr>
              <a:t>нагревом</a:t>
            </a:r>
            <a:r>
              <a:rPr lang="ru-RU" sz="1400" spc="-20" dirty="0">
                <a:latin typeface="Calibri" pitchFamily="34" charset="0"/>
                <a:ea typeface="Times New Roman"/>
              </a:rPr>
              <a:t> </a:t>
            </a:r>
            <a:r>
              <a:rPr lang="ru-RU" sz="1400" dirty="0">
                <a:latin typeface="Calibri" pitchFamily="34" charset="0"/>
                <a:ea typeface="Times New Roman"/>
              </a:rPr>
              <a:t>элементов</a:t>
            </a:r>
            <a:r>
              <a:rPr lang="ru-RU" sz="1400" spc="-15" dirty="0">
                <a:latin typeface="Calibri" pitchFamily="34" charset="0"/>
                <a:ea typeface="Times New Roman"/>
              </a:rPr>
              <a:t> </a:t>
            </a:r>
            <a:r>
              <a:rPr lang="ru-RU" sz="1400" dirty="0">
                <a:latin typeface="Calibri" pitchFamily="34" charset="0"/>
                <a:ea typeface="Times New Roman"/>
              </a:rPr>
              <a:t>печи</a:t>
            </a:r>
            <a:r>
              <a:rPr lang="ru-RU" sz="1400" spc="-20" dirty="0">
                <a:latin typeface="Calibri" pitchFamily="34" charset="0"/>
                <a:ea typeface="Times New Roman"/>
              </a:rPr>
              <a:t> </a:t>
            </a:r>
            <a:r>
              <a:rPr lang="ru-RU" sz="1400" dirty="0">
                <a:latin typeface="Calibri" pitchFamily="34" charset="0"/>
                <a:ea typeface="Times New Roman"/>
              </a:rPr>
              <a:t>до</a:t>
            </a:r>
            <a:r>
              <a:rPr lang="ru-RU" sz="1400" spc="-20" dirty="0">
                <a:latin typeface="Calibri" pitchFamily="34" charset="0"/>
                <a:ea typeface="Times New Roman"/>
              </a:rPr>
              <a:t> </a:t>
            </a:r>
            <a:r>
              <a:rPr lang="ru-RU" sz="1400" dirty="0">
                <a:latin typeface="Calibri" pitchFamily="34" charset="0"/>
                <a:ea typeface="Times New Roman"/>
              </a:rPr>
              <a:t>высоких</a:t>
            </a:r>
            <a:r>
              <a:rPr lang="ru-RU" sz="1400" spc="-15" dirty="0">
                <a:latin typeface="Calibri" pitchFamily="34" charset="0"/>
                <a:ea typeface="Times New Roman"/>
              </a:rPr>
              <a:t> </a:t>
            </a:r>
            <a:r>
              <a:rPr lang="ru-RU" sz="1400" dirty="0">
                <a:latin typeface="Calibri" pitchFamily="34" charset="0"/>
                <a:ea typeface="Times New Roman"/>
              </a:rPr>
              <a:t>температур;</a:t>
            </a:r>
          </a:p>
          <a:p>
            <a:pPr marL="457200" marR="85725" lvl="1" indent="0" algn="just">
              <a:lnSpc>
                <a:spcPct val="110000"/>
              </a:lnSpc>
              <a:spcBef>
                <a:spcPts val="0"/>
              </a:spcBef>
              <a:spcAft>
                <a:spcPts val="0"/>
              </a:spcAft>
              <a:buSzPts val="1400"/>
              <a:buNone/>
              <a:tabLst>
                <a:tab pos="701675" algn="l"/>
              </a:tabLst>
            </a:pPr>
            <a:r>
              <a:rPr lang="ru-RU" sz="1400" dirty="0" smtClean="0">
                <a:latin typeface="Calibri" pitchFamily="34" charset="0"/>
                <a:ea typeface="Times New Roman"/>
              </a:rPr>
              <a:t>3)</a:t>
            </a:r>
            <a:r>
              <a:rPr lang="ru-RU" sz="1400" spc="5" dirty="0" smtClean="0">
                <a:latin typeface="Calibri" pitchFamily="34" charset="0"/>
                <a:ea typeface="Times New Roman"/>
              </a:rPr>
              <a:t> </a:t>
            </a:r>
            <a:r>
              <a:rPr lang="ru-RU" sz="1400" dirty="0">
                <a:latin typeface="Calibri" pitchFamily="34" charset="0"/>
                <a:ea typeface="Times New Roman"/>
              </a:rPr>
              <a:t>наличием</a:t>
            </a:r>
            <a:r>
              <a:rPr lang="ru-RU" sz="1400" spc="5" dirty="0">
                <a:latin typeface="Calibri" pitchFamily="34" charset="0"/>
                <a:ea typeface="Times New Roman"/>
              </a:rPr>
              <a:t> </a:t>
            </a:r>
            <a:r>
              <a:rPr lang="ru-RU" sz="1400" dirty="0">
                <a:latin typeface="Calibri" pitchFamily="34" charset="0"/>
                <a:ea typeface="Times New Roman"/>
              </a:rPr>
              <a:t>в</a:t>
            </a:r>
            <a:r>
              <a:rPr lang="ru-RU" sz="1400" spc="5" dirty="0">
                <a:latin typeface="Calibri" pitchFamily="34" charset="0"/>
                <a:ea typeface="Times New Roman"/>
              </a:rPr>
              <a:t> </a:t>
            </a:r>
            <a:r>
              <a:rPr lang="ru-RU" sz="1400" dirty="0">
                <a:latin typeface="Calibri" pitchFamily="34" charset="0"/>
                <a:ea typeface="Times New Roman"/>
              </a:rPr>
              <a:t>отапливаемых</a:t>
            </a:r>
            <a:r>
              <a:rPr lang="ru-RU" sz="1400" spc="5" dirty="0">
                <a:latin typeface="Calibri" pitchFamily="34" charset="0"/>
                <a:ea typeface="Times New Roman"/>
              </a:rPr>
              <a:t> </a:t>
            </a:r>
            <a:r>
              <a:rPr lang="ru-RU" sz="1400" dirty="0">
                <a:latin typeface="Calibri" pitchFamily="34" charset="0"/>
                <a:ea typeface="Times New Roman"/>
              </a:rPr>
              <a:t>помещениях</a:t>
            </a:r>
            <a:r>
              <a:rPr lang="ru-RU" sz="1400" spc="5" dirty="0">
                <a:latin typeface="Calibri" pitchFamily="34" charset="0"/>
                <a:ea typeface="Times New Roman"/>
              </a:rPr>
              <a:t> </a:t>
            </a:r>
            <a:r>
              <a:rPr lang="ru-RU" sz="1400" dirty="0">
                <a:latin typeface="Calibri" pitchFamily="34" charset="0"/>
                <a:ea typeface="Times New Roman"/>
              </a:rPr>
              <a:t>сгораемых</a:t>
            </a:r>
            <a:r>
              <a:rPr lang="ru-RU" sz="1400" spc="5" dirty="0">
                <a:latin typeface="Calibri" pitchFamily="34" charset="0"/>
                <a:ea typeface="Times New Roman"/>
              </a:rPr>
              <a:t> </a:t>
            </a:r>
            <a:r>
              <a:rPr lang="ru-RU" sz="1400" dirty="0">
                <a:latin typeface="Calibri" pitchFamily="34" charset="0"/>
                <a:ea typeface="Times New Roman"/>
              </a:rPr>
              <a:t>конструкций,</a:t>
            </a:r>
            <a:r>
              <a:rPr lang="ru-RU" sz="1400" spc="5" dirty="0">
                <a:latin typeface="Calibri" pitchFamily="34" charset="0"/>
                <a:ea typeface="Times New Roman"/>
              </a:rPr>
              <a:t> </a:t>
            </a:r>
            <a:r>
              <a:rPr lang="ru-RU" sz="1400" dirty="0">
                <a:latin typeface="Calibri" pitchFamily="34" charset="0"/>
                <a:ea typeface="Times New Roman"/>
              </a:rPr>
              <a:t>предметов</a:t>
            </a:r>
            <a:r>
              <a:rPr lang="ru-RU" sz="1400" spc="-10" dirty="0">
                <a:latin typeface="Calibri" pitchFamily="34" charset="0"/>
                <a:ea typeface="Times New Roman"/>
              </a:rPr>
              <a:t> </a:t>
            </a:r>
            <a:r>
              <a:rPr lang="ru-RU" sz="1400" dirty="0">
                <a:latin typeface="Calibri" pitchFamily="34" charset="0"/>
                <a:ea typeface="Times New Roman"/>
              </a:rPr>
              <a:t>и</a:t>
            </a:r>
            <a:r>
              <a:rPr lang="ru-RU" sz="1400" spc="-5" dirty="0">
                <a:latin typeface="Calibri" pitchFamily="34" charset="0"/>
                <a:ea typeface="Times New Roman"/>
              </a:rPr>
              <a:t> </a:t>
            </a:r>
            <a:r>
              <a:rPr lang="ru-RU" sz="1400" dirty="0">
                <a:latin typeface="Calibri" pitchFamily="34" charset="0"/>
                <a:ea typeface="Times New Roman"/>
              </a:rPr>
              <a:t>материалов</a:t>
            </a:r>
            <a:r>
              <a:rPr lang="ru-RU" sz="1400" dirty="0" smtClean="0">
                <a:latin typeface="Calibri" pitchFamily="34" charset="0"/>
                <a:ea typeface="Times New Roman"/>
              </a:rPr>
              <a:t>.</a:t>
            </a:r>
          </a:p>
          <a:p>
            <a:pPr marL="457200" marR="85725" lvl="1" indent="0" algn="just">
              <a:lnSpc>
                <a:spcPct val="110000"/>
              </a:lnSpc>
              <a:spcBef>
                <a:spcPts val="0"/>
              </a:spcBef>
              <a:spcAft>
                <a:spcPts val="0"/>
              </a:spcAft>
              <a:buSzPts val="1400"/>
              <a:buNone/>
              <a:tabLst>
                <a:tab pos="701675" algn="l"/>
              </a:tabLst>
            </a:pPr>
            <a:endParaRPr lang="ru-RU" sz="1400" dirty="0">
              <a:latin typeface="Calibri" pitchFamily="34" charset="0"/>
              <a:ea typeface="Times New Roman"/>
            </a:endParaRPr>
          </a:p>
          <a:p>
            <a:pPr marL="457200" marR="85725" lvl="1" indent="0" algn="just">
              <a:lnSpc>
                <a:spcPct val="110000"/>
              </a:lnSpc>
              <a:spcBef>
                <a:spcPts val="0"/>
              </a:spcBef>
              <a:spcAft>
                <a:spcPts val="0"/>
              </a:spcAft>
              <a:buSzPts val="1400"/>
              <a:buNone/>
              <a:tabLst>
                <a:tab pos="701675" algn="l"/>
              </a:tabLst>
            </a:pPr>
            <a:endParaRPr lang="ru-RU" sz="1400" dirty="0" smtClean="0">
              <a:latin typeface="Calibri" pitchFamily="34" charset="0"/>
              <a:ea typeface="Times New Roman"/>
            </a:endParaRPr>
          </a:p>
          <a:p>
            <a:pPr marL="457200" marR="85725" lvl="1" indent="0" algn="just">
              <a:lnSpc>
                <a:spcPct val="110000"/>
              </a:lnSpc>
              <a:spcBef>
                <a:spcPts val="0"/>
              </a:spcBef>
              <a:spcAft>
                <a:spcPts val="0"/>
              </a:spcAft>
              <a:buSzPts val="1400"/>
              <a:buNone/>
              <a:tabLst>
                <a:tab pos="701675" algn="l"/>
              </a:tabLst>
            </a:pPr>
            <a:endParaRPr lang="ru-RU" sz="1400" dirty="0" smtClean="0">
              <a:latin typeface="Calibri" pitchFamily="34" charset="0"/>
              <a:ea typeface="Times New Roman"/>
            </a:endParaRPr>
          </a:p>
          <a:p>
            <a:endParaRPr lang="ru-RU" dirty="0"/>
          </a:p>
        </p:txBody>
      </p:sp>
      <p:sp>
        <p:nvSpPr>
          <p:cNvPr id="2" name="Прямоугольник 1"/>
          <p:cNvSpPr/>
          <p:nvPr/>
        </p:nvSpPr>
        <p:spPr>
          <a:xfrm>
            <a:off x="3923928" y="5517232"/>
            <a:ext cx="4572000" cy="1200329"/>
          </a:xfrm>
          <a:prstGeom prst="rect">
            <a:avLst/>
          </a:prstGeom>
        </p:spPr>
        <p:txBody>
          <a:bodyPr>
            <a:spAutoFit/>
          </a:bodyPr>
          <a:lstStyle/>
          <a:p>
            <a:pPr lvl="0" algn="ctr"/>
            <a:r>
              <a:rPr lang="ru-RU" b="1" dirty="0">
                <a:solidFill>
                  <a:srgbClr val="002060"/>
                </a:solidFill>
                <a:latin typeface="Calibri" pitchFamily="34" charset="0"/>
              </a:rPr>
              <a:t>ТЕМА 2.8. ТРЕБОВАНИЯ ПОЖАРНОЙ БЕЗОПАСНОСТИ К СИСТЕМАМ ТЕПЛОСНАБЖЕНИЯ И ОТОПЛЕНИЯ. ПЕЧНОЕ ОТОПЛЕНИЕ</a:t>
            </a:r>
          </a:p>
        </p:txBody>
      </p:sp>
    </p:spTree>
    <p:extLst>
      <p:ext uri="{BB962C8B-B14F-4D97-AF65-F5344CB8AC3E}">
        <p14:creationId xmlns:p14="http://schemas.microsoft.com/office/powerpoint/2010/main" val="346745140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260648"/>
            <a:ext cx="8568952" cy="4824536"/>
          </a:xfrm>
        </p:spPr>
        <p:txBody>
          <a:bodyPr>
            <a:normAutofit fontScale="77500" lnSpcReduction="20000"/>
          </a:bodyPr>
          <a:lstStyle/>
          <a:p>
            <a:pPr marL="548005" algn="just">
              <a:spcBef>
                <a:spcPts val="15"/>
              </a:spcBef>
              <a:spcAft>
                <a:spcPts val="0"/>
              </a:spcAft>
            </a:pPr>
            <a:r>
              <a:rPr lang="ru-RU" kern="0" dirty="0">
                <a:latin typeface="Times New Roman"/>
                <a:ea typeface="Times New Roman"/>
              </a:rPr>
              <a:t>Меры</a:t>
            </a:r>
            <a:r>
              <a:rPr lang="ru-RU" kern="0" spc="-30" dirty="0">
                <a:latin typeface="Times New Roman"/>
                <a:ea typeface="Times New Roman"/>
              </a:rPr>
              <a:t> </a:t>
            </a:r>
            <a:r>
              <a:rPr lang="ru-RU" kern="0" dirty="0">
                <a:latin typeface="Times New Roman"/>
                <a:ea typeface="Times New Roman"/>
              </a:rPr>
              <a:t>пожарной</a:t>
            </a:r>
            <a:r>
              <a:rPr lang="ru-RU" kern="0" spc="-25" dirty="0">
                <a:latin typeface="Times New Roman"/>
                <a:ea typeface="Times New Roman"/>
              </a:rPr>
              <a:t> </a:t>
            </a:r>
            <a:r>
              <a:rPr lang="ru-RU" kern="0" dirty="0">
                <a:latin typeface="Times New Roman"/>
                <a:ea typeface="Times New Roman"/>
              </a:rPr>
              <a:t>безопасности</a:t>
            </a:r>
            <a:r>
              <a:rPr lang="ru-RU" kern="0" spc="-20" dirty="0">
                <a:latin typeface="Times New Roman"/>
                <a:ea typeface="Times New Roman"/>
              </a:rPr>
              <a:t> </a:t>
            </a:r>
            <a:r>
              <a:rPr lang="ru-RU" kern="0" dirty="0">
                <a:latin typeface="Times New Roman"/>
                <a:ea typeface="Times New Roman"/>
              </a:rPr>
              <a:t>при</a:t>
            </a:r>
            <a:r>
              <a:rPr lang="ru-RU" kern="0" spc="-25" dirty="0">
                <a:latin typeface="Times New Roman"/>
                <a:ea typeface="Times New Roman"/>
              </a:rPr>
              <a:t> </a:t>
            </a:r>
            <a:r>
              <a:rPr lang="ru-RU" kern="0" dirty="0">
                <a:latin typeface="Times New Roman"/>
                <a:ea typeface="Times New Roman"/>
              </a:rPr>
              <a:t>устройстве</a:t>
            </a:r>
            <a:r>
              <a:rPr lang="ru-RU" kern="0" spc="-15" dirty="0">
                <a:latin typeface="Times New Roman"/>
                <a:ea typeface="Times New Roman"/>
              </a:rPr>
              <a:t> </a:t>
            </a:r>
            <a:r>
              <a:rPr lang="ru-RU" kern="0" dirty="0">
                <a:latin typeface="Times New Roman"/>
                <a:ea typeface="Times New Roman"/>
              </a:rPr>
              <a:t>систем</a:t>
            </a:r>
            <a:r>
              <a:rPr lang="ru-RU" kern="0" spc="-30" dirty="0">
                <a:latin typeface="Times New Roman"/>
                <a:ea typeface="Times New Roman"/>
              </a:rPr>
              <a:t> </a:t>
            </a:r>
            <a:r>
              <a:rPr lang="ru-RU" kern="0" dirty="0">
                <a:latin typeface="Times New Roman"/>
                <a:ea typeface="Times New Roman"/>
              </a:rPr>
              <a:t>отопления</a:t>
            </a:r>
          </a:p>
          <a:p>
            <a:pPr marL="0" marR="84455" indent="0" algn="just">
              <a:lnSpc>
                <a:spcPct val="120000"/>
              </a:lnSpc>
              <a:spcBef>
                <a:spcPts val="0"/>
              </a:spcBef>
            </a:pPr>
            <a:r>
              <a:rPr lang="ru-RU" sz="1500" b="0" dirty="0">
                <a:latin typeface="Calibri" pitchFamily="34" charset="0"/>
                <a:ea typeface="Times New Roman"/>
              </a:rPr>
              <a:t>Перед началом отопительного сезона руководитель организации обязан</a:t>
            </a:r>
            <a:r>
              <a:rPr lang="ru-RU" sz="1500" b="0" spc="5" dirty="0">
                <a:latin typeface="Calibri" pitchFamily="34" charset="0"/>
                <a:ea typeface="Times New Roman"/>
              </a:rPr>
              <a:t> </a:t>
            </a:r>
            <a:r>
              <a:rPr lang="ru-RU" sz="1500" b="0" dirty="0">
                <a:latin typeface="Calibri" pitchFamily="34" charset="0"/>
                <a:ea typeface="Times New Roman"/>
              </a:rPr>
              <a:t>осуществить</a:t>
            </a:r>
            <a:r>
              <a:rPr lang="ru-RU" sz="1500" b="0" spc="5" dirty="0">
                <a:latin typeface="Calibri" pitchFamily="34" charset="0"/>
                <a:ea typeface="Times New Roman"/>
              </a:rPr>
              <a:t> </a:t>
            </a:r>
            <a:r>
              <a:rPr lang="ru-RU" sz="1500" b="0" dirty="0">
                <a:latin typeface="Calibri" pitchFamily="34" charset="0"/>
                <a:ea typeface="Times New Roman"/>
              </a:rPr>
              <a:t>проверки</a:t>
            </a:r>
            <a:r>
              <a:rPr lang="ru-RU" sz="1500" b="0" spc="5" dirty="0">
                <a:latin typeface="Calibri" pitchFamily="34" charset="0"/>
                <a:ea typeface="Times New Roman"/>
              </a:rPr>
              <a:t> </a:t>
            </a:r>
            <a:r>
              <a:rPr lang="ru-RU" sz="1500" b="0" dirty="0">
                <a:latin typeface="Calibri" pitchFamily="34" charset="0"/>
                <a:ea typeface="Times New Roman"/>
              </a:rPr>
              <a:t>и</a:t>
            </a:r>
            <a:r>
              <a:rPr lang="ru-RU" sz="1500" b="0" spc="5" dirty="0">
                <a:latin typeface="Calibri" pitchFamily="34" charset="0"/>
                <a:ea typeface="Times New Roman"/>
              </a:rPr>
              <a:t> </a:t>
            </a:r>
            <a:r>
              <a:rPr lang="ru-RU" sz="1500" b="0" dirty="0">
                <a:latin typeface="Calibri" pitchFamily="34" charset="0"/>
                <a:ea typeface="Times New Roman"/>
              </a:rPr>
              <a:t>ремонт</a:t>
            </a:r>
            <a:r>
              <a:rPr lang="ru-RU" sz="1500" b="0" spc="5" dirty="0">
                <a:latin typeface="Calibri" pitchFamily="34" charset="0"/>
                <a:ea typeface="Times New Roman"/>
              </a:rPr>
              <a:t> </a:t>
            </a:r>
            <a:r>
              <a:rPr lang="ru-RU" sz="1500" b="0" dirty="0">
                <a:latin typeface="Calibri" pitchFamily="34" charset="0"/>
                <a:ea typeface="Times New Roman"/>
              </a:rPr>
              <a:t>печей,</a:t>
            </a:r>
            <a:r>
              <a:rPr lang="ru-RU" sz="1500" b="0" spc="5" dirty="0">
                <a:latin typeface="Calibri" pitchFamily="34" charset="0"/>
                <a:ea typeface="Times New Roman"/>
              </a:rPr>
              <a:t> </a:t>
            </a:r>
            <a:r>
              <a:rPr lang="ru-RU" sz="1500" b="0" dirty="0">
                <a:latin typeface="Calibri" pitchFamily="34" charset="0"/>
                <a:ea typeface="Times New Roman"/>
              </a:rPr>
              <a:t>котельных,</a:t>
            </a:r>
            <a:r>
              <a:rPr lang="ru-RU" sz="1500" b="0" spc="5" dirty="0">
                <a:latin typeface="Calibri" pitchFamily="34" charset="0"/>
                <a:ea typeface="Times New Roman"/>
              </a:rPr>
              <a:t> </a:t>
            </a:r>
            <a:r>
              <a:rPr lang="ru-RU" sz="1500" b="0" dirty="0" err="1">
                <a:latin typeface="Calibri" pitchFamily="34" charset="0"/>
                <a:ea typeface="Times New Roman"/>
              </a:rPr>
              <a:t>теплогенераторных</a:t>
            </a:r>
            <a:r>
              <a:rPr lang="ru-RU" sz="1500" b="0" spc="5" dirty="0">
                <a:latin typeface="Calibri" pitchFamily="34" charset="0"/>
                <a:ea typeface="Times New Roman"/>
              </a:rPr>
              <a:t> </a:t>
            </a:r>
            <a:r>
              <a:rPr lang="ru-RU" sz="1500" b="0" dirty="0">
                <a:latin typeface="Calibri" pitchFamily="34" charset="0"/>
                <a:ea typeface="Times New Roman"/>
              </a:rPr>
              <a:t>и</a:t>
            </a:r>
            <a:r>
              <a:rPr lang="ru-RU" sz="1500" b="0" spc="5" dirty="0">
                <a:latin typeface="Calibri" pitchFamily="34" charset="0"/>
                <a:ea typeface="Times New Roman"/>
              </a:rPr>
              <a:t> </a:t>
            </a:r>
            <a:r>
              <a:rPr lang="ru-RU" sz="1500" b="0" dirty="0">
                <a:latin typeface="Calibri" pitchFamily="34" charset="0"/>
                <a:ea typeface="Times New Roman"/>
              </a:rPr>
              <a:t>калориферных установок, а также других отопительных приборов и систем.</a:t>
            </a:r>
            <a:r>
              <a:rPr lang="ru-RU" sz="1500" b="0" spc="5" dirty="0">
                <a:latin typeface="Calibri" pitchFamily="34" charset="0"/>
                <a:ea typeface="Times New Roman"/>
              </a:rPr>
              <a:t> </a:t>
            </a:r>
            <a:r>
              <a:rPr lang="ru-RU" sz="1500" b="0" dirty="0">
                <a:latin typeface="Calibri" pitchFamily="34" charset="0"/>
                <a:ea typeface="Times New Roman"/>
              </a:rPr>
              <a:t>Максимальная</a:t>
            </a:r>
            <a:r>
              <a:rPr lang="ru-RU" sz="1500" b="0" spc="5" dirty="0">
                <a:latin typeface="Calibri" pitchFamily="34" charset="0"/>
                <a:ea typeface="Times New Roman"/>
              </a:rPr>
              <a:t> </a:t>
            </a:r>
            <a:r>
              <a:rPr lang="ru-RU" sz="1500" b="0" dirty="0">
                <a:latin typeface="Calibri" pitchFamily="34" charset="0"/>
                <a:ea typeface="Times New Roman"/>
              </a:rPr>
              <a:t>температура</a:t>
            </a:r>
            <a:r>
              <a:rPr lang="ru-RU" sz="1500" b="0" spc="5" dirty="0">
                <a:latin typeface="Calibri" pitchFamily="34" charset="0"/>
                <a:ea typeface="Times New Roman"/>
              </a:rPr>
              <a:t> </a:t>
            </a:r>
            <a:r>
              <a:rPr lang="ru-RU" sz="1500" b="0" dirty="0">
                <a:latin typeface="Calibri" pitchFamily="34" charset="0"/>
                <a:ea typeface="Times New Roman"/>
              </a:rPr>
              <a:t>поверхности</a:t>
            </a:r>
            <a:r>
              <a:rPr lang="ru-RU" sz="1500" b="0" spc="5" dirty="0">
                <a:latin typeface="Calibri" pitchFamily="34" charset="0"/>
                <a:ea typeface="Times New Roman"/>
              </a:rPr>
              <a:t> </a:t>
            </a:r>
            <a:r>
              <a:rPr lang="ru-RU" sz="1500" b="0" dirty="0">
                <a:latin typeface="Calibri" pitchFamily="34" charset="0"/>
                <a:ea typeface="Times New Roman"/>
              </a:rPr>
              <a:t>печей</a:t>
            </a:r>
            <a:r>
              <a:rPr lang="ru-RU" sz="1500" b="0" spc="5" dirty="0">
                <a:latin typeface="Calibri" pitchFamily="34" charset="0"/>
                <a:ea typeface="Times New Roman"/>
              </a:rPr>
              <a:t> </a:t>
            </a:r>
            <a:r>
              <a:rPr lang="ru-RU" sz="1500" b="0" dirty="0">
                <a:latin typeface="Calibri" pitchFamily="34" charset="0"/>
                <a:ea typeface="Times New Roman"/>
              </a:rPr>
              <a:t>(кроме</a:t>
            </a:r>
            <a:r>
              <a:rPr lang="ru-RU" sz="1500" b="0" spc="5" dirty="0">
                <a:latin typeface="Calibri" pitchFamily="34" charset="0"/>
                <a:ea typeface="Times New Roman"/>
              </a:rPr>
              <a:t> </a:t>
            </a:r>
            <a:r>
              <a:rPr lang="ru-RU" sz="1500" b="0" dirty="0">
                <a:latin typeface="Calibri" pitchFamily="34" charset="0"/>
                <a:ea typeface="Times New Roman"/>
              </a:rPr>
              <a:t>чугунного</a:t>
            </a:r>
            <a:r>
              <a:rPr lang="ru-RU" sz="1500" b="0" spc="5" dirty="0">
                <a:latin typeface="Calibri" pitchFamily="34" charset="0"/>
                <a:ea typeface="Times New Roman"/>
              </a:rPr>
              <a:t> </a:t>
            </a:r>
            <a:r>
              <a:rPr lang="ru-RU" sz="1500" b="0" dirty="0">
                <a:latin typeface="Calibri" pitchFamily="34" charset="0"/>
                <a:ea typeface="Times New Roman"/>
              </a:rPr>
              <a:t>настила,</a:t>
            </a:r>
            <a:r>
              <a:rPr lang="ru-RU" sz="1500" b="0" spc="5" dirty="0">
                <a:latin typeface="Calibri" pitchFamily="34" charset="0"/>
                <a:ea typeface="Times New Roman"/>
              </a:rPr>
              <a:t> </a:t>
            </a:r>
            <a:r>
              <a:rPr lang="ru-RU" sz="1500" b="0" dirty="0">
                <a:latin typeface="Calibri" pitchFamily="34" charset="0"/>
                <a:ea typeface="Times New Roman"/>
              </a:rPr>
              <a:t>дверок</a:t>
            </a:r>
            <a:r>
              <a:rPr lang="ru-RU" sz="1500" b="0" spc="-15" dirty="0">
                <a:latin typeface="Calibri" pitchFamily="34" charset="0"/>
                <a:ea typeface="Times New Roman"/>
              </a:rPr>
              <a:t> </a:t>
            </a:r>
            <a:r>
              <a:rPr lang="ru-RU" sz="1500" b="0" dirty="0">
                <a:latin typeface="Calibri" pitchFamily="34" charset="0"/>
                <a:ea typeface="Times New Roman"/>
              </a:rPr>
              <a:t>и</a:t>
            </a:r>
            <a:r>
              <a:rPr lang="ru-RU" sz="1500" b="0" spc="-15" dirty="0">
                <a:latin typeface="Calibri" pitchFamily="34" charset="0"/>
                <a:ea typeface="Times New Roman"/>
              </a:rPr>
              <a:t> </a:t>
            </a:r>
            <a:r>
              <a:rPr lang="ru-RU" sz="1500" b="0" dirty="0">
                <a:latin typeface="Calibri" pitchFamily="34" charset="0"/>
                <a:ea typeface="Times New Roman"/>
              </a:rPr>
              <a:t>других</a:t>
            </a:r>
            <a:r>
              <a:rPr lang="ru-RU" sz="1500" b="0" spc="-15" dirty="0">
                <a:latin typeface="Calibri" pitchFamily="34" charset="0"/>
                <a:ea typeface="Times New Roman"/>
              </a:rPr>
              <a:t> </a:t>
            </a:r>
            <a:r>
              <a:rPr lang="ru-RU" sz="1500" b="0" dirty="0">
                <a:latin typeface="Calibri" pitchFamily="34" charset="0"/>
                <a:ea typeface="Times New Roman"/>
              </a:rPr>
              <a:t>металлических</a:t>
            </a:r>
            <a:r>
              <a:rPr lang="ru-RU" sz="1500" b="0" spc="-5" dirty="0">
                <a:latin typeface="Calibri" pitchFamily="34" charset="0"/>
                <a:ea typeface="Times New Roman"/>
              </a:rPr>
              <a:t> </a:t>
            </a:r>
            <a:r>
              <a:rPr lang="ru-RU" sz="1500" b="0" dirty="0">
                <a:latin typeface="Calibri" pitchFamily="34" charset="0"/>
                <a:ea typeface="Times New Roman"/>
              </a:rPr>
              <a:t>печных</a:t>
            </a:r>
            <a:r>
              <a:rPr lang="ru-RU" sz="1500" b="0" spc="-5" dirty="0">
                <a:latin typeface="Calibri" pitchFamily="34" charset="0"/>
                <a:ea typeface="Times New Roman"/>
              </a:rPr>
              <a:t> </a:t>
            </a:r>
            <a:r>
              <a:rPr lang="ru-RU" sz="1500" b="0" dirty="0">
                <a:latin typeface="Calibri" pitchFamily="34" charset="0"/>
                <a:ea typeface="Times New Roman"/>
              </a:rPr>
              <a:t>элементов)</a:t>
            </a:r>
            <a:r>
              <a:rPr lang="ru-RU" sz="1500" b="0" spc="-10" dirty="0">
                <a:latin typeface="Calibri" pitchFamily="34" charset="0"/>
                <a:ea typeface="Times New Roman"/>
              </a:rPr>
              <a:t> </a:t>
            </a:r>
            <a:r>
              <a:rPr lang="ru-RU" sz="1500" b="0" dirty="0">
                <a:latin typeface="Calibri" pitchFamily="34" charset="0"/>
                <a:ea typeface="Times New Roman"/>
              </a:rPr>
              <a:t>не</a:t>
            </a:r>
            <a:r>
              <a:rPr lang="ru-RU" sz="1500" b="0" spc="-15" dirty="0">
                <a:latin typeface="Calibri" pitchFamily="34" charset="0"/>
                <a:ea typeface="Times New Roman"/>
              </a:rPr>
              <a:t> </a:t>
            </a:r>
            <a:r>
              <a:rPr lang="ru-RU" sz="1500" b="0" dirty="0">
                <a:latin typeface="Calibri" pitchFamily="34" charset="0"/>
                <a:ea typeface="Times New Roman"/>
              </a:rPr>
              <a:t>должна</a:t>
            </a:r>
            <a:r>
              <a:rPr lang="ru-RU" sz="1500" b="0" spc="-10" dirty="0">
                <a:latin typeface="Calibri" pitchFamily="34" charset="0"/>
                <a:ea typeface="Times New Roman"/>
              </a:rPr>
              <a:t> </a:t>
            </a:r>
            <a:r>
              <a:rPr lang="ru-RU" sz="1500" b="0" dirty="0">
                <a:latin typeface="Calibri" pitchFamily="34" charset="0"/>
                <a:ea typeface="Times New Roman"/>
              </a:rPr>
              <a:t>превышать:</a:t>
            </a:r>
          </a:p>
          <a:p>
            <a:pPr marL="0" marR="82550" indent="0" algn="just">
              <a:lnSpc>
                <a:spcPct val="120000"/>
              </a:lnSpc>
              <a:spcBef>
                <a:spcPts val="0"/>
              </a:spcBef>
            </a:pPr>
            <a:r>
              <a:rPr lang="ru-RU" sz="1500" b="0" dirty="0">
                <a:latin typeface="Calibri" pitchFamily="34" charset="0"/>
                <a:ea typeface="Times New Roman"/>
              </a:rPr>
              <a:t>90</a:t>
            </a:r>
            <a:r>
              <a:rPr lang="ru-RU" sz="1500" b="0" spc="5" dirty="0">
                <a:latin typeface="Calibri" pitchFamily="34" charset="0"/>
                <a:ea typeface="Times New Roman"/>
              </a:rPr>
              <a:t> </a:t>
            </a:r>
            <a:r>
              <a:rPr lang="ru-RU" sz="1500" b="0" dirty="0">
                <a:latin typeface="Calibri" pitchFamily="34" charset="0"/>
                <a:ea typeface="Times New Roman"/>
              </a:rPr>
              <a:t>°C</a:t>
            </a:r>
            <a:r>
              <a:rPr lang="ru-RU" sz="1500" b="0" spc="5" dirty="0">
                <a:latin typeface="Calibri" pitchFamily="34" charset="0"/>
                <a:ea typeface="Times New Roman"/>
              </a:rPr>
              <a:t> </a:t>
            </a:r>
            <a:r>
              <a:rPr lang="ru-RU" sz="1500" b="0" dirty="0">
                <a:latin typeface="Calibri" pitchFamily="34" charset="0"/>
                <a:ea typeface="Times New Roman"/>
              </a:rPr>
              <a:t>-</a:t>
            </a:r>
            <a:r>
              <a:rPr lang="ru-RU" sz="1500" b="0" spc="5" dirty="0">
                <a:latin typeface="Calibri" pitchFamily="34" charset="0"/>
                <a:ea typeface="Times New Roman"/>
              </a:rPr>
              <a:t> </a:t>
            </a:r>
            <a:r>
              <a:rPr lang="ru-RU" sz="1500" b="0" dirty="0">
                <a:latin typeface="Calibri" pitchFamily="34" charset="0"/>
                <a:ea typeface="Times New Roman"/>
              </a:rPr>
              <a:t>в</a:t>
            </a:r>
            <a:r>
              <a:rPr lang="ru-RU" sz="1500" b="0" spc="5" dirty="0">
                <a:latin typeface="Calibri" pitchFamily="34" charset="0"/>
                <a:ea typeface="Times New Roman"/>
              </a:rPr>
              <a:t> </a:t>
            </a:r>
            <a:r>
              <a:rPr lang="ru-RU" sz="1500" b="0" dirty="0">
                <a:latin typeface="Calibri" pitchFamily="34" charset="0"/>
                <a:ea typeface="Times New Roman"/>
              </a:rPr>
              <a:t>помещениях</a:t>
            </a:r>
            <a:r>
              <a:rPr lang="ru-RU" sz="1500" b="0" spc="5" dirty="0">
                <a:latin typeface="Calibri" pitchFamily="34" charset="0"/>
                <a:ea typeface="Times New Roman"/>
              </a:rPr>
              <a:t> </a:t>
            </a:r>
            <a:r>
              <a:rPr lang="ru-RU" sz="1500" b="0" dirty="0">
                <a:latin typeface="Calibri" pitchFamily="34" charset="0"/>
                <a:ea typeface="Times New Roman"/>
              </a:rPr>
              <a:t>детских</a:t>
            </a:r>
            <a:r>
              <a:rPr lang="ru-RU" sz="1500" b="0" spc="5" dirty="0">
                <a:latin typeface="Calibri" pitchFamily="34" charset="0"/>
                <a:ea typeface="Times New Roman"/>
              </a:rPr>
              <a:t> </a:t>
            </a:r>
            <a:r>
              <a:rPr lang="ru-RU" sz="1500" b="0" dirty="0">
                <a:latin typeface="Calibri" pitchFamily="34" charset="0"/>
                <a:ea typeface="Times New Roman"/>
              </a:rPr>
              <a:t>дошкольных</a:t>
            </a:r>
            <a:r>
              <a:rPr lang="ru-RU" sz="1500" b="0" spc="5" dirty="0">
                <a:latin typeface="Calibri" pitchFamily="34" charset="0"/>
                <a:ea typeface="Times New Roman"/>
              </a:rPr>
              <a:t> </a:t>
            </a:r>
            <a:r>
              <a:rPr lang="ru-RU" sz="1500" b="0" dirty="0">
                <a:latin typeface="Calibri" pitchFamily="34" charset="0"/>
                <a:ea typeface="Times New Roman"/>
              </a:rPr>
              <a:t>и</a:t>
            </a:r>
            <a:r>
              <a:rPr lang="ru-RU" sz="1500" b="0" spc="5" dirty="0">
                <a:latin typeface="Calibri" pitchFamily="34" charset="0"/>
                <a:ea typeface="Times New Roman"/>
              </a:rPr>
              <a:t> </a:t>
            </a:r>
            <a:r>
              <a:rPr lang="ru-RU" sz="1500" b="0" dirty="0">
                <a:latin typeface="Calibri" pitchFamily="34" charset="0"/>
                <a:ea typeface="Times New Roman"/>
              </a:rPr>
              <a:t>амбулаторно-</a:t>
            </a:r>
            <a:r>
              <a:rPr lang="ru-RU" sz="1500" b="0" spc="5" dirty="0">
                <a:latin typeface="Calibri" pitchFamily="34" charset="0"/>
                <a:ea typeface="Times New Roman"/>
              </a:rPr>
              <a:t> </a:t>
            </a:r>
            <a:r>
              <a:rPr lang="ru-RU" sz="1500" b="0" dirty="0">
                <a:latin typeface="Calibri" pitchFamily="34" charset="0"/>
                <a:ea typeface="Times New Roman"/>
              </a:rPr>
              <a:t>поликлинических учреждений;</a:t>
            </a:r>
          </a:p>
          <a:p>
            <a:pPr marL="0" marR="86995" indent="0" algn="just">
              <a:lnSpc>
                <a:spcPct val="120000"/>
              </a:lnSpc>
              <a:spcBef>
                <a:spcPts val="0"/>
              </a:spcBef>
            </a:pPr>
            <a:r>
              <a:rPr lang="ru-RU" sz="1500" b="0" dirty="0">
                <a:latin typeface="Calibri" pitchFamily="34" charset="0"/>
                <a:ea typeface="Times New Roman"/>
              </a:rPr>
              <a:t>110 °C - в других зданиях и помещениях на площади печи не более 15%</a:t>
            </a:r>
            <a:r>
              <a:rPr lang="ru-RU" sz="1500" b="0" spc="5" dirty="0">
                <a:latin typeface="Calibri" pitchFamily="34" charset="0"/>
                <a:ea typeface="Times New Roman"/>
              </a:rPr>
              <a:t> </a:t>
            </a:r>
            <a:r>
              <a:rPr lang="ru-RU" sz="1500" b="0" dirty="0">
                <a:latin typeface="Calibri" pitchFamily="34" charset="0"/>
                <a:ea typeface="Times New Roman"/>
              </a:rPr>
              <a:t>от</a:t>
            </a:r>
            <a:r>
              <a:rPr lang="ru-RU" sz="1500" b="0" spc="-10" dirty="0">
                <a:latin typeface="Calibri" pitchFamily="34" charset="0"/>
                <a:ea typeface="Times New Roman"/>
              </a:rPr>
              <a:t> </a:t>
            </a:r>
            <a:r>
              <a:rPr lang="ru-RU" sz="1500" b="0" dirty="0">
                <a:latin typeface="Calibri" pitchFamily="34" charset="0"/>
                <a:ea typeface="Times New Roman"/>
              </a:rPr>
              <a:t>общей площади поверхности</a:t>
            </a:r>
            <a:r>
              <a:rPr lang="ru-RU" sz="1500" b="0" spc="-5" dirty="0">
                <a:latin typeface="Calibri" pitchFamily="34" charset="0"/>
                <a:ea typeface="Times New Roman"/>
              </a:rPr>
              <a:t> </a:t>
            </a:r>
            <a:r>
              <a:rPr lang="ru-RU" sz="1500" b="0" dirty="0">
                <a:latin typeface="Calibri" pitchFamily="34" charset="0"/>
                <a:ea typeface="Times New Roman"/>
              </a:rPr>
              <a:t>печи;</a:t>
            </a:r>
          </a:p>
          <a:p>
            <a:pPr marL="0" marR="87630" indent="0" algn="just">
              <a:lnSpc>
                <a:spcPct val="120000"/>
              </a:lnSpc>
              <a:spcBef>
                <a:spcPts val="0"/>
              </a:spcBef>
            </a:pPr>
            <a:r>
              <a:rPr lang="ru-RU" sz="1500" b="0" dirty="0">
                <a:latin typeface="Calibri" pitchFamily="34" charset="0"/>
                <a:ea typeface="Times New Roman"/>
              </a:rPr>
              <a:t>120</a:t>
            </a:r>
            <a:r>
              <a:rPr lang="ru-RU" sz="1500" b="0" spc="5" dirty="0">
                <a:latin typeface="Calibri" pitchFamily="34" charset="0"/>
                <a:ea typeface="Times New Roman"/>
              </a:rPr>
              <a:t> </a:t>
            </a:r>
            <a:r>
              <a:rPr lang="ru-RU" sz="1500" b="0" dirty="0">
                <a:latin typeface="Calibri" pitchFamily="34" charset="0"/>
                <a:ea typeface="Times New Roman"/>
              </a:rPr>
              <a:t>°C</a:t>
            </a:r>
            <a:r>
              <a:rPr lang="ru-RU" sz="1500" b="0" spc="5" dirty="0">
                <a:latin typeface="Calibri" pitchFamily="34" charset="0"/>
                <a:ea typeface="Times New Roman"/>
              </a:rPr>
              <a:t> </a:t>
            </a:r>
            <a:r>
              <a:rPr lang="ru-RU" sz="1500" b="0" dirty="0">
                <a:latin typeface="Calibri" pitchFamily="34" charset="0"/>
                <a:ea typeface="Times New Roman"/>
              </a:rPr>
              <a:t>-</a:t>
            </a:r>
            <a:r>
              <a:rPr lang="ru-RU" sz="1500" b="0" spc="5" dirty="0">
                <a:latin typeface="Calibri" pitchFamily="34" charset="0"/>
                <a:ea typeface="Times New Roman"/>
              </a:rPr>
              <a:t> </a:t>
            </a:r>
            <a:r>
              <a:rPr lang="ru-RU" sz="1500" b="0" dirty="0">
                <a:latin typeface="Calibri" pitchFamily="34" charset="0"/>
                <a:ea typeface="Times New Roman"/>
              </a:rPr>
              <a:t>то</a:t>
            </a:r>
            <a:r>
              <a:rPr lang="ru-RU" sz="1500" b="0" spc="5" dirty="0">
                <a:latin typeface="Calibri" pitchFamily="34" charset="0"/>
                <a:ea typeface="Times New Roman"/>
              </a:rPr>
              <a:t> </a:t>
            </a:r>
            <a:r>
              <a:rPr lang="ru-RU" sz="1500" b="0" dirty="0">
                <a:latin typeface="Calibri" pitchFamily="34" charset="0"/>
                <a:ea typeface="Times New Roman"/>
              </a:rPr>
              <a:t>же,</a:t>
            </a:r>
            <a:r>
              <a:rPr lang="ru-RU" sz="1500" b="0" spc="5" dirty="0">
                <a:latin typeface="Calibri" pitchFamily="34" charset="0"/>
                <a:ea typeface="Times New Roman"/>
              </a:rPr>
              <a:t> </a:t>
            </a:r>
            <a:r>
              <a:rPr lang="ru-RU" sz="1500" b="0" dirty="0">
                <a:latin typeface="Calibri" pitchFamily="34" charset="0"/>
                <a:ea typeface="Times New Roman"/>
              </a:rPr>
              <a:t>на</a:t>
            </a:r>
            <a:r>
              <a:rPr lang="ru-RU" sz="1500" b="0" spc="5" dirty="0">
                <a:latin typeface="Calibri" pitchFamily="34" charset="0"/>
                <a:ea typeface="Times New Roman"/>
              </a:rPr>
              <a:t> </a:t>
            </a:r>
            <a:r>
              <a:rPr lang="ru-RU" sz="1500" b="0" dirty="0">
                <a:latin typeface="Calibri" pitchFamily="34" charset="0"/>
                <a:ea typeface="Times New Roman"/>
              </a:rPr>
              <a:t>площади</a:t>
            </a:r>
            <a:r>
              <a:rPr lang="ru-RU" sz="1500" b="0" spc="5" dirty="0">
                <a:latin typeface="Calibri" pitchFamily="34" charset="0"/>
                <a:ea typeface="Times New Roman"/>
              </a:rPr>
              <a:t> </a:t>
            </a:r>
            <a:r>
              <a:rPr lang="ru-RU" sz="1500" b="0" dirty="0">
                <a:latin typeface="Calibri" pitchFamily="34" charset="0"/>
                <a:ea typeface="Times New Roman"/>
              </a:rPr>
              <a:t>печи</a:t>
            </a:r>
            <a:r>
              <a:rPr lang="ru-RU" sz="1500" b="0" spc="5" dirty="0">
                <a:latin typeface="Calibri" pitchFamily="34" charset="0"/>
                <a:ea typeface="Times New Roman"/>
              </a:rPr>
              <a:t> </a:t>
            </a:r>
            <a:r>
              <a:rPr lang="ru-RU" sz="1500" b="0" dirty="0">
                <a:latin typeface="Calibri" pitchFamily="34" charset="0"/>
                <a:ea typeface="Times New Roman"/>
              </a:rPr>
              <a:t>не</a:t>
            </a:r>
            <a:r>
              <a:rPr lang="ru-RU" sz="1500" b="0" spc="5" dirty="0">
                <a:latin typeface="Calibri" pitchFamily="34" charset="0"/>
                <a:ea typeface="Times New Roman"/>
              </a:rPr>
              <a:t> </a:t>
            </a:r>
            <a:r>
              <a:rPr lang="ru-RU" sz="1500" b="0" dirty="0">
                <a:latin typeface="Calibri" pitchFamily="34" charset="0"/>
                <a:ea typeface="Times New Roman"/>
              </a:rPr>
              <a:t>более</a:t>
            </a:r>
            <a:r>
              <a:rPr lang="ru-RU" sz="1500" b="0" spc="5" dirty="0">
                <a:latin typeface="Calibri" pitchFamily="34" charset="0"/>
                <a:ea typeface="Times New Roman"/>
              </a:rPr>
              <a:t> </a:t>
            </a:r>
            <a:r>
              <a:rPr lang="ru-RU" sz="1500" b="0" dirty="0">
                <a:latin typeface="Calibri" pitchFamily="34" charset="0"/>
                <a:ea typeface="Times New Roman"/>
              </a:rPr>
              <a:t>5%</a:t>
            </a:r>
            <a:r>
              <a:rPr lang="ru-RU" sz="1500" b="0" spc="5" dirty="0">
                <a:latin typeface="Calibri" pitchFamily="34" charset="0"/>
                <a:ea typeface="Times New Roman"/>
              </a:rPr>
              <a:t> </a:t>
            </a:r>
            <a:r>
              <a:rPr lang="ru-RU" sz="1500" b="0" dirty="0">
                <a:latin typeface="Calibri" pitchFamily="34" charset="0"/>
                <a:ea typeface="Times New Roman"/>
              </a:rPr>
              <a:t>от</a:t>
            </a:r>
            <a:r>
              <a:rPr lang="ru-RU" sz="1500" b="0" spc="5" dirty="0">
                <a:latin typeface="Calibri" pitchFamily="34" charset="0"/>
                <a:ea typeface="Times New Roman"/>
              </a:rPr>
              <a:t> </a:t>
            </a:r>
            <a:r>
              <a:rPr lang="ru-RU" sz="1500" b="0" dirty="0">
                <a:latin typeface="Calibri" pitchFamily="34" charset="0"/>
                <a:ea typeface="Times New Roman"/>
              </a:rPr>
              <a:t>общей</a:t>
            </a:r>
            <a:r>
              <a:rPr lang="ru-RU" sz="1500" b="0" spc="5" dirty="0">
                <a:latin typeface="Calibri" pitchFamily="34" charset="0"/>
                <a:ea typeface="Times New Roman"/>
              </a:rPr>
              <a:t> </a:t>
            </a:r>
            <a:r>
              <a:rPr lang="ru-RU" sz="1500" b="0" dirty="0">
                <a:latin typeface="Calibri" pitchFamily="34" charset="0"/>
                <a:ea typeface="Times New Roman"/>
              </a:rPr>
              <a:t>площади</a:t>
            </a:r>
            <a:r>
              <a:rPr lang="ru-RU" sz="1500" b="0" spc="5" dirty="0">
                <a:latin typeface="Calibri" pitchFamily="34" charset="0"/>
                <a:ea typeface="Times New Roman"/>
              </a:rPr>
              <a:t> </a:t>
            </a:r>
            <a:r>
              <a:rPr lang="ru-RU" sz="1500" b="0" dirty="0">
                <a:latin typeface="Calibri" pitchFamily="34" charset="0"/>
                <a:ea typeface="Times New Roman"/>
              </a:rPr>
              <a:t>поверхности</a:t>
            </a:r>
            <a:r>
              <a:rPr lang="ru-RU" sz="1500" b="0" spc="-10" dirty="0">
                <a:latin typeface="Calibri" pitchFamily="34" charset="0"/>
                <a:ea typeface="Times New Roman"/>
              </a:rPr>
              <a:t> </a:t>
            </a:r>
            <a:r>
              <a:rPr lang="ru-RU" sz="1500" b="0" dirty="0">
                <a:latin typeface="Calibri" pitchFamily="34" charset="0"/>
                <a:ea typeface="Times New Roman"/>
              </a:rPr>
              <a:t>печи.</a:t>
            </a:r>
          </a:p>
          <a:p>
            <a:pPr marL="0" marR="86360" indent="0" algn="just">
              <a:lnSpc>
                <a:spcPct val="120000"/>
              </a:lnSpc>
              <a:spcBef>
                <a:spcPts val="0"/>
              </a:spcBef>
            </a:pPr>
            <a:r>
              <a:rPr lang="ru-RU" sz="1500" b="0" dirty="0">
                <a:latin typeface="Calibri" pitchFamily="34" charset="0"/>
                <a:ea typeface="Times New Roman"/>
              </a:rPr>
              <a:t>В</a:t>
            </a:r>
            <a:r>
              <a:rPr lang="ru-RU" sz="1500" b="0" spc="5" dirty="0">
                <a:latin typeface="Calibri" pitchFamily="34" charset="0"/>
                <a:ea typeface="Times New Roman"/>
              </a:rPr>
              <a:t> </a:t>
            </a:r>
            <a:r>
              <a:rPr lang="ru-RU" sz="1500" b="0" dirty="0">
                <a:latin typeface="Calibri" pitchFamily="34" charset="0"/>
                <a:ea typeface="Times New Roman"/>
              </a:rPr>
              <a:t>помещениях</a:t>
            </a:r>
            <a:r>
              <a:rPr lang="ru-RU" sz="1500" b="0" spc="5" dirty="0">
                <a:latin typeface="Calibri" pitchFamily="34" charset="0"/>
                <a:ea typeface="Times New Roman"/>
              </a:rPr>
              <a:t> </a:t>
            </a:r>
            <a:r>
              <a:rPr lang="ru-RU" sz="1500" b="0" dirty="0">
                <a:latin typeface="Calibri" pitchFamily="34" charset="0"/>
                <a:ea typeface="Times New Roman"/>
              </a:rPr>
              <a:t>с</a:t>
            </a:r>
            <a:r>
              <a:rPr lang="ru-RU" sz="1500" b="0" spc="5" dirty="0">
                <a:latin typeface="Calibri" pitchFamily="34" charset="0"/>
                <a:ea typeface="Times New Roman"/>
              </a:rPr>
              <a:t> </a:t>
            </a:r>
            <a:r>
              <a:rPr lang="ru-RU" sz="1500" b="0" dirty="0">
                <a:latin typeface="Calibri" pitchFamily="34" charset="0"/>
                <a:ea typeface="Times New Roman"/>
              </a:rPr>
              <a:t>временным</a:t>
            </a:r>
            <a:r>
              <a:rPr lang="ru-RU" sz="1500" b="0" spc="5" dirty="0">
                <a:latin typeface="Calibri" pitchFamily="34" charset="0"/>
                <a:ea typeface="Times New Roman"/>
              </a:rPr>
              <a:t> </a:t>
            </a:r>
            <a:r>
              <a:rPr lang="ru-RU" sz="1500" b="0" dirty="0">
                <a:latin typeface="Calibri" pitchFamily="34" charset="0"/>
                <a:ea typeface="Times New Roman"/>
              </a:rPr>
              <a:t>пребыванием</a:t>
            </a:r>
            <a:r>
              <a:rPr lang="ru-RU" sz="1500" b="0" spc="5" dirty="0">
                <a:latin typeface="Calibri" pitchFamily="34" charset="0"/>
                <a:ea typeface="Times New Roman"/>
              </a:rPr>
              <a:t> </a:t>
            </a:r>
            <a:r>
              <a:rPr lang="ru-RU" sz="1500" b="0" dirty="0">
                <a:latin typeface="Calibri" pitchFamily="34" charset="0"/>
                <a:ea typeface="Times New Roman"/>
              </a:rPr>
              <a:t>людей</a:t>
            </a:r>
            <a:r>
              <a:rPr lang="ru-RU" sz="1500" b="0" spc="5" dirty="0">
                <a:latin typeface="Calibri" pitchFamily="34" charset="0"/>
                <a:ea typeface="Times New Roman"/>
              </a:rPr>
              <a:t> </a:t>
            </a:r>
            <a:r>
              <a:rPr lang="ru-RU" sz="1500" b="0" dirty="0">
                <a:latin typeface="Calibri" pitchFamily="34" charset="0"/>
                <a:ea typeface="Times New Roman"/>
              </a:rPr>
              <a:t>(кроме</a:t>
            </a:r>
            <a:r>
              <a:rPr lang="ru-RU" sz="1500" b="0" spc="5" dirty="0">
                <a:latin typeface="Calibri" pitchFamily="34" charset="0"/>
                <a:ea typeface="Times New Roman"/>
              </a:rPr>
              <a:t> </a:t>
            </a:r>
            <a:r>
              <a:rPr lang="ru-RU" sz="1500" b="0" dirty="0">
                <a:latin typeface="Calibri" pitchFamily="34" charset="0"/>
                <a:ea typeface="Times New Roman"/>
              </a:rPr>
              <a:t>детских</a:t>
            </a:r>
            <a:r>
              <a:rPr lang="ru-RU" sz="1500" b="0" spc="5" dirty="0">
                <a:latin typeface="Calibri" pitchFamily="34" charset="0"/>
                <a:ea typeface="Times New Roman"/>
              </a:rPr>
              <a:t> </a:t>
            </a:r>
            <a:r>
              <a:rPr lang="ru-RU" sz="1500" b="0" dirty="0">
                <a:latin typeface="Calibri" pitchFamily="34" charset="0"/>
                <a:ea typeface="Times New Roman"/>
              </a:rPr>
              <a:t>дошкольных</a:t>
            </a:r>
            <a:r>
              <a:rPr lang="ru-RU" sz="1500" b="0" spc="220" dirty="0">
                <a:latin typeface="Calibri" pitchFamily="34" charset="0"/>
                <a:ea typeface="Times New Roman"/>
              </a:rPr>
              <a:t> </a:t>
            </a:r>
            <a:r>
              <a:rPr lang="ru-RU" sz="1500" b="0" dirty="0">
                <a:latin typeface="Calibri" pitchFamily="34" charset="0"/>
                <a:ea typeface="Times New Roman"/>
              </a:rPr>
              <a:t>учреждений)</a:t>
            </a:r>
            <a:r>
              <a:rPr lang="ru-RU" sz="1500" b="0" spc="220" dirty="0">
                <a:latin typeface="Calibri" pitchFamily="34" charset="0"/>
                <a:ea typeface="Times New Roman"/>
              </a:rPr>
              <a:t> </a:t>
            </a:r>
            <a:r>
              <a:rPr lang="ru-RU" sz="1500" b="0" dirty="0">
                <a:latin typeface="Calibri" pitchFamily="34" charset="0"/>
                <a:ea typeface="Times New Roman"/>
              </a:rPr>
              <a:t>при</a:t>
            </a:r>
            <a:r>
              <a:rPr lang="ru-RU" sz="1500" b="0" spc="220" dirty="0">
                <a:latin typeface="Calibri" pitchFamily="34" charset="0"/>
                <a:ea typeface="Times New Roman"/>
              </a:rPr>
              <a:t> </a:t>
            </a:r>
            <a:r>
              <a:rPr lang="ru-RU" sz="1500" b="0" dirty="0">
                <a:latin typeface="Calibri" pitchFamily="34" charset="0"/>
                <a:ea typeface="Times New Roman"/>
              </a:rPr>
              <a:t>установке</a:t>
            </a:r>
            <a:r>
              <a:rPr lang="ru-RU" sz="1500" b="0" spc="215" dirty="0">
                <a:latin typeface="Calibri" pitchFamily="34" charset="0"/>
                <a:ea typeface="Times New Roman"/>
              </a:rPr>
              <a:t> </a:t>
            </a:r>
            <a:r>
              <a:rPr lang="ru-RU" sz="1500" b="0" dirty="0">
                <a:latin typeface="Calibri" pitchFamily="34" charset="0"/>
                <a:ea typeface="Times New Roman"/>
              </a:rPr>
              <a:t>защитных</a:t>
            </a:r>
            <a:r>
              <a:rPr lang="ru-RU" sz="1500" b="0" spc="220" dirty="0">
                <a:latin typeface="Calibri" pitchFamily="34" charset="0"/>
                <a:ea typeface="Times New Roman"/>
              </a:rPr>
              <a:t> </a:t>
            </a:r>
            <a:r>
              <a:rPr lang="ru-RU" sz="1500" b="0" dirty="0">
                <a:latin typeface="Calibri" pitchFamily="34" charset="0"/>
                <a:ea typeface="Times New Roman"/>
              </a:rPr>
              <a:t>экранов</a:t>
            </a:r>
            <a:r>
              <a:rPr lang="ru-RU" sz="1500" b="0" spc="220" dirty="0">
                <a:latin typeface="Calibri" pitchFamily="34" charset="0"/>
                <a:ea typeface="Times New Roman"/>
              </a:rPr>
              <a:t> </a:t>
            </a:r>
            <a:r>
              <a:rPr lang="ru-RU" sz="1500" b="0" dirty="0" smtClean="0">
                <a:latin typeface="Calibri" pitchFamily="34" charset="0"/>
                <a:ea typeface="Times New Roman"/>
              </a:rPr>
              <a:t>допускается применять</a:t>
            </a:r>
            <a:r>
              <a:rPr lang="ru-RU" sz="1500" b="0" spc="-25" dirty="0" smtClean="0">
                <a:latin typeface="Calibri" pitchFamily="34" charset="0"/>
                <a:ea typeface="Times New Roman"/>
              </a:rPr>
              <a:t> </a:t>
            </a:r>
            <a:r>
              <a:rPr lang="ru-RU" sz="1500" b="0" dirty="0">
                <a:latin typeface="Calibri" pitchFamily="34" charset="0"/>
                <a:ea typeface="Times New Roman"/>
              </a:rPr>
              <a:t>печи</a:t>
            </a:r>
            <a:r>
              <a:rPr lang="ru-RU" sz="1500" b="0" spc="-20" dirty="0">
                <a:latin typeface="Calibri" pitchFamily="34" charset="0"/>
                <a:ea typeface="Times New Roman"/>
              </a:rPr>
              <a:t> </a:t>
            </a:r>
            <a:r>
              <a:rPr lang="ru-RU" sz="1500" b="0" dirty="0">
                <a:latin typeface="Calibri" pitchFamily="34" charset="0"/>
                <a:ea typeface="Times New Roman"/>
              </a:rPr>
              <a:t>с</a:t>
            </a:r>
            <a:r>
              <a:rPr lang="ru-RU" sz="1500" b="0" spc="-25" dirty="0">
                <a:latin typeface="Calibri" pitchFamily="34" charset="0"/>
                <a:ea typeface="Times New Roman"/>
              </a:rPr>
              <a:t> </a:t>
            </a:r>
            <a:r>
              <a:rPr lang="ru-RU" sz="1500" b="0" dirty="0">
                <a:latin typeface="Calibri" pitchFamily="34" charset="0"/>
                <a:ea typeface="Times New Roman"/>
              </a:rPr>
              <a:t>температурой</a:t>
            </a:r>
            <a:r>
              <a:rPr lang="ru-RU" sz="1500" b="0" spc="-20" dirty="0">
                <a:latin typeface="Calibri" pitchFamily="34" charset="0"/>
                <a:ea typeface="Times New Roman"/>
              </a:rPr>
              <a:t> </a:t>
            </a:r>
            <a:r>
              <a:rPr lang="ru-RU" sz="1500" b="0" dirty="0">
                <a:latin typeface="Calibri" pitchFamily="34" charset="0"/>
                <a:ea typeface="Times New Roman"/>
              </a:rPr>
              <a:t>поверхности</a:t>
            </a:r>
            <a:r>
              <a:rPr lang="ru-RU" sz="1500" b="0" spc="-15" dirty="0">
                <a:latin typeface="Calibri" pitchFamily="34" charset="0"/>
                <a:ea typeface="Times New Roman"/>
              </a:rPr>
              <a:t> </a:t>
            </a:r>
            <a:r>
              <a:rPr lang="ru-RU" sz="1500" b="0" dirty="0">
                <a:latin typeface="Calibri" pitchFamily="34" charset="0"/>
                <a:ea typeface="Times New Roman"/>
              </a:rPr>
              <a:t>выше</a:t>
            </a:r>
            <a:r>
              <a:rPr lang="ru-RU" sz="1500" b="0" spc="-30" dirty="0">
                <a:latin typeface="Calibri" pitchFamily="34" charset="0"/>
                <a:ea typeface="Times New Roman"/>
              </a:rPr>
              <a:t> </a:t>
            </a:r>
            <a:r>
              <a:rPr lang="ru-RU" sz="1500" b="0" dirty="0">
                <a:latin typeface="Calibri" pitchFamily="34" charset="0"/>
                <a:ea typeface="Times New Roman"/>
              </a:rPr>
              <a:t>120</a:t>
            </a:r>
            <a:r>
              <a:rPr lang="ru-RU" sz="1500" b="0" spc="-5" dirty="0">
                <a:latin typeface="Calibri" pitchFamily="34" charset="0"/>
                <a:ea typeface="Times New Roman"/>
              </a:rPr>
              <a:t> </a:t>
            </a:r>
            <a:r>
              <a:rPr lang="ru-RU" sz="1500" b="0" dirty="0">
                <a:latin typeface="Calibri" pitchFamily="34" charset="0"/>
                <a:ea typeface="Times New Roman"/>
              </a:rPr>
              <a:t>°C,</a:t>
            </a:r>
            <a:r>
              <a:rPr lang="ru-RU" sz="1500" b="0" spc="-20" dirty="0">
                <a:latin typeface="Calibri" pitchFamily="34" charset="0"/>
                <a:ea typeface="Times New Roman"/>
              </a:rPr>
              <a:t> </a:t>
            </a:r>
            <a:r>
              <a:rPr lang="ru-RU" sz="1500" b="0" dirty="0">
                <a:latin typeface="Calibri" pitchFamily="34" charset="0"/>
                <a:ea typeface="Times New Roman"/>
              </a:rPr>
              <a:t>но</a:t>
            </a:r>
            <a:r>
              <a:rPr lang="ru-RU" sz="1500" b="0" spc="-20" dirty="0">
                <a:latin typeface="Calibri" pitchFamily="34" charset="0"/>
                <a:ea typeface="Times New Roman"/>
              </a:rPr>
              <a:t> </a:t>
            </a:r>
            <a:r>
              <a:rPr lang="ru-RU" sz="1500" b="0" dirty="0">
                <a:latin typeface="Calibri" pitchFamily="34" charset="0"/>
                <a:ea typeface="Times New Roman"/>
              </a:rPr>
              <a:t>не</a:t>
            </a:r>
            <a:r>
              <a:rPr lang="ru-RU" sz="1500" b="0" spc="-20" dirty="0">
                <a:latin typeface="Calibri" pitchFamily="34" charset="0"/>
                <a:ea typeface="Times New Roman"/>
              </a:rPr>
              <a:t> </a:t>
            </a:r>
            <a:r>
              <a:rPr lang="ru-RU" sz="1500" b="0" dirty="0">
                <a:latin typeface="Calibri" pitchFamily="34" charset="0"/>
                <a:ea typeface="Times New Roman"/>
              </a:rPr>
              <a:t>более</a:t>
            </a:r>
            <a:r>
              <a:rPr lang="ru-RU" sz="1500" b="0" spc="-25" dirty="0">
                <a:latin typeface="Calibri" pitchFamily="34" charset="0"/>
                <a:ea typeface="Times New Roman"/>
              </a:rPr>
              <a:t> </a:t>
            </a:r>
            <a:r>
              <a:rPr lang="ru-RU" sz="1500" b="0" dirty="0">
                <a:latin typeface="Calibri" pitchFamily="34" charset="0"/>
                <a:ea typeface="Times New Roman"/>
              </a:rPr>
              <a:t>500</a:t>
            </a:r>
            <a:r>
              <a:rPr lang="ru-RU" sz="1500" b="0" spc="-20" dirty="0">
                <a:latin typeface="Calibri" pitchFamily="34" charset="0"/>
                <a:ea typeface="Times New Roman"/>
              </a:rPr>
              <a:t> </a:t>
            </a:r>
            <a:r>
              <a:rPr lang="ru-RU" sz="1500" b="0" dirty="0">
                <a:latin typeface="Calibri" pitchFamily="34" charset="0"/>
                <a:ea typeface="Times New Roman"/>
              </a:rPr>
              <a:t>°С.</a:t>
            </a:r>
          </a:p>
          <a:p>
            <a:pPr marL="90805" indent="457200">
              <a:lnSpc>
                <a:spcPct val="120000"/>
              </a:lnSpc>
              <a:spcBef>
                <a:spcPts val="0"/>
              </a:spcBef>
            </a:pPr>
            <a:r>
              <a:rPr lang="ru-RU" sz="1500" b="0" dirty="0">
                <a:latin typeface="Calibri" pitchFamily="34" charset="0"/>
                <a:ea typeface="Times New Roman"/>
              </a:rPr>
              <a:t> </a:t>
            </a:r>
            <a:r>
              <a:rPr lang="ru-RU" sz="1500" b="0" dirty="0" smtClean="0">
                <a:latin typeface="Calibri" pitchFamily="34" charset="0"/>
                <a:ea typeface="Times New Roman"/>
              </a:rPr>
              <a:t>При</a:t>
            </a:r>
            <a:r>
              <a:rPr lang="ru-RU" sz="1500" b="0" spc="220" dirty="0" smtClean="0">
                <a:latin typeface="Calibri" pitchFamily="34" charset="0"/>
                <a:ea typeface="Times New Roman"/>
              </a:rPr>
              <a:t> </a:t>
            </a:r>
            <a:r>
              <a:rPr lang="ru-RU" sz="1500" b="0" dirty="0">
                <a:latin typeface="Calibri" pitchFamily="34" charset="0"/>
                <a:ea typeface="Times New Roman"/>
              </a:rPr>
              <a:t>эксплуатации</a:t>
            </a:r>
            <a:r>
              <a:rPr lang="ru-RU" sz="1500" b="0" spc="235" dirty="0">
                <a:latin typeface="Calibri" pitchFamily="34" charset="0"/>
                <a:ea typeface="Times New Roman"/>
              </a:rPr>
              <a:t> </a:t>
            </a:r>
            <a:r>
              <a:rPr lang="ru-RU" sz="1500" b="0" dirty="0">
                <a:latin typeface="Calibri" pitchFamily="34" charset="0"/>
                <a:ea typeface="Times New Roman"/>
              </a:rPr>
              <a:t>котельных</a:t>
            </a:r>
            <a:r>
              <a:rPr lang="ru-RU" sz="1500" b="0" spc="230" dirty="0">
                <a:latin typeface="Calibri" pitchFamily="34" charset="0"/>
                <a:ea typeface="Times New Roman"/>
              </a:rPr>
              <a:t> </a:t>
            </a:r>
            <a:r>
              <a:rPr lang="ru-RU" sz="1500" b="0" dirty="0">
                <a:latin typeface="Calibri" pitchFamily="34" charset="0"/>
                <a:ea typeface="Times New Roman"/>
              </a:rPr>
              <a:t>и</a:t>
            </a:r>
            <a:r>
              <a:rPr lang="ru-RU" sz="1500" b="0" spc="220" dirty="0">
                <a:latin typeface="Calibri" pitchFamily="34" charset="0"/>
                <a:ea typeface="Times New Roman"/>
              </a:rPr>
              <a:t> </a:t>
            </a:r>
            <a:r>
              <a:rPr lang="ru-RU" sz="1500" b="0" dirty="0">
                <a:latin typeface="Calibri" pitchFamily="34" charset="0"/>
                <a:ea typeface="Times New Roman"/>
              </a:rPr>
              <a:t>других</a:t>
            </a:r>
            <a:r>
              <a:rPr lang="ru-RU" sz="1500" b="0" spc="230" dirty="0">
                <a:latin typeface="Calibri" pitchFamily="34" charset="0"/>
                <a:ea typeface="Times New Roman"/>
              </a:rPr>
              <a:t> </a:t>
            </a:r>
            <a:r>
              <a:rPr lang="ru-RU" sz="1500" b="0" dirty="0" err="1">
                <a:latin typeface="Calibri" pitchFamily="34" charset="0"/>
                <a:ea typeface="Times New Roman"/>
              </a:rPr>
              <a:t>теплопроизводящих</a:t>
            </a:r>
            <a:r>
              <a:rPr lang="ru-RU" sz="1500" b="0" spc="220" dirty="0">
                <a:latin typeface="Calibri" pitchFamily="34" charset="0"/>
                <a:ea typeface="Times New Roman"/>
              </a:rPr>
              <a:t> </a:t>
            </a:r>
            <a:r>
              <a:rPr lang="ru-RU" sz="1500" b="0" dirty="0">
                <a:latin typeface="Calibri" pitchFamily="34" charset="0"/>
                <a:ea typeface="Times New Roman"/>
              </a:rPr>
              <a:t>установок</a:t>
            </a:r>
          </a:p>
          <a:p>
            <a:pPr marL="90805">
              <a:lnSpc>
                <a:spcPct val="120000"/>
              </a:lnSpc>
              <a:spcBef>
                <a:spcPts val="0"/>
              </a:spcBef>
            </a:pPr>
            <a:r>
              <a:rPr lang="ru-RU" sz="1500" kern="0" dirty="0">
                <a:latin typeface="Calibri" pitchFamily="34" charset="0"/>
                <a:ea typeface="Times New Roman"/>
              </a:rPr>
              <a:t>запрещается:</a:t>
            </a:r>
          </a:p>
          <a:p>
            <a:pPr marL="90805" marR="87630" indent="457200" algn="just">
              <a:lnSpc>
                <a:spcPct val="120000"/>
              </a:lnSpc>
              <a:spcBef>
                <a:spcPts val="0"/>
              </a:spcBef>
            </a:pPr>
            <a:r>
              <a:rPr lang="ru-RU" sz="1500" b="0" dirty="0">
                <a:latin typeface="Calibri" pitchFamily="34" charset="0"/>
                <a:ea typeface="Times New Roman"/>
              </a:rPr>
              <a:t>а)</a:t>
            </a:r>
            <a:r>
              <a:rPr lang="ru-RU" sz="1500" b="0" spc="5" dirty="0">
                <a:latin typeface="Calibri" pitchFamily="34" charset="0"/>
                <a:ea typeface="Times New Roman"/>
              </a:rPr>
              <a:t> </a:t>
            </a:r>
            <a:r>
              <a:rPr lang="ru-RU" sz="1500" b="0" dirty="0">
                <a:latin typeface="Calibri" pitchFamily="34" charset="0"/>
                <a:ea typeface="Times New Roman"/>
              </a:rPr>
              <a:t>допускать к работе лиц, не прошедших специального обучения и не</a:t>
            </a:r>
            <a:r>
              <a:rPr lang="ru-RU" sz="1500" b="0" spc="5" dirty="0">
                <a:latin typeface="Calibri" pitchFamily="34" charset="0"/>
                <a:ea typeface="Times New Roman"/>
              </a:rPr>
              <a:t> </a:t>
            </a:r>
            <a:r>
              <a:rPr lang="ru-RU" sz="1500" b="0" dirty="0">
                <a:latin typeface="Calibri" pitchFamily="34" charset="0"/>
                <a:ea typeface="Times New Roman"/>
              </a:rPr>
              <a:t>получивших</a:t>
            </a:r>
            <a:r>
              <a:rPr lang="ru-RU" sz="1500" b="0" spc="-5" dirty="0">
                <a:latin typeface="Calibri" pitchFamily="34" charset="0"/>
                <a:ea typeface="Times New Roman"/>
              </a:rPr>
              <a:t> </a:t>
            </a:r>
            <a:r>
              <a:rPr lang="ru-RU" sz="1500" b="0" dirty="0">
                <a:latin typeface="Calibri" pitchFamily="34" charset="0"/>
                <a:ea typeface="Times New Roman"/>
              </a:rPr>
              <a:t>соответствующих</a:t>
            </a:r>
            <a:r>
              <a:rPr lang="ru-RU" sz="1500" b="0" spc="-10" dirty="0">
                <a:latin typeface="Calibri" pitchFamily="34" charset="0"/>
                <a:ea typeface="Times New Roman"/>
              </a:rPr>
              <a:t> </a:t>
            </a:r>
            <a:r>
              <a:rPr lang="ru-RU" sz="1500" b="0" dirty="0">
                <a:latin typeface="Calibri" pitchFamily="34" charset="0"/>
                <a:ea typeface="Times New Roman"/>
              </a:rPr>
              <a:t>квалификационных</a:t>
            </a:r>
            <a:r>
              <a:rPr lang="ru-RU" sz="1500" b="0" spc="-5" dirty="0">
                <a:latin typeface="Calibri" pitchFamily="34" charset="0"/>
                <a:ea typeface="Times New Roman"/>
              </a:rPr>
              <a:t> </a:t>
            </a:r>
            <a:r>
              <a:rPr lang="ru-RU" sz="1500" b="0" dirty="0">
                <a:latin typeface="Calibri" pitchFamily="34" charset="0"/>
                <a:ea typeface="Times New Roman"/>
              </a:rPr>
              <a:t>удостоверений;</a:t>
            </a:r>
          </a:p>
          <a:p>
            <a:pPr marL="90805" marR="84455" indent="457200" algn="just">
              <a:lnSpc>
                <a:spcPct val="120000"/>
              </a:lnSpc>
              <a:spcBef>
                <a:spcPts val="0"/>
              </a:spcBef>
            </a:pPr>
            <a:r>
              <a:rPr lang="ru-RU" sz="1500" b="0" dirty="0">
                <a:latin typeface="Calibri" pitchFamily="34" charset="0"/>
                <a:ea typeface="Times New Roman"/>
              </a:rPr>
              <a:t>б)</a:t>
            </a:r>
            <a:r>
              <a:rPr lang="ru-RU" sz="1500" b="0" spc="5" dirty="0">
                <a:latin typeface="Calibri" pitchFamily="34" charset="0"/>
                <a:ea typeface="Times New Roman"/>
              </a:rPr>
              <a:t> </a:t>
            </a:r>
            <a:r>
              <a:rPr lang="ru-RU" sz="1500" b="0" dirty="0">
                <a:latin typeface="Calibri" pitchFamily="34" charset="0"/>
                <a:ea typeface="Times New Roman"/>
              </a:rPr>
              <a:t>применять</a:t>
            </a:r>
            <a:r>
              <a:rPr lang="ru-RU" sz="1500" b="0" spc="5" dirty="0">
                <a:latin typeface="Calibri" pitchFamily="34" charset="0"/>
                <a:ea typeface="Times New Roman"/>
              </a:rPr>
              <a:t> </a:t>
            </a:r>
            <a:r>
              <a:rPr lang="ru-RU" sz="1500" b="0" dirty="0">
                <a:latin typeface="Calibri" pitchFamily="34" charset="0"/>
                <a:ea typeface="Times New Roman"/>
              </a:rPr>
              <a:t>в</a:t>
            </a:r>
            <a:r>
              <a:rPr lang="ru-RU" sz="1500" b="0" spc="5" dirty="0">
                <a:latin typeface="Calibri" pitchFamily="34" charset="0"/>
                <a:ea typeface="Times New Roman"/>
              </a:rPr>
              <a:t> </a:t>
            </a:r>
            <a:r>
              <a:rPr lang="ru-RU" sz="1500" b="0" dirty="0">
                <a:latin typeface="Calibri" pitchFamily="34" charset="0"/>
                <a:ea typeface="Times New Roman"/>
              </a:rPr>
              <a:t>качестве</a:t>
            </a:r>
            <a:r>
              <a:rPr lang="ru-RU" sz="1500" b="0" spc="5" dirty="0">
                <a:latin typeface="Calibri" pitchFamily="34" charset="0"/>
                <a:ea typeface="Times New Roman"/>
              </a:rPr>
              <a:t> </a:t>
            </a:r>
            <a:r>
              <a:rPr lang="ru-RU" sz="1500" b="0" dirty="0">
                <a:latin typeface="Calibri" pitchFamily="34" charset="0"/>
                <a:ea typeface="Times New Roman"/>
              </a:rPr>
              <a:t>топлива</a:t>
            </a:r>
            <a:r>
              <a:rPr lang="ru-RU" sz="1500" b="0" spc="5" dirty="0">
                <a:latin typeface="Calibri" pitchFamily="34" charset="0"/>
                <a:ea typeface="Times New Roman"/>
              </a:rPr>
              <a:t> </a:t>
            </a:r>
            <a:r>
              <a:rPr lang="ru-RU" sz="1500" b="0" dirty="0">
                <a:latin typeface="Calibri" pitchFamily="34" charset="0"/>
                <a:ea typeface="Times New Roman"/>
              </a:rPr>
              <a:t>отходы</a:t>
            </a:r>
            <a:r>
              <a:rPr lang="ru-RU" sz="1500" b="0" spc="5" dirty="0">
                <a:latin typeface="Calibri" pitchFamily="34" charset="0"/>
                <a:ea typeface="Times New Roman"/>
              </a:rPr>
              <a:t> </a:t>
            </a:r>
            <a:r>
              <a:rPr lang="ru-RU" sz="1500" b="0" dirty="0">
                <a:latin typeface="Calibri" pitchFamily="34" charset="0"/>
                <a:ea typeface="Times New Roman"/>
              </a:rPr>
              <a:t>нефтепродуктов</a:t>
            </a:r>
            <a:r>
              <a:rPr lang="ru-RU" sz="1500" b="0" spc="5" dirty="0">
                <a:latin typeface="Calibri" pitchFamily="34" charset="0"/>
                <a:ea typeface="Times New Roman"/>
              </a:rPr>
              <a:t> </a:t>
            </a:r>
            <a:r>
              <a:rPr lang="ru-RU" sz="1500" b="0" dirty="0">
                <a:latin typeface="Calibri" pitchFamily="34" charset="0"/>
                <a:ea typeface="Times New Roman"/>
              </a:rPr>
              <a:t>и</a:t>
            </a:r>
            <a:r>
              <a:rPr lang="ru-RU" sz="1500" b="0" spc="5" dirty="0">
                <a:latin typeface="Calibri" pitchFamily="34" charset="0"/>
                <a:ea typeface="Times New Roman"/>
              </a:rPr>
              <a:t> </a:t>
            </a:r>
            <a:r>
              <a:rPr lang="ru-RU" sz="1500" b="0" dirty="0">
                <a:latin typeface="Calibri" pitchFamily="34" charset="0"/>
                <a:ea typeface="Times New Roman"/>
              </a:rPr>
              <a:t>другие</a:t>
            </a:r>
            <a:r>
              <a:rPr lang="ru-RU" sz="1500" b="0" spc="5" dirty="0">
                <a:latin typeface="Calibri" pitchFamily="34" charset="0"/>
                <a:ea typeface="Times New Roman"/>
              </a:rPr>
              <a:t> </a:t>
            </a:r>
            <a:r>
              <a:rPr lang="ru-RU" sz="1500" b="0" dirty="0">
                <a:latin typeface="Calibri" pitchFamily="34" charset="0"/>
                <a:ea typeface="Times New Roman"/>
              </a:rPr>
              <a:t>легковоспламеняющиеся</a:t>
            </a:r>
            <a:r>
              <a:rPr lang="ru-RU" sz="1500" b="0" spc="5" dirty="0">
                <a:latin typeface="Calibri" pitchFamily="34" charset="0"/>
                <a:ea typeface="Times New Roman"/>
              </a:rPr>
              <a:t> </a:t>
            </a:r>
            <a:r>
              <a:rPr lang="ru-RU" sz="1500" b="0" dirty="0">
                <a:latin typeface="Calibri" pitchFamily="34" charset="0"/>
                <a:ea typeface="Times New Roman"/>
              </a:rPr>
              <a:t>и</a:t>
            </a:r>
            <a:r>
              <a:rPr lang="ru-RU" sz="1500" b="0" spc="5" dirty="0">
                <a:latin typeface="Calibri" pitchFamily="34" charset="0"/>
                <a:ea typeface="Times New Roman"/>
              </a:rPr>
              <a:t> </a:t>
            </a:r>
            <a:r>
              <a:rPr lang="ru-RU" sz="1500" b="0" dirty="0">
                <a:latin typeface="Calibri" pitchFamily="34" charset="0"/>
                <a:ea typeface="Times New Roman"/>
              </a:rPr>
              <a:t>горючие</a:t>
            </a:r>
            <a:r>
              <a:rPr lang="ru-RU" sz="1500" b="0" spc="5" dirty="0">
                <a:latin typeface="Calibri" pitchFamily="34" charset="0"/>
                <a:ea typeface="Times New Roman"/>
              </a:rPr>
              <a:t> </a:t>
            </a:r>
            <a:r>
              <a:rPr lang="ru-RU" sz="1500" b="0" dirty="0">
                <a:latin typeface="Calibri" pitchFamily="34" charset="0"/>
                <a:ea typeface="Times New Roman"/>
              </a:rPr>
              <a:t>жидкости,</a:t>
            </a:r>
            <a:r>
              <a:rPr lang="ru-RU" sz="1500" b="0" spc="5" dirty="0">
                <a:latin typeface="Calibri" pitchFamily="34" charset="0"/>
                <a:ea typeface="Times New Roman"/>
              </a:rPr>
              <a:t> </a:t>
            </a:r>
            <a:r>
              <a:rPr lang="ru-RU" sz="1500" b="0" dirty="0">
                <a:latin typeface="Calibri" pitchFamily="34" charset="0"/>
                <a:ea typeface="Times New Roman"/>
              </a:rPr>
              <a:t>которые</a:t>
            </a:r>
            <a:r>
              <a:rPr lang="ru-RU" sz="1500" b="0" spc="5" dirty="0">
                <a:latin typeface="Calibri" pitchFamily="34" charset="0"/>
                <a:ea typeface="Times New Roman"/>
              </a:rPr>
              <a:t> </a:t>
            </a:r>
            <a:r>
              <a:rPr lang="ru-RU" sz="1500" b="0" dirty="0">
                <a:latin typeface="Calibri" pitchFamily="34" charset="0"/>
                <a:ea typeface="Times New Roman"/>
              </a:rPr>
              <a:t>не</a:t>
            </a:r>
            <a:r>
              <a:rPr lang="ru-RU" sz="1500" b="0" spc="5" dirty="0">
                <a:latin typeface="Calibri" pitchFamily="34" charset="0"/>
                <a:ea typeface="Times New Roman"/>
              </a:rPr>
              <a:t> </a:t>
            </a:r>
            <a:r>
              <a:rPr lang="ru-RU" sz="1500" b="0" dirty="0">
                <a:latin typeface="Calibri" pitchFamily="34" charset="0"/>
                <a:ea typeface="Times New Roman"/>
              </a:rPr>
              <a:t>предусмотрены</a:t>
            </a:r>
            <a:r>
              <a:rPr lang="ru-RU" sz="1500" b="0" spc="5" dirty="0">
                <a:latin typeface="Calibri" pitchFamily="34" charset="0"/>
                <a:ea typeface="Times New Roman"/>
              </a:rPr>
              <a:t> </a:t>
            </a:r>
            <a:r>
              <a:rPr lang="ru-RU" sz="1500" b="0" dirty="0">
                <a:latin typeface="Calibri" pitchFamily="34" charset="0"/>
                <a:ea typeface="Times New Roman"/>
              </a:rPr>
              <a:t>технической</a:t>
            </a:r>
            <a:r>
              <a:rPr lang="ru-RU" sz="1500" b="0" spc="-10" dirty="0">
                <a:latin typeface="Calibri" pitchFamily="34" charset="0"/>
                <a:ea typeface="Times New Roman"/>
              </a:rPr>
              <a:t> </a:t>
            </a:r>
            <a:r>
              <a:rPr lang="ru-RU" sz="1500" b="0" dirty="0">
                <a:latin typeface="Calibri" pitchFamily="34" charset="0"/>
                <a:ea typeface="Times New Roman"/>
              </a:rPr>
              <a:t>документацией</a:t>
            </a:r>
            <a:r>
              <a:rPr lang="ru-RU" sz="1500" b="0" spc="-5" dirty="0">
                <a:latin typeface="Calibri" pitchFamily="34" charset="0"/>
                <a:ea typeface="Times New Roman"/>
              </a:rPr>
              <a:t> </a:t>
            </a:r>
            <a:r>
              <a:rPr lang="ru-RU" sz="1500" b="0" dirty="0">
                <a:latin typeface="Calibri" pitchFamily="34" charset="0"/>
                <a:ea typeface="Times New Roman"/>
              </a:rPr>
              <a:t>на</a:t>
            </a:r>
            <a:r>
              <a:rPr lang="ru-RU" sz="1500" b="0" spc="-5" dirty="0">
                <a:latin typeface="Calibri" pitchFamily="34" charset="0"/>
                <a:ea typeface="Times New Roman"/>
              </a:rPr>
              <a:t> </a:t>
            </a:r>
            <a:r>
              <a:rPr lang="ru-RU" sz="1500" b="0" dirty="0">
                <a:latin typeface="Calibri" pitchFamily="34" charset="0"/>
                <a:ea typeface="Times New Roman"/>
              </a:rPr>
              <a:t>эксплуатацию</a:t>
            </a:r>
            <a:r>
              <a:rPr lang="ru-RU" sz="1500" b="0" spc="-10" dirty="0">
                <a:latin typeface="Calibri" pitchFamily="34" charset="0"/>
                <a:ea typeface="Times New Roman"/>
              </a:rPr>
              <a:t> </a:t>
            </a:r>
            <a:r>
              <a:rPr lang="ru-RU" sz="1500" b="0" dirty="0">
                <a:latin typeface="Calibri" pitchFamily="34" charset="0"/>
                <a:ea typeface="Times New Roman"/>
              </a:rPr>
              <a:t>оборудования;</a:t>
            </a:r>
          </a:p>
          <a:p>
            <a:pPr marL="90805" marR="84455" indent="457200" algn="just">
              <a:lnSpc>
                <a:spcPct val="120000"/>
              </a:lnSpc>
              <a:spcBef>
                <a:spcPts val="0"/>
              </a:spcBef>
            </a:pPr>
            <a:r>
              <a:rPr lang="ru-RU" sz="1500" b="0" dirty="0">
                <a:latin typeface="Calibri" pitchFamily="34" charset="0"/>
                <a:ea typeface="Times New Roman"/>
              </a:rPr>
              <a:t>в)</a:t>
            </a:r>
            <a:r>
              <a:rPr lang="ru-RU" sz="1500" b="0" spc="5" dirty="0">
                <a:latin typeface="Calibri" pitchFamily="34" charset="0"/>
                <a:ea typeface="Times New Roman"/>
              </a:rPr>
              <a:t> </a:t>
            </a:r>
            <a:r>
              <a:rPr lang="ru-RU" sz="1500" b="0" dirty="0">
                <a:latin typeface="Calibri" pitchFamily="34" charset="0"/>
                <a:ea typeface="Times New Roman"/>
              </a:rPr>
              <a:t>эксплуатировать</a:t>
            </a:r>
            <a:r>
              <a:rPr lang="ru-RU" sz="1500" b="0" spc="5" dirty="0">
                <a:latin typeface="Calibri" pitchFamily="34" charset="0"/>
                <a:ea typeface="Times New Roman"/>
              </a:rPr>
              <a:t> </a:t>
            </a:r>
            <a:r>
              <a:rPr lang="ru-RU" sz="1500" b="0" dirty="0" err="1">
                <a:latin typeface="Calibri" pitchFamily="34" charset="0"/>
                <a:ea typeface="Times New Roman"/>
              </a:rPr>
              <a:t>теплопроизводящие</a:t>
            </a:r>
            <a:r>
              <a:rPr lang="ru-RU" sz="1500" b="0" spc="5" dirty="0">
                <a:latin typeface="Calibri" pitchFamily="34" charset="0"/>
                <a:ea typeface="Times New Roman"/>
              </a:rPr>
              <a:t> </a:t>
            </a:r>
            <a:r>
              <a:rPr lang="ru-RU" sz="1500" b="0" dirty="0">
                <a:latin typeface="Calibri" pitchFamily="34" charset="0"/>
                <a:ea typeface="Times New Roman"/>
              </a:rPr>
              <a:t>установки</a:t>
            </a:r>
            <a:r>
              <a:rPr lang="ru-RU" sz="1500" b="0" spc="5" dirty="0">
                <a:latin typeface="Calibri" pitchFamily="34" charset="0"/>
                <a:ea typeface="Times New Roman"/>
              </a:rPr>
              <a:t> </a:t>
            </a:r>
            <a:r>
              <a:rPr lang="ru-RU" sz="1500" b="0" dirty="0">
                <a:latin typeface="Calibri" pitchFamily="34" charset="0"/>
                <a:ea typeface="Times New Roman"/>
              </a:rPr>
              <a:t>при</a:t>
            </a:r>
            <a:r>
              <a:rPr lang="ru-RU" sz="1500" b="0" spc="5" dirty="0">
                <a:latin typeface="Calibri" pitchFamily="34" charset="0"/>
                <a:ea typeface="Times New Roman"/>
              </a:rPr>
              <a:t> </a:t>
            </a:r>
            <a:r>
              <a:rPr lang="ru-RU" sz="1500" b="0" dirty="0" err="1">
                <a:latin typeface="Calibri" pitchFamily="34" charset="0"/>
                <a:ea typeface="Times New Roman"/>
              </a:rPr>
              <a:t>подтекании</a:t>
            </a:r>
            <a:r>
              <a:rPr lang="ru-RU" sz="1500" b="0" spc="-335" dirty="0">
                <a:latin typeface="Calibri" pitchFamily="34" charset="0"/>
                <a:ea typeface="Times New Roman"/>
              </a:rPr>
              <a:t> </a:t>
            </a:r>
            <a:r>
              <a:rPr lang="ru-RU" sz="1500" b="0" dirty="0">
                <a:latin typeface="Calibri" pitchFamily="34" charset="0"/>
                <a:ea typeface="Times New Roman"/>
              </a:rPr>
              <a:t>жидкого</a:t>
            </a:r>
            <a:r>
              <a:rPr lang="ru-RU" sz="1500" b="0" spc="-40" dirty="0">
                <a:latin typeface="Calibri" pitchFamily="34" charset="0"/>
                <a:ea typeface="Times New Roman"/>
              </a:rPr>
              <a:t> </a:t>
            </a:r>
            <a:r>
              <a:rPr lang="ru-RU" sz="1500" b="0" dirty="0">
                <a:latin typeface="Calibri" pitchFamily="34" charset="0"/>
                <a:ea typeface="Times New Roman"/>
              </a:rPr>
              <a:t>топлива</a:t>
            </a:r>
            <a:r>
              <a:rPr lang="ru-RU" sz="1500" b="0" spc="-40" dirty="0">
                <a:latin typeface="Calibri" pitchFamily="34" charset="0"/>
                <a:ea typeface="Times New Roman"/>
              </a:rPr>
              <a:t> </a:t>
            </a:r>
            <a:r>
              <a:rPr lang="ru-RU" sz="1500" b="0" dirty="0">
                <a:latin typeface="Calibri" pitchFamily="34" charset="0"/>
                <a:ea typeface="Times New Roman"/>
              </a:rPr>
              <a:t>(утечке</a:t>
            </a:r>
            <a:r>
              <a:rPr lang="ru-RU" sz="1500" b="0" spc="-40" dirty="0">
                <a:latin typeface="Calibri" pitchFamily="34" charset="0"/>
                <a:ea typeface="Times New Roman"/>
              </a:rPr>
              <a:t> </a:t>
            </a:r>
            <a:r>
              <a:rPr lang="ru-RU" sz="1500" b="0" dirty="0">
                <a:latin typeface="Calibri" pitchFamily="34" charset="0"/>
                <a:ea typeface="Times New Roman"/>
              </a:rPr>
              <a:t>газа)</a:t>
            </a:r>
            <a:r>
              <a:rPr lang="ru-RU" sz="1500" b="0" spc="-35" dirty="0">
                <a:latin typeface="Calibri" pitchFamily="34" charset="0"/>
                <a:ea typeface="Times New Roman"/>
              </a:rPr>
              <a:t> </a:t>
            </a:r>
            <a:r>
              <a:rPr lang="ru-RU" sz="1500" b="0" dirty="0">
                <a:latin typeface="Calibri" pitchFamily="34" charset="0"/>
                <a:ea typeface="Times New Roman"/>
              </a:rPr>
              <a:t>из</a:t>
            </a:r>
            <a:r>
              <a:rPr lang="ru-RU" sz="1500" b="0" spc="-30" dirty="0">
                <a:latin typeface="Calibri" pitchFamily="34" charset="0"/>
                <a:ea typeface="Times New Roman"/>
              </a:rPr>
              <a:t> </a:t>
            </a:r>
            <a:r>
              <a:rPr lang="ru-RU" sz="1500" b="0" dirty="0">
                <a:latin typeface="Calibri" pitchFamily="34" charset="0"/>
                <a:ea typeface="Times New Roman"/>
              </a:rPr>
              <a:t>систем</a:t>
            </a:r>
            <a:r>
              <a:rPr lang="ru-RU" sz="1500" b="0" spc="-40" dirty="0">
                <a:latin typeface="Calibri" pitchFamily="34" charset="0"/>
                <a:ea typeface="Times New Roman"/>
              </a:rPr>
              <a:t> </a:t>
            </a:r>
            <a:r>
              <a:rPr lang="ru-RU" sz="1500" b="0" dirty="0">
                <a:latin typeface="Calibri" pitchFamily="34" charset="0"/>
                <a:ea typeface="Times New Roman"/>
              </a:rPr>
              <a:t>топливоподачи,</a:t>
            </a:r>
            <a:r>
              <a:rPr lang="ru-RU" sz="1500" b="0" spc="-35" dirty="0">
                <a:latin typeface="Calibri" pitchFamily="34" charset="0"/>
                <a:ea typeface="Times New Roman"/>
              </a:rPr>
              <a:t> </a:t>
            </a:r>
            <a:r>
              <a:rPr lang="ru-RU" sz="1500" b="0" dirty="0">
                <a:latin typeface="Calibri" pitchFamily="34" charset="0"/>
                <a:ea typeface="Times New Roman"/>
              </a:rPr>
              <a:t>а</a:t>
            </a:r>
            <a:r>
              <a:rPr lang="ru-RU" sz="1500" b="0" spc="-35" dirty="0">
                <a:latin typeface="Calibri" pitchFamily="34" charset="0"/>
                <a:ea typeface="Times New Roman"/>
              </a:rPr>
              <a:t> </a:t>
            </a:r>
            <a:r>
              <a:rPr lang="ru-RU" sz="1500" b="0" dirty="0">
                <a:latin typeface="Calibri" pitchFamily="34" charset="0"/>
                <a:ea typeface="Times New Roman"/>
              </a:rPr>
              <a:t>также</a:t>
            </a:r>
            <a:r>
              <a:rPr lang="ru-RU" sz="1500" b="0" spc="-40" dirty="0">
                <a:latin typeface="Calibri" pitchFamily="34" charset="0"/>
                <a:ea typeface="Times New Roman"/>
              </a:rPr>
              <a:t> </a:t>
            </a:r>
            <a:r>
              <a:rPr lang="ru-RU" sz="1500" b="0" dirty="0">
                <a:latin typeface="Calibri" pitchFamily="34" charset="0"/>
                <a:ea typeface="Times New Roman"/>
              </a:rPr>
              <a:t>из</a:t>
            </a:r>
            <a:r>
              <a:rPr lang="ru-RU" sz="1500" b="0" spc="-35" dirty="0">
                <a:latin typeface="Calibri" pitchFamily="34" charset="0"/>
                <a:ea typeface="Times New Roman"/>
              </a:rPr>
              <a:t> </a:t>
            </a:r>
            <a:r>
              <a:rPr lang="ru-RU" sz="1500" b="0" dirty="0">
                <a:latin typeface="Calibri" pitchFamily="34" charset="0"/>
                <a:ea typeface="Times New Roman"/>
              </a:rPr>
              <a:t>вентилей</a:t>
            </a:r>
            <a:r>
              <a:rPr lang="ru-RU" sz="1500" b="0" spc="-35" dirty="0">
                <a:latin typeface="Calibri" pitchFamily="34" charset="0"/>
                <a:ea typeface="Times New Roman"/>
              </a:rPr>
              <a:t> </a:t>
            </a:r>
            <a:r>
              <a:rPr lang="ru-RU" sz="1500" b="0" dirty="0">
                <a:latin typeface="Calibri" pitchFamily="34" charset="0"/>
                <a:ea typeface="Times New Roman"/>
              </a:rPr>
              <a:t>у</a:t>
            </a:r>
            <a:r>
              <a:rPr lang="ru-RU" sz="1500" b="0" spc="-340" dirty="0">
                <a:latin typeface="Calibri" pitchFamily="34" charset="0"/>
                <a:ea typeface="Times New Roman"/>
              </a:rPr>
              <a:t> </a:t>
            </a:r>
            <a:r>
              <a:rPr lang="ru-RU" sz="1500" b="0" dirty="0">
                <a:latin typeface="Calibri" pitchFamily="34" charset="0"/>
                <a:ea typeface="Times New Roman"/>
              </a:rPr>
              <a:t>топки</a:t>
            </a:r>
            <a:r>
              <a:rPr lang="ru-RU" sz="1500" b="0" spc="-10" dirty="0">
                <a:latin typeface="Calibri" pitchFamily="34" charset="0"/>
                <a:ea typeface="Times New Roman"/>
              </a:rPr>
              <a:t> </a:t>
            </a:r>
            <a:r>
              <a:rPr lang="ru-RU" sz="1500" b="0" dirty="0">
                <a:latin typeface="Calibri" pitchFamily="34" charset="0"/>
                <a:ea typeface="Times New Roman"/>
              </a:rPr>
              <a:t>и</a:t>
            </a:r>
            <a:r>
              <a:rPr lang="ru-RU" sz="1500" b="0" spc="-5" dirty="0">
                <a:latin typeface="Calibri" pitchFamily="34" charset="0"/>
                <a:ea typeface="Times New Roman"/>
              </a:rPr>
              <a:t> </a:t>
            </a:r>
            <a:r>
              <a:rPr lang="ru-RU" sz="1500" b="0" dirty="0">
                <a:latin typeface="Calibri" pitchFamily="34" charset="0"/>
                <a:ea typeface="Times New Roman"/>
              </a:rPr>
              <a:t>емкости</a:t>
            </a:r>
            <a:r>
              <a:rPr lang="ru-RU" sz="1500" b="0" spc="5" dirty="0">
                <a:latin typeface="Calibri" pitchFamily="34" charset="0"/>
                <a:ea typeface="Times New Roman"/>
              </a:rPr>
              <a:t> </a:t>
            </a:r>
            <a:r>
              <a:rPr lang="ru-RU" sz="1500" b="0" dirty="0">
                <a:latin typeface="Calibri" pitchFamily="34" charset="0"/>
                <a:ea typeface="Times New Roman"/>
              </a:rPr>
              <a:t>с</a:t>
            </a:r>
            <a:r>
              <a:rPr lang="ru-RU" sz="1500" b="0" spc="-5" dirty="0">
                <a:latin typeface="Calibri" pitchFamily="34" charset="0"/>
                <a:ea typeface="Times New Roman"/>
              </a:rPr>
              <a:t> </a:t>
            </a:r>
            <a:r>
              <a:rPr lang="ru-RU" sz="1500" b="0" dirty="0">
                <a:latin typeface="Calibri" pitchFamily="34" charset="0"/>
                <a:ea typeface="Times New Roman"/>
              </a:rPr>
              <a:t>топливом;</a:t>
            </a:r>
          </a:p>
          <a:p>
            <a:pPr marL="90805" marR="86360" indent="457200" algn="just">
              <a:lnSpc>
                <a:spcPct val="120000"/>
              </a:lnSpc>
              <a:spcBef>
                <a:spcPts val="0"/>
              </a:spcBef>
              <a:tabLst>
                <a:tab pos="1194435" algn="l"/>
              </a:tabLst>
            </a:pPr>
            <a:r>
              <a:rPr lang="ru-RU" sz="1500" b="0" dirty="0">
                <a:latin typeface="Calibri" pitchFamily="34" charset="0"/>
                <a:ea typeface="Times New Roman"/>
              </a:rPr>
              <a:t>г)	подавать</a:t>
            </a:r>
            <a:r>
              <a:rPr lang="ru-RU" sz="1500" b="0" spc="5" dirty="0">
                <a:latin typeface="Calibri" pitchFamily="34" charset="0"/>
                <a:ea typeface="Times New Roman"/>
              </a:rPr>
              <a:t> </a:t>
            </a:r>
            <a:r>
              <a:rPr lang="ru-RU" sz="1500" b="0" dirty="0">
                <a:latin typeface="Calibri" pitchFamily="34" charset="0"/>
                <a:ea typeface="Times New Roman"/>
              </a:rPr>
              <a:t>топливо</a:t>
            </a:r>
            <a:r>
              <a:rPr lang="ru-RU" sz="1500" b="0" spc="5" dirty="0">
                <a:latin typeface="Calibri" pitchFamily="34" charset="0"/>
                <a:ea typeface="Times New Roman"/>
              </a:rPr>
              <a:t> </a:t>
            </a:r>
            <a:r>
              <a:rPr lang="ru-RU" sz="1500" b="0" dirty="0">
                <a:latin typeface="Calibri" pitchFamily="34" charset="0"/>
                <a:ea typeface="Times New Roman"/>
              </a:rPr>
              <a:t>при</a:t>
            </a:r>
            <a:r>
              <a:rPr lang="ru-RU" sz="1500" b="0" spc="5" dirty="0">
                <a:latin typeface="Calibri" pitchFamily="34" charset="0"/>
                <a:ea typeface="Times New Roman"/>
              </a:rPr>
              <a:t> </a:t>
            </a:r>
            <a:r>
              <a:rPr lang="ru-RU" sz="1500" b="0" dirty="0">
                <a:latin typeface="Calibri" pitchFamily="34" charset="0"/>
                <a:ea typeface="Times New Roman"/>
              </a:rPr>
              <a:t>потухших</a:t>
            </a:r>
            <a:r>
              <a:rPr lang="ru-RU" sz="1500" b="0" spc="5" dirty="0">
                <a:latin typeface="Calibri" pitchFamily="34" charset="0"/>
                <a:ea typeface="Times New Roman"/>
              </a:rPr>
              <a:t> </a:t>
            </a:r>
            <a:r>
              <a:rPr lang="ru-RU" sz="1500" b="0" dirty="0">
                <a:latin typeface="Calibri" pitchFamily="34" charset="0"/>
                <a:ea typeface="Times New Roman"/>
              </a:rPr>
              <a:t>форсунках</a:t>
            </a:r>
            <a:r>
              <a:rPr lang="ru-RU" sz="1500" b="0" spc="5" dirty="0">
                <a:latin typeface="Calibri" pitchFamily="34" charset="0"/>
                <a:ea typeface="Times New Roman"/>
              </a:rPr>
              <a:t> </a:t>
            </a:r>
            <a:r>
              <a:rPr lang="ru-RU" sz="1500" b="0" dirty="0">
                <a:latin typeface="Calibri" pitchFamily="34" charset="0"/>
                <a:ea typeface="Times New Roman"/>
              </a:rPr>
              <a:t>или</a:t>
            </a:r>
            <a:r>
              <a:rPr lang="ru-RU" sz="1500" b="0" spc="5" dirty="0">
                <a:latin typeface="Calibri" pitchFamily="34" charset="0"/>
                <a:ea typeface="Times New Roman"/>
              </a:rPr>
              <a:t> </a:t>
            </a:r>
            <a:r>
              <a:rPr lang="ru-RU" sz="1500" b="0" dirty="0">
                <a:latin typeface="Calibri" pitchFamily="34" charset="0"/>
                <a:ea typeface="Times New Roman"/>
              </a:rPr>
              <a:t>газовых</a:t>
            </a:r>
            <a:r>
              <a:rPr lang="ru-RU" sz="1500" b="0" spc="5" dirty="0">
                <a:latin typeface="Calibri" pitchFamily="34" charset="0"/>
                <a:ea typeface="Times New Roman"/>
              </a:rPr>
              <a:t> </a:t>
            </a:r>
            <a:r>
              <a:rPr lang="ru-RU" sz="1500" b="0" dirty="0" smtClean="0">
                <a:latin typeface="Calibri" pitchFamily="34" charset="0"/>
                <a:ea typeface="Times New Roman"/>
              </a:rPr>
              <a:t>горелках;</a:t>
            </a:r>
          </a:p>
          <a:p>
            <a:pPr marL="90805" marR="86360" indent="457200" algn="just">
              <a:lnSpc>
                <a:spcPct val="120000"/>
              </a:lnSpc>
              <a:spcBef>
                <a:spcPts val="0"/>
              </a:spcBef>
              <a:tabLst>
                <a:tab pos="1194435" algn="l"/>
              </a:tabLst>
            </a:pPr>
            <a:r>
              <a:rPr lang="ru-RU" sz="1500" b="0" dirty="0" smtClean="0">
                <a:latin typeface="Calibri" pitchFamily="34" charset="0"/>
                <a:ea typeface="Times New Roman"/>
              </a:rPr>
              <a:t>д)	разжигать</a:t>
            </a:r>
            <a:r>
              <a:rPr lang="ru-RU" sz="1500" b="0" spc="-25" dirty="0" smtClean="0">
                <a:latin typeface="Calibri" pitchFamily="34" charset="0"/>
                <a:ea typeface="Times New Roman"/>
              </a:rPr>
              <a:t> </a:t>
            </a:r>
            <a:r>
              <a:rPr lang="ru-RU" sz="1500" b="0" dirty="0" smtClean="0">
                <a:latin typeface="Calibri" pitchFamily="34" charset="0"/>
                <a:ea typeface="Times New Roman"/>
              </a:rPr>
              <a:t>установки</a:t>
            </a:r>
            <a:r>
              <a:rPr lang="ru-RU" sz="1500" b="0" spc="-20" dirty="0" smtClean="0">
                <a:latin typeface="Calibri" pitchFamily="34" charset="0"/>
                <a:ea typeface="Times New Roman"/>
              </a:rPr>
              <a:t> </a:t>
            </a:r>
            <a:r>
              <a:rPr lang="ru-RU" sz="1500" b="0" dirty="0" smtClean="0">
                <a:latin typeface="Calibri" pitchFamily="34" charset="0"/>
                <a:ea typeface="Times New Roman"/>
              </a:rPr>
              <a:t>без</a:t>
            </a:r>
            <a:r>
              <a:rPr lang="ru-RU" sz="1500" b="0" spc="-15" dirty="0" smtClean="0">
                <a:latin typeface="Calibri" pitchFamily="34" charset="0"/>
                <a:ea typeface="Times New Roman"/>
              </a:rPr>
              <a:t> </a:t>
            </a:r>
            <a:r>
              <a:rPr lang="ru-RU" sz="1500" b="0" dirty="0" smtClean="0">
                <a:latin typeface="Calibri" pitchFamily="34" charset="0"/>
                <a:ea typeface="Times New Roman"/>
              </a:rPr>
              <a:t>их</a:t>
            </a:r>
            <a:r>
              <a:rPr lang="ru-RU" sz="1500" b="0" spc="-20" dirty="0" smtClean="0">
                <a:latin typeface="Calibri" pitchFamily="34" charset="0"/>
                <a:ea typeface="Times New Roman"/>
              </a:rPr>
              <a:t> </a:t>
            </a:r>
            <a:r>
              <a:rPr lang="ru-RU" sz="1500" b="0" dirty="0" smtClean="0">
                <a:latin typeface="Calibri" pitchFamily="34" charset="0"/>
                <a:ea typeface="Times New Roman"/>
              </a:rPr>
              <a:t>предварительной</a:t>
            </a:r>
            <a:r>
              <a:rPr lang="ru-RU" sz="1500" b="0" spc="-20" dirty="0" smtClean="0">
                <a:latin typeface="Calibri" pitchFamily="34" charset="0"/>
                <a:ea typeface="Times New Roman"/>
              </a:rPr>
              <a:t> </a:t>
            </a:r>
            <a:r>
              <a:rPr lang="ru-RU" sz="1500" b="0" dirty="0" smtClean="0">
                <a:latin typeface="Calibri" pitchFamily="34" charset="0"/>
                <a:ea typeface="Times New Roman"/>
              </a:rPr>
              <a:t>продувки;</a:t>
            </a:r>
          </a:p>
          <a:p>
            <a:pPr marL="90805" marR="87630" indent="457200" algn="just">
              <a:lnSpc>
                <a:spcPct val="120000"/>
              </a:lnSpc>
              <a:spcBef>
                <a:spcPts val="0"/>
              </a:spcBef>
            </a:pPr>
            <a:r>
              <a:rPr lang="ru-RU" sz="1500" b="0" dirty="0" smtClean="0">
                <a:latin typeface="Calibri" pitchFamily="34" charset="0"/>
                <a:ea typeface="Times New Roman"/>
              </a:rPr>
              <a:t>е</a:t>
            </a:r>
            <a:r>
              <a:rPr lang="ru-RU" sz="1500" b="0" dirty="0">
                <a:latin typeface="Calibri" pitchFamily="34" charset="0"/>
                <a:ea typeface="Times New Roman"/>
              </a:rPr>
              <a:t>)</a:t>
            </a:r>
            <a:r>
              <a:rPr lang="ru-RU" sz="1500" b="0" spc="5" dirty="0">
                <a:latin typeface="Calibri" pitchFamily="34" charset="0"/>
                <a:ea typeface="Times New Roman"/>
              </a:rPr>
              <a:t> </a:t>
            </a:r>
            <a:r>
              <a:rPr lang="ru-RU" sz="1500" b="0" dirty="0">
                <a:latin typeface="Calibri" pitchFamily="34" charset="0"/>
                <a:ea typeface="Times New Roman"/>
              </a:rPr>
              <a:t>работать при неисправных или отключенных приборах контроля и</a:t>
            </a:r>
            <a:r>
              <a:rPr lang="ru-RU" sz="1500" b="0" spc="5" dirty="0">
                <a:latin typeface="Calibri" pitchFamily="34" charset="0"/>
                <a:ea typeface="Times New Roman"/>
              </a:rPr>
              <a:t> </a:t>
            </a:r>
            <a:r>
              <a:rPr lang="ru-RU" sz="1500" b="0" dirty="0">
                <a:latin typeface="Calibri" pitchFamily="34" charset="0"/>
                <a:ea typeface="Times New Roman"/>
              </a:rPr>
              <a:t>регулирования,</a:t>
            </a:r>
            <a:r>
              <a:rPr lang="ru-RU" sz="1500" b="0" spc="-10" dirty="0">
                <a:latin typeface="Calibri" pitchFamily="34" charset="0"/>
                <a:ea typeface="Times New Roman"/>
              </a:rPr>
              <a:t> </a:t>
            </a:r>
            <a:r>
              <a:rPr lang="ru-RU" sz="1500" b="0" dirty="0">
                <a:latin typeface="Calibri" pitchFamily="34" charset="0"/>
                <a:ea typeface="Times New Roman"/>
              </a:rPr>
              <a:t>предусмотренных изготовителем;</a:t>
            </a:r>
          </a:p>
          <a:p>
            <a:pPr marL="90805" marR="86360" indent="457200" algn="just">
              <a:lnSpc>
                <a:spcPct val="120000"/>
              </a:lnSpc>
              <a:spcBef>
                <a:spcPts val="0"/>
              </a:spcBef>
            </a:pPr>
            <a:r>
              <a:rPr lang="ru-RU" sz="1500" b="0" dirty="0">
                <a:latin typeface="Calibri" pitchFamily="34" charset="0"/>
                <a:ea typeface="Times New Roman"/>
              </a:rPr>
              <a:t>ж)</a:t>
            </a:r>
            <a:r>
              <a:rPr lang="ru-RU" sz="1500" b="0" spc="5" dirty="0">
                <a:latin typeface="Calibri" pitchFamily="34" charset="0"/>
                <a:ea typeface="Times New Roman"/>
              </a:rPr>
              <a:t> </a:t>
            </a:r>
            <a:r>
              <a:rPr lang="ru-RU" sz="1500" b="0" dirty="0">
                <a:latin typeface="Calibri" pitchFamily="34" charset="0"/>
                <a:ea typeface="Times New Roman"/>
              </a:rPr>
              <a:t>сушить</a:t>
            </a:r>
            <a:r>
              <a:rPr lang="ru-RU" sz="1500" b="0" spc="5" dirty="0">
                <a:latin typeface="Calibri" pitchFamily="34" charset="0"/>
                <a:ea typeface="Times New Roman"/>
              </a:rPr>
              <a:t> </a:t>
            </a:r>
            <a:r>
              <a:rPr lang="ru-RU" sz="1500" b="0" dirty="0">
                <a:latin typeface="Calibri" pitchFamily="34" charset="0"/>
                <a:ea typeface="Times New Roman"/>
              </a:rPr>
              <a:t>горючие</a:t>
            </a:r>
            <a:r>
              <a:rPr lang="ru-RU" sz="1500" b="0" spc="5" dirty="0">
                <a:latin typeface="Calibri" pitchFamily="34" charset="0"/>
                <a:ea typeface="Times New Roman"/>
              </a:rPr>
              <a:t> </a:t>
            </a:r>
            <a:r>
              <a:rPr lang="ru-RU" sz="1500" b="0" dirty="0">
                <a:latin typeface="Calibri" pitchFamily="34" charset="0"/>
                <a:ea typeface="Times New Roman"/>
              </a:rPr>
              <a:t>материалы</a:t>
            </a:r>
            <a:r>
              <a:rPr lang="ru-RU" sz="1500" b="0" spc="5" dirty="0">
                <a:latin typeface="Calibri" pitchFamily="34" charset="0"/>
                <a:ea typeface="Times New Roman"/>
              </a:rPr>
              <a:t> </a:t>
            </a:r>
            <a:r>
              <a:rPr lang="ru-RU" sz="1500" b="0" dirty="0">
                <a:latin typeface="Calibri" pitchFamily="34" charset="0"/>
                <a:ea typeface="Times New Roman"/>
              </a:rPr>
              <a:t>на</a:t>
            </a:r>
            <a:r>
              <a:rPr lang="ru-RU" sz="1500" b="0" spc="5" dirty="0">
                <a:latin typeface="Calibri" pitchFamily="34" charset="0"/>
                <a:ea typeface="Times New Roman"/>
              </a:rPr>
              <a:t> </a:t>
            </a:r>
            <a:r>
              <a:rPr lang="ru-RU" sz="1500" b="0" dirty="0" err="1">
                <a:solidFill>
                  <a:srgbClr val="878794"/>
                </a:solidFill>
                <a:latin typeface="Calibri" pitchFamily="34" charset="0"/>
                <a:ea typeface="Times New Roman"/>
              </a:rPr>
              <a:t>я</a:t>
            </a:r>
            <a:r>
              <a:rPr lang="ru-RU" sz="1500" b="0" dirty="0" err="1">
                <a:latin typeface="Calibri" pitchFamily="34" charset="0"/>
                <a:ea typeface="Times New Roman"/>
              </a:rPr>
              <a:t>котлах</a:t>
            </a:r>
            <a:r>
              <a:rPr lang="ru-RU" sz="1500" b="0" dirty="0">
                <a:latin typeface="Calibri" pitchFamily="34" charset="0"/>
                <a:ea typeface="Times New Roman"/>
              </a:rPr>
              <a:t>,</a:t>
            </a:r>
            <a:r>
              <a:rPr lang="ru-RU" sz="1500" b="0" spc="5" dirty="0">
                <a:latin typeface="Calibri" pitchFamily="34" charset="0"/>
                <a:ea typeface="Times New Roman"/>
              </a:rPr>
              <a:t> </a:t>
            </a:r>
            <a:r>
              <a:rPr lang="ru-RU" sz="1500" b="0" dirty="0">
                <a:latin typeface="Calibri" pitchFamily="34" charset="0"/>
                <a:ea typeface="Times New Roman"/>
              </a:rPr>
              <a:t>паропроводах</a:t>
            </a:r>
            <a:r>
              <a:rPr lang="ru-RU" sz="1500" b="0" spc="5" dirty="0">
                <a:latin typeface="Calibri" pitchFamily="34" charset="0"/>
                <a:ea typeface="Times New Roman"/>
              </a:rPr>
              <a:t> </a:t>
            </a:r>
            <a:r>
              <a:rPr lang="ru-RU" sz="1500" b="0" dirty="0">
                <a:latin typeface="Calibri" pitchFamily="34" charset="0"/>
                <a:ea typeface="Times New Roman"/>
              </a:rPr>
              <a:t>и</a:t>
            </a:r>
            <a:r>
              <a:rPr lang="ru-RU" sz="1500" b="0" spc="5" dirty="0">
                <a:latin typeface="Calibri" pitchFamily="34" charset="0"/>
                <a:ea typeface="Times New Roman"/>
              </a:rPr>
              <a:t> </a:t>
            </a:r>
            <a:r>
              <a:rPr lang="ru-RU" sz="1500" b="0" dirty="0">
                <a:latin typeface="Calibri" pitchFamily="34" charset="0"/>
                <a:ea typeface="Times New Roman"/>
              </a:rPr>
              <a:t>других</a:t>
            </a:r>
            <a:r>
              <a:rPr lang="ru-RU" sz="1500" b="0" spc="5" dirty="0">
                <a:latin typeface="Calibri" pitchFamily="34" charset="0"/>
                <a:ea typeface="Times New Roman"/>
              </a:rPr>
              <a:t> </a:t>
            </a:r>
            <a:r>
              <a:rPr lang="ru-RU" sz="1500" b="0" dirty="0">
                <a:latin typeface="Calibri" pitchFamily="34" charset="0"/>
                <a:ea typeface="Times New Roman"/>
              </a:rPr>
              <a:t>теплогенерирующих</a:t>
            </a:r>
            <a:r>
              <a:rPr lang="ru-RU" sz="1500" b="0" spc="-5" dirty="0">
                <a:latin typeface="Calibri" pitchFamily="34" charset="0"/>
                <a:ea typeface="Times New Roman"/>
              </a:rPr>
              <a:t> </a:t>
            </a:r>
            <a:r>
              <a:rPr lang="ru-RU" sz="1500" b="0" dirty="0">
                <a:latin typeface="Calibri" pitchFamily="34" charset="0"/>
                <a:ea typeface="Times New Roman"/>
              </a:rPr>
              <a:t>установках;</a:t>
            </a:r>
          </a:p>
          <a:p>
            <a:pPr marL="90805" marR="86995" indent="457200" algn="just">
              <a:lnSpc>
                <a:spcPct val="120000"/>
              </a:lnSpc>
              <a:spcBef>
                <a:spcPts val="0"/>
              </a:spcBef>
            </a:pPr>
            <a:r>
              <a:rPr lang="ru-RU" sz="1500" b="0" dirty="0">
                <a:latin typeface="Calibri" pitchFamily="34" charset="0"/>
                <a:ea typeface="Times New Roman"/>
              </a:rPr>
              <a:t>з)</a:t>
            </a:r>
            <a:r>
              <a:rPr lang="ru-RU" sz="1500" b="0" spc="5" dirty="0">
                <a:latin typeface="Calibri" pitchFamily="34" charset="0"/>
                <a:ea typeface="Times New Roman"/>
              </a:rPr>
              <a:t> </a:t>
            </a:r>
            <a:r>
              <a:rPr lang="ru-RU" sz="1500" b="0" dirty="0">
                <a:latin typeface="Calibri" pitchFamily="34" charset="0"/>
                <a:ea typeface="Times New Roman"/>
              </a:rPr>
              <a:t>эксплуатировать</a:t>
            </a:r>
            <a:r>
              <a:rPr lang="ru-RU" sz="1500" b="0" spc="5" dirty="0">
                <a:latin typeface="Calibri" pitchFamily="34" charset="0"/>
                <a:ea typeface="Times New Roman"/>
              </a:rPr>
              <a:t> </a:t>
            </a:r>
            <a:r>
              <a:rPr lang="ru-RU" sz="1500" b="0" dirty="0">
                <a:latin typeface="Calibri" pitchFamily="34" charset="0"/>
                <a:ea typeface="Times New Roman"/>
              </a:rPr>
              <a:t>котельные</a:t>
            </a:r>
            <a:r>
              <a:rPr lang="ru-RU" sz="1500" b="0" spc="5" dirty="0">
                <a:latin typeface="Calibri" pitchFamily="34" charset="0"/>
                <a:ea typeface="Times New Roman"/>
              </a:rPr>
              <a:t> </a:t>
            </a:r>
            <a:r>
              <a:rPr lang="ru-RU" sz="1500" b="0" dirty="0">
                <a:latin typeface="Calibri" pitchFamily="34" charset="0"/>
                <a:ea typeface="Times New Roman"/>
              </a:rPr>
              <a:t>установки,</a:t>
            </a:r>
            <a:r>
              <a:rPr lang="ru-RU" sz="1500" b="0" spc="5" dirty="0">
                <a:latin typeface="Calibri" pitchFamily="34" charset="0"/>
                <a:ea typeface="Times New Roman"/>
              </a:rPr>
              <a:t> </a:t>
            </a:r>
            <a:r>
              <a:rPr lang="ru-RU" sz="1500" b="0" dirty="0">
                <a:latin typeface="Calibri" pitchFamily="34" charset="0"/>
                <a:ea typeface="Times New Roman"/>
              </a:rPr>
              <a:t>работающие</a:t>
            </a:r>
            <a:r>
              <a:rPr lang="ru-RU" sz="1500" b="0" spc="5" dirty="0">
                <a:latin typeface="Calibri" pitchFamily="34" charset="0"/>
                <a:ea typeface="Times New Roman"/>
              </a:rPr>
              <a:t> </a:t>
            </a:r>
            <a:r>
              <a:rPr lang="ru-RU" sz="1500" b="0" dirty="0">
                <a:latin typeface="Calibri" pitchFamily="34" charset="0"/>
                <a:ea typeface="Times New Roman"/>
              </a:rPr>
              <a:t>на</a:t>
            </a:r>
            <a:r>
              <a:rPr lang="ru-RU" sz="1500" b="0" spc="5" dirty="0">
                <a:latin typeface="Calibri" pitchFamily="34" charset="0"/>
                <a:ea typeface="Times New Roman"/>
              </a:rPr>
              <a:t> </a:t>
            </a:r>
            <a:r>
              <a:rPr lang="ru-RU" sz="1500" b="0" dirty="0">
                <a:latin typeface="Calibri" pitchFamily="34" charset="0"/>
                <a:ea typeface="Times New Roman"/>
              </a:rPr>
              <a:t>твердом</a:t>
            </a:r>
            <a:r>
              <a:rPr lang="ru-RU" sz="1500" b="0" spc="-335" dirty="0">
                <a:latin typeface="Calibri" pitchFamily="34" charset="0"/>
                <a:ea typeface="Times New Roman"/>
              </a:rPr>
              <a:t> </a:t>
            </a:r>
            <a:r>
              <a:rPr lang="ru-RU" sz="1500" b="0" dirty="0">
                <a:latin typeface="Calibri" pitchFamily="34" charset="0"/>
                <a:ea typeface="Times New Roman"/>
              </a:rPr>
              <a:t>топливе,</a:t>
            </a:r>
            <a:r>
              <a:rPr lang="ru-RU" sz="1500" b="0" spc="5" dirty="0">
                <a:latin typeface="Calibri" pitchFamily="34" charset="0"/>
                <a:ea typeface="Times New Roman"/>
              </a:rPr>
              <a:t> </a:t>
            </a:r>
            <a:r>
              <a:rPr lang="ru-RU" sz="1500" b="0" dirty="0">
                <a:latin typeface="Calibri" pitchFamily="34" charset="0"/>
                <a:ea typeface="Times New Roman"/>
              </a:rPr>
              <a:t>дымовые</a:t>
            </a:r>
            <a:r>
              <a:rPr lang="ru-RU" sz="1500" b="0" spc="5" dirty="0">
                <a:latin typeface="Calibri" pitchFamily="34" charset="0"/>
                <a:ea typeface="Times New Roman"/>
              </a:rPr>
              <a:t> </a:t>
            </a:r>
            <a:r>
              <a:rPr lang="ru-RU" sz="1500" b="0" dirty="0">
                <a:latin typeface="Calibri" pitchFamily="34" charset="0"/>
                <a:ea typeface="Times New Roman"/>
              </a:rPr>
              <a:t>трубы</a:t>
            </a:r>
            <a:r>
              <a:rPr lang="ru-RU" sz="1500" b="0" spc="5" dirty="0">
                <a:latin typeface="Calibri" pitchFamily="34" charset="0"/>
                <a:ea typeface="Times New Roman"/>
              </a:rPr>
              <a:t> </a:t>
            </a:r>
            <a:r>
              <a:rPr lang="ru-RU" sz="1500" b="0" dirty="0">
                <a:latin typeface="Calibri" pitchFamily="34" charset="0"/>
                <a:ea typeface="Times New Roman"/>
              </a:rPr>
              <a:t>которых</a:t>
            </a:r>
            <a:r>
              <a:rPr lang="ru-RU" sz="1500" b="0" spc="5" dirty="0">
                <a:latin typeface="Calibri" pitchFamily="34" charset="0"/>
                <a:ea typeface="Times New Roman"/>
              </a:rPr>
              <a:t> </a:t>
            </a:r>
            <a:r>
              <a:rPr lang="ru-RU" sz="1500" b="0" dirty="0">
                <a:latin typeface="Calibri" pitchFamily="34" charset="0"/>
                <a:ea typeface="Times New Roman"/>
              </a:rPr>
              <a:t>не</a:t>
            </a:r>
            <a:r>
              <a:rPr lang="ru-RU" sz="1500" b="0" spc="5" dirty="0">
                <a:latin typeface="Calibri" pitchFamily="34" charset="0"/>
                <a:ea typeface="Times New Roman"/>
              </a:rPr>
              <a:t> </a:t>
            </a:r>
            <a:r>
              <a:rPr lang="ru-RU" sz="1500" b="0" dirty="0">
                <a:latin typeface="Calibri" pitchFamily="34" charset="0"/>
                <a:ea typeface="Times New Roman"/>
              </a:rPr>
              <a:t>оборудованы</a:t>
            </a:r>
            <a:r>
              <a:rPr lang="ru-RU" sz="1500" b="0" spc="5" dirty="0">
                <a:latin typeface="Calibri" pitchFamily="34" charset="0"/>
                <a:ea typeface="Times New Roman"/>
              </a:rPr>
              <a:t> </a:t>
            </a:r>
            <a:r>
              <a:rPr lang="ru-RU" sz="1500" b="0" dirty="0">
                <a:latin typeface="Calibri" pitchFamily="34" charset="0"/>
                <a:ea typeface="Times New Roman"/>
              </a:rPr>
              <a:t>искрогасителями</a:t>
            </a:r>
            <a:r>
              <a:rPr lang="ru-RU" sz="1500" b="0" spc="5" dirty="0">
                <a:latin typeface="Calibri" pitchFamily="34" charset="0"/>
                <a:ea typeface="Times New Roman"/>
              </a:rPr>
              <a:t> </a:t>
            </a:r>
            <a:r>
              <a:rPr lang="ru-RU" sz="1500" b="0" dirty="0">
                <a:latin typeface="Calibri" pitchFamily="34" charset="0"/>
                <a:ea typeface="Times New Roman"/>
              </a:rPr>
              <a:t>и</a:t>
            </a:r>
            <a:r>
              <a:rPr lang="ru-RU" sz="1500" b="0" spc="5" dirty="0">
                <a:latin typeface="Calibri" pitchFamily="34" charset="0"/>
                <a:ea typeface="Times New Roman"/>
              </a:rPr>
              <a:t> </a:t>
            </a:r>
            <a:r>
              <a:rPr lang="ru-RU" sz="1500" b="0" dirty="0">
                <a:latin typeface="Calibri" pitchFamily="34" charset="0"/>
                <a:ea typeface="Times New Roman"/>
              </a:rPr>
              <a:t>не</a:t>
            </a:r>
            <a:r>
              <a:rPr lang="ru-RU" sz="1500" b="0" spc="5" dirty="0">
                <a:latin typeface="Calibri" pitchFamily="34" charset="0"/>
                <a:ea typeface="Times New Roman"/>
              </a:rPr>
              <a:t> </a:t>
            </a:r>
            <a:r>
              <a:rPr lang="ru-RU" sz="1500" b="0" dirty="0">
                <a:latin typeface="Calibri" pitchFamily="34" charset="0"/>
                <a:ea typeface="Times New Roman"/>
              </a:rPr>
              <a:t>очищены от</a:t>
            </a:r>
            <a:r>
              <a:rPr lang="ru-RU" sz="1500" b="0" spc="-5" dirty="0">
                <a:latin typeface="Calibri" pitchFamily="34" charset="0"/>
                <a:ea typeface="Times New Roman"/>
              </a:rPr>
              <a:t> </a:t>
            </a:r>
            <a:r>
              <a:rPr lang="ru-RU" sz="1500" b="0" dirty="0">
                <a:latin typeface="Calibri" pitchFamily="34" charset="0"/>
                <a:ea typeface="Times New Roman"/>
              </a:rPr>
              <a:t>сажи;</a:t>
            </a:r>
          </a:p>
          <a:p>
            <a:pPr marL="90805" marR="86360" indent="457200" algn="just">
              <a:lnSpc>
                <a:spcPct val="120000"/>
              </a:lnSpc>
              <a:spcBef>
                <a:spcPts val="0"/>
              </a:spcBef>
            </a:pPr>
            <a:r>
              <a:rPr lang="ru-RU" sz="1500" b="0" dirty="0">
                <a:latin typeface="Calibri" pitchFamily="34" charset="0"/>
                <a:ea typeface="Times New Roman"/>
              </a:rPr>
              <a:t>и)</a:t>
            </a:r>
            <a:r>
              <a:rPr lang="ru-RU" sz="1500" b="0" spc="5" dirty="0">
                <a:latin typeface="Calibri" pitchFamily="34" charset="0"/>
                <a:ea typeface="Times New Roman"/>
              </a:rPr>
              <a:t> </a:t>
            </a:r>
            <a:r>
              <a:rPr lang="ru-RU" sz="1500" b="0" dirty="0">
                <a:latin typeface="Calibri" pitchFamily="34" charset="0"/>
                <a:ea typeface="Times New Roman"/>
              </a:rPr>
              <a:t>чистить</a:t>
            </a:r>
            <a:r>
              <a:rPr lang="ru-RU" sz="1500" b="0" spc="5" dirty="0">
                <a:latin typeface="Calibri" pitchFamily="34" charset="0"/>
                <a:ea typeface="Times New Roman"/>
              </a:rPr>
              <a:t> </a:t>
            </a:r>
            <a:r>
              <a:rPr lang="ru-RU" sz="1500" b="0" dirty="0">
                <a:latin typeface="Calibri" pitchFamily="34" charset="0"/>
                <a:ea typeface="Times New Roman"/>
              </a:rPr>
              <a:t>котел</a:t>
            </a:r>
            <a:r>
              <a:rPr lang="ru-RU" sz="1500" b="0" spc="5" dirty="0">
                <a:latin typeface="Calibri" pitchFamily="34" charset="0"/>
                <a:ea typeface="Times New Roman"/>
              </a:rPr>
              <a:t> </a:t>
            </a:r>
            <a:r>
              <a:rPr lang="ru-RU" sz="1500" b="0" dirty="0">
                <a:latin typeface="Calibri" pitchFamily="34" charset="0"/>
                <a:ea typeface="Times New Roman"/>
              </a:rPr>
              <a:t>при</a:t>
            </a:r>
            <a:r>
              <a:rPr lang="ru-RU" sz="1500" b="0" spc="5" dirty="0">
                <a:latin typeface="Calibri" pitchFamily="34" charset="0"/>
                <a:ea typeface="Times New Roman"/>
              </a:rPr>
              <a:t> </a:t>
            </a:r>
            <a:r>
              <a:rPr lang="ru-RU" sz="1500" b="0" dirty="0">
                <a:latin typeface="Calibri" pitchFamily="34" charset="0"/>
                <a:ea typeface="Times New Roman"/>
              </a:rPr>
              <a:t>открытой</a:t>
            </a:r>
            <a:r>
              <a:rPr lang="ru-RU" sz="1500" b="0" spc="5" dirty="0">
                <a:latin typeface="Calibri" pitchFamily="34" charset="0"/>
                <a:ea typeface="Times New Roman"/>
              </a:rPr>
              <a:t> </a:t>
            </a:r>
            <a:r>
              <a:rPr lang="ru-RU" sz="1500" b="0" dirty="0">
                <a:latin typeface="Calibri" pitchFamily="34" charset="0"/>
                <a:ea typeface="Times New Roman"/>
              </a:rPr>
              <a:t>двери</a:t>
            </a:r>
            <a:r>
              <a:rPr lang="ru-RU" sz="1500" b="0" spc="5" dirty="0">
                <a:latin typeface="Calibri" pitchFamily="34" charset="0"/>
                <a:ea typeface="Times New Roman"/>
              </a:rPr>
              <a:t> </a:t>
            </a:r>
            <a:r>
              <a:rPr lang="ru-RU" sz="1500" b="0" dirty="0">
                <a:latin typeface="Calibri" pitchFamily="34" charset="0"/>
                <a:ea typeface="Times New Roman"/>
              </a:rPr>
              <a:t>тамбура</a:t>
            </a:r>
            <a:r>
              <a:rPr lang="ru-RU" sz="1500" b="0" spc="5" dirty="0">
                <a:latin typeface="Calibri" pitchFamily="34" charset="0"/>
                <a:ea typeface="Times New Roman"/>
              </a:rPr>
              <a:t> </a:t>
            </a:r>
            <a:r>
              <a:rPr lang="ru-RU" sz="1500" b="0" dirty="0">
                <a:latin typeface="Calibri" pitchFamily="34" charset="0"/>
                <a:ea typeface="Times New Roman"/>
              </a:rPr>
              <a:t>в</a:t>
            </a:r>
            <a:r>
              <a:rPr lang="ru-RU" sz="1500" b="0" spc="5" dirty="0">
                <a:latin typeface="Calibri" pitchFamily="34" charset="0"/>
                <a:ea typeface="Times New Roman"/>
              </a:rPr>
              <a:t> </a:t>
            </a:r>
            <a:r>
              <a:rPr lang="ru-RU" sz="1500" b="0" dirty="0">
                <a:latin typeface="Calibri" pitchFamily="34" charset="0"/>
                <a:ea typeface="Times New Roman"/>
              </a:rPr>
              <a:t>железнодорожном</a:t>
            </a:r>
            <a:r>
              <a:rPr lang="ru-RU" sz="1500" b="0" spc="5" dirty="0">
                <a:latin typeface="Calibri" pitchFamily="34" charset="0"/>
                <a:ea typeface="Times New Roman"/>
              </a:rPr>
              <a:t> </a:t>
            </a:r>
            <a:r>
              <a:rPr lang="ru-RU" sz="1500" b="0" dirty="0">
                <a:latin typeface="Calibri" pitchFamily="34" charset="0"/>
                <a:ea typeface="Times New Roman"/>
              </a:rPr>
              <a:t>подвижном</a:t>
            </a:r>
            <a:r>
              <a:rPr lang="ru-RU" sz="1500" b="0" spc="-10" dirty="0">
                <a:latin typeface="Calibri" pitchFamily="34" charset="0"/>
                <a:ea typeface="Times New Roman"/>
              </a:rPr>
              <a:t> </a:t>
            </a:r>
            <a:r>
              <a:rPr lang="ru-RU" sz="1500" b="0" dirty="0">
                <a:latin typeface="Calibri" pitchFamily="34" charset="0"/>
                <a:ea typeface="Times New Roman"/>
              </a:rPr>
              <a:t>составе при</a:t>
            </a:r>
            <a:r>
              <a:rPr lang="ru-RU" sz="1500" b="0" spc="-5" dirty="0">
                <a:latin typeface="Calibri" pitchFamily="34" charset="0"/>
                <a:ea typeface="Times New Roman"/>
              </a:rPr>
              <a:t> </a:t>
            </a:r>
            <a:r>
              <a:rPr lang="ru-RU" sz="1500" b="0" dirty="0">
                <a:latin typeface="Calibri" pitchFamily="34" charset="0"/>
                <a:ea typeface="Times New Roman"/>
              </a:rPr>
              <a:t>движении</a:t>
            </a:r>
            <a:r>
              <a:rPr lang="ru-RU" sz="1500" b="0" dirty="0" smtClean="0">
                <a:latin typeface="Calibri" pitchFamily="34" charset="0"/>
                <a:ea typeface="Times New Roman"/>
              </a:rPr>
              <a:t>.</a:t>
            </a:r>
            <a:endParaRPr lang="ru-RU" sz="1500" b="0" dirty="0">
              <a:latin typeface="Calibri" pitchFamily="34" charset="0"/>
              <a:ea typeface="Times New Roman"/>
            </a:endParaRPr>
          </a:p>
        </p:txBody>
      </p:sp>
      <p:sp>
        <p:nvSpPr>
          <p:cNvPr id="2" name="Прямоугольник 1"/>
          <p:cNvSpPr/>
          <p:nvPr/>
        </p:nvSpPr>
        <p:spPr>
          <a:xfrm>
            <a:off x="3851920" y="5373216"/>
            <a:ext cx="4572000" cy="1200329"/>
          </a:xfrm>
          <a:prstGeom prst="rect">
            <a:avLst/>
          </a:prstGeom>
        </p:spPr>
        <p:txBody>
          <a:bodyPr>
            <a:spAutoFit/>
          </a:bodyPr>
          <a:lstStyle/>
          <a:p>
            <a:pPr lvl="0" algn="ctr"/>
            <a:r>
              <a:rPr lang="ru-RU" b="1" dirty="0">
                <a:solidFill>
                  <a:srgbClr val="002060"/>
                </a:solidFill>
                <a:latin typeface="Calibri" pitchFamily="34" charset="0"/>
              </a:rPr>
              <a:t>ТЕМА 2.8. ТРЕБОВАНИЯ ПОЖАРНОЙ БЕЗОПАСНОСТИ К СИСТЕМАМ ТЕПЛОСНАБЖЕНИЯ И ОТОПЛЕНИЯ. ПЕЧНОЕ ОТОПЛЕНИЕ</a:t>
            </a:r>
          </a:p>
        </p:txBody>
      </p:sp>
    </p:spTree>
    <p:extLst>
      <p:ext uri="{BB962C8B-B14F-4D97-AF65-F5344CB8AC3E}">
        <p14:creationId xmlns:p14="http://schemas.microsoft.com/office/powerpoint/2010/main" val="419847537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332656"/>
            <a:ext cx="8784976" cy="4536504"/>
          </a:xfrm>
        </p:spPr>
        <p:txBody>
          <a:bodyPr>
            <a:normAutofit fontScale="25000" lnSpcReduction="20000"/>
          </a:bodyPr>
          <a:lstStyle/>
          <a:p>
            <a:pPr marL="548005" algn="just">
              <a:spcAft>
                <a:spcPts val="0"/>
              </a:spcAft>
            </a:pPr>
            <a:r>
              <a:rPr lang="ru-RU" sz="5600" kern="0" dirty="0">
                <a:latin typeface="Times New Roman"/>
                <a:ea typeface="Times New Roman"/>
              </a:rPr>
              <a:t>Требования</a:t>
            </a:r>
            <a:r>
              <a:rPr lang="ru-RU" sz="5600" kern="0" spc="-25" dirty="0">
                <a:latin typeface="Times New Roman"/>
                <a:ea typeface="Times New Roman"/>
              </a:rPr>
              <a:t> </a:t>
            </a:r>
            <a:r>
              <a:rPr lang="ru-RU" sz="5600" kern="0" dirty="0">
                <a:latin typeface="Times New Roman"/>
                <a:ea typeface="Times New Roman"/>
              </a:rPr>
              <a:t>пожарной</a:t>
            </a:r>
            <a:r>
              <a:rPr lang="ru-RU" sz="5600" kern="0" spc="-25" dirty="0">
                <a:latin typeface="Times New Roman"/>
                <a:ea typeface="Times New Roman"/>
              </a:rPr>
              <a:t> </a:t>
            </a:r>
            <a:r>
              <a:rPr lang="ru-RU" sz="5600" kern="0" dirty="0">
                <a:latin typeface="Times New Roman"/>
                <a:ea typeface="Times New Roman"/>
              </a:rPr>
              <a:t>безопасности</a:t>
            </a:r>
            <a:r>
              <a:rPr lang="ru-RU" sz="5600" kern="0" spc="-15" dirty="0">
                <a:latin typeface="Times New Roman"/>
                <a:ea typeface="Times New Roman"/>
              </a:rPr>
              <a:t> </a:t>
            </a:r>
            <a:r>
              <a:rPr lang="ru-RU" sz="5600" kern="0" dirty="0">
                <a:latin typeface="Times New Roman"/>
                <a:ea typeface="Times New Roman"/>
              </a:rPr>
              <a:t>к</a:t>
            </a:r>
            <a:r>
              <a:rPr lang="ru-RU" sz="5600" kern="0" spc="-20" dirty="0">
                <a:latin typeface="Times New Roman"/>
                <a:ea typeface="Times New Roman"/>
              </a:rPr>
              <a:t> </a:t>
            </a:r>
            <a:r>
              <a:rPr lang="ru-RU" sz="5600" kern="0" dirty="0">
                <a:latin typeface="Times New Roman"/>
                <a:ea typeface="Times New Roman"/>
              </a:rPr>
              <a:t>отопительным</a:t>
            </a:r>
            <a:r>
              <a:rPr lang="ru-RU" sz="5600" kern="0" spc="-20" dirty="0">
                <a:latin typeface="Times New Roman"/>
                <a:ea typeface="Times New Roman"/>
              </a:rPr>
              <a:t> </a:t>
            </a:r>
            <a:r>
              <a:rPr lang="ru-RU" sz="5600" kern="0" dirty="0" smtClean="0">
                <a:latin typeface="Times New Roman"/>
                <a:ea typeface="Times New Roman"/>
              </a:rPr>
              <a:t>приборам</a:t>
            </a:r>
          </a:p>
          <a:p>
            <a:pPr marL="0" indent="0" algn="just">
              <a:lnSpc>
                <a:spcPct val="120000"/>
              </a:lnSpc>
              <a:spcBef>
                <a:spcPts val="0"/>
              </a:spcBef>
            </a:pPr>
            <a:endParaRPr lang="ru-RU" sz="4400" b="0" dirty="0" smtClean="0">
              <a:latin typeface="Calibri" pitchFamily="34" charset="0"/>
              <a:ea typeface="Times New Roman"/>
            </a:endParaRPr>
          </a:p>
          <a:p>
            <a:pPr marL="0" indent="0" algn="just">
              <a:lnSpc>
                <a:spcPct val="120000"/>
              </a:lnSpc>
              <a:spcBef>
                <a:spcPts val="0"/>
              </a:spcBef>
            </a:pPr>
            <a:r>
              <a:rPr lang="ru-RU" sz="5600" b="0" dirty="0" smtClean="0">
                <a:latin typeface="Calibri" pitchFamily="34" charset="0"/>
                <a:ea typeface="Times New Roman"/>
              </a:rPr>
              <a:t>В </a:t>
            </a:r>
            <a:r>
              <a:rPr lang="ru-RU" sz="5600" b="0" dirty="0">
                <a:latin typeface="Calibri" pitchFamily="34" charset="0"/>
                <a:ea typeface="Times New Roman"/>
              </a:rPr>
              <a:t>помещениях с выделением пыли горючих материалов категорий А, Б,</a:t>
            </a:r>
            <a:r>
              <a:rPr lang="ru-RU" sz="5600" b="0" spc="5" dirty="0">
                <a:latin typeface="Calibri" pitchFamily="34" charset="0"/>
                <a:ea typeface="Times New Roman"/>
              </a:rPr>
              <a:t> </a:t>
            </a:r>
            <a:r>
              <a:rPr lang="ru-RU" sz="5600" b="0" dirty="0">
                <a:latin typeface="Calibri" pitchFamily="34" charset="0"/>
                <a:ea typeface="Times New Roman"/>
              </a:rPr>
              <a:t>В1-В3 отопительные приборы систем водяного </a:t>
            </a:r>
            <a:r>
              <a:rPr lang="ru-RU" sz="5600" b="0" dirty="0" smtClean="0">
                <a:latin typeface="Calibri" pitchFamily="34" charset="0"/>
                <a:ea typeface="Times New Roman"/>
              </a:rPr>
              <a:t>и парового </a:t>
            </a:r>
            <a:r>
              <a:rPr lang="ru-RU" sz="5600" b="0" dirty="0">
                <a:latin typeface="Calibri" pitchFamily="34" charset="0"/>
                <a:ea typeface="Times New Roman"/>
              </a:rPr>
              <a:t>отопления следует</a:t>
            </a:r>
            <a:r>
              <a:rPr lang="ru-RU" sz="5600" b="0" spc="5" dirty="0">
                <a:latin typeface="Calibri" pitchFamily="34" charset="0"/>
                <a:ea typeface="Times New Roman"/>
              </a:rPr>
              <a:t> </a:t>
            </a:r>
            <a:r>
              <a:rPr lang="ru-RU" sz="5600" b="0" dirty="0" smtClean="0">
                <a:latin typeface="Calibri" pitchFamily="34" charset="0"/>
                <a:ea typeface="Times New Roman"/>
              </a:rPr>
              <a:t>предусматривать с</a:t>
            </a:r>
            <a:r>
              <a:rPr lang="ru-RU" sz="5600" b="0" spc="-10" dirty="0" smtClean="0">
                <a:latin typeface="Calibri" pitchFamily="34" charset="0"/>
                <a:ea typeface="Times New Roman"/>
              </a:rPr>
              <a:t> </a:t>
            </a:r>
            <a:r>
              <a:rPr lang="ru-RU" sz="5600" b="0" dirty="0">
                <a:latin typeface="Calibri" pitchFamily="34" charset="0"/>
                <a:ea typeface="Times New Roman"/>
              </a:rPr>
              <a:t>гладкой</a:t>
            </a:r>
            <a:r>
              <a:rPr lang="ru-RU" sz="5600" b="0" spc="-10" dirty="0">
                <a:latin typeface="Calibri" pitchFamily="34" charset="0"/>
                <a:ea typeface="Times New Roman"/>
              </a:rPr>
              <a:t> </a:t>
            </a:r>
            <a:r>
              <a:rPr lang="ru-RU" sz="5600" b="0" dirty="0">
                <a:latin typeface="Calibri" pitchFamily="34" charset="0"/>
                <a:ea typeface="Times New Roman"/>
              </a:rPr>
              <a:t>поверхностью,</a:t>
            </a:r>
            <a:r>
              <a:rPr lang="ru-RU" sz="5600" b="0" spc="-20" dirty="0">
                <a:latin typeface="Calibri" pitchFamily="34" charset="0"/>
                <a:ea typeface="Times New Roman"/>
              </a:rPr>
              <a:t> </a:t>
            </a:r>
            <a:r>
              <a:rPr lang="ru-RU" sz="5600" b="0" dirty="0">
                <a:latin typeface="Calibri" pitchFamily="34" charset="0"/>
                <a:ea typeface="Times New Roman"/>
              </a:rPr>
              <a:t>допускающей</a:t>
            </a:r>
            <a:r>
              <a:rPr lang="ru-RU" sz="5600" b="0" spc="-10" dirty="0">
                <a:latin typeface="Calibri" pitchFamily="34" charset="0"/>
                <a:ea typeface="Times New Roman"/>
              </a:rPr>
              <a:t> </a:t>
            </a:r>
            <a:r>
              <a:rPr lang="ru-RU" sz="5600" b="0" dirty="0">
                <a:latin typeface="Calibri" pitchFamily="34" charset="0"/>
                <a:ea typeface="Times New Roman"/>
              </a:rPr>
              <a:t>легкую</a:t>
            </a:r>
            <a:r>
              <a:rPr lang="ru-RU" sz="5600" b="0" spc="-10" dirty="0">
                <a:latin typeface="Calibri" pitchFamily="34" charset="0"/>
                <a:ea typeface="Times New Roman"/>
              </a:rPr>
              <a:t> </a:t>
            </a:r>
            <a:r>
              <a:rPr lang="ru-RU" sz="5600" b="0" dirty="0" smtClean="0">
                <a:latin typeface="Calibri" pitchFamily="34" charset="0"/>
                <a:ea typeface="Times New Roman"/>
              </a:rPr>
              <a:t>очистку:</a:t>
            </a:r>
          </a:p>
          <a:p>
            <a:pPr marL="0" algn="just">
              <a:lnSpc>
                <a:spcPct val="120000"/>
              </a:lnSpc>
              <a:spcBef>
                <a:spcPts val="0"/>
              </a:spcBef>
            </a:pPr>
            <a:r>
              <a:rPr lang="ru-RU" sz="5600" b="0" dirty="0" smtClean="0">
                <a:latin typeface="Calibri" pitchFamily="34" charset="0"/>
                <a:ea typeface="Times New Roman"/>
              </a:rPr>
              <a:t>а</a:t>
            </a:r>
            <a:r>
              <a:rPr lang="ru-RU" sz="5600" b="0" dirty="0">
                <a:latin typeface="Calibri" pitchFamily="34" charset="0"/>
                <a:ea typeface="Times New Roman"/>
              </a:rPr>
              <a:t>)</a:t>
            </a:r>
            <a:r>
              <a:rPr lang="ru-RU" sz="5600" b="0" spc="5" dirty="0">
                <a:latin typeface="Calibri" pitchFamily="34" charset="0"/>
                <a:ea typeface="Times New Roman"/>
              </a:rPr>
              <a:t> </a:t>
            </a:r>
            <a:r>
              <a:rPr lang="ru-RU" sz="5600" b="0" dirty="0">
                <a:latin typeface="Calibri" pitchFamily="34" charset="0"/>
                <a:ea typeface="Times New Roman"/>
              </a:rPr>
              <a:t>радиаторы секционные или панельные одинарные;</a:t>
            </a:r>
            <a:r>
              <a:rPr lang="ru-RU" sz="5600" b="0" spc="-335" dirty="0">
                <a:latin typeface="Calibri" pitchFamily="34" charset="0"/>
                <a:ea typeface="Times New Roman"/>
              </a:rPr>
              <a:t> </a:t>
            </a:r>
            <a:endParaRPr lang="ru-RU" sz="5600" b="0" dirty="0">
              <a:latin typeface="Calibri" pitchFamily="34" charset="0"/>
              <a:ea typeface="Times New Roman"/>
            </a:endParaRPr>
          </a:p>
          <a:p>
            <a:pPr marL="0" marR="1494790" indent="0" algn="just">
              <a:lnSpc>
                <a:spcPct val="120000"/>
              </a:lnSpc>
              <a:spcBef>
                <a:spcPts val="0"/>
              </a:spcBef>
            </a:pPr>
            <a:r>
              <a:rPr lang="ru-RU" sz="5600" b="0" dirty="0">
                <a:latin typeface="Calibri" pitchFamily="34" charset="0"/>
                <a:ea typeface="Times New Roman"/>
              </a:rPr>
              <a:t>б)</a:t>
            </a:r>
            <a:r>
              <a:rPr lang="ru-RU" sz="5600" b="0" spc="145" dirty="0">
                <a:latin typeface="Calibri" pitchFamily="34" charset="0"/>
                <a:ea typeface="Times New Roman"/>
              </a:rPr>
              <a:t> </a:t>
            </a:r>
            <a:r>
              <a:rPr lang="ru-RU" sz="5600" b="0" dirty="0">
                <a:latin typeface="Calibri" pitchFamily="34" charset="0"/>
                <a:ea typeface="Times New Roman"/>
              </a:rPr>
              <a:t>отопительные</a:t>
            </a:r>
            <a:r>
              <a:rPr lang="ru-RU" sz="5600" b="0" spc="-20" dirty="0">
                <a:latin typeface="Calibri" pitchFamily="34" charset="0"/>
                <a:ea typeface="Times New Roman"/>
              </a:rPr>
              <a:t> </a:t>
            </a:r>
            <a:r>
              <a:rPr lang="ru-RU" sz="5600" b="0" dirty="0">
                <a:latin typeface="Calibri" pitchFamily="34" charset="0"/>
                <a:ea typeface="Times New Roman"/>
              </a:rPr>
              <a:t>приборы</a:t>
            </a:r>
            <a:r>
              <a:rPr lang="ru-RU" sz="5600" b="0" spc="-15" dirty="0">
                <a:latin typeface="Calibri" pitchFamily="34" charset="0"/>
                <a:ea typeface="Times New Roman"/>
              </a:rPr>
              <a:t> </a:t>
            </a:r>
            <a:r>
              <a:rPr lang="ru-RU" sz="5600" b="0" dirty="0">
                <a:latin typeface="Calibri" pitchFamily="34" charset="0"/>
                <a:ea typeface="Times New Roman"/>
              </a:rPr>
              <a:t>из</a:t>
            </a:r>
            <a:r>
              <a:rPr lang="ru-RU" sz="5600" b="0" spc="-15" dirty="0">
                <a:latin typeface="Calibri" pitchFamily="34" charset="0"/>
                <a:ea typeface="Times New Roman"/>
              </a:rPr>
              <a:t> </a:t>
            </a:r>
            <a:r>
              <a:rPr lang="ru-RU" sz="5600" b="0" dirty="0">
                <a:latin typeface="Calibri" pitchFamily="34" charset="0"/>
                <a:ea typeface="Times New Roman"/>
              </a:rPr>
              <a:t>гладких</a:t>
            </a:r>
            <a:r>
              <a:rPr lang="ru-RU" sz="5600" b="0" spc="-20" dirty="0">
                <a:latin typeface="Calibri" pitchFamily="34" charset="0"/>
                <a:ea typeface="Times New Roman"/>
              </a:rPr>
              <a:t> </a:t>
            </a:r>
            <a:r>
              <a:rPr lang="ru-RU" sz="5600" b="0" dirty="0">
                <a:latin typeface="Calibri" pitchFamily="34" charset="0"/>
                <a:ea typeface="Times New Roman"/>
              </a:rPr>
              <a:t>стальных</a:t>
            </a:r>
            <a:r>
              <a:rPr lang="ru-RU" sz="5600" b="0" spc="-15" dirty="0">
                <a:latin typeface="Calibri" pitchFamily="34" charset="0"/>
                <a:ea typeface="Times New Roman"/>
              </a:rPr>
              <a:t> </a:t>
            </a:r>
            <a:r>
              <a:rPr lang="ru-RU" sz="5600" b="0" dirty="0">
                <a:latin typeface="Calibri" pitchFamily="34" charset="0"/>
                <a:ea typeface="Times New Roman"/>
              </a:rPr>
              <a:t>труб.</a:t>
            </a:r>
          </a:p>
          <a:p>
            <a:pPr marL="0" indent="0">
              <a:lnSpc>
                <a:spcPct val="120000"/>
              </a:lnSpc>
              <a:spcBef>
                <a:spcPts val="0"/>
              </a:spcBef>
            </a:pPr>
            <a:r>
              <a:rPr lang="ru-RU" sz="5600" b="0" dirty="0">
                <a:latin typeface="Calibri" pitchFamily="34" charset="0"/>
                <a:ea typeface="Times New Roman"/>
              </a:rPr>
              <a:t> </a:t>
            </a:r>
            <a:r>
              <a:rPr lang="ru-RU" sz="5600" b="0" dirty="0" smtClean="0">
                <a:latin typeface="Calibri" pitchFamily="34" charset="0"/>
                <a:ea typeface="Times New Roman"/>
              </a:rPr>
              <a:t>Отопительные </a:t>
            </a:r>
            <a:r>
              <a:rPr lang="ru-RU" sz="5600" b="0" dirty="0">
                <a:latin typeface="Calibri" pitchFamily="34" charset="0"/>
                <a:ea typeface="Times New Roman"/>
              </a:rPr>
              <a:t>приборы в помещениях категорий А, Б, В1, В2 следует</a:t>
            </a:r>
            <a:r>
              <a:rPr lang="ru-RU" sz="5600" b="0" spc="5" dirty="0">
                <a:latin typeface="Calibri" pitchFamily="34" charset="0"/>
                <a:ea typeface="Times New Roman"/>
              </a:rPr>
              <a:t> </a:t>
            </a:r>
            <a:r>
              <a:rPr lang="ru-RU" sz="5600" b="0" dirty="0">
                <a:latin typeface="Calibri" pitchFamily="34" charset="0"/>
                <a:ea typeface="Times New Roman"/>
              </a:rPr>
              <a:t>размещать на расстоянии (в свету) более 100 мм от поверхности стен; не</a:t>
            </a:r>
            <a:r>
              <a:rPr lang="ru-RU" sz="5600" b="0" spc="5" dirty="0">
                <a:latin typeface="Calibri" pitchFamily="34" charset="0"/>
                <a:ea typeface="Times New Roman"/>
              </a:rPr>
              <a:t> </a:t>
            </a:r>
            <a:r>
              <a:rPr lang="ru-RU" sz="5600" b="0" dirty="0">
                <a:latin typeface="Calibri" pitchFamily="34" charset="0"/>
                <a:ea typeface="Times New Roman"/>
              </a:rPr>
              <a:t>допускается</a:t>
            </a:r>
            <a:r>
              <a:rPr lang="ru-RU" sz="5600" b="0" spc="-15" dirty="0">
                <a:latin typeface="Calibri" pitchFamily="34" charset="0"/>
                <a:ea typeface="Times New Roman"/>
              </a:rPr>
              <a:t> </a:t>
            </a:r>
            <a:r>
              <a:rPr lang="ru-RU" sz="5600" b="0" dirty="0">
                <a:latin typeface="Calibri" pitchFamily="34" charset="0"/>
                <a:ea typeface="Times New Roman"/>
              </a:rPr>
              <a:t>размещать</a:t>
            </a:r>
            <a:r>
              <a:rPr lang="ru-RU" sz="5600" b="0" spc="-10" dirty="0">
                <a:latin typeface="Calibri" pitchFamily="34" charset="0"/>
                <a:ea typeface="Times New Roman"/>
              </a:rPr>
              <a:t> </a:t>
            </a:r>
            <a:r>
              <a:rPr lang="ru-RU" sz="5600" b="0" dirty="0">
                <a:latin typeface="Calibri" pitchFamily="34" charset="0"/>
                <a:ea typeface="Times New Roman"/>
              </a:rPr>
              <a:t>отопительные</a:t>
            </a:r>
            <a:r>
              <a:rPr lang="ru-RU" sz="5600" b="0" spc="-5" dirty="0">
                <a:latin typeface="Calibri" pitchFamily="34" charset="0"/>
                <a:ea typeface="Times New Roman"/>
              </a:rPr>
              <a:t> </a:t>
            </a:r>
            <a:r>
              <a:rPr lang="ru-RU" sz="5600" b="0" dirty="0">
                <a:latin typeface="Calibri" pitchFamily="34" charset="0"/>
                <a:ea typeface="Times New Roman"/>
              </a:rPr>
              <a:t>приборы</a:t>
            </a:r>
            <a:r>
              <a:rPr lang="ru-RU" sz="5600" b="0" spc="-10" dirty="0">
                <a:latin typeface="Calibri" pitchFamily="34" charset="0"/>
                <a:ea typeface="Times New Roman"/>
              </a:rPr>
              <a:t> </a:t>
            </a:r>
            <a:r>
              <a:rPr lang="ru-RU" sz="5600" b="0" dirty="0">
                <a:latin typeface="Calibri" pitchFamily="34" charset="0"/>
                <a:ea typeface="Times New Roman"/>
              </a:rPr>
              <a:t>в</a:t>
            </a:r>
            <a:r>
              <a:rPr lang="ru-RU" sz="5600" b="0" spc="-5" dirty="0">
                <a:latin typeface="Calibri" pitchFamily="34" charset="0"/>
                <a:ea typeface="Times New Roman"/>
              </a:rPr>
              <a:t> </a:t>
            </a:r>
            <a:r>
              <a:rPr lang="ru-RU" sz="5600" b="0" dirty="0">
                <a:latin typeface="Calibri" pitchFamily="34" charset="0"/>
                <a:ea typeface="Times New Roman"/>
              </a:rPr>
              <a:t>нишах.</a:t>
            </a:r>
          </a:p>
          <a:p>
            <a:pPr marL="0" marR="83820" indent="0" algn="just">
              <a:lnSpc>
                <a:spcPct val="120000"/>
              </a:lnSpc>
              <a:spcBef>
                <a:spcPts val="0"/>
              </a:spcBef>
            </a:pPr>
            <a:r>
              <a:rPr lang="ru-RU" sz="5600" b="0" dirty="0">
                <a:latin typeface="Calibri" pitchFamily="34" charset="0"/>
                <a:ea typeface="Times New Roman"/>
              </a:rPr>
              <a:t>В помещениях для наполнения и хранения баллонов со сжатым или</a:t>
            </a:r>
            <a:r>
              <a:rPr lang="ru-RU" sz="5600" b="0" spc="5" dirty="0">
                <a:latin typeface="Calibri" pitchFamily="34" charset="0"/>
                <a:ea typeface="Times New Roman"/>
              </a:rPr>
              <a:t> </a:t>
            </a:r>
            <a:r>
              <a:rPr lang="ru-RU" sz="5600" b="0" dirty="0">
                <a:latin typeface="Calibri" pitchFamily="34" charset="0"/>
                <a:ea typeface="Times New Roman"/>
              </a:rPr>
              <a:t>сжиженным</a:t>
            </a:r>
            <a:r>
              <a:rPr lang="ru-RU" sz="5600" b="0" spc="-30" dirty="0">
                <a:latin typeface="Calibri" pitchFamily="34" charset="0"/>
                <a:ea typeface="Times New Roman"/>
              </a:rPr>
              <a:t> </a:t>
            </a:r>
            <a:r>
              <a:rPr lang="ru-RU" sz="5600" b="0" dirty="0">
                <a:latin typeface="Calibri" pitchFamily="34" charset="0"/>
                <a:ea typeface="Times New Roman"/>
              </a:rPr>
              <a:t>газом,</a:t>
            </a:r>
            <a:r>
              <a:rPr lang="ru-RU" sz="5600" b="0" spc="-25" dirty="0">
                <a:latin typeface="Calibri" pitchFamily="34" charset="0"/>
                <a:ea typeface="Times New Roman"/>
              </a:rPr>
              <a:t> </a:t>
            </a:r>
            <a:r>
              <a:rPr lang="ru-RU" sz="5600" b="0" dirty="0">
                <a:latin typeface="Calibri" pitchFamily="34" charset="0"/>
                <a:ea typeface="Times New Roman"/>
              </a:rPr>
              <a:t>а</a:t>
            </a:r>
            <a:r>
              <a:rPr lang="ru-RU" sz="5600" b="0" spc="-25" dirty="0">
                <a:latin typeface="Calibri" pitchFamily="34" charset="0"/>
                <a:ea typeface="Times New Roman"/>
              </a:rPr>
              <a:t> </a:t>
            </a:r>
            <a:r>
              <a:rPr lang="ru-RU" sz="5600" b="0" dirty="0">
                <a:latin typeface="Calibri" pitchFamily="34" charset="0"/>
                <a:ea typeface="Times New Roman"/>
              </a:rPr>
              <a:t>также</a:t>
            </a:r>
            <a:r>
              <a:rPr lang="ru-RU" sz="5600" b="0" spc="-25" dirty="0">
                <a:latin typeface="Calibri" pitchFamily="34" charset="0"/>
                <a:ea typeface="Times New Roman"/>
              </a:rPr>
              <a:t> </a:t>
            </a:r>
            <a:r>
              <a:rPr lang="ru-RU" sz="5600" b="0" dirty="0">
                <a:latin typeface="Calibri" pitchFamily="34" charset="0"/>
                <a:ea typeface="Times New Roman"/>
              </a:rPr>
              <a:t>в</a:t>
            </a:r>
            <a:r>
              <a:rPr lang="ru-RU" sz="5600" b="0" spc="-20" dirty="0">
                <a:latin typeface="Calibri" pitchFamily="34" charset="0"/>
                <a:ea typeface="Times New Roman"/>
              </a:rPr>
              <a:t> </a:t>
            </a:r>
            <a:r>
              <a:rPr lang="ru-RU" sz="5600" b="0" dirty="0">
                <a:latin typeface="Calibri" pitchFamily="34" charset="0"/>
                <a:ea typeface="Times New Roman"/>
              </a:rPr>
              <a:t>помещениях</a:t>
            </a:r>
            <a:r>
              <a:rPr lang="ru-RU" sz="5600" b="0" spc="-25" dirty="0">
                <a:latin typeface="Calibri" pitchFamily="34" charset="0"/>
                <a:ea typeface="Times New Roman"/>
              </a:rPr>
              <a:t> </a:t>
            </a:r>
            <a:r>
              <a:rPr lang="ru-RU" sz="5600" b="0" dirty="0">
                <a:latin typeface="Calibri" pitchFamily="34" charset="0"/>
                <a:ea typeface="Times New Roman"/>
              </a:rPr>
              <a:t>складов</a:t>
            </a:r>
            <a:r>
              <a:rPr lang="ru-RU" sz="5600" b="0" spc="-25" dirty="0">
                <a:latin typeface="Calibri" pitchFamily="34" charset="0"/>
                <a:ea typeface="Times New Roman"/>
              </a:rPr>
              <a:t> </a:t>
            </a:r>
            <a:r>
              <a:rPr lang="ru-RU" sz="5600" b="0" dirty="0">
                <a:latin typeface="Calibri" pitchFamily="34" charset="0"/>
                <a:ea typeface="Times New Roman"/>
              </a:rPr>
              <a:t>категорий</a:t>
            </a:r>
            <a:r>
              <a:rPr lang="ru-RU" sz="5600" b="0" spc="-25" dirty="0">
                <a:latin typeface="Calibri" pitchFamily="34" charset="0"/>
                <a:ea typeface="Times New Roman"/>
              </a:rPr>
              <a:t> </a:t>
            </a:r>
            <a:r>
              <a:rPr lang="ru-RU" sz="5600" b="0" dirty="0">
                <a:latin typeface="Calibri" pitchFamily="34" charset="0"/>
                <a:ea typeface="Times New Roman"/>
              </a:rPr>
              <a:t>А,</a:t>
            </a:r>
            <a:r>
              <a:rPr lang="ru-RU" sz="5600" b="0" spc="-30" dirty="0">
                <a:latin typeface="Calibri" pitchFamily="34" charset="0"/>
                <a:ea typeface="Times New Roman"/>
              </a:rPr>
              <a:t> </a:t>
            </a:r>
            <a:r>
              <a:rPr lang="ru-RU" sz="5600" b="0" dirty="0">
                <a:latin typeface="Calibri" pitchFamily="34" charset="0"/>
                <a:ea typeface="Times New Roman"/>
              </a:rPr>
              <a:t>Б,</a:t>
            </a:r>
            <a:r>
              <a:rPr lang="ru-RU" sz="5600" b="0" spc="-25" dirty="0">
                <a:latin typeface="Calibri" pitchFamily="34" charset="0"/>
                <a:ea typeface="Times New Roman"/>
              </a:rPr>
              <a:t> </a:t>
            </a:r>
            <a:r>
              <a:rPr lang="ru-RU" sz="5600" b="0" dirty="0">
                <a:latin typeface="Calibri" pitchFamily="34" charset="0"/>
                <a:ea typeface="Times New Roman"/>
              </a:rPr>
              <a:t>В1,</a:t>
            </a:r>
            <a:r>
              <a:rPr lang="ru-RU" sz="5600" b="0" spc="-20" dirty="0">
                <a:latin typeface="Calibri" pitchFamily="34" charset="0"/>
                <a:ea typeface="Times New Roman"/>
              </a:rPr>
              <a:t> </a:t>
            </a:r>
            <a:r>
              <a:rPr lang="ru-RU" sz="5600" b="0" dirty="0">
                <a:latin typeface="Calibri" pitchFamily="34" charset="0"/>
                <a:ea typeface="Times New Roman"/>
              </a:rPr>
              <a:t>В2,</a:t>
            </a:r>
            <a:r>
              <a:rPr lang="ru-RU" sz="5600" b="0" spc="-20" dirty="0">
                <a:latin typeface="Calibri" pitchFamily="34" charset="0"/>
                <a:ea typeface="Times New Roman"/>
              </a:rPr>
              <a:t> </a:t>
            </a:r>
            <a:r>
              <a:rPr lang="ru-RU" sz="5600" b="0" dirty="0">
                <a:latin typeface="Calibri" pitchFamily="34" charset="0"/>
                <a:ea typeface="Times New Roman"/>
              </a:rPr>
              <a:t>В3</a:t>
            </a:r>
            <a:r>
              <a:rPr lang="ru-RU" sz="5600" b="0" spc="-20" dirty="0">
                <a:latin typeface="Calibri" pitchFamily="34" charset="0"/>
                <a:ea typeface="Times New Roman"/>
              </a:rPr>
              <a:t> </a:t>
            </a:r>
            <a:r>
              <a:rPr lang="ru-RU" sz="5600" b="0" dirty="0">
                <a:latin typeface="Calibri" pitchFamily="34" charset="0"/>
                <a:ea typeface="Times New Roman"/>
              </a:rPr>
              <a:t>и</a:t>
            </a:r>
            <a:r>
              <a:rPr lang="ru-RU" sz="5600" b="0" spc="-340" dirty="0">
                <a:latin typeface="Calibri" pitchFamily="34" charset="0"/>
                <a:ea typeface="Times New Roman"/>
              </a:rPr>
              <a:t> </a:t>
            </a:r>
            <a:r>
              <a:rPr lang="ru-RU" sz="5600" b="0" dirty="0">
                <a:latin typeface="Calibri" pitchFamily="34" charset="0"/>
                <a:ea typeface="Times New Roman"/>
              </a:rPr>
              <a:t>кладовых</a:t>
            </a:r>
            <a:r>
              <a:rPr lang="ru-RU" sz="5600" b="0" spc="5" dirty="0">
                <a:latin typeface="Calibri" pitchFamily="34" charset="0"/>
                <a:ea typeface="Times New Roman"/>
              </a:rPr>
              <a:t> </a:t>
            </a:r>
            <a:r>
              <a:rPr lang="ru-RU" sz="5600" b="0" dirty="0">
                <a:latin typeface="Calibri" pitchFamily="34" charset="0"/>
                <a:ea typeface="Times New Roman"/>
              </a:rPr>
              <a:t>горючих</a:t>
            </a:r>
            <a:r>
              <a:rPr lang="ru-RU" sz="5600" b="0" spc="5" dirty="0">
                <a:latin typeface="Calibri" pitchFamily="34" charset="0"/>
                <a:ea typeface="Times New Roman"/>
              </a:rPr>
              <a:t> </a:t>
            </a:r>
            <a:r>
              <a:rPr lang="ru-RU" sz="5600" b="0" dirty="0">
                <a:latin typeface="Calibri" pitchFamily="34" charset="0"/>
                <a:ea typeface="Times New Roman"/>
              </a:rPr>
              <a:t>материалов</a:t>
            </a:r>
            <a:r>
              <a:rPr lang="ru-RU" sz="5600" b="0" spc="5" dirty="0">
                <a:latin typeface="Calibri" pitchFamily="34" charset="0"/>
                <a:ea typeface="Times New Roman"/>
              </a:rPr>
              <a:t> </a:t>
            </a:r>
            <a:r>
              <a:rPr lang="ru-RU" sz="5600" b="0" dirty="0">
                <a:latin typeface="Calibri" pitchFamily="34" charset="0"/>
                <a:ea typeface="Times New Roman"/>
              </a:rPr>
              <a:t>или</a:t>
            </a:r>
            <a:r>
              <a:rPr lang="ru-RU" sz="5600" b="0" spc="5" dirty="0">
                <a:latin typeface="Calibri" pitchFamily="34" charset="0"/>
                <a:ea typeface="Times New Roman"/>
              </a:rPr>
              <a:t> </a:t>
            </a:r>
            <a:r>
              <a:rPr lang="ru-RU" sz="5600" b="0" dirty="0">
                <a:latin typeface="Calibri" pitchFamily="34" charset="0"/>
                <a:ea typeface="Times New Roman"/>
              </a:rPr>
              <a:t>в</a:t>
            </a:r>
            <a:r>
              <a:rPr lang="ru-RU" sz="5600" b="0" spc="5" dirty="0">
                <a:latin typeface="Calibri" pitchFamily="34" charset="0"/>
                <a:ea typeface="Times New Roman"/>
              </a:rPr>
              <a:t> </a:t>
            </a:r>
            <a:r>
              <a:rPr lang="ru-RU" sz="5600" b="0" dirty="0">
                <a:latin typeface="Calibri" pitchFamily="34" charset="0"/>
                <a:ea typeface="Times New Roman"/>
              </a:rPr>
              <a:t>местах,</a:t>
            </a:r>
            <a:r>
              <a:rPr lang="ru-RU" sz="5600" b="0" spc="5" dirty="0">
                <a:latin typeface="Calibri" pitchFamily="34" charset="0"/>
                <a:ea typeface="Times New Roman"/>
              </a:rPr>
              <a:t> </a:t>
            </a:r>
            <a:r>
              <a:rPr lang="ru-RU" sz="5600" b="0" dirty="0">
                <a:latin typeface="Calibri" pitchFamily="34" charset="0"/>
                <a:ea typeface="Times New Roman"/>
              </a:rPr>
              <a:t>отведенных</a:t>
            </a:r>
            <a:r>
              <a:rPr lang="ru-RU" sz="5600" b="0" spc="5" dirty="0">
                <a:latin typeface="Calibri" pitchFamily="34" charset="0"/>
                <a:ea typeface="Times New Roman"/>
              </a:rPr>
              <a:t> </a:t>
            </a:r>
            <a:r>
              <a:rPr lang="ru-RU" sz="5600" b="0" dirty="0">
                <a:latin typeface="Calibri" pitchFamily="34" charset="0"/>
                <a:ea typeface="Times New Roman"/>
              </a:rPr>
              <a:t>в</a:t>
            </a:r>
            <a:r>
              <a:rPr lang="ru-RU" sz="5600" b="0" spc="5" dirty="0">
                <a:latin typeface="Calibri" pitchFamily="34" charset="0"/>
                <a:ea typeface="Times New Roman"/>
              </a:rPr>
              <a:t> </a:t>
            </a:r>
            <a:r>
              <a:rPr lang="ru-RU" sz="5600" b="0" dirty="0">
                <a:latin typeface="Calibri" pitchFamily="34" charset="0"/>
                <a:ea typeface="Times New Roman"/>
              </a:rPr>
              <a:t>цехах</a:t>
            </a:r>
            <a:r>
              <a:rPr lang="ru-RU" sz="5600" b="0" spc="5" dirty="0">
                <a:latin typeface="Calibri" pitchFamily="34" charset="0"/>
                <a:ea typeface="Times New Roman"/>
              </a:rPr>
              <a:t> </a:t>
            </a:r>
            <a:r>
              <a:rPr lang="ru-RU" sz="5600" b="0" dirty="0">
                <a:latin typeface="Calibri" pitchFamily="34" charset="0"/>
                <a:ea typeface="Times New Roman"/>
              </a:rPr>
              <a:t>для</a:t>
            </a:r>
            <a:r>
              <a:rPr lang="ru-RU" sz="5600" b="0" spc="5" dirty="0">
                <a:latin typeface="Calibri" pitchFamily="34" charset="0"/>
                <a:ea typeface="Times New Roman"/>
              </a:rPr>
              <a:t> </a:t>
            </a:r>
            <a:r>
              <a:rPr lang="ru-RU" sz="5600" b="0" dirty="0">
                <a:latin typeface="Calibri" pitchFamily="34" charset="0"/>
                <a:ea typeface="Times New Roman"/>
              </a:rPr>
              <a:t>складирования</a:t>
            </a:r>
            <a:r>
              <a:rPr lang="ru-RU" sz="5600" b="0" spc="5" dirty="0">
                <a:latin typeface="Calibri" pitchFamily="34" charset="0"/>
                <a:ea typeface="Times New Roman"/>
              </a:rPr>
              <a:t> </a:t>
            </a:r>
            <a:r>
              <a:rPr lang="ru-RU" sz="5600" b="0" dirty="0">
                <a:latin typeface="Calibri" pitchFamily="34" charset="0"/>
                <a:ea typeface="Times New Roman"/>
              </a:rPr>
              <a:t>горючих</a:t>
            </a:r>
            <a:r>
              <a:rPr lang="ru-RU" sz="5600" b="0" spc="5" dirty="0">
                <a:latin typeface="Calibri" pitchFamily="34" charset="0"/>
                <a:ea typeface="Times New Roman"/>
              </a:rPr>
              <a:t> </a:t>
            </a:r>
            <a:r>
              <a:rPr lang="ru-RU" sz="5600" b="0" dirty="0">
                <a:latin typeface="Calibri" pitchFamily="34" charset="0"/>
                <a:ea typeface="Times New Roman"/>
              </a:rPr>
              <a:t>материалов,</a:t>
            </a:r>
            <a:r>
              <a:rPr lang="ru-RU" sz="5600" b="0" spc="5" dirty="0">
                <a:latin typeface="Calibri" pitchFamily="34" charset="0"/>
                <a:ea typeface="Times New Roman"/>
              </a:rPr>
              <a:t> </a:t>
            </a:r>
            <a:r>
              <a:rPr lang="ru-RU" sz="5600" b="0" dirty="0">
                <a:latin typeface="Calibri" pitchFamily="34" charset="0"/>
                <a:ea typeface="Times New Roman"/>
              </a:rPr>
              <a:t>отопительные</a:t>
            </a:r>
            <a:r>
              <a:rPr lang="ru-RU" sz="5600" b="0" spc="5" dirty="0">
                <a:latin typeface="Calibri" pitchFamily="34" charset="0"/>
                <a:ea typeface="Times New Roman"/>
              </a:rPr>
              <a:t> </a:t>
            </a:r>
            <a:r>
              <a:rPr lang="ru-RU" sz="5600" b="0" dirty="0">
                <a:latin typeface="Calibri" pitchFamily="34" charset="0"/>
                <a:ea typeface="Times New Roman"/>
              </a:rPr>
              <a:t>приборы</a:t>
            </a:r>
            <a:r>
              <a:rPr lang="ru-RU" sz="5600" b="0" spc="5" dirty="0">
                <a:latin typeface="Calibri" pitchFamily="34" charset="0"/>
                <a:ea typeface="Times New Roman"/>
              </a:rPr>
              <a:t> </a:t>
            </a:r>
            <a:r>
              <a:rPr lang="ru-RU" sz="5600" b="0" dirty="0">
                <a:latin typeface="Calibri" pitchFamily="34" charset="0"/>
                <a:ea typeface="Times New Roman"/>
              </a:rPr>
              <a:t>следует</a:t>
            </a:r>
            <a:r>
              <a:rPr lang="ru-RU" sz="5600" b="0" spc="5" dirty="0">
                <a:latin typeface="Calibri" pitchFamily="34" charset="0"/>
                <a:ea typeface="Times New Roman"/>
              </a:rPr>
              <a:t> </a:t>
            </a:r>
            <a:r>
              <a:rPr lang="ru-RU" sz="5600" b="0" dirty="0">
                <a:latin typeface="Calibri" pitchFamily="34" charset="0"/>
                <a:ea typeface="Times New Roman"/>
              </a:rPr>
              <a:t>ограждать</a:t>
            </a:r>
            <a:r>
              <a:rPr lang="ru-RU" sz="5600" b="0" spc="10" dirty="0">
                <a:latin typeface="Calibri" pitchFamily="34" charset="0"/>
                <a:ea typeface="Times New Roman"/>
              </a:rPr>
              <a:t> </a:t>
            </a:r>
            <a:r>
              <a:rPr lang="ru-RU" sz="5600" b="0" dirty="0">
                <a:latin typeface="Calibri" pitchFamily="34" charset="0"/>
                <a:ea typeface="Times New Roman"/>
              </a:rPr>
              <a:t>экранами</a:t>
            </a:r>
            <a:r>
              <a:rPr lang="ru-RU" sz="5600" b="0" spc="10" dirty="0">
                <a:latin typeface="Calibri" pitchFamily="34" charset="0"/>
                <a:ea typeface="Times New Roman"/>
              </a:rPr>
              <a:t> </a:t>
            </a:r>
            <a:r>
              <a:rPr lang="ru-RU" sz="5600" b="0" dirty="0">
                <a:latin typeface="Calibri" pitchFamily="34" charset="0"/>
                <a:ea typeface="Times New Roman"/>
              </a:rPr>
              <a:t>из</a:t>
            </a:r>
            <a:r>
              <a:rPr lang="ru-RU" sz="5600" b="0" spc="15" dirty="0">
                <a:latin typeface="Calibri" pitchFamily="34" charset="0"/>
                <a:ea typeface="Times New Roman"/>
              </a:rPr>
              <a:t> </a:t>
            </a:r>
            <a:r>
              <a:rPr lang="ru-RU" sz="5600" b="0" dirty="0">
                <a:latin typeface="Calibri" pitchFamily="34" charset="0"/>
                <a:ea typeface="Times New Roman"/>
              </a:rPr>
              <a:t>негорючих</a:t>
            </a:r>
            <a:r>
              <a:rPr lang="ru-RU" sz="5600" b="0" spc="10" dirty="0">
                <a:latin typeface="Calibri" pitchFamily="34" charset="0"/>
                <a:ea typeface="Times New Roman"/>
              </a:rPr>
              <a:t> </a:t>
            </a:r>
            <a:r>
              <a:rPr lang="ru-RU" sz="5600" b="0" dirty="0">
                <a:latin typeface="Calibri" pitchFamily="34" charset="0"/>
                <a:ea typeface="Times New Roman"/>
              </a:rPr>
              <a:t>материалов</a:t>
            </a:r>
            <a:r>
              <a:rPr lang="ru-RU" sz="5600" b="0" spc="20" dirty="0">
                <a:latin typeface="Calibri" pitchFamily="34" charset="0"/>
                <a:ea typeface="Times New Roman"/>
              </a:rPr>
              <a:t> </a:t>
            </a:r>
            <a:r>
              <a:rPr lang="ru-RU" sz="5600" b="0" dirty="0">
                <a:latin typeface="Calibri" pitchFamily="34" charset="0"/>
                <a:ea typeface="Times New Roman"/>
              </a:rPr>
              <a:t>на</a:t>
            </a:r>
            <a:r>
              <a:rPr lang="ru-RU" sz="5600" b="0" spc="15" dirty="0">
                <a:latin typeface="Calibri" pitchFamily="34" charset="0"/>
                <a:ea typeface="Times New Roman"/>
              </a:rPr>
              <a:t> </a:t>
            </a:r>
            <a:r>
              <a:rPr lang="ru-RU" sz="5600" b="0" dirty="0">
                <a:latin typeface="Calibri" pitchFamily="34" charset="0"/>
                <a:ea typeface="Times New Roman"/>
              </a:rPr>
              <a:t>расстоянии</a:t>
            </a:r>
            <a:r>
              <a:rPr lang="ru-RU" sz="5600" b="0" spc="10" dirty="0">
                <a:latin typeface="Calibri" pitchFamily="34" charset="0"/>
                <a:ea typeface="Times New Roman"/>
              </a:rPr>
              <a:t> </a:t>
            </a:r>
            <a:r>
              <a:rPr lang="ru-RU" sz="5600" b="0" dirty="0">
                <a:latin typeface="Calibri" pitchFamily="34" charset="0"/>
                <a:ea typeface="Times New Roman"/>
              </a:rPr>
              <a:t>не</a:t>
            </a:r>
            <a:r>
              <a:rPr lang="ru-RU" sz="5600" b="0" spc="10" dirty="0">
                <a:latin typeface="Calibri" pitchFamily="34" charset="0"/>
                <a:ea typeface="Times New Roman"/>
              </a:rPr>
              <a:t> </a:t>
            </a:r>
            <a:r>
              <a:rPr lang="ru-RU" sz="5600" b="0" dirty="0">
                <a:latin typeface="Calibri" pitchFamily="34" charset="0"/>
                <a:ea typeface="Times New Roman"/>
              </a:rPr>
              <a:t>менее</a:t>
            </a:r>
            <a:r>
              <a:rPr lang="ru-RU" sz="5600" b="0" spc="10" dirty="0">
                <a:latin typeface="Calibri" pitchFamily="34" charset="0"/>
                <a:ea typeface="Times New Roman"/>
              </a:rPr>
              <a:t> </a:t>
            </a:r>
            <a:r>
              <a:rPr lang="ru-RU" sz="5600" b="0" dirty="0">
                <a:latin typeface="Calibri" pitchFamily="34" charset="0"/>
                <a:ea typeface="Times New Roman"/>
              </a:rPr>
              <a:t>100</a:t>
            </a:r>
            <a:r>
              <a:rPr lang="ru-RU" sz="5600" b="0" spc="20" dirty="0">
                <a:latin typeface="Calibri" pitchFamily="34" charset="0"/>
                <a:ea typeface="Times New Roman"/>
              </a:rPr>
              <a:t> </a:t>
            </a:r>
            <a:r>
              <a:rPr lang="ru-RU" sz="5600" b="0" dirty="0">
                <a:latin typeface="Calibri" pitchFamily="34" charset="0"/>
                <a:ea typeface="Times New Roman"/>
              </a:rPr>
              <a:t>мм</a:t>
            </a:r>
          </a:p>
          <a:p>
            <a:pPr marL="0" indent="0" algn="just">
              <a:lnSpc>
                <a:spcPct val="120000"/>
              </a:lnSpc>
              <a:spcBef>
                <a:spcPts val="0"/>
              </a:spcBef>
            </a:pPr>
            <a:r>
              <a:rPr lang="ru-RU" sz="5600" b="0" dirty="0" smtClean="0">
                <a:latin typeface="Calibri" pitchFamily="34" charset="0"/>
                <a:ea typeface="Times New Roman"/>
              </a:rPr>
              <a:t>(</a:t>
            </a:r>
            <a:r>
              <a:rPr lang="ru-RU" sz="5600" b="0" dirty="0">
                <a:latin typeface="Calibri" pitchFamily="34" charset="0"/>
                <a:ea typeface="Times New Roman"/>
              </a:rPr>
              <a:t>в</a:t>
            </a:r>
            <a:r>
              <a:rPr lang="ru-RU" sz="5600" b="0" spc="-20" dirty="0">
                <a:latin typeface="Calibri" pitchFamily="34" charset="0"/>
                <a:ea typeface="Times New Roman"/>
              </a:rPr>
              <a:t> </a:t>
            </a:r>
            <a:r>
              <a:rPr lang="ru-RU" sz="5600" b="0" dirty="0">
                <a:latin typeface="Calibri" pitchFamily="34" charset="0"/>
                <a:ea typeface="Times New Roman"/>
              </a:rPr>
              <a:t>свету)</a:t>
            </a:r>
            <a:r>
              <a:rPr lang="ru-RU" sz="5600" b="0" spc="-5" dirty="0">
                <a:latin typeface="Calibri" pitchFamily="34" charset="0"/>
                <a:ea typeface="Times New Roman"/>
              </a:rPr>
              <a:t> </a:t>
            </a:r>
            <a:r>
              <a:rPr lang="ru-RU" sz="5600" b="0" dirty="0">
                <a:latin typeface="Calibri" pitchFamily="34" charset="0"/>
                <a:ea typeface="Times New Roman"/>
              </a:rPr>
              <a:t>от</a:t>
            </a:r>
            <a:r>
              <a:rPr lang="ru-RU" sz="5600" b="0" spc="-15" dirty="0">
                <a:latin typeface="Calibri" pitchFamily="34" charset="0"/>
                <a:ea typeface="Times New Roman"/>
              </a:rPr>
              <a:t> </a:t>
            </a:r>
            <a:r>
              <a:rPr lang="ru-RU" sz="5600" b="0" dirty="0">
                <a:latin typeface="Calibri" pitchFamily="34" charset="0"/>
                <a:ea typeface="Times New Roman"/>
              </a:rPr>
              <a:t>приборов</a:t>
            </a:r>
            <a:r>
              <a:rPr lang="ru-RU" sz="5600" b="0" spc="-10" dirty="0">
                <a:latin typeface="Calibri" pitchFamily="34" charset="0"/>
                <a:ea typeface="Times New Roman"/>
              </a:rPr>
              <a:t> </a:t>
            </a:r>
            <a:r>
              <a:rPr lang="ru-RU" sz="5600" b="0" dirty="0">
                <a:latin typeface="Calibri" pitchFamily="34" charset="0"/>
                <a:ea typeface="Times New Roman"/>
              </a:rPr>
              <a:t>отопления,</a:t>
            </a:r>
            <a:r>
              <a:rPr lang="ru-RU" sz="5600" b="0" spc="-15" dirty="0">
                <a:latin typeface="Calibri" pitchFamily="34" charset="0"/>
                <a:ea typeface="Times New Roman"/>
              </a:rPr>
              <a:t> </a:t>
            </a:r>
            <a:r>
              <a:rPr lang="ru-RU" sz="5600" b="0" dirty="0">
                <a:latin typeface="Calibri" pitchFamily="34" charset="0"/>
                <a:ea typeface="Times New Roman"/>
              </a:rPr>
              <a:t>предусматривая</a:t>
            </a:r>
            <a:r>
              <a:rPr lang="ru-RU" sz="5600" b="0" spc="-20" dirty="0">
                <a:latin typeface="Calibri" pitchFamily="34" charset="0"/>
                <a:ea typeface="Times New Roman"/>
              </a:rPr>
              <a:t> </a:t>
            </a:r>
            <a:r>
              <a:rPr lang="ru-RU" sz="5600" b="0" dirty="0">
                <a:latin typeface="Calibri" pitchFamily="34" charset="0"/>
                <a:ea typeface="Times New Roman"/>
              </a:rPr>
              <a:t>доступ</a:t>
            </a:r>
            <a:r>
              <a:rPr lang="ru-RU" sz="5600" b="0" spc="-5" dirty="0">
                <a:latin typeface="Calibri" pitchFamily="34" charset="0"/>
                <a:ea typeface="Times New Roman"/>
              </a:rPr>
              <a:t> </a:t>
            </a:r>
            <a:r>
              <a:rPr lang="ru-RU" sz="5600" b="0" dirty="0">
                <a:latin typeface="Calibri" pitchFamily="34" charset="0"/>
                <a:ea typeface="Times New Roman"/>
              </a:rPr>
              <a:t>к</a:t>
            </a:r>
            <a:r>
              <a:rPr lang="ru-RU" sz="5600" b="0" spc="-15" dirty="0">
                <a:latin typeface="Calibri" pitchFamily="34" charset="0"/>
                <a:ea typeface="Times New Roman"/>
              </a:rPr>
              <a:t> </a:t>
            </a:r>
            <a:r>
              <a:rPr lang="ru-RU" sz="5600" b="0" dirty="0">
                <a:latin typeface="Calibri" pitchFamily="34" charset="0"/>
                <a:ea typeface="Times New Roman"/>
              </a:rPr>
              <a:t>ним</a:t>
            </a:r>
            <a:r>
              <a:rPr lang="ru-RU" sz="5600" b="0" spc="-15" dirty="0">
                <a:latin typeface="Calibri" pitchFamily="34" charset="0"/>
                <a:ea typeface="Times New Roman"/>
              </a:rPr>
              <a:t> </a:t>
            </a:r>
            <a:r>
              <a:rPr lang="ru-RU" sz="5600" b="0" dirty="0">
                <a:latin typeface="Calibri" pitchFamily="34" charset="0"/>
                <a:ea typeface="Times New Roman"/>
              </a:rPr>
              <a:t>для</a:t>
            </a:r>
            <a:r>
              <a:rPr lang="ru-RU" sz="5600" b="0" spc="-15" dirty="0">
                <a:latin typeface="Calibri" pitchFamily="34" charset="0"/>
                <a:ea typeface="Times New Roman"/>
              </a:rPr>
              <a:t> </a:t>
            </a:r>
            <a:r>
              <a:rPr lang="ru-RU" sz="5600" b="0" dirty="0">
                <a:latin typeface="Calibri" pitchFamily="34" charset="0"/>
                <a:ea typeface="Times New Roman"/>
              </a:rPr>
              <a:t>очистки.</a:t>
            </a:r>
          </a:p>
          <a:p>
            <a:pPr marL="0" marR="87630" indent="0" algn="just">
              <a:lnSpc>
                <a:spcPct val="120000"/>
              </a:lnSpc>
              <a:spcBef>
                <a:spcPts val="0"/>
              </a:spcBef>
            </a:pPr>
            <a:r>
              <a:rPr lang="ru-RU" sz="5600" b="0" dirty="0">
                <a:latin typeface="Calibri" pitchFamily="34" charset="0"/>
                <a:ea typeface="Times New Roman"/>
              </a:rPr>
              <a:t>Отопительные приборы следует размещать под световыми проемами в</a:t>
            </a:r>
            <a:r>
              <a:rPr lang="ru-RU" sz="5600" b="0" spc="5" dirty="0">
                <a:latin typeface="Calibri" pitchFamily="34" charset="0"/>
                <a:ea typeface="Times New Roman"/>
              </a:rPr>
              <a:t> </a:t>
            </a:r>
            <a:r>
              <a:rPr lang="ru-RU" sz="5600" b="0" dirty="0">
                <a:latin typeface="Calibri" pitchFamily="34" charset="0"/>
                <a:ea typeface="Times New Roman"/>
              </a:rPr>
              <a:t>местах,</a:t>
            </a:r>
            <a:r>
              <a:rPr lang="ru-RU" sz="5600" b="0" spc="-5" dirty="0">
                <a:latin typeface="Calibri" pitchFamily="34" charset="0"/>
                <a:ea typeface="Times New Roman"/>
              </a:rPr>
              <a:t> </a:t>
            </a:r>
            <a:r>
              <a:rPr lang="ru-RU" sz="5600" b="0" dirty="0">
                <a:latin typeface="Calibri" pitchFamily="34" charset="0"/>
                <a:ea typeface="Times New Roman"/>
              </a:rPr>
              <a:t>доступных</a:t>
            </a:r>
            <a:r>
              <a:rPr lang="ru-RU" sz="5600" b="0" spc="-5" dirty="0">
                <a:latin typeface="Calibri" pitchFamily="34" charset="0"/>
                <a:ea typeface="Times New Roman"/>
              </a:rPr>
              <a:t> </a:t>
            </a:r>
            <a:r>
              <a:rPr lang="ru-RU" sz="5600" b="0" dirty="0">
                <a:latin typeface="Calibri" pitchFamily="34" charset="0"/>
                <a:ea typeface="Times New Roman"/>
              </a:rPr>
              <a:t>для осмотра, ремонта и</a:t>
            </a:r>
            <a:r>
              <a:rPr lang="ru-RU" sz="5600" b="0" spc="-5" dirty="0">
                <a:latin typeface="Calibri" pitchFamily="34" charset="0"/>
                <a:ea typeface="Times New Roman"/>
              </a:rPr>
              <a:t> </a:t>
            </a:r>
            <a:r>
              <a:rPr lang="ru-RU" sz="5600" b="0" dirty="0">
                <a:latin typeface="Calibri" pitchFamily="34" charset="0"/>
                <a:ea typeface="Times New Roman"/>
              </a:rPr>
              <a:t>очистки.</a:t>
            </a:r>
          </a:p>
          <a:p>
            <a:pPr marL="0" marR="85090" indent="0" algn="just">
              <a:lnSpc>
                <a:spcPct val="120000"/>
              </a:lnSpc>
              <a:spcBef>
                <a:spcPts val="0"/>
              </a:spcBef>
            </a:pPr>
            <a:r>
              <a:rPr lang="ru-RU" sz="5600" b="0" dirty="0">
                <a:latin typeface="Calibri" pitchFamily="34" charset="0"/>
                <a:ea typeface="Times New Roman"/>
              </a:rPr>
              <a:t>Отопительные</a:t>
            </a:r>
            <a:r>
              <a:rPr lang="ru-RU" sz="5600" b="0" spc="5" dirty="0">
                <a:latin typeface="Calibri" pitchFamily="34" charset="0"/>
                <a:ea typeface="Times New Roman"/>
              </a:rPr>
              <a:t> </a:t>
            </a:r>
            <a:r>
              <a:rPr lang="ru-RU" sz="5600" b="0" dirty="0">
                <a:latin typeface="Calibri" pitchFamily="34" charset="0"/>
                <a:ea typeface="Times New Roman"/>
              </a:rPr>
              <a:t>приборы</a:t>
            </a:r>
            <a:r>
              <a:rPr lang="ru-RU" sz="5600" b="0" spc="5" dirty="0">
                <a:latin typeface="Calibri" pitchFamily="34" charset="0"/>
                <a:ea typeface="Times New Roman"/>
              </a:rPr>
              <a:t> </a:t>
            </a:r>
            <a:r>
              <a:rPr lang="ru-RU" sz="5600" b="0" dirty="0">
                <a:latin typeface="Calibri" pitchFamily="34" charset="0"/>
                <a:ea typeface="Times New Roman"/>
              </a:rPr>
              <a:t>в</a:t>
            </a:r>
            <a:r>
              <a:rPr lang="ru-RU" sz="5600" b="0" spc="5" dirty="0">
                <a:latin typeface="Calibri" pitchFamily="34" charset="0"/>
                <a:ea typeface="Times New Roman"/>
              </a:rPr>
              <a:t> </a:t>
            </a:r>
            <a:r>
              <a:rPr lang="ru-RU" sz="5600" b="0" dirty="0">
                <a:latin typeface="Calibri" pitchFamily="34" charset="0"/>
                <a:ea typeface="Times New Roman"/>
              </a:rPr>
              <a:t>производственных</a:t>
            </a:r>
            <a:r>
              <a:rPr lang="ru-RU" sz="5600" b="0" spc="5" dirty="0">
                <a:latin typeface="Calibri" pitchFamily="34" charset="0"/>
                <a:ea typeface="Times New Roman"/>
              </a:rPr>
              <a:t> </a:t>
            </a:r>
            <a:r>
              <a:rPr lang="ru-RU" sz="5600" b="0" dirty="0">
                <a:latin typeface="Calibri" pitchFamily="34" charset="0"/>
                <a:ea typeface="Times New Roman"/>
              </a:rPr>
              <a:t>помещениях</a:t>
            </a:r>
            <a:r>
              <a:rPr lang="ru-RU" sz="5600" b="0" spc="5" dirty="0">
                <a:latin typeface="Calibri" pitchFamily="34" charset="0"/>
                <a:ea typeface="Times New Roman"/>
              </a:rPr>
              <a:t> </a:t>
            </a:r>
            <a:r>
              <a:rPr lang="ru-RU" sz="5600" b="0" dirty="0">
                <a:latin typeface="Calibri" pitchFamily="34" charset="0"/>
                <a:ea typeface="Times New Roman"/>
              </a:rPr>
              <a:t>с</a:t>
            </a:r>
            <a:r>
              <a:rPr lang="ru-RU" sz="5600" b="0" spc="5" dirty="0">
                <a:latin typeface="Calibri" pitchFamily="34" charset="0"/>
                <a:ea typeface="Times New Roman"/>
              </a:rPr>
              <a:t> </a:t>
            </a:r>
            <a:r>
              <a:rPr lang="ru-RU" sz="5600" b="0" dirty="0">
                <a:latin typeface="Calibri" pitchFamily="34" charset="0"/>
                <a:ea typeface="Times New Roman"/>
              </a:rPr>
              <a:t>постоянными рабочими местами, расположенными на расстоянии</a:t>
            </a:r>
            <a:r>
              <a:rPr lang="ru-RU" sz="5600" b="0" spc="5" dirty="0">
                <a:latin typeface="Calibri" pitchFamily="34" charset="0"/>
                <a:ea typeface="Times New Roman"/>
              </a:rPr>
              <a:t> </a:t>
            </a:r>
            <a:r>
              <a:rPr lang="ru-RU" sz="5600" b="0" dirty="0">
                <a:latin typeface="Calibri" pitchFamily="34" charset="0"/>
                <a:ea typeface="Times New Roman"/>
              </a:rPr>
              <a:t>2 м или</a:t>
            </a:r>
            <a:r>
              <a:rPr lang="ru-RU" sz="5600" b="0" spc="5" dirty="0">
                <a:latin typeface="Calibri" pitchFamily="34" charset="0"/>
                <a:ea typeface="Times New Roman"/>
              </a:rPr>
              <a:t> </a:t>
            </a:r>
            <a:r>
              <a:rPr lang="ru-RU" sz="5600" b="0" dirty="0">
                <a:latin typeface="Calibri" pitchFamily="34" charset="0"/>
                <a:ea typeface="Times New Roman"/>
              </a:rPr>
              <a:t>менее от окон, в</a:t>
            </a:r>
            <a:r>
              <a:rPr lang="ru-RU" sz="5600" b="0" spc="5" dirty="0">
                <a:latin typeface="Calibri" pitchFamily="34" charset="0"/>
                <a:ea typeface="Times New Roman"/>
              </a:rPr>
              <a:t> </a:t>
            </a:r>
            <a:r>
              <a:rPr lang="ru-RU" sz="5600" b="0" dirty="0">
                <a:latin typeface="Calibri" pitchFamily="34" charset="0"/>
                <a:ea typeface="Times New Roman"/>
              </a:rPr>
              <a:t>районах</a:t>
            </a:r>
            <a:r>
              <a:rPr lang="ru-RU" sz="5600" b="0" spc="5" dirty="0">
                <a:latin typeface="Calibri" pitchFamily="34" charset="0"/>
                <a:ea typeface="Times New Roman"/>
              </a:rPr>
              <a:t> </a:t>
            </a:r>
            <a:r>
              <a:rPr lang="ru-RU" sz="5600" b="0" dirty="0">
                <a:latin typeface="Calibri" pitchFamily="34" charset="0"/>
                <a:ea typeface="Times New Roman"/>
              </a:rPr>
              <a:t>с расчетной температурой наружного воздуха в</a:t>
            </a:r>
            <a:r>
              <a:rPr lang="ru-RU" sz="5600" b="0" spc="5" dirty="0">
                <a:latin typeface="Calibri" pitchFamily="34" charset="0"/>
                <a:ea typeface="Times New Roman"/>
              </a:rPr>
              <a:t> </a:t>
            </a:r>
            <a:r>
              <a:rPr lang="ru-RU" sz="5600" b="0" dirty="0">
                <a:latin typeface="Calibri" pitchFamily="34" charset="0"/>
                <a:ea typeface="Times New Roman"/>
              </a:rPr>
              <a:t>холодный</a:t>
            </a:r>
            <a:r>
              <a:rPr lang="ru-RU" sz="5600" b="0" spc="-15" dirty="0">
                <a:latin typeface="Calibri" pitchFamily="34" charset="0"/>
                <a:ea typeface="Times New Roman"/>
              </a:rPr>
              <a:t> </a:t>
            </a:r>
            <a:r>
              <a:rPr lang="ru-RU" sz="5600" b="0" dirty="0">
                <a:latin typeface="Calibri" pitchFamily="34" charset="0"/>
                <a:ea typeface="Times New Roman"/>
              </a:rPr>
              <a:t>период</a:t>
            </a:r>
            <a:r>
              <a:rPr lang="ru-RU" sz="5600" b="0" spc="-5" dirty="0">
                <a:latin typeface="Calibri" pitchFamily="34" charset="0"/>
                <a:ea typeface="Times New Roman"/>
              </a:rPr>
              <a:t> </a:t>
            </a:r>
            <a:r>
              <a:rPr lang="ru-RU" sz="5600" b="0" dirty="0">
                <a:latin typeface="Calibri" pitchFamily="34" charset="0"/>
                <a:ea typeface="Times New Roman"/>
              </a:rPr>
              <a:t>года</a:t>
            </a:r>
            <a:r>
              <a:rPr lang="ru-RU" sz="5600" b="0" spc="-10" dirty="0">
                <a:latin typeface="Calibri" pitchFamily="34" charset="0"/>
                <a:ea typeface="Times New Roman"/>
              </a:rPr>
              <a:t> </a:t>
            </a:r>
            <a:r>
              <a:rPr lang="ru-RU" sz="5600" b="0" dirty="0">
                <a:latin typeface="Calibri" pitchFamily="34" charset="0"/>
                <a:ea typeface="Times New Roman"/>
              </a:rPr>
              <a:t>минус</a:t>
            </a:r>
            <a:r>
              <a:rPr lang="ru-RU" sz="5600" b="0" spc="-10" dirty="0">
                <a:latin typeface="Calibri" pitchFamily="34" charset="0"/>
                <a:ea typeface="Times New Roman"/>
              </a:rPr>
              <a:t> </a:t>
            </a:r>
            <a:r>
              <a:rPr lang="ru-RU" sz="5600" b="0" dirty="0">
                <a:latin typeface="Calibri" pitchFamily="34" charset="0"/>
                <a:ea typeface="Times New Roman"/>
              </a:rPr>
              <a:t>15</a:t>
            </a:r>
            <a:r>
              <a:rPr lang="ru-RU" sz="5600" b="0" spc="-10" dirty="0">
                <a:latin typeface="Calibri" pitchFamily="34" charset="0"/>
                <a:ea typeface="Times New Roman"/>
              </a:rPr>
              <a:t> </a:t>
            </a:r>
            <a:r>
              <a:rPr lang="ru-RU" sz="5600" b="0" dirty="0">
                <a:latin typeface="Calibri" pitchFamily="34" charset="0"/>
                <a:ea typeface="Times New Roman"/>
              </a:rPr>
              <a:t>°C</a:t>
            </a:r>
            <a:r>
              <a:rPr lang="ru-RU" sz="5600" b="0" spc="-15" dirty="0">
                <a:latin typeface="Calibri" pitchFamily="34" charset="0"/>
                <a:ea typeface="Times New Roman"/>
              </a:rPr>
              <a:t> </a:t>
            </a:r>
            <a:r>
              <a:rPr lang="ru-RU" sz="5600" b="0" dirty="0">
                <a:latin typeface="Calibri" pitchFamily="34" charset="0"/>
                <a:ea typeface="Times New Roman"/>
              </a:rPr>
              <a:t>и</a:t>
            </a:r>
            <a:r>
              <a:rPr lang="ru-RU" sz="5600" b="0" spc="-10" dirty="0">
                <a:latin typeface="Calibri" pitchFamily="34" charset="0"/>
                <a:ea typeface="Times New Roman"/>
              </a:rPr>
              <a:t> </a:t>
            </a:r>
            <a:r>
              <a:rPr lang="ru-RU" sz="5600" b="0" dirty="0">
                <a:latin typeface="Calibri" pitchFamily="34" charset="0"/>
                <a:ea typeface="Times New Roman"/>
              </a:rPr>
              <a:t>ниже</a:t>
            </a:r>
            <a:r>
              <a:rPr lang="ru-RU" sz="5600" b="0" spc="-10" dirty="0">
                <a:latin typeface="Calibri" pitchFamily="34" charset="0"/>
                <a:ea typeface="Times New Roman"/>
              </a:rPr>
              <a:t> </a:t>
            </a:r>
            <a:r>
              <a:rPr lang="ru-RU" sz="5600" b="0" dirty="0">
                <a:latin typeface="Calibri" pitchFamily="34" charset="0"/>
                <a:ea typeface="Times New Roman"/>
              </a:rPr>
              <a:t>следует</a:t>
            </a:r>
            <a:r>
              <a:rPr lang="ru-RU" sz="5600" b="0" spc="-15" dirty="0">
                <a:latin typeface="Calibri" pitchFamily="34" charset="0"/>
                <a:ea typeface="Times New Roman"/>
              </a:rPr>
              <a:t> </a:t>
            </a:r>
            <a:r>
              <a:rPr lang="ru-RU" sz="5600" b="0" dirty="0">
                <a:latin typeface="Calibri" pitchFamily="34" charset="0"/>
                <a:ea typeface="Times New Roman"/>
              </a:rPr>
              <a:t>размещать</a:t>
            </a:r>
            <a:r>
              <a:rPr lang="ru-RU" sz="5600" b="0" spc="-5" dirty="0">
                <a:latin typeface="Calibri" pitchFamily="34" charset="0"/>
                <a:ea typeface="Times New Roman"/>
              </a:rPr>
              <a:t> </a:t>
            </a:r>
            <a:r>
              <a:rPr lang="ru-RU" sz="5600" b="0" dirty="0">
                <a:latin typeface="Calibri" pitchFamily="34" charset="0"/>
                <a:ea typeface="Times New Roman"/>
              </a:rPr>
              <a:t>под</a:t>
            </a:r>
            <a:r>
              <a:rPr lang="ru-RU" sz="5600" b="0" spc="-10" dirty="0">
                <a:latin typeface="Calibri" pitchFamily="34" charset="0"/>
                <a:ea typeface="Times New Roman"/>
              </a:rPr>
              <a:t> </a:t>
            </a:r>
            <a:r>
              <a:rPr lang="ru-RU" sz="5600" b="0" dirty="0">
                <a:latin typeface="Calibri" pitchFamily="34" charset="0"/>
                <a:ea typeface="Times New Roman"/>
              </a:rPr>
              <a:t>окнами.</a:t>
            </a:r>
          </a:p>
          <a:p>
            <a:pPr marL="0" marR="85725" indent="0" algn="just">
              <a:lnSpc>
                <a:spcPct val="120000"/>
              </a:lnSpc>
              <a:spcBef>
                <a:spcPts val="0"/>
              </a:spcBef>
            </a:pPr>
            <a:r>
              <a:rPr lang="ru-RU" sz="5600" b="0" dirty="0">
                <a:latin typeface="Calibri" pitchFamily="34" charset="0"/>
                <a:ea typeface="Times New Roman"/>
              </a:rPr>
              <a:t>Отопительные приборы на лестничных клетках следует, как правило,</a:t>
            </a:r>
            <a:r>
              <a:rPr lang="ru-RU" sz="5600" b="0" spc="5" dirty="0">
                <a:latin typeface="Calibri" pitchFamily="34" charset="0"/>
                <a:ea typeface="Times New Roman"/>
              </a:rPr>
              <a:t> </a:t>
            </a:r>
            <a:r>
              <a:rPr lang="ru-RU" sz="5600" b="0" dirty="0">
                <a:latin typeface="Calibri" pitchFamily="34" charset="0"/>
                <a:ea typeface="Times New Roman"/>
              </a:rPr>
              <a:t>размещать</a:t>
            </a:r>
            <a:r>
              <a:rPr lang="ru-RU" sz="5600" b="0" spc="15" dirty="0">
                <a:latin typeface="Calibri" pitchFamily="34" charset="0"/>
                <a:ea typeface="Times New Roman"/>
              </a:rPr>
              <a:t> </a:t>
            </a:r>
            <a:r>
              <a:rPr lang="ru-RU" sz="5600" b="0" dirty="0">
                <a:latin typeface="Calibri" pitchFamily="34" charset="0"/>
                <a:ea typeface="Times New Roman"/>
              </a:rPr>
              <a:t>на</a:t>
            </a:r>
            <a:r>
              <a:rPr lang="ru-RU" sz="5600" b="0" spc="20" dirty="0">
                <a:latin typeface="Calibri" pitchFamily="34" charset="0"/>
                <a:ea typeface="Times New Roman"/>
              </a:rPr>
              <a:t> </a:t>
            </a:r>
            <a:r>
              <a:rPr lang="ru-RU" sz="5600" b="0" dirty="0">
                <a:latin typeface="Calibri" pitchFamily="34" charset="0"/>
                <a:ea typeface="Times New Roman"/>
              </a:rPr>
              <a:t>первом</a:t>
            </a:r>
            <a:r>
              <a:rPr lang="ru-RU" sz="5600" b="0" spc="20" dirty="0">
                <a:latin typeface="Calibri" pitchFamily="34" charset="0"/>
                <a:ea typeface="Times New Roman"/>
              </a:rPr>
              <a:t> </a:t>
            </a:r>
            <a:r>
              <a:rPr lang="ru-RU" sz="5600" b="0" dirty="0">
                <a:latin typeface="Calibri" pitchFamily="34" charset="0"/>
                <a:ea typeface="Times New Roman"/>
              </a:rPr>
              <a:t>этаже,</a:t>
            </a:r>
            <a:r>
              <a:rPr lang="ru-RU" sz="5600" b="0" spc="20" dirty="0">
                <a:latin typeface="Calibri" pitchFamily="34" charset="0"/>
                <a:ea typeface="Times New Roman"/>
              </a:rPr>
              <a:t> </a:t>
            </a:r>
            <a:r>
              <a:rPr lang="ru-RU" sz="5600" b="0" dirty="0">
                <a:latin typeface="Calibri" pitchFamily="34" charset="0"/>
                <a:ea typeface="Times New Roman"/>
              </a:rPr>
              <a:t>а</a:t>
            </a:r>
            <a:r>
              <a:rPr lang="ru-RU" sz="5600" b="0" spc="20" dirty="0">
                <a:latin typeface="Calibri" pitchFamily="34" charset="0"/>
                <a:ea typeface="Times New Roman"/>
              </a:rPr>
              <a:t> </a:t>
            </a:r>
            <a:r>
              <a:rPr lang="ru-RU" sz="5600" b="0" dirty="0">
                <a:latin typeface="Calibri" pitchFamily="34" charset="0"/>
                <a:ea typeface="Times New Roman"/>
              </a:rPr>
              <a:t>на</a:t>
            </a:r>
            <a:r>
              <a:rPr lang="ru-RU" sz="5600" b="0" spc="25" dirty="0">
                <a:latin typeface="Calibri" pitchFamily="34" charset="0"/>
                <a:ea typeface="Times New Roman"/>
              </a:rPr>
              <a:t> </a:t>
            </a:r>
            <a:r>
              <a:rPr lang="ru-RU" sz="5600" b="0" dirty="0">
                <a:latin typeface="Calibri" pitchFamily="34" charset="0"/>
                <a:ea typeface="Times New Roman"/>
              </a:rPr>
              <a:t>лестничных</a:t>
            </a:r>
            <a:r>
              <a:rPr lang="ru-RU" sz="5600" b="0" spc="45" dirty="0">
                <a:latin typeface="Calibri" pitchFamily="34" charset="0"/>
                <a:ea typeface="Times New Roman"/>
              </a:rPr>
              <a:t> </a:t>
            </a:r>
            <a:r>
              <a:rPr lang="ru-RU" sz="5600" b="0" dirty="0">
                <a:latin typeface="Calibri" pitchFamily="34" charset="0"/>
                <a:ea typeface="Times New Roman"/>
              </a:rPr>
              <a:t>клетках,</a:t>
            </a:r>
            <a:r>
              <a:rPr lang="ru-RU" sz="5600" b="0" spc="25" dirty="0">
                <a:latin typeface="Calibri" pitchFamily="34" charset="0"/>
                <a:ea typeface="Times New Roman"/>
              </a:rPr>
              <a:t> </a:t>
            </a:r>
            <a:r>
              <a:rPr lang="ru-RU" sz="5600" b="0" dirty="0">
                <a:latin typeface="Calibri" pitchFamily="34" charset="0"/>
                <a:ea typeface="Times New Roman"/>
              </a:rPr>
              <a:t>разделенных</a:t>
            </a:r>
            <a:r>
              <a:rPr lang="ru-RU" sz="5600" b="0" spc="25" dirty="0">
                <a:latin typeface="Calibri" pitchFamily="34" charset="0"/>
                <a:ea typeface="Times New Roman"/>
              </a:rPr>
              <a:t> </a:t>
            </a:r>
            <a:r>
              <a:rPr lang="ru-RU" sz="5600" b="0" dirty="0">
                <a:latin typeface="Calibri" pitchFamily="34" charset="0"/>
                <a:ea typeface="Times New Roman"/>
              </a:rPr>
              <a:t>на</a:t>
            </a:r>
            <a:r>
              <a:rPr lang="ru-RU" sz="5600" b="0" spc="20" dirty="0">
                <a:latin typeface="Calibri" pitchFamily="34" charset="0"/>
                <a:ea typeface="Times New Roman"/>
              </a:rPr>
              <a:t> </a:t>
            </a:r>
            <a:r>
              <a:rPr lang="ru-RU" sz="5600" b="0" dirty="0">
                <a:latin typeface="Calibri" pitchFamily="34" charset="0"/>
                <a:ea typeface="Times New Roman"/>
              </a:rPr>
              <a:t>отсеки</a:t>
            </a:r>
            <a:r>
              <a:rPr lang="ru-RU" sz="5600" b="0" dirty="0" smtClean="0">
                <a:latin typeface="Calibri" pitchFamily="34" charset="0"/>
                <a:ea typeface="Times New Roman"/>
              </a:rPr>
              <a:t>,</a:t>
            </a:r>
            <a:r>
              <a:rPr lang="ru-RU" sz="5600" b="0" spc="-10" dirty="0" smtClean="0">
                <a:latin typeface="Calibri" pitchFamily="34" charset="0"/>
                <a:ea typeface="Times New Roman"/>
              </a:rPr>
              <a:t> </a:t>
            </a:r>
            <a:r>
              <a:rPr lang="ru-RU" sz="5600" b="0" dirty="0">
                <a:latin typeface="Calibri" pitchFamily="34" charset="0"/>
                <a:ea typeface="Times New Roman"/>
              </a:rPr>
              <a:t>в</a:t>
            </a:r>
            <a:r>
              <a:rPr lang="ru-RU" sz="5600" b="0" spc="-15" dirty="0">
                <a:latin typeface="Calibri" pitchFamily="34" charset="0"/>
                <a:ea typeface="Times New Roman"/>
              </a:rPr>
              <a:t> </a:t>
            </a:r>
            <a:r>
              <a:rPr lang="ru-RU" sz="5600" b="0" dirty="0">
                <a:latin typeface="Calibri" pitchFamily="34" charset="0"/>
                <a:ea typeface="Times New Roman"/>
              </a:rPr>
              <a:t>нижней</a:t>
            </a:r>
            <a:r>
              <a:rPr lang="ru-RU" sz="5600" b="0" spc="-5" dirty="0">
                <a:latin typeface="Calibri" pitchFamily="34" charset="0"/>
                <a:ea typeface="Times New Roman"/>
              </a:rPr>
              <a:t> </a:t>
            </a:r>
            <a:r>
              <a:rPr lang="ru-RU" sz="5600" b="0" dirty="0">
                <a:latin typeface="Calibri" pitchFamily="34" charset="0"/>
                <a:ea typeface="Times New Roman"/>
              </a:rPr>
              <a:t>части</a:t>
            </a:r>
            <a:r>
              <a:rPr lang="ru-RU" sz="5600" b="0" spc="-15" dirty="0">
                <a:latin typeface="Calibri" pitchFamily="34" charset="0"/>
                <a:ea typeface="Times New Roman"/>
              </a:rPr>
              <a:t> </a:t>
            </a:r>
            <a:r>
              <a:rPr lang="ru-RU" sz="5600" b="0" dirty="0">
                <a:latin typeface="Calibri" pitchFamily="34" charset="0"/>
                <a:ea typeface="Times New Roman"/>
              </a:rPr>
              <a:t>каждого</a:t>
            </a:r>
            <a:r>
              <a:rPr lang="ru-RU" sz="5600" b="0" spc="-10" dirty="0">
                <a:latin typeface="Calibri" pitchFamily="34" charset="0"/>
                <a:ea typeface="Times New Roman"/>
              </a:rPr>
              <a:t> </a:t>
            </a:r>
            <a:r>
              <a:rPr lang="ru-RU" sz="5600" b="0" dirty="0">
                <a:latin typeface="Calibri" pitchFamily="34" charset="0"/>
                <a:ea typeface="Times New Roman"/>
              </a:rPr>
              <a:t>отсека</a:t>
            </a:r>
            <a:r>
              <a:rPr lang="ru-RU" sz="5600" b="0" dirty="0" smtClean="0">
                <a:latin typeface="Calibri" pitchFamily="34" charset="0"/>
                <a:ea typeface="Times New Roman"/>
              </a:rPr>
              <a:t>.</a:t>
            </a:r>
            <a:endParaRPr lang="ru-RU" sz="5600" b="0" dirty="0">
              <a:latin typeface="Calibri" pitchFamily="34" charset="0"/>
              <a:ea typeface="Times New Roman"/>
            </a:endParaRPr>
          </a:p>
        </p:txBody>
      </p:sp>
      <p:sp>
        <p:nvSpPr>
          <p:cNvPr id="2" name="Прямоугольник 1"/>
          <p:cNvSpPr/>
          <p:nvPr/>
        </p:nvSpPr>
        <p:spPr>
          <a:xfrm>
            <a:off x="3923928" y="5517232"/>
            <a:ext cx="4572000" cy="1200329"/>
          </a:xfrm>
          <a:prstGeom prst="rect">
            <a:avLst/>
          </a:prstGeom>
        </p:spPr>
        <p:txBody>
          <a:bodyPr>
            <a:spAutoFit/>
          </a:bodyPr>
          <a:lstStyle/>
          <a:p>
            <a:pPr lvl="0" algn="ctr"/>
            <a:r>
              <a:rPr lang="ru-RU" b="1" dirty="0">
                <a:solidFill>
                  <a:srgbClr val="002060"/>
                </a:solidFill>
                <a:latin typeface="Calibri" pitchFamily="34" charset="0"/>
              </a:rPr>
              <a:t>ТЕМА 2.8. ТРЕБОВАНИЯ ПОЖАРНОЙ БЕЗОПАСНОСТИ К СИСТЕМАМ ТЕПЛОСНАБЖЕНИЯ И ОТОПЛЕНИЯ. ПЕЧНОЕ ОТОПЛЕНИЕ</a:t>
            </a:r>
          </a:p>
        </p:txBody>
      </p:sp>
    </p:spTree>
    <p:extLst>
      <p:ext uri="{BB962C8B-B14F-4D97-AF65-F5344CB8AC3E}">
        <p14:creationId xmlns:p14="http://schemas.microsoft.com/office/powerpoint/2010/main" val="141187030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332656"/>
            <a:ext cx="8496944" cy="4347821"/>
          </a:xfrm>
        </p:spPr>
        <p:txBody>
          <a:bodyPr/>
          <a:lstStyle/>
          <a:p>
            <a:pPr marL="0" marR="85090" lvl="0" indent="0" algn="just">
              <a:lnSpc>
                <a:spcPct val="120000"/>
              </a:lnSpc>
              <a:spcBef>
                <a:spcPts val="0"/>
              </a:spcBef>
            </a:pPr>
            <a:r>
              <a:rPr lang="ru-RU" sz="1400" b="0" dirty="0">
                <a:solidFill>
                  <a:srgbClr val="000000"/>
                </a:solidFill>
                <a:latin typeface="Calibri" pitchFamily="34" charset="0"/>
                <a:ea typeface="Times New Roman"/>
              </a:rPr>
              <a:t>При</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применении</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декоративных</a:t>
            </a:r>
            <a:r>
              <a:rPr lang="ru-RU" sz="1400" b="0" spc="5" dirty="0">
                <a:solidFill>
                  <a:srgbClr val="000000"/>
                </a:solidFill>
                <a:latin typeface="Calibri" pitchFamily="34" charset="0"/>
                <a:ea typeface="Times New Roman"/>
              </a:rPr>
              <a:t> </a:t>
            </a:r>
            <a:r>
              <a:rPr lang="ru-RU" sz="1400" b="0" dirty="0">
                <a:solidFill>
                  <a:srgbClr val="616169"/>
                </a:solidFill>
                <a:latin typeface="Calibri" pitchFamily="34" charset="0"/>
                <a:ea typeface="Times New Roman"/>
              </a:rPr>
              <a:t>^</a:t>
            </a:r>
            <a:r>
              <a:rPr lang="ru-RU" sz="1400" b="0" dirty="0">
                <a:solidFill>
                  <a:srgbClr val="000000"/>
                </a:solidFill>
                <a:latin typeface="Calibri" pitchFamily="34" charset="0"/>
                <a:ea typeface="Times New Roman"/>
              </a:rPr>
              <a:t>экранов</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(решеток)</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у</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отопительных</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приборов</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следует</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обеспечивать</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доступ</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к</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отопительным</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приборам</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для</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их</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очистки.</a:t>
            </a:r>
          </a:p>
          <a:p>
            <a:pPr marL="0" marR="84455" lvl="0" indent="0" algn="just">
              <a:lnSpc>
                <a:spcPct val="120000"/>
              </a:lnSpc>
              <a:spcBef>
                <a:spcPts val="0"/>
              </a:spcBef>
            </a:pPr>
            <a:r>
              <a:rPr lang="ru-RU" sz="1400" b="0" dirty="0" smtClean="0">
                <a:solidFill>
                  <a:srgbClr val="000000"/>
                </a:solidFill>
                <a:latin typeface="Calibri" pitchFamily="34" charset="0"/>
                <a:ea typeface="Times New Roman"/>
              </a:rPr>
              <a:t>Встроенные</a:t>
            </a:r>
            <a:r>
              <a:rPr lang="ru-RU" sz="1400" b="0" spc="5" dirty="0" smtClean="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нагревательные</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элементы</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не</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допускается</a:t>
            </a:r>
            <a:r>
              <a:rPr lang="ru-RU" sz="1400" b="0" spc="5" dirty="0">
                <a:solidFill>
                  <a:srgbClr val="000000"/>
                </a:solidFill>
                <a:latin typeface="Calibri" pitchFamily="34" charset="0"/>
                <a:ea typeface="Times New Roman"/>
              </a:rPr>
              <a:t> </a:t>
            </a:r>
            <a:r>
              <a:rPr lang="ru-RU" sz="1400" b="0" dirty="0">
                <a:solidFill>
                  <a:srgbClr val="616169"/>
                </a:solidFill>
                <a:latin typeface="Calibri" pitchFamily="34" charset="0"/>
                <a:ea typeface="Times New Roman"/>
              </a:rPr>
              <a:t>^</a:t>
            </a:r>
            <a:r>
              <a:rPr lang="ru-RU" sz="1400" b="0" dirty="0">
                <a:solidFill>
                  <a:srgbClr val="000000"/>
                </a:solidFill>
                <a:latin typeface="Calibri" pitchFamily="34" charset="0"/>
                <a:ea typeface="Times New Roman"/>
              </a:rPr>
              <a:t>размещать</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в</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однослойных наружных</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или</a:t>
            </a:r>
            <a:r>
              <a:rPr lang="ru-RU" sz="1400" b="0" spc="-10"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внутренних</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стенах</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и</a:t>
            </a:r>
            <a:r>
              <a:rPr lang="ru-RU" sz="1400" b="0" spc="-10"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перегородках.</a:t>
            </a:r>
          </a:p>
          <a:p>
            <a:pPr marL="0" marR="86360" lvl="0" indent="0" algn="just">
              <a:lnSpc>
                <a:spcPct val="120000"/>
              </a:lnSpc>
              <a:spcBef>
                <a:spcPts val="0"/>
              </a:spcBef>
            </a:pPr>
            <a:r>
              <a:rPr lang="ru-RU" sz="1400" b="0" dirty="0">
                <a:solidFill>
                  <a:srgbClr val="000000"/>
                </a:solidFill>
                <a:latin typeface="Calibri" pitchFamily="34" charset="0"/>
                <a:ea typeface="Times New Roman"/>
              </a:rPr>
              <a:t>Встроенные</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нагревательные</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элементы</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водяного</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или</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электрического</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отопления допускается предусматривать в наружных многослойных стенах, а</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также</a:t>
            </a:r>
            <a:r>
              <a:rPr lang="ru-RU" sz="1400" b="0" spc="-10"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в</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перекрытиях</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и</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полах.</a:t>
            </a:r>
          </a:p>
          <a:p>
            <a:pPr marL="0" marR="86360" lvl="0" indent="0" algn="just">
              <a:lnSpc>
                <a:spcPct val="120000"/>
              </a:lnSpc>
              <a:spcBef>
                <a:spcPts val="0"/>
              </a:spcBef>
            </a:pPr>
            <a:r>
              <a:rPr lang="ru-RU" sz="1400" b="0" dirty="0" smtClean="0">
                <a:solidFill>
                  <a:srgbClr val="000000"/>
                </a:solidFill>
                <a:latin typeface="Calibri" pitchFamily="34" charset="0"/>
                <a:ea typeface="Times New Roman"/>
              </a:rPr>
              <a:t>Приборы</a:t>
            </a:r>
            <a:r>
              <a:rPr lang="ru-RU" sz="1400" b="0" spc="5" dirty="0" smtClean="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систем</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лучистого</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отопления</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(в</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том</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числе</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газовые</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и</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электрические инфракрасные излучатели) с температурой поверхности выше</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150 °C следует размещать в верхней зоне помещения или на строительных</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конструкциях</a:t>
            </a:r>
            <a:r>
              <a:rPr lang="ru-RU" sz="1400" b="0" spc="-10"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класса</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пожарной</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опасности</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КО.</a:t>
            </a:r>
          </a:p>
          <a:p>
            <a:pPr marL="0" marR="84455" lvl="0" indent="0" algn="just">
              <a:lnSpc>
                <a:spcPct val="120000"/>
              </a:lnSpc>
              <a:spcBef>
                <a:spcPts val="0"/>
              </a:spcBef>
            </a:pPr>
            <a:r>
              <a:rPr lang="ru-RU" sz="1400" b="0" dirty="0">
                <a:solidFill>
                  <a:srgbClr val="000000"/>
                </a:solidFill>
                <a:latin typeface="Calibri" pitchFamily="34" charset="0"/>
                <a:ea typeface="Times New Roman"/>
              </a:rPr>
              <a:t>В</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электрических</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системах</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отопления</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допускается</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применять</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электрические</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отопительные</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приборы,</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имеющие</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уровень</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защиты</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от</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поражения</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током</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класса</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0,</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с</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автоматическим</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регулированием</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тепловой</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мощности нагревательного элемента в зависимости от температуры воздуха в</a:t>
            </a:r>
            <a:r>
              <a:rPr lang="ru-RU" sz="1400" b="0" spc="5" dirty="0">
                <a:solidFill>
                  <a:srgbClr val="000000"/>
                </a:solidFill>
                <a:latin typeface="Calibri" pitchFamily="34" charset="0"/>
                <a:ea typeface="Times New Roman"/>
              </a:rPr>
              <a:t> </a:t>
            </a:r>
            <a:r>
              <a:rPr lang="ru-RU" sz="1400" b="0" dirty="0">
                <a:solidFill>
                  <a:srgbClr val="000000"/>
                </a:solidFill>
                <a:latin typeface="Calibri" pitchFamily="34" charset="0"/>
                <a:ea typeface="Times New Roman"/>
              </a:rPr>
              <a:t>помещении.</a:t>
            </a:r>
          </a:p>
          <a:p>
            <a:endParaRPr lang="ru-RU" dirty="0"/>
          </a:p>
        </p:txBody>
      </p:sp>
      <p:sp>
        <p:nvSpPr>
          <p:cNvPr id="4" name="Прямоугольник 3"/>
          <p:cNvSpPr/>
          <p:nvPr/>
        </p:nvSpPr>
        <p:spPr>
          <a:xfrm>
            <a:off x="3995936" y="5445224"/>
            <a:ext cx="4572000" cy="1200329"/>
          </a:xfrm>
          <a:prstGeom prst="rect">
            <a:avLst/>
          </a:prstGeom>
        </p:spPr>
        <p:txBody>
          <a:bodyPr>
            <a:spAutoFit/>
          </a:bodyPr>
          <a:lstStyle/>
          <a:p>
            <a:pPr lvl="0" algn="ctr"/>
            <a:r>
              <a:rPr lang="ru-RU" b="1" dirty="0">
                <a:solidFill>
                  <a:srgbClr val="002060"/>
                </a:solidFill>
                <a:latin typeface="Calibri" pitchFamily="34" charset="0"/>
              </a:rPr>
              <a:t>ТЕМА 2.8. ТРЕБОВАНИЯ ПОЖАРНОЙ БЕЗОПАСНОСТИ К СИСТЕМАМ ТЕПЛОСНАБЖЕНИЯ И ОТОПЛЕНИЯ. ПЕЧНОЕ ОТОПЛЕНИЕ</a:t>
            </a:r>
          </a:p>
        </p:txBody>
      </p:sp>
    </p:spTree>
    <p:extLst>
      <p:ext uri="{BB962C8B-B14F-4D97-AF65-F5344CB8AC3E}">
        <p14:creationId xmlns:p14="http://schemas.microsoft.com/office/powerpoint/2010/main" val="65540355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64704"/>
          </a:xfrm>
          <a:solidFill>
            <a:srgbClr val="0070C0"/>
          </a:solidFill>
        </p:spPr>
        <p:txBody>
          <a:bodyPr/>
          <a:lstStyle/>
          <a:p>
            <a:pPr algn="ctr"/>
            <a:r>
              <a:rPr lang="ru-RU" b="1" dirty="0" smtClean="0">
                <a:solidFill>
                  <a:schemeClr val="bg1"/>
                </a:solidFill>
              </a:rPr>
              <a:t>ПЕЧНОЕ   ОТОПЛЕНИЕ</a:t>
            </a:r>
            <a:endParaRPr lang="ru-RU" b="1" dirty="0">
              <a:solidFill>
                <a:schemeClr val="bg1"/>
              </a:solidFill>
            </a:endParaRPr>
          </a:p>
        </p:txBody>
      </p:sp>
      <p:pic>
        <p:nvPicPr>
          <p:cNvPr id="1741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620688"/>
            <a:ext cx="9144000" cy="4464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4067944" y="5373216"/>
            <a:ext cx="4572000" cy="1200329"/>
          </a:xfrm>
          <a:prstGeom prst="rect">
            <a:avLst/>
          </a:prstGeom>
        </p:spPr>
        <p:txBody>
          <a:bodyPr>
            <a:spAutoFit/>
          </a:bodyPr>
          <a:lstStyle/>
          <a:p>
            <a:pPr lvl="0" algn="ctr"/>
            <a:r>
              <a:rPr lang="ru-RU" b="1" dirty="0">
                <a:solidFill>
                  <a:srgbClr val="002060"/>
                </a:solidFill>
                <a:latin typeface="Calibri" pitchFamily="34" charset="0"/>
              </a:rPr>
              <a:t>ТЕМА 2.8. ТРЕБОВАНИЯ ПОЖАРНОЙ БЕЗОПАСНОСТИ К СИСТЕМАМ ТЕПЛОСНАБЖЕНИЯ И ОТОПЛЕНИЯ. ПЕЧНОЕ ОТОПЛЕНИЕ</a:t>
            </a:r>
          </a:p>
        </p:txBody>
      </p:sp>
    </p:spTree>
    <p:extLst>
      <p:ext uri="{BB962C8B-B14F-4D97-AF65-F5344CB8AC3E}">
        <p14:creationId xmlns:p14="http://schemas.microsoft.com/office/powerpoint/2010/main" val="20562738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085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3995936" y="5517232"/>
            <a:ext cx="4572000" cy="1200329"/>
          </a:xfrm>
          <a:prstGeom prst="rect">
            <a:avLst/>
          </a:prstGeom>
        </p:spPr>
        <p:txBody>
          <a:bodyPr>
            <a:spAutoFit/>
          </a:bodyPr>
          <a:lstStyle/>
          <a:p>
            <a:pPr lvl="0" algn="ctr"/>
            <a:r>
              <a:rPr lang="ru-RU" b="1" dirty="0">
                <a:solidFill>
                  <a:srgbClr val="002060"/>
                </a:solidFill>
                <a:latin typeface="Calibri" pitchFamily="34" charset="0"/>
              </a:rPr>
              <a:t>ТЕМА 2.8. ТРЕБОВАНИЯ ПОЖАРНОЙ БЕЗОПАСНОСТИ К СИСТЕМАМ ТЕПЛОСНАБЖЕНИЯ И ОТОПЛЕНИЯ. ПЕЧНОЕ ОТОПЛЕНИЕ</a:t>
            </a:r>
          </a:p>
        </p:txBody>
      </p:sp>
    </p:spTree>
    <p:extLst>
      <p:ext uri="{BB962C8B-B14F-4D97-AF65-F5344CB8AC3E}">
        <p14:creationId xmlns:p14="http://schemas.microsoft.com/office/powerpoint/2010/main" val="242545083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085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3995936" y="5373216"/>
            <a:ext cx="4572000" cy="1200329"/>
          </a:xfrm>
          <a:prstGeom prst="rect">
            <a:avLst/>
          </a:prstGeom>
        </p:spPr>
        <p:txBody>
          <a:bodyPr>
            <a:spAutoFit/>
          </a:bodyPr>
          <a:lstStyle/>
          <a:p>
            <a:pPr lvl="0" algn="ctr"/>
            <a:r>
              <a:rPr lang="ru-RU" b="1" dirty="0">
                <a:solidFill>
                  <a:srgbClr val="002060"/>
                </a:solidFill>
                <a:latin typeface="Calibri" pitchFamily="34" charset="0"/>
              </a:rPr>
              <a:t>ТЕМА 2.8. ТРЕБОВАНИЯ ПОЖАРНОЙ БЕЗОПАСНОСТИ К СИСТЕМАМ ТЕПЛОСНАБЖЕНИЯ И ОТОПЛЕНИЯ. ПЕЧНОЕ ОТОПЛЕНИЕ</a:t>
            </a:r>
          </a:p>
        </p:txBody>
      </p:sp>
    </p:spTree>
    <p:extLst>
      <p:ext uri="{BB962C8B-B14F-4D97-AF65-F5344CB8AC3E}">
        <p14:creationId xmlns:p14="http://schemas.microsoft.com/office/powerpoint/2010/main" val="242772436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085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3995936" y="5445224"/>
            <a:ext cx="4572000" cy="1200329"/>
          </a:xfrm>
          <a:prstGeom prst="rect">
            <a:avLst/>
          </a:prstGeom>
        </p:spPr>
        <p:txBody>
          <a:bodyPr>
            <a:spAutoFit/>
          </a:bodyPr>
          <a:lstStyle/>
          <a:p>
            <a:pPr lvl="0" algn="ctr"/>
            <a:r>
              <a:rPr lang="ru-RU" b="1" dirty="0">
                <a:solidFill>
                  <a:srgbClr val="002060"/>
                </a:solidFill>
                <a:latin typeface="Calibri" pitchFamily="34" charset="0"/>
              </a:rPr>
              <a:t>ТЕМА 2.8. ТРЕБОВАНИЯ ПОЖАРНОЙ БЕЗОПАСНОСТИ К СИСТЕМАМ ТЕПЛОСНАБЖЕНИЯ И ОТОПЛЕНИЯ. ПЕЧНОЕ ОТОПЛЕНИЕ</a:t>
            </a:r>
          </a:p>
        </p:txBody>
      </p:sp>
    </p:spTree>
    <p:extLst>
      <p:ext uri="{BB962C8B-B14F-4D97-AF65-F5344CB8AC3E}">
        <p14:creationId xmlns:p14="http://schemas.microsoft.com/office/powerpoint/2010/main" val="18197983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139952" y="5733256"/>
            <a:ext cx="4565609" cy="400110"/>
          </a:xfrm>
          <a:prstGeom prst="rect">
            <a:avLst/>
          </a:prstGeom>
        </p:spPr>
        <p:txBody>
          <a:bodyPr wrap="none">
            <a:spAutoFit/>
          </a:bodyPr>
          <a:lstStyle/>
          <a:p>
            <a:r>
              <a:rPr lang="ru-RU" sz="2000" b="1" dirty="0" smtClean="0">
                <a:solidFill>
                  <a:srgbClr val="002060"/>
                </a:solidFill>
                <a:latin typeface="Calibri" pitchFamily="34" charset="0"/>
              </a:rPr>
              <a:t>ТЕМА 3.1. КЛАССИФИКАЦИЯ ПОЖАРОВ</a:t>
            </a:r>
            <a:endParaRPr lang="ru-RU" sz="2000" b="1" dirty="0">
              <a:solidFill>
                <a:srgbClr val="002060"/>
              </a:solidFill>
              <a:latin typeface="Calibri" pitchFamily="34" charset="0"/>
            </a:endParaRPr>
          </a:p>
        </p:txBody>
      </p:sp>
      <p:sp>
        <p:nvSpPr>
          <p:cNvPr id="3" name="Прямоугольник 2"/>
          <p:cNvSpPr/>
          <p:nvPr/>
        </p:nvSpPr>
        <p:spPr>
          <a:xfrm>
            <a:off x="0" y="-10282"/>
            <a:ext cx="9144000" cy="461665"/>
          </a:xfrm>
          <a:prstGeom prst="rect">
            <a:avLst/>
          </a:prstGeom>
          <a:solidFill>
            <a:schemeClr val="accent3">
              <a:lumMod val="20000"/>
              <a:lumOff val="80000"/>
            </a:schemeClr>
          </a:solidFill>
        </p:spPr>
        <p:txBody>
          <a:bodyPr wrap="square">
            <a:spAutoFit/>
          </a:bodyPr>
          <a:lstStyle/>
          <a:p>
            <a:pPr algn="just"/>
            <a:r>
              <a:rPr lang="ru-RU" sz="1200" b="1" dirty="0">
                <a:solidFill>
                  <a:srgbClr val="002060"/>
                </a:solidFill>
                <a:latin typeface="Calibri" pitchFamily="34" charset="0"/>
              </a:rPr>
              <a:t>Перечень показателей, необходимых для оценки </a:t>
            </a:r>
            <a:r>
              <a:rPr lang="ru-RU" sz="1200" b="1" dirty="0" err="1">
                <a:solidFill>
                  <a:srgbClr val="002060"/>
                </a:solidFill>
                <a:latin typeface="Calibri" pitchFamily="34" charset="0"/>
              </a:rPr>
              <a:t>пожаровзрывоопасности</a:t>
            </a:r>
            <a:r>
              <a:rPr lang="ru-RU" sz="1200" b="1" dirty="0">
                <a:solidFill>
                  <a:srgbClr val="002060"/>
                </a:solidFill>
                <a:latin typeface="Calibri" pitchFamily="34" charset="0"/>
              </a:rPr>
              <a:t> и пожарной опасности веществ и материалов в зависимости от их агрегатного </a:t>
            </a:r>
            <a:r>
              <a:rPr lang="ru-RU" sz="1200" b="1" dirty="0" smtClean="0">
                <a:solidFill>
                  <a:srgbClr val="002060"/>
                </a:solidFill>
                <a:latin typeface="Calibri" pitchFamily="34" charset="0"/>
              </a:rPr>
              <a:t>состояния  </a:t>
            </a:r>
            <a:r>
              <a:rPr lang="ru-RU" sz="900" b="1" dirty="0" smtClean="0">
                <a:solidFill>
                  <a:srgbClr val="002060"/>
                </a:solidFill>
                <a:latin typeface="Calibri" pitchFamily="34" charset="0"/>
              </a:rPr>
              <a:t>(Знак "+" обозначает, что показатель необходимо применять (Знак "-" обозначает, что показатель не применяется)</a:t>
            </a:r>
            <a:endParaRPr lang="ru-RU" sz="900" b="1" dirty="0">
              <a:solidFill>
                <a:srgbClr val="002060"/>
              </a:solidFill>
              <a:latin typeface="Calibri" pitchFamily="34"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892673639"/>
              </p:ext>
            </p:extLst>
          </p:nvPr>
        </p:nvGraphicFramePr>
        <p:xfrm>
          <a:off x="0" y="423821"/>
          <a:ext cx="9144001" cy="6454995"/>
        </p:xfrm>
        <a:graphic>
          <a:graphicData uri="http://schemas.openxmlformats.org/drawingml/2006/table">
            <a:tbl>
              <a:tblPr>
                <a:tableStyleId>{69C7853C-536D-4A76-A0AE-DD22124D55A5}</a:tableStyleId>
              </a:tblPr>
              <a:tblGrid>
                <a:gridCol w="6588224"/>
                <a:gridCol w="936104"/>
                <a:gridCol w="576064"/>
                <a:gridCol w="576101"/>
                <a:gridCol w="467508"/>
              </a:tblGrid>
              <a:tr h="171711">
                <a:tc rowSpan="2">
                  <a:txBody>
                    <a:bodyPr/>
                    <a:lstStyle/>
                    <a:p>
                      <a:pPr algn="ctr"/>
                      <a:endParaRPr lang="ru-RU" sz="1000" b="1" dirty="0" smtClean="0">
                        <a:solidFill>
                          <a:srgbClr val="002060"/>
                        </a:solidFill>
                        <a:effectLst/>
                        <a:latin typeface="Calibri" pitchFamily="34" charset="0"/>
                      </a:endParaRPr>
                    </a:p>
                    <a:p>
                      <a:pPr algn="ctr"/>
                      <a:r>
                        <a:rPr lang="ru-RU" sz="1000" b="1" dirty="0" smtClean="0">
                          <a:solidFill>
                            <a:srgbClr val="002060"/>
                          </a:solidFill>
                          <a:effectLst/>
                          <a:latin typeface="Calibri" pitchFamily="34" charset="0"/>
                        </a:rPr>
                        <a:t>Показатель </a:t>
                      </a:r>
                      <a:r>
                        <a:rPr lang="ru-RU" sz="1000" b="1" dirty="0">
                          <a:solidFill>
                            <a:srgbClr val="002060"/>
                          </a:solidFill>
                          <a:effectLst/>
                          <a:latin typeface="Calibri" pitchFamily="34" charset="0"/>
                        </a:rPr>
                        <a:t>пожарной опасности</a:t>
                      </a:r>
                    </a:p>
                  </a:txBody>
                  <a:tcPr marL="9132" marR="9132" marT="4566" marB="4566">
                    <a:solidFill>
                      <a:schemeClr val="accent3">
                        <a:lumMod val="20000"/>
                        <a:lumOff val="80000"/>
                      </a:schemeClr>
                    </a:solidFill>
                  </a:tcPr>
                </a:tc>
                <a:tc gridSpan="3">
                  <a:txBody>
                    <a:bodyPr/>
                    <a:lstStyle/>
                    <a:p>
                      <a:pPr algn="ctr"/>
                      <a:r>
                        <a:rPr lang="ru-RU" sz="1000" b="1" dirty="0">
                          <a:solidFill>
                            <a:srgbClr val="002060"/>
                          </a:solidFill>
                          <a:effectLst/>
                          <a:latin typeface="Calibri" pitchFamily="34" charset="0"/>
                        </a:rPr>
                        <a:t>Вещества и материалы в различном агрегатном состоянии</a:t>
                      </a:r>
                    </a:p>
                  </a:txBody>
                  <a:tcPr marL="9132" marR="9132" marT="4566" marB="4566">
                    <a:solidFill>
                      <a:schemeClr val="accent3">
                        <a:lumMod val="20000"/>
                        <a:lumOff val="80000"/>
                      </a:schemeClr>
                    </a:solidFill>
                  </a:tcPr>
                </a:tc>
                <a:tc hMerge="1">
                  <a:txBody>
                    <a:bodyPr/>
                    <a:lstStyle/>
                    <a:p>
                      <a:endParaRPr lang="ru-RU"/>
                    </a:p>
                  </a:txBody>
                  <a:tcPr/>
                </a:tc>
                <a:tc hMerge="1">
                  <a:txBody>
                    <a:bodyPr/>
                    <a:lstStyle/>
                    <a:p>
                      <a:endParaRPr lang="ru-RU"/>
                    </a:p>
                  </a:txBody>
                  <a:tcPr/>
                </a:tc>
                <a:tc rowSpan="2">
                  <a:txBody>
                    <a:bodyPr/>
                    <a:lstStyle/>
                    <a:p>
                      <a:pPr algn="ctr"/>
                      <a:endParaRPr lang="ru-RU" sz="1000" b="1" dirty="0" smtClean="0">
                        <a:solidFill>
                          <a:srgbClr val="002060"/>
                        </a:solidFill>
                        <a:effectLst/>
                        <a:latin typeface="Calibri" pitchFamily="34" charset="0"/>
                      </a:endParaRPr>
                    </a:p>
                    <a:p>
                      <a:pPr algn="ctr"/>
                      <a:r>
                        <a:rPr lang="ru-RU" sz="1000" b="1" dirty="0" smtClean="0">
                          <a:solidFill>
                            <a:srgbClr val="002060"/>
                          </a:solidFill>
                          <a:effectLst/>
                          <a:latin typeface="Calibri" pitchFamily="34" charset="0"/>
                        </a:rPr>
                        <a:t>Пыли</a:t>
                      </a:r>
                      <a:endParaRPr lang="ru-RU" sz="1000" b="1" dirty="0">
                        <a:solidFill>
                          <a:srgbClr val="002060"/>
                        </a:solidFill>
                        <a:effectLst/>
                        <a:latin typeface="Calibri" pitchFamily="34" charset="0"/>
                      </a:endParaRPr>
                    </a:p>
                  </a:txBody>
                  <a:tcPr marL="9132" marR="9132" marT="4566" marB="4566">
                    <a:solidFill>
                      <a:schemeClr val="accent3">
                        <a:lumMod val="20000"/>
                        <a:lumOff val="80000"/>
                      </a:schemeClr>
                    </a:solidFill>
                  </a:tcPr>
                </a:tc>
              </a:tr>
              <a:tr h="0">
                <a:tc vMerge="1">
                  <a:txBody>
                    <a:bodyPr/>
                    <a:lstStyle/>
                    <a:p>
                      <a:endParaRPr lang="ru-RU"/>
                    </a:p>
                  </a:txBody>
                  <a:tcPr/>
                </a:tc>
                <a:tc>
                  <a:txBody>
                    <a:bodyPr/>
                    <a:lstStyle/>
                    <a:p>
                      <a:pPr algn="ctr"/>
                      <a:r>
                        <a:rPr lang="ru-RU" sz="1000" b="1" dirty="0">
                          <a:solidFill>
                            <a:srgbClr val="002060"/>
                          </a:solidFill>
                          <a:effectLst/>
                          <a:latin typeface="Calibri" pitchFamily="34" charset="0"/>
                        </a:rPr>
                        <a:t>газообразные</a:t>
                      </a:r>
                    </a:p>
                  </a:txBody>
                  <a:tcPr marL="9132" marR="9132" marT="4566" marB="4566">
                    <a:solidFill>
                      <a:schemeClr val="accent3">
                        <a:lumMod val="20000"/>
                        <a:lumOff val="80000"/>
                      </a:schemeClr>
                    </a:solidFill>
                  </a:tcPr>
                </a:tc>
                <a:tc>
                  <a:txBody>
                    <a:bodyPr/>
                    <a:lstStyle/>
                    <a:p>
                      <a:pPr algn="ctr"/>
                      <a:r>
                        <a:rPr lang="ru-RU" sz="1000" b="1" dirty="0">
                          <a:solidFill>
                            <a:srgbClr val="002060"/>
                          </a:solidFill>
                          <a:effectLst/>
                          <a:latin typeface="Calibri" pitchFamily="34" charset="0"/>
                        </a:rPr>
                        <a:t>жидкие</a:t>
                      </a:r>
                    </a:p>
                  </a:txBody>
                  <a:tcPr marL="9132" marR="9132" marT="4566" marB="4566">
                    <a:solidFill>
                      <a:schemeClr val="accent3">
                        <a:lumMod val="20000"/>
                        <a:lumOff val="80000"/>
                      </a:schemeClr>
                    </a:solidFill>
                  </a:tcPr>
                </a:tc>
                <a:tc>
                  <a:txBody>
                    <a:bodyPr/>
                    <a:lstStyle/>
                    <a:p>
                      <a:pPr algn="ctr"/>
                      <a:r>
                        <a:rPr lang="ru-RU" sz="1000" b="1" dirty="0">
                          <a:solidFill>
                            <a:srgbClr val="002060"/>
                          </a:solidFill>
                          <a:effectLst/>
                          <a:latin typeface="Calibri" pitchFamily="34" charset="0"/>
                        </a:rPr>
                        <a:t>твердые</a:t>
                      </a:r>
                    </a:p>
                  </a:txBody>
                  <a:tcPr marL="9132" marR="9132" marT="4566" marB="4566">
                    <a:solidFill>
                      <a:schemeClr val="accent3">
                        <a:lumMod val="20000"/>
                        <a:lumOff val="80000"/>
                      </a:schemeClr>
                    </a:solidFill>
                  </a:tcPr>
                </a:tc>
                <a:tc vMerge="1">
                  <a:txBody>
                    <a:bodyPr/>
                    <a:lstStyle/>
                    <a:p>
                      <a:endParaRPr lang="ru-RU"/>
                    </a:p>
                  </a:txBody>
                  <a:tcPr/>
                </a:tc>
              </a:tr>
              <a:tr h="118718">
                <a:tc>
                  <a:txBody>
                    <a:bodyPr/>
                    <a:lstStyle/>
                    <a:p>
                      <a:r>
                        <a:rPr lang="ru-RU" sz="1000" dirty="0">
                          <a:solidFill>
                            <a:srgbClr val="002060"/>
                          </a:solidFill>
                          <a:effectLst/>
                          <a:latin typeface="Calibri" pitchFamily="34" charset="0"/>
                        </a:rPr>
                        <a:t>Безопасный экспериментальный максимальный зазор, миллиметр</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r>
              <a:tr h="118718">
                <a:tc>
                  <a:txBody>
                    <a:bodyPr/>
                    <a:lstStyle/>
                    <a:p>
                      <a:r>
                        <a:rPr lang="ru-RU" sz="1000">
                          <a:solidFill>
                            <a:srgbClr val="002060"/>
                          </a:solidFill>
                          <a:effectLst/>
                          <a:latin typeface="Calibri" pitchFamily="34" charset="0"/>
                        </a:rPr>
                        <a:t>Выделение токсичных продуктов горения с единицы массы горючего, килограмм на килограмм</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r>
              <a:tr h="36529">
                <a:tc>
                  <a:txBody>
                    <a:bodyPr/>
                    <a:lstStyle/>
                    <a:p>
                      <a:r>
                        <a:rPr lang="ru-RU" sz="1000">
                          <a:solidFill>
                            <a:srgbClr val="002060"/>
                          </a:solidFill>
                          <a:effectLst/>
                          <a:latin typeface="Calibri" pitchFamily="34" charset="0"/>
                        </a:rPr>
                        <a:t>Группа воспламеняемости</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r>
              <a:tr h="36529">
                <a:tc>
                  <a:txBody>
                    <a:bodyPr/>
                    <a:lstStyle/>
                    <a:p>
                      <a:r>
                        <a:rPr lang="ru-RU" sz="1000">
                          <a:solidFill>
                            <a:srgbClr val="002060"/>
                          </a:solidFill>
                          <a:effectLst/>
                          <a:latin typeface="Calibri" pitchFamily="34" charset="0"/>
                        </a:rPr>
                        <a:t>Группа горючести</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r>
              <a:tr h="63925">
                <a:tc>
                  <a:txBody>
                    <a:bodyPr/>
                    <a:lstStyle/>
                    <a:p>
                      <a:r>
                        <a:rPr lang="ru-RU" sz="1000">
                          <a:solidFill>
                            <a:srgbClr val="002060"/>
                          </a:solidFill>
                          <a:effectLst/>
                          <a:latin typeface="Calibri" pitchFamily="34" charset="0"/>
                        </a:rPr>
                        <a:t>Группа распространения пламени</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r>
              <a:tr h="118718">
                <a:tc>
                  <a:txBody>
                    <a:bodyPr/>
                    <a:lstStyle/>
                    <a:p>
                      <a:r>
                        <a:rPr lang="ru-RU" sz="1000">
                          <a:solidFill>
                            <a:srgbClr val="002060"/>
                          </a:solidFill>
                          <a:effectLst/>
                          <a:latin typeface="Calibri" pitchFamily="34" charset="0"/>
                        </a:rPr>
                        <a:t>Коэффициент дымообразования, квадратный метр на килограмм</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r>
              <a:tr h="63925">
                <a:tc>
                  <a:txBody>
                    <a:bodyPr/>
                    <a:lstStyle/>
                    <a:p>
                      <a:r>
                        <a:rPr lang="ru-RU" sz="1000">
                          <a:solidFill>
                            <a:srgbClr val="002060"/>
                          </a:solidFill>
                          <a:effectLst/>
                          <a:latin typeface="Calibri" pitchFamily="34" charset="0"/>
                        </a:rPr>
                        <a:t>Излучающая способность пламени</a:t>
                      </a:r>
                    </a:p>
                  </a:txBody>
                  <a:tcPr marL="9132" marR="9132" marT="4566" marB="4566" anchor="ctr">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r>
              <a:tr h="91322">
                <a:tc>
                  <a:txBody>
                    <a:bodyPr/>
                    <a:lstStyle/>
                    <a:p>
                      <a:r>
                        <a:rPr lang="ru-RU" sz="1000">
                          <a:solidFill>
                            <a:srgbClr val="002060"/>
                          </a:solidFill>
                          <a:effectLst/>
                          <a:latin typeface="Calibri" pitchFamily="34" charset="0"/>
                        </a:rPr>
                        <a:t>Индекс пожаровзрывоопасности, паскаль на метр в секунду</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r>
              <a:tr h="63925">
                <a:tc>
                  <a:txBody>
                    <a:bodyPr/>
                    <a:lstStyle/>
                    <a:p>
                      <a:r>
                        <a:rPr lang="ru-RU" sz="1000">
                          <a:solidFill>
                            <a:srgbClr val="002060"/>
                          </a:solidFill>
                          <a:effectLst/>
                          <a:latin typeface="Calibri" pitchFamily="34" charset="0"/>
                        </a:rPr>
                        <a:t>Индекс распространения пламени</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dirty="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r>
              <a:tr h="63925">
                <a:tc>
                  <a:txBody>
                    <a:bodyPr/>
                    <a:lstStyle/>
                    <a:p>
                      <a:r>
                        <a:rPr lang="ru-RU" sz="1000">
                          <a:solidFill>
                            <a:srgbClr val="002060"/>
                          </a:solidFill>
                          <a:effectLst/>
                          <a:latin typeface="Calibri" pitchFamily="34" charset="0"/>
                        </a:rPr>
                        <a:t>Кислородный индекс, объемные проценты</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r>
              <a:tr h="200908">
                <a:tc>
                  <a:txBody>
                    <a:bodyPr/>
                    <a:lstStyle/>
                    <a:p>
                      <a:r>
                        <a:rPr lang="ru-RU" sz="1000">
                          <a:solidFill>
                            <a:srgbClr val="002060"/>
                          </a:solidFill>
                          <a:effectLst/>
                          <a:latin typeface="Calibri" pitchFamily="34" charset="0"/>
                        </a:rPr>
                        <a:t>Концентрационные пределы распространения пламени (воспламенения) в газах и парах, объемные проценты, пылях, килограмм на кубический метр</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r>
              <a:tr h="118718">
                <a:tc>
                  <a:txBody>
                    <a:bodyPr/>
                    <a:lstStyle/>
                    <a:p>
                      <a:r>
                        <a:rPr lang="ru-RU" sz="1000">
                          <a:solidFill>
                            <a:srgbClr val="002060"/>
                          </a:solidFill>
                          <a:effectLst/>
                          <a:latin typeface="Calibri" pitchFamily="34" charset="0"/>
                        </a:rPr>
                        <a:t>Концентрационный предел диффузионного горения газовых смесей в воздухе, объемные проценты</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r>
              <a:tr h="118718">
                <a:tc>
                  <a:txBody>
                    <a:bodyPr/>
                    <a:lstStyle/>
                    <a:p>
                      <a:r>
                        <a:rPr lang="ru-RU" sz="1000">
                          <a:solidFill>
                            <a:srgbClr val="002060"/>
                          </a:solidFill>
                          <a:effectLst/>
                          <a:latin typeface="Calibri" pitchFamily="34" charset="0"/>
                        </a:rPr>
                        <a:t>Критическая поверхностная плотность теплового потока, ватт на квадратный метр</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r>
              <a:tr h="91322">
                <a:tc>
                  <a:txBody>
                    <a:bodyPr/>
                    <a:lstStyle/>
                    <a:p>
                      <a:r>
                        <a:rPr lang="ru-RU" sz="1000">
                          <a:solidFill>
                            <a:srgbClr val="002060"/>
                          </a:solidFill>
                          <a:effectLst/>
                          <a:latin typeface="Calibri" pitchFamily="34" charset="0"/>
                        </a:rPr>
                        <a:t>Линейная скорость распространения пламени, метр в секунду</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r>
              <a:tr h="146115">
                <a:tc>
                  <a:txBody>
                    <a:bodyPr/>
                    <a:lstStyle/>
                    <a:p>
                      <a:r>
                        <a:rPr lang="ru-RU" sz="1000">
                          <a:solidFill>
                            <a:srgbClr val="002060"/>
                          </a:solidFill>
                          <a:effectLst/>
                          <a:latin typeface="Calibri" pitchFamily="34" charset="0"/>
                        </a:rPr>
                        <a:t>Максимальная скорость распространения пламени вдоль поверхности горючей жидкости, метр в секунду</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r>
              <a:tr h="63925">
                <a:tc>
                  <a:txBody>
                    <a:bodyPr/>
                    <a:lstStyle/>
                    <a:p>
                      <a:r>
                        <a:rPr lang="ru-RU" sz="1000">
                          <a:solidFill>
                            <a:srgbClr val="002060"/>
                          </a:solidFill>
                          <a:effectLst/>
                          <a:latin typeface="Calibri" pitchFamily="34" charset="0"/>
                        </a:rPr>
                        <a:t>Максимальное давление взрыва, паскаль</a:t>
                      </a:r>
                    </a:p>
                  </a:txBody>
                  <a:tcPr marL="9132" marR="9132" marT="4566" marB="4566" anchor="ctr">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r>
              <a:tr h="173511">
                <a:tc>
                  <a:txBody>
                    <a:bodyPr/>
                    <a:lstStyle/>
                    <a:p>
                      <a:r>
                        <a:rPr lang="ru-RU" sz="1000">
                          <a:solidFill>
                            <a:srgbClr val="002060"/>
                          </a:solidFill>
                          <a:effectLst/>
                          <a:latin typeface="Calibri" pitchFamily="34" charset="0"/>
                        </a:rPr>
                        <a:t>Минимальная флегматизирующая концентрация газообразного флегматизатора, объемные проценты</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r>
              <a:tr h="63925">
                <a:tc>
                  <a:txBody>
                    <a:bodyPr/>
                    <a:lstStyle/>
                    <a:p>
                      <a:r>
                        <a:rPr lang="ru-RU" sz="1000">
                          <a:solidFill>
                            <a:srgbClr val="002060"/>
                          </a:solidFill>
                          <a:effectLst/>
                          <a:latin typeface="Calibri" pitchFamily="34" charset="0"/>
                        </a:rPr>
                        <a:t>Минимальная энергия зажигания, джоуль</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r>
              <a:tr h="118718">
                <a:tc>
                  <a:txBody>
                    <a:bodyPr/>
                    <a:lstStyle/>
                    <a:p>
                      <a:r>
                        <a:rPr lang="ru-RU" sz="1000">
                          <a:solidFill>
                            <a:srgbClr val="002060"/>
                          </a:solidFill>
                          <a:effectLst/>
                          <a:latin typeface="Calibri" pitchFamily="34" charset="0"/>
                        </a:rPr>
                        <a:t>Минимальное взрывоопасное содержание кислорода, объемные проценты</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r>
              <a:tr h="91322">
                <a:tc>
                  <a:txBody>
                    <a:bodyPr/>
                    <a:lstStyle/>
                    <a:p>
                      <a:r>
                        <a:rPr lang="ru-RU" sz="1000">
                          <a:solidFill>
                            <a:srgbClr val="002060"/>
                          </a:solidFill>
                          <a:effectLst/>
                          <a:latin typeface="Calibri" pitchFamily="34" charset="0"/>
                        </a:rPr>
                        <a:t>Низшая рабочая теплота сгорания, килоджоуль на килограмм</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r>
              <a:tr h="91322">
                <a:tc>
                  <a:txBody>
                    <a:bodyPr/>
                    <a:lstStyle/>
                    <a:p>
                      <a:r>
                        <a:rPr lang="ru-RU" sz="1000">
                          <a:solidFill>
                            <a:srgbClr val="002060"/>
                          </a:solidFill>
                          <a:effectLst/>
                          <a:latin typeface="Calibri" pitchFamily="34" charset="0"/>
                        </a:rPr>
                        <a:t>Нормальная скорость распространения пламени, метр в секунду</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r>
              <a:tr h="91322">
                <a:tc>
                  <a:txBody>
                    <a:bodyPr/>
                    <a:lstStyle/>
                    <a:p>
                      <a:r>
                        <a:rPr lang="ru-RU" sz="1000">
                          <a:solidFill>
                            <a:srgbClr val="002060"/>
                          </a:solidFill>
                          <a:effectLst/>
                          <a:latin typeface="Calibri" pitchFamily="34" charset="0"/>
                        </a:rPr>
                        <a:t>Показатель токсичности продуктов горения, грамм на кубический метр</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r>
              <a:tr h="91322">
                <a:tc>
                  <a:txBody>
                    <a:bodyPr/>
                    <a:lstStyle/>
                    <a:p>
                      <a:r>
                        <a:rPr lang="ru-RU" sz="1000">
                          <a:solidFill>
                            <a:srgbClr val="002060"/>
                          </a:solidFill>
                          <a:effectLst/>
                          <a:latin typeface="Calibri" pitchFamily="34" charset="0"/>
                        </a:rPr>
                        <a:t>Потребление кислорода на единицу массы горючего, килограмм на килограмм</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r>
              <a:tr h="91322">
                <a:tc>
                  <a:txBody>
                    <a:bodyPr/>
                    <a:lstStyle/>
                    <a:p>
                      <a:r>
                        <a:rPr lang="ru-RU" sz="1000">
                          <a:solidFill>
                            <a:srgbClr val="002060"/>
                          </a:solidFill>
                          <a:effectLst/>
                          <a:latin typeface="Calibri" pitchFamily="34" charset="0"/>
                        </a:rPr>
                        <a:t>Предельная скорость срыва диффузионного факела, метр в секунду</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r>
              <a:tr h="91322">
                <a:tc>
                  <a:txBody>
                    <a:bodyPr/>
                    <a:lstStyle/>
                    <a:p>
                      <a:r>
                        <a:rPr lang="ru-RU" sz="1000">
                          <a:solidFill>
                            <a:srgbClr val="002060"/>
                          </a:solidFill>
                          <a:effectLst/>
                          <a:latin typeface="Calibri" pitchFamily="34" charset="0"/>
                        </a:rPr>
                        <a:t>Скорость нарастания давления взрыва, мегапаскаль в секунду</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r>
              <a:tr h="118718">
                <a:tc>
                  <a:txBody>
                    <a:bodyPr/>
                    <a:lstStyle/>
                    <a:p>
                      <a:r>
                        <a:rPr lang="ru-RU" sz="1000">
                          <a:solidFill>
                            <a:srgbClr val="002060"/>
                          </a:solidFill>
                          <a:effectLst/>
                          <a:latin typeface="Calibri" pitchFamily="34" charset="0"/>
                        </a:rPr>
                        <a:t>Способность гореть при взаимодействии с водой, кислородом воздуха и другими веществами</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r>
              <a:tr h="91322">
                <a:tc>
                  <a:txBody>
                    <a:bodyPr/>
                    <a:lstStyle/>
                    <a:p>
                      <a:r>
                        <a:rPr lang="ru-RU" sz="1000">
                          <a:solidFill>
                            <a:srgbClr val="002060"/>
                          </a:solidFill>
                          <a:effectLst/>
                          <a:latin typeface="Calibri" pitchFamily="34" charset="0"/>
                        </a:rPr>
                        <a:t>Способность к воспламенению при адиабатическом сжатии</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r>
              <a:tr h="63925">
                <a:tc>
                  <a:txBody>
                    <a:bodyPr/>
                    <a:lstStyle/>
                    <a:p>
                      <a:r>
                        <a:rPr lang="ru-RU" sz="1000">
                          <a:solidFill>
                            <a:srgbClr val="002060"/>
                          </a:solidFill>
                          <a:effectLst/>
                          <a:latin typeface="Calibri" pitchFamily="34" charset="0"/>
                        </a:rPr>
                        <a:t>Способность к самовозгоранию</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r>
              <a:tr h="91322">
                <a:tc>
                  <a:txBody>
                    <a:bodyPr/>
                    <a:lstStyle/>
                    <a:p>
                      <a:r>
                        <a:rPr lang="ru-RU" sz="1000">
                          <a:solidFill>
                            <a:srgbClr val="002060"/>
                          </a:solidFill>
                          <a:effectLst/>
                          <a:latin typeface="Calibri" pitchFamily="34" charset="0"/>
                        </a:rPr>
                        <a:t>Способность к экзотермическому разложению</a:t>
                      </a:r>
                    </a:p>
                  </a:txBody>
                  <a:tcPr marL="9132" marR="9132" marT="4566" marB="4566" anchor="ctr">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r>
              <a:tr h="91322">
                <a:tc>
                  <a:txBody>
                    <a:bodyPr/>
                    <a:lstStyle/>
                    <a:p>
                      <a:r>
                        <a:rPr lang="ru-RU" sz="1000">
                          <a:solidFill>
                            <a:srgbClr val="002060"/>
                          </a:solidFill>
                          <a:effectLst/>
                          <a:latin typeface="Calibri" pitchFamily="34" charset="0"/>
                        </a:rPr>
                        <a:t>Температура воспламенения, градус Цельсия</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r>
              <a:tr h="63925">
                <a:tc>
                  <a:txBody>
                    <a:bodyPr/>
                    <a:lstStyle/>
                    <a:p>
                      <a:r>
                        <a:rPr lang="ru-RU" sz="1000">
                          <a:solidFill>
                            <a:srgbClr val="002060"/>
                          </a:solidFill>
                          <a:effectLst/>
                          <a:latin typeface="Calibri" pitchFamily="34" charset="0"/>
                        </a:rPr>
                        <a:t>Температура вспышки, градус Цельсия</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r>
              <a:tr h="91322">
                <a:tc>
                  <a:txBody>
                    <a:bodyPr/>
                    <a:lstStyle/>
                    <a:p>
                      <a:r>
                        <a:rPr lang="ru-RU" sz="1000">
                          <a:solidFill>
                            <a:srgbClr val="002060"/>
                          </a:solidFill>
                          <a:effectLst/>
                          <a:latin typeface="Calibri" pitchFamily="34" charset="0"/>
                        </a:rPr>
                        <a:t>Температура самовоспламенения, градус Цельсия</a:t>
                      </a:r>
                    </a:p>
                  </a:txBody>
                  <a:tcPr marL="9132" marR="9132" marT="4566" marB="4566" anchor="ctr">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r>
              <a:tr h="63925">
                <a:tc>
                  <a:txBody>
                    <a:bodyPr/>
                    <a:lstStyle/>
                    <a:p>
                      <a:r>
                        <a:rPr lang="ru-RU" sz="1000">
                          <a:solidFill>
                            <a:srgbClr val="002060"/>
                          </a:solidFill>
                          <a:effectLst/>
                          <a:latin typeface="Calibri" pitchFamily="34" charset="0"/>
                        </a:rPr>
                        <a:t>Температура тления, градус Цельсия</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r>
              <a:tr h="118718">
                <a:tc>
                  <a:txBody>
                    <a:bodyPr/>
                    <a:lstStyle/>
                    <a:p>
                      <a:r>
                        <a:rPr lang="ru-RU" sz="1000">
                          <a:solidFill>
                            <a:srgbClr val="002060"/>
                          </a:solidFill>
                          <a:effectLst/>
                          <a:latin typeface="Calibri" pitchFamily="34" charset="0"/>
                        </a:rPr>
                        <a:t>Температурные пределы распространения пламени (воспламенения), градус Цельсия</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r>
              <a:tr h="118718">
                <a:tc>
                  <a:txBody>
                    <a:bodyPr/>
                    <a:lstStyle/>
                    <a:p>
                      <a:r>
                        <a:rPr lang="ru-RU" sz="1000">
                          <a:solidFill>
                            <a:srgbClr val="002060"/>
                          </a:solidFill>
                          <a:effectLst/>
                          <a:latin typeface="Calibri" pitchFamily="34" charset="0"/>
                        </a:rPr>
                        <a:t>Удельная массовая скорость выгорания, килограмм в секунду на квадратный метр</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r>
              <a:tr h="63925">
                <a:tc>
                  <a:txBody>
                    <a:bodyPr/>
                    <a:lstStyle/>
                    <a:p>
                      <a:r>
                        <a:rPr lang="ru-RU" sz="1000" dirty="0">
                          <a:solidFill>
                            <a:srgbClr val="002060"/>
                          </a:solidFill>
                          <a:effectLst/>
                          <a:latin typeface="Calibri" pitchFamily="34" charset="0"/>
                        </a:rPr>
                        <a:t>Удельная теплота сгорания, джоуль на килограмм</a:t>
                      </a:r>
                    </a:p>
                  </a:txBody>
                  <a:tcPr marL="9132" marR="9132" marT="4566" marB="4566" anchor="ctr">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a:solidFill>
                            <a:srgbClr val="002060"/>
                          </a:solidFill>
                          <a:effectLst/>
                          <a:latin typeface="Calibri" pitchFamily="34" charset="0"/>
                        </a:rPr>
                        <a:t>+</a:t>
                      </a:r>
                    </a:p>
                  </a:txBody>
                  <a:tcPr marL="9132" marR="9132" marT="4566" marB="4566">
                    <a:solidFill>
                      <a:schemeClr val="accent3">
                        <a:lumMod val="20000"/>
                        <a:lumOff val="80000"/>
                      </a:schemeClr>
                    </a:solidFill>
                  </a:tcPr>
                </a:tc>
                <a:tc>
                  <a:txBody>
                    <a:bodyPr/>
                    <a:lstStyle/>
                    <a:p>
                      <a:pPr algn="ctr"/>
                      <a:r>
                        <a:rPr lang="ru-RU" sz="1000" dirty="0">
                          <a:solidFill>
                            <a:srgbClr val="002060"/>
                          </a:solidFill>
                          <a:effectLst/>
                          <a:latin typeface="Calibri" pitchFamily="34" charset="0"/>
                        </a:rPr>
                        <a:t>+</a:t>
                      </a:r>
                    </a:p>
                  </a:txBody>
                  <a:tcPr marL="9132" marR="9132" marT="4566" marB="4566">
                    <a:solidFill>
                      <a:schemeClr val="accent3">
                        <a:lumMod val="20000"/>
                        <a:lumOff val="80000"/>
                      </a:schemeClr>
                    </a:solidFill>
                  </a:tcPr>
                </a:tc>
              </a:tr>
            </a:tbl>
          </a:graphicData>
        </a:graphic>
      </p:graphicFrame>
    </p:spTree>
    <p:extLst>
      <p:ext uri="{BB962C8B-B14F-4D97-AF65-F5344CB8AC3E}">
        <p14:creationId xmlns:p14="http://schemas.microsoft.com/office/powerpoint/2010/main" val="213265340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99392"/>
            <a:ext cx="9143999" cy="5112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3779912" y="5647614"/>
            <a:ext cx="4572000" cy="1200329"/>
          </a:xfrm>
          <a:prstGeom prst="rect">
            <a:avLst/>
          </a:prstGeom>
        </p:spPr>
        <p:txBody>
          <a:bodyPr>
            <a:spAutoFit/>
          </a:bodyPr>
          <a:lstStyle/>
          <a:p>
            <a:pPr lvl="0" algn="ctr"/>
            <a:r>
              <a:rPr lang="ru-RU" b="1" dirty="0">
                <a:solidFill>
                  <a:srgbClr val="002060"/>
                </a:solidFill>
                <a:latin typeface="Calibri" pitchFamily="34" charset="0"/>
              </a:rPr>
              <a:t>ТЕМА 2.8. ТРЕБОВАНИЯ ПОЖАРНОЙ БЕЗОПАСНОСТИ К СИСТЕМАМ ТЕПЛОСНАБЖЕНИЯ И ОТОПЛЕНИЯ. ПЕЧНОЕ ОТОПЛЕНИЕ</a:t>
            </a:r>
          </a:p>
        </p:txBody>
      </p:sp>
    </p:spTree>
    <p:extLst>
      <p:ext uri="{BB962C8B-B14F-4D97-AF65-F5344CB8AC3E}">
        <p14:creationId xmlns:p14="http://schemas.microsoft.com/office/powerpoint/2010/main" val="65791544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085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3923928" y="5517232"/>
            <a:ext cx="4572000" cy="1200329"/>
          </a:xfrm>
          <a:prstGeom prst="rect">
            <a:avLst/>
          </a:prstGeom>
        </p:spPr>
        <p:txBody>
          <a:bodyPr>
            <a:spAutoFit/>
          </a:bodyPr>
          <a:lstStyle/>
          <a:p>
            <a:pPr lvl="0" algn="ctr"/>
            <a:r>
              <a:rPr lang="ru-RU" b="1" dirty="0">
                <a:solidFill>
                  <a:srgbClr val="002060"/>
                </a:solidFill>
                <a:latin typeface="Calibri" pitchFamily="34" charset="0"/>
              </a:rPr>
              <a:t>ТЕМА 2.8. ТРЕБОВАНИЯ ПОЖАРНОЙ БЕЗОПАСНОСТИ К СИСТЕМАМ ТЕПЛОСНАБЖЕНИЯ И ОТОПЛЕНИЯ. ПЕЧНОЕ ОТОПЛЕНИЕ</a:t>
            </a:r>
          </a:p>
        </p:txBody>
      </p:sp>
    </p:spTree>
    <p:extLst>
      <p:ext uri="{BB962C8B-B14F-4D97-AF65-F5344CB8AC3E}">
        <p14:creationId xmlns:p14="http://schemas.microsoft.com/office/powerpoint/2010/main" val="345631600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085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3779912" y="5373216"/>
            <a:ext cx="4572000" cy="1200329"/>
          </a:xfrm>
          <a:prstGeom prst="rect">
            <a:avLst/>
          </a:prstGeom>
        </p:spPr>
        <p:txBody>
          <a:bodyPr>
            <a:spAutoFit/>
          </a:bodyPr>
          <a:lstStyle/>
          <a:p>
            <a:pPr lvl="0" algn="ctr"/>
            <a:r>
              <a:rPr lang="ru-RU" b="1" dirty="0">
                <a:solidFill>
                  <a:srgbClr val="002060"/>
                </a:solidFill>
                <a:latin typeface="Calibri" pitchFamily="34" charset="0"/>
              </a:rPr>
              <a:t>ТЕМА 2.8. ТРЕБОВАНИЯ ПОЖАРНОЙ БЕЗОПАСНОСТИ К СИСТЕМАМ ТЕПЛОСНАБЖЕНИЯ И ОТОПЛЕНИЯ. ПЕЧНОЕ ОТОПЛЕНИЕ</a:t>
            </a:r>
          </a:p>
        </p:txBody>
      </p:sp>
    </p:spTree>
    <p:extLst>
      <p:ext uri="{BB962C8B-B14F-4D97-AF65-F5344CB8AC3E}">
        <p14:creationId xmlns:p14="http://schemas.microsoft.com/office/powerpoint/2010/main" val="102280760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085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4427984" y="5445224"/>
            <a:ext cx="4572000" cy="1200329"/>
          </a:xfrm>
          <a:prstGeom prst="rect">
            <a:avLst/>
          </a:prstGeom>
        </p:spPr>
        <p:txBody>
          <a:bodyPr>
            <a:spAutoFit/>
          </a:bodyPr>
          <a:lstStyle/>
          <a:p>
            <a:pPr lvl="0" algn="ctr"/>
            <a:r>
              <a:rPr lang="ru-RU" b="1" dirty="0">
                <a:solidFill>
                  <a:srgbClr val="002060"/>
                </a:solidFill>
                <a:latin typeface="Calibri" pitchFamily="34" charset="0"/>
              </a:rPr>
              <a:t>ТЕМА 2.8. ТРЕБОВАНИЯ ПОЖАРНОЙ БЕЗОПАСНОСТИ К СИСТЕМАМ ТЕПЛОСНАБЖЕНИЯ И ОТОПЛЕНИЯ. ПЕЧНОЕ ОТОПЛЕНИЕ</a:t>
            </a:r>
          </a:p>
        </p:txBody>
      </p:sp>
    </p:spTree>
    <p:extLst>
      <p:ext uri="{BB962C8B-B14F-4D97-AF65-F5344CB8AC3E}">
        <p14:creationId xmlns:p14="http://schemas.microsoft.com/office/powerpoint/2010/main" val="51572770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085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4067944" y="5589240"/>
            <a:ext cx="4572000" cy="1200329"/>
          </a:xfrm>
          <a:prstGeom prst="rect">
            <a:avLst/>
          </a:prstGeom>
        </p:spPr>
        <p:txBody>
          <a:bodyPr>
            <a:spAutoFit/>
          </a:bodyPr>
          <a:lstStyle/>
          <a:p>
            <a:pPr lvl="0" algn="ctr"/>
            <a:r>
              <a:rPr lang="ru-RU" b="1" dirty="0">
                <a:solidFill>
                  <a:srgbClr val="002060"/>
                </a:solidFill>
                <a:latin typeface="Calibri" pitchFamily="34" charset="0"/>
              </a:rPr>
              <a:t>ТЕМА 2.8. ТРЕБОВАНИЯ ПОЖАРНОЙ БЕЗОПАСНОСТИ К СИСТЕМАМ ТЕПЛОСНАБЖЕНИЯ И ОТОПЛЕНИЯ. ПЕЧНОЕ ОТОПЛЕНИЕ</a:t>
            </a:r>
          </a:p>
        </p:txBody>
      </p:sp>
    </p:spTree>
    <p:extLst>
      <p:ext uri="{BB962C8B-B14F-4D97-AF65-F5344CB8AC3E}">
        <p14:creationId xmlns:p14="http://schemas.microsoft.com/office/powerpoint/2010/main" val="175430877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99592" y="0"/>
            <a:ext cx="7704856" cy="5013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3851920" y="5589240"/>
            <a:ext cx="4572000" cy="1200329"/>
          </a:xfrm>
          <a:prstGeom prst="rect">
            <a:avLst/>
          </a:prstGeom>
        </p:spPr>
        <p:txBody>
          <a:bodyPr>
            <a:spAutoFit/>
          </a:bodyPr>
          <a:lstStyle/>
          <a:p>
            <a:pPr lvl="0" algn="ctr"/>
            <a:r>
              <a:rPr lang="ru-RU" b="1" dirty="0">
                <a:solidFill>
                  <a:srgbClr val="002060"/>
                </a:solidFill>
                <a:latin typeface="Calibri" pitchFamily="34" charset="0"/>
              </a:rPr>
              <a:t>ТЕМА 2.8. ТРЕБОВАНИЯ ПОЖАРНОЙ БЕЗОПАСНОСТИ К СИСТЕМАМ ТЕПЛОСНАБЖЕНИЯ И ОТОПЛЕНИЯ. ПЕЧНОЕ ОТОПЛЕНИЕ</a:t>
            </a:r>
          </a:p>
        </p:txBody>
      </p:sp>
    </p:spTree>
    <p:extLst>
      <p:ext uri="{BB962C8B-B14F-4D97-AF65-F5344CB8AC3E}">
        <p14:creationId xmlns:p14="http://schemas.microsoft.com/office/powerpoint/2010/main" val="125784196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085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3995936" y="5636981"/>
            <a:ext cx="4572000" cy="1200329"/>
          </a:xfrm>
          <a:prstGeom prst="rect">
            <a:avLst/>
          </a:prstGeom>
        </p:spPr>
        <p:txBody>
          <a:bodyPr>
            <a:spAutoFit/>
          </a:bodyPr>
          <a:lstStyle/>
          <a:p>
            <a:pPr lvl="0" algn="ctr"/>
            <a:r>
              <a:rPr lang="ru-RU" b="1" dirty="0">
                <a:solidFill>
                  <a:srgbClr val="002060"/>
                </a:solidFill>
                <a:latin typeface="Calibri" pitchFamily="34" charset="0"/>
              </a:rPr>
              <a:t>ТЕМА 2.8. ТРЕБОВАНИЯ ПОЖАРНОЙ БЕЗОПАСНОСТИ К СИСТЕМАМ ТЕПЛОСНАБЖЕНИЯ И ОТОПЛЕНИЯ. ПЕЧНОЕ ОТОПЛЕНИЕ</a:t>
            </a:r>
          </a:p>
        </p:txBody>
      </p:sp>
    </p:spTree>
    <p:extLst>
      <p:ext uri="{BB962C8B-B14F-4D97-AF65-F5344CB8AC3E}">
        <p14:creationId xmlns:p14="http://schemas.microsoft.com/office/powerpoint/2010/main" val="312788963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116632"/>
            <a:ext cx="8712968" cy="5184576"/>
          </a:xfrm>
        </p:spPr>
        <p:txBody>
          <a:bodyPr>
            <a:normAutofit fontScale="85000" lnSpcReduction="20000"/>
          </a:bodyPr>
          <a:lstStyle/>
          <a:p>
            <a:pPr marL="0" indent="0" algn="ctr" fontAlgn="base">
              <a:lnSpc>
                <a:spcPct val="110000"/>
              </a:lnSpc>
              <a:spcBef>
                <a:spcPts val="0"/>
              </a:spcBef>
            </a:pPr>
            <a:r>
              <a:rPr lang="ru-RU" dirty="0">
                <a:solidFill>
                  <a:srgbClr val="222222"/>
                </a:solidFill>
                <a:latin typeface="Arial"/>
              </a:rPr>
              <a:t>СВОД </a:t>
            </a:r>
            <a:r>
              <a:rPr lang="ru-RU" dirty="0" smtClean="0">
                <a:solidFill>
                  <a:srgbClr val="222222"/>
                </a:solidFill>
                <a:latin typeface="Arial"/>
              </a:rPr>
              <a:t>ПРАВИЛ МНОГОФУНКЦИОНАЛЬНЫЕ ЗДАНИЯ ТРЕБОВАНИЯ </a:t>
            </a:r>
            <a:r>
              <a:rPr lang="ru-RU" dirty="0">
                <a:solidFill>
                  <a:srgbClr val="222222"/>
                </a:solidFill>
                <a:latin typeface="Arial"/>
              </a:rPr>
              <a:t>ПОЖАРНОЙ </a:t>
            </a:r>
            <a:r>
              <a:rPr lang="ru-RU" dirty="0" smtClean="0">
                <a:solidFill>
                  <a:srgbClr val="222222"/>
                </a:solidFill>
                <a:latin typeface="Arial"/>
              </a:rPr>
              <a:t>БЕЗОПАСНОСТИ</a:t>
            </a:r>
          </a:p>
          <a:p>
            <a:pPr marL="0" indent="0" algn="ctr" fontAlgn="base">
              <a:lnSpc>
                <a:spcPct val="110000"/>
              </a:lnSpc>
              <a:spcBef>
                <a:spcPts val="0"/>
              </a:spcBef>
            </a:pPr>
            <a:endParaRPr lang="ru-RU" dirty="0">
              <a:solidFill>
                <a:srgbClr val="222222"/>
              </a:solidFill>
              <a:latin typeface="Arial"/>
            </a:endParaRPr>
          </a:p>
          <a:p>
            <a:pPr marL="0" indent="0" fontAlgn="base">
              <a:spcBef>
                <a:spcPts val="0"/>
              </a:spcBef>
            </a:pPr>
            <a:r>
              <a:rPr lang="ru-RU" b="0" dirty="0" smtClean="0">
                <a:solidFill>
                  <a:srgbClr val="222222"/>
                </a:solidFill>
                <a:latin typeface="Calibri" pitchFamily="34" charset="0"/>
              </a:rPr>
              <a:t>Настоящий </a:t>
            </a:r>
            <a:r>
              <a:rPr lang="ru-RU" b="0" dirty="0">
                <a:solidFill>
                  <a:srgbClr val="222222"/>
                </a:solidFill>
                <a:latin typeface="Calibri" pitchFamily="34" charset="0"/>
              </a:rPr>
              <a:t>свод правил устанавливает требования пожарной безопасности при проектировании, реконструкции, капитальном ремонте, изменении функционального назначения, эксплуатации, а также при техническом перевооружении многофункциональных зданий высотой не более 50 м, содержащих следующие помещения, части здания или пожарные отсеки в любой комбинации:</a:t>
            </a:r>
          </a:p>
          <a:p>
            <a:pPr marL="0" indent="0" fontAlgn="base">
              <a:spcBef>
                <a:spcPts val="0"/>
              </a:spcBef>
            </a:pPr>
            <a:r>
              <a:rPr lang="ru-RU" b="0" dirty="0">
                <a:solidFill>
                  <a:srgbClr val="222222"/>
                </a:solidFill>
                <a:latin typeface="Calibri" pitchFamily="34" charset="0"/>
              </a:rPr>
              <a:t>- кинотеатры, концертные залы, выставки;</a:t>
            </a:r>
          </a:p>
          <a:p>
            <a:pPr marL="0" indent="0" fontAlgn="base">
              <a:spcBef>
                <a:spcPts val="0"/>
              </a:spcBef>
            </a:pPr>
            <a:r>
              <a:rPr lang="ru-RU" b="0" dirty="0">
                <a:solidFill>
                  <a:srgbClr val="222222"/>
                </a:solidFill>
                <a:latin typeface="Calibri" pitchFamily="34" charset="0"/>
              </a:rPr>
              <a:t>- организации торговли и общественного питания, аптеки, помещения для посетителей организаций бытового и коммунального обслуживания с нерасчетным числом посадочных мест для посетителей, физкультурно-оздоровительные комплексы и спортивно-тренировочные учреждения с помещениями без трибун для зрителей;</a:t>
            </a:r>
          </a:p>
          <a:p>
            <a:pPr marL="0" indent="0" fontAlgn="base">
              <a:spcBef>
                <a:spcPts val="0"/>
              </a:spcBef>
            </a:pPr>
            <a:r>
              <a:rPr lang="ru-RU" b="0" dirty="0">
                <a:solidFill>
                  <a:srgbClr val="222222"/>
                </a:solidFill>
                <a:latin typeface="Calibri" pitchFamily="34" charset="0"/>
              </a:rPr>
              <a:t>- банки, конторы, офисы;</a:t>
            </a:r>
          </a:p>
          <a:p>
            <a:pPr marL="0" indent="0" fontAlgn="base">
              <a:spcBef>
                <a:spcPts val="0"/>
              </a:spcBef>
            </a:pPr>
            <a:r>
              <a:rPr lang="ru-RU" b="0" dirty="0">
                <a:solidFill>
                  <a:srgbClr val="222222"/>
                </a:solidFill>
                <a:latin typeface="Calibri" pitchFamily="34" charset="0"/>
              </a:rPr>
              <a:t>- стоянки автомобилей;</a:t>
            </a:r>
          </a:p>
          <a:p>
            <a:pPr marL="0" indent="0" fontAlgn="base">
              <a:spcBef>
                <a:spcPts val="0"/>
              </a:spcBef>
            </a:pPr>
            <a:r>
              <a:rPr lang="ru-RU" b="0" dirty="0">
                <a:solidFill>
                  <a:srgbClr val="222222"/>
                </a:solidFill>
                <a:latin typeface="Calibri" pitchFamily="34" charset="0"/>
              </a:rPr>
              <a:t>- гостиницы, апартаменты.</a:t>
            </a:r>
          </a:p>
          <a:p>
            <a:pPr marL="0" indent="0" fontAlgn="base">
              <a:spcBef>
                <a:spcPts val="0"/>
              </a:spcBef>
            </a:pPr>
            <a:r>
              <a:rPr lang="ru-RU" b="0" dirty="0" smtClean="0">
                <a:solidFill>
                  <a:srgbClr val="222222"/>
                </a:solidFill>
                <a:latin typeface="Calibri" pitchFamily="34" charset="0"/>
              </a:rPr>
              <a:t>Настоящий </a:t>
            </a:r>
            <a:r>
              <a:rPr lang="ru-RU" b="0" dirty="0">
                <a:solidFill>
                  <a:srgbClr val="222222"/>
                </a:solidFill>
                <a:latin typeface="Calibri" pitchFamily="34" charset="0"/>
              </a:rPr>
              <a:t>свод правил не распространяется на проектирование и строительство временных и мобильных зданий и сооружений</a:t>
            </a:r>
            <a:r>
              <a:rPr lang="ru-RU" b="0" dirty="0" smtClean="0">
                <a:solidFill>
                  <a:srgbClr val="222222"/>
                </a:solidFill>
                <a:latin typeface="Calibri" pitchFamily="34" charset="0"/>
              </a:rPr>
              <a:t>.</a:t>
            </a:r>
          </a:p>
          <a:p>
            <a:pPr marL="0" indent="0" fontAlgn="base">
              <a:spcBef>
                <a:spcPts val="0"/>
              </a:spcBef>
            </a:pPr>
            <a:endParaRPr lang="ru-RU" b="0" dirty="0" smtClean="0">
              <a:solidFill>
                <a:srgbClr val="222222"/>
              </a:solidFill>
              <a:latin typeface="Calibri" pitchFamily="34" charset="0"/>
            </a:endParaRPr>
          </a:p>
          <a:p>
            <a:pPr marL="0" lvl="0" indent="0" fontAlgn="base">
              <a:lnSpc>
                <a:spcPct val="120000"/>
              </a:lnSpc>
              <a:spcBef>
                <a:spcPts val="0"/>
              </a:spcBef>
            </a:pPr>
            <a:r>
              <a:rPr lang="ru-RU" dirty="0">
                <a:solidFill>
                  <a:srgbClr val="222222"/>
                </a:solidFill>
                <a:latin typeface="Calibri" pitchFamily="34" charset="0"/>
              </a:rPr>
              <a:t>Термины и определения.</a:t>
            </a:r>
          </a:p>
          <a:p>
            <a:pPr marL="0" lvl="0" indent="0" fontAlgn="base">
              <a:lnSpc>
                <a:spcPct val="120000"/>
              </a:lnSpc>
              <a:spcBef>
                <a:spcPts val="0"/>
              </a:spcBef>
            </a:pPr>
            <a:r>
              <a:rPr lang="ru-RU" b="0" dirty="0">
                <a:solidFill>
                  <a:srgbClr val="222222"/>
                </a:solidFill>
                <a:latin typeface="Calibri" pitchFamily="34" charset="0"/>
              </a:rPr>
              <a:t>В настоящем своде правил применены следующие термины с соответствующими определениями:</a:t>
            </a:r>
          </a:p>
          <a:p>
            <a:pPr marL="0" lvl="0" indent="0" fontAlgn="base">
              <a:lnSpc>
                <a:spcPct val="120000"/>
              </a:lnSpc>
              <a:spcBef>
                <a:spcPts val="0"/>
              </a:spcBef>
            </a:pPr>
            <a:r>
              <a:rPr lang="ru-RU" b="0" dirty="0">
                <a:solidFill>
                  <a:srgbClr val="222222"/>
                </a:solidFill>
                <a:latin typeface="Calibri" pitchFamily="34" charset="0"/>
              </a:rPr>
              <a:t>антресоль: Доступная площадка в объеме двусветного помещения, открытая в это помещение или расположенная в пределах этажа с повышенной высотой, размером менее 40% площади помещения, в котором она находится. Антресоль не является этажом.</a:t>
            </a:r>
          </a:p>
          <a:p>
            <a:pPr marL="0" lvl="0" indent="0" fontAlgn="base">
              <a:lnSpc>
                <a:spcPct val="120000"/>
              </a:lnSpc>
              <a:spcBef>
                <a:spcPts val="0"/>
              </a:spcBef>
            </a:pPr>
            <a:r>
              <a:rPr lang="ru-RU" b="0" dirty="0">
                <a:solidFill>
                  <a:srgbClr val="222222"/>
                </a:solidFill>
                <a:latin typeface="Calibri" pitchFamily="34" charset="0"/>
              </a:rPr>
              <a:t> атриум: Часть здания в виде </a:t>
            </a:r>
            <a:r>
              <a:rPr lang="ru-RU" b="0" dirty="0" err="1">
                <a:solidFill>
                  <a:srgbClr val="222222"/>
                </a:solidFill>
                <a:latin typeface="Calibri" pitchFamily="34" charset="0"/>
              </a:rPr>
              <a:t>многосветного</a:t>
            </a:r>
            <a:r>
              <a:rPr lang="ru-RU" b="0" dirty="0">
                <a:solidFill>
                  <a:srgbClr val="222222"/>
                </a:solidFill>
                <a:latin typeface="Calibri" pitchFamily="34" charset="0"/>
              </a:rPr>
              <a:t> пространства (три и более этажей), развитого по вертикали, смежного с поэтажными частями здания (галереями, ограждающими конструкциями помещений и т.п.), как правило, имеет верхнее освещение.</a:t>
            </a:r>
          </a:p>
          <a:p>
            <a:pPr marL="0" indent="0" fontAlgn="base">
              <a:spcBef>
                <a:spcPts val="0"/>
              </a:spcBef>
            </a:pPr>
            <a:endParaRPr lang="ru-RU" b="0" dirty="0">
              <a:solidFill>
                <a:srgbClr val="222222"/>
              </a:solidFill>
              <a:latin typeface="Calibri" pitchFamily="34" charset="0"/>
            </a:endParaRPr>
          </a:p>
          <a:p>
            <a:endParaRPr lang="ru-RU" dirty="0"/>
          </a:p>
        </p:txBody>
      </p:sp>
      <p:sp>
        <p:nvSpPr>
          <p:cNvPr id="4" name="Прямоугольник 3"/>
          <p:cNvSpPr/>
          <p:nvPr/>
        </p:nvSpPr>
        <p:spPr>
          <a:xfrm>
            <a:off x="3779912" y="5661248"/>
            <a:ext cx="4572000" cy="923330"/>
          </a:xfrm>
          <a:prstGeom prst="rect">
            <a:avLst/>
          </a:prstGeom>
        </p:spPr>
        <p:txBody>
          <a:bodyPr>
            <a:spAutoFit/>
          </a:bodyPr>
          <a:lstStyle/>
          <a:p>
            <a:pPr lvl="0" algn="ctr"/>
            <a:r>
              <a:rPr lang="ru-RU" b="1" dirty="0">
                <a:solidFill>
                  <a:srgbClr val="002060"/>
                </a:solidFill>
                <a:latin typeface="Calibri" pitchFamily="34" charset="0"/>
              </a:rPr>
              <a:t>ТЕМА </a:t>
            </a:r>
            <a:r>
              <a:rPr lang="ru-RU" b="1" dirty="0" smtClean="0">
                <a:solidFill>
                  <a:srgbClr val="002060"/>
                </a:solidFill>
                <a:latin typeface="Calibri" pitchFamily="34" charset="0"/>
              </a:rPr>
              <a:t>2.9. </a:t>
            </a:r>
            <a:r>
              <a:rPr lang="ru-RU" b="1" dirty="0">
                <a:solidFill>
                  <a:srgbClr val="002060"/>
                </a:solidFill>
                <a:latin typeface="Calibri" pitchFamily="34" charset="0"/>
              </a:rPr>
              <a:t>ТРЕБОВАНИЯ ПОЖАРНОЙ БЕЗОПАСНОСТИ К </a:t>
            </a:r>
            <a:r>
              <a:rPr lang="ru-RU" b="1" dirty="0" smtClean="0">
                <a:solidFill>
                  <a:srgbClr val="002060"/>
                </a:solidFill>
                <a:latin typeface="Calibri" pitchFamily="34" charset="0"/>
              </a:rPr>
              <a:t>МНОГОФУНКЦИОНАЛЬНЫМ ЗДАНИЯМ</a:t>
            </a:r>
            <a:endParaRPr lang="ru-RU" b="1" dirty="0">
              <a:solidFill>
                <a:srgbClr val="002060"/>
              </a:solidFill>
              <a:latin typeface="Calibri" pitchFamily="34" charset="0"/>
            </a:endParaRPr>
          </a:p>
        </p:txBody>
      </p:sp>
    </p:spTree>
    <p:extLst>
      <p:ext uri="{BB962C8B-B14F-4D97-AF65-F5344CB8AC3E}">
        <p14:creationId xmlns:p14="http://schemas.microsoft.com/office/powerpoint/2010/main" val="271240486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116632"/>
            <a:ext cx="8640960" cy="4896544"/>
          </a:xfrm>
        </p:spPr>
        <p:txBody>
          <a:bodyPr>
            <a:normAutofit fontScale="70000" lnSpcReduction="20000"/>
          </a:bodyPr>
          <a:lstStyle/>
          <a:p>
            <a:pPr marL="0" indent="0" fontAlgn="base">
              <a:lnSpc>
                <a:spcPct val="120000"/>
              </a:lnSpc>
              <a:spcBef>
                <a:spcPts val="0"/>
              </a:spcBef>
            </a:pPr>
            <a:endParaRPr lang="ru-RU" sz="2000" dirty="0" smtClean="0">
              <a:solidFill>
                <a:srgbClr val="222222"/>
              </a:solidFill>
              <a:latin typeface="Calibri" pitchFamily="34" charset="0"/>
            </a:endParaRPr>
          </a:p>
          <a:p>
            <a:pPr marL="0" indent="0" fontAlgn="base">
              <a:lnSpc>
                <a:spcPct val="120000"/>
              </a:lnSpc>
              <a:spcBef>
                <a:spcPts val="0"/>
              </a:spcBef>
            </a:pPr>
            <a:r>
              <a:rPr lang="ru-RU" sz="2000" b="0" dirty="0" smtClean="0">
                <a:solidFill>
                  <a:srgbClr val="222222"/>
                </a:solidFill>
                <a:latin typeface="Calibri" pitchFamily="34" charset="0"/>
              </a:rPr>
              <a:t>Атриум</a:t>
            </a:r>
            <a:r>
              <a:rPr lang="ru-RU" sz="2000" b="0" dirty="0">
                <a:solidFill>
                  <a:srgbClr val="222222"/>
                </a:solidFill>
                <a:latin typeface="Calibri" pitchFamily="34" charset="0"/>
              </a:rPr>
              <a:t>, развитый по горизонтали в виде </a:t>
            </a:r>
            <a:r>
              <a:rPr lang="ru-RU" sz="2000" b="0" dirty="0" err="1">
                <a:solidFill>
                  <a:srgbClr val="222222"/>
                </a:solidFill>
                <a:latin typeface="Calibri" pitchFamily="34" charset="0"/>
              </a:rPr>
              <a:t>многосветного</a:t>
            </a:r>
            <a:r>
              <a:rPr lang="ru-RU" sz="2000" b="0" dirty="0">
                <a:solidFill>
                  <a:srgbClr val="222222"/>
                </a:solidFill>
                <a:latin typeface="Calibri" pitchFamily="34" charset="0"/>
              </a:rPr>
              <a:t> прохода (при длине более высоты), называется пассажем.</a:t>
            </a:r>
          </a:p>
          <a:p>
            <a:pPr marL="0" indent="0" fontAlgn="base">
              <a:lnSpc>
                <a:spcPct val="120000"/>
              </a:lnSpc>
              <a:spcBef>
                <a:spcPts val="0"/>
              </a:spcBef>
            </a:pPr>
            <a:r>
              <a:rPr lang="ru-RU" sz="2000" b="0" dirty="0" smtClean="0">
                <a:solidFill>
                  <a:srgbClr val="222222"/>
                </a:solidFill>
                <a:latin typeface="Calibri" pitchFamily="34" charset="0"/>
              </a:rPr>
              <a:t>высота </a:t>
            </a:r>
            <a:r>
              <a:rPr lang="ru-RU" sz="2000" b="0" dirty="0">
                <a:solidFill>
                  <a:srgbClr val="222222"/>
                </a:solidFill>
                <a:latin typeface="Calibri" pitchFamily="34" charset="0"/>
              </a:rPr>
              <a:t>атриума: Расстояние, определяемое максимальной разностью отметок пола нижнего этажа атриума и покрытия атриума или до верхней точки светового фонаря.</a:t>
            </a:r>
          </a:p>
          <a:p>
            <a:pPr marL="0" indent="0" fontAlgn="base">
              <a:lnSpc>
                <a:spcPct val="120000"/>
              </a:lnSpc>
              <a:spcBef>
                <a:spcPts val="0"/>
              </a:spcBef>
            </a:pPr>
            <a:r>
              <a:rPr lang="ru-RU" sz="2000" b="0" dirty="0" smtClean="0">
                <a:solidFill>
                  <a:srgbClr val="222222"/>
                </a:solidFill>
                <a:latin typeface="Calibri" pitchFamily="34" charset="0"/>
              </a:rPr>
              <a:t> </a:t>
            </a:r>
            <a:r>
              <a:rPr lang="ru-RU" sz="2000" b="0" dirty="0">
                <a:solidFill>
                  <a:srgbClr val="222222"/>
                </a:solidFill>
                <a:latin typeface="Calibri" pitchFamily="34" charset="0"/>
              </a:rPr>
              <a:t>галерея атриума: Площадка с парапетом, служащая для сообщения между помещениями, выходящими в атриум. Галереи могут быть закрытыми и открытыми. Закрытые галереи отделяются от атриума сплошными, в том числе </a:t>
            </a:r>
            <a:r>
              <a:rPr lang="ru-RU" sz="2000" b="0" dirty="0" err="1">
                <a:solidFill>
                  <a:srgbClr val="222222"/>
                </a:solidFill>
                <a:latin typeface="Calibri" pitchFamily="34" charset="0"/>
              </a:rPr>
              <a:t>светопрозрачными</a:t>
            </a:r>
            <a:r>
              <a:rPr lang="ru-RU" sz="2000" b="0" dirty="0">
                <a:solidFill>
                  <a:srgbClr val="222222"/>
                </a:solidFill>
                <a:latin typeface="Calibri" pitchFamily="34" charset="0"/>
              </a:rPr>
              <a:t> конструкциями.</a:t>
            </a:r>
          </a:p>
          <a:p>
            <a:pPr marL="0" indent="0" fontAlgn="base">
              <a:lnSpc>
                <a:spcPct val="120000"/>
              </a:lnSpc>
              <a:spcBef>
                <a:spcPts val="0"/>
              </a:spcBef>
            </a:pPr>
            <a:r>
              <a:rPr lang="ru-RU" sz="2000" b="0" dirty="0" smtClean="0">
                <a:solidFill>
                  <a:srgbClr val="222222"/>
                </a:solidFill>
                <a:latin typeface="Calibri" pitchFamily="34" charset="0"/>
              </a:rPr>
              <a:t>многофункциональное </a:t>
            </a:r>
            <a:r>
              <a:rPr lang="ru-RU" sz="2000" b="0" dirty="0">
                <a:solidFill>
                  <a:srgbClr val="222222"/>
                </a:solidFill>
                <a:latin typeface="Calibri" pitchFamily="34" charset="0"/>
              </a:rPr>
              <a:t>здание: Здание, включающее в свой состав два и более самостоятельных (с возможностью независимого использования) пожарных отсека или части здания различных классов функциональной пожарной опасности, взаимосвязанные друг с другом с помощью планировочных приемов (горизонтальными и/или вертикальными коммуникациями - проходами, переходами, лестницами, галереями и т.п.).</a:t>
            </a:r>
          </a:p>
          <a:p>
            <a:pPr marL="0" indent="0" fontAlgn="base">
              <a:lnSpc>
                <a:spcPct val="120000"/>
              </a:lnSpc>
              <a:spcBef>
                <a:spcPts val="0"/>
              </a:spcBef>
            </a:pPr>
            <a:r>
              <a:rPr lang="ru-RU" sz="2000" b="0" dirty="0" smtClean="0">
                <a:solidFill>
                  <a:srgbClr val="222222"/>
                </a:solidFill>
                <a:latin typeface="Calibri" pitchFamily="34" charset="0"/>
              </a:rPr>
              <a:t>- </a:t>
            </a:r>
            <a:r>
              <a:rPr lang="ru-RU" sz="2000" b="0" dirty="0">
                <a:solidFill>
                  <a:srgbClr val="222222"/>
                </a:solidFill>
                <a:latin typeface="Calibri" pitchFamily="34" charset="0"/>
              </a:rPr>
              <a:t>Здания, имеющие одно функциональное назначение, но включающее в свой состав части или помещения различных классов функциональной пожарной опасности, предусмотренные по процессу деятельности, а также для обслуживания основного функционального контингента и обеспечения эксплуатации объекта в соответствии с требованиями действующих нормативных документов по пожарной безопасности, к многофункциональным зданиям не относятся.</a:t>
            </a:r>
          </a:p>
          <a:p>
            <a:pPr marL="0" indent="0" fontAlgn="base">
              <a:lnSpc>
                <a:spcPct val="120000"/>
              </a:lnSpc>
              <a:spcBef>
                <a:spcPts val="0"/>
              </a:spcBef>
            </a:pPr>
            <a:r>
              <a:rPr lang="ru-RU" sz="2000" b="0" dirty="0" smtClean="0">
                <a:solidFill>
                  <a:srgbClr val="222222"/>
                </a:solidFill>
                <a:latin typeface="Calibri" pitchFamily="34" charset="0"/>
              </a:rPr>
              <a:t>- </a:t>
            </a:r>
            <a:r>
              <a:rPr lang="ru-RU" sz="2000" b="0" dirty="0">
                <a:solidFill>
                  <a:srgbClr val="222222"/>
                </a:solidFill>
                <a:latin typeface="Calibri" pitchFamily="34" charset="0"/>
              </a:rPr>
              <a:t>Здание, состоящее из пожарных отсеков, имеющих самостоятельные пути эвакуации, многофункциональным не является при условии, что каждый из этих отсеков имеет определенный класс функциональной пожарной опасности.</a:t>
            </a:r>
          </a:p>
          <a:p>
            <a:endParaRPr lang="ru-RU" dirty="0"/>
          </a:p>
        </p:txBody>
      </p:sp>
      <p:sp>
        <p:nvSpPr>
          <p:cNvPr id="4" name="Прямоугольник 3"/>
          <p:cNvSpPr/>
          <p:nvPr/>
        </p:nvSpPr>
        <p:spPr>
          <a:xfrm>
            <a:off x="4067944" y="5445224"/>
            <a:ext cx="4572000" cy="923330"/>
          </a:xfrm>
          <a:prstGeom prst="rect">
            <a:avLst/>
          </a:prstGeom>
        </p:spPr>
        <p:txBody>
          <a:bodyPr>
            <a:spAutoFit/>
          </a:bodyPr>
          <a:lstStyle/>
          <a:p>
            <a:pPr lvl="0" algn="ctr"/>
            <a:r>
              <a:rPr lang="ru-RU" b="1" dirty="0">
                <a:solidFill>
                  <a:srgbClr val="002060"/>
                </a:solidFill>
                <a:latin typeface="Calibri" pitchFamily="34" charset="0"/>
              </a:rPr>
              <a:t>ТЕМА 2.9. ТРЕБОВАНИЯ ПОЖАРНОЙ БЕЗОПАСНОСТИ К МНОГОФУНКЦИОНАЛЬНЫМ ЗДАНИЯМ</a:t>
            </a:r>
            <a:endParaRPr lang="ru-RU" b="1" dirty="0">
              <a:solidFill>
                <a:srgbClr val="002060"/>
              </a:solidFill>
              <a:latin typeface="Calibri" pitchFamily="34" charset="0"/>
            </a:endParaRPr>
          </a:p>
        </p:txBody>
      </p:sp>
    </p:spTree>
    <p:extLst>
      <p:ext uri="{BB962C8B-B14F-4D97-AF65-F5344CB8AC3E}">
        <p14:creationId xmlns:p14="http://schemas.microsoft.com/office/powerpoint/2010/main" val="220222162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116632"/>
            <a:ext cx="8964488" cy="5184576"/>
          </a:xfrm>
        </p:spPr>
        <p:txBody>
          <a:bodyPr>
            <a:normAutofit/>
          </a:bodyPr>
          <a:lstStyle/>
          <a:p>
            <a:pPr marL="0" indent="0" fontAlgn="base">
              <a:lnSpc>
                <a:spcPct val="120000"/>
              </a:lnSpc>
              <a:spcBef>
                <a:spcPts val="0"/>
              </a:spcBef>
            </a:pPr>
            <a:r>
              <a:rPr lang="ru-RU" b="0" dirty="0">
                <a:solidFill>
                  <a:srgbClr val="222222"/>
                </a:solidFill>
                <a:latin typeface="Arial"/>
              </a:rPr>
              <a:t> </a:t>
            </a:r>
            <a:r>
              <a:rPr lang="ru-RU" sz="1400" dirty="0">
                <a:solidFill>
                  <a:srgbClr val="222222"/>
                </a:solidFill>
                <a:latin typeface="Calibri" pitchFamily="34" charset="0"/>
              </a:rPr>
              <a:t>Требования к размещению</a:t>
            </a:r>
          </a:p>
          <a:p>
            <a:pPr marL="0" indent="0" fontAlgn="base">
              <a:lnSpc>
                <a:spcPct val="120000"/>
              </a:lnSpc>
              <a:spcBef>
                <a:spcPts val="0"/>
              </a:spcBef>
            </a:pPr>
            <a:r>
              <a:rPr lang="ru-RU" sz="1400" b="0" dirty="0" smtClean="0">
                <a:solidFill>
                  <a:srgbClr val="222222"/>
                </a:solidFill>
                <a:latin typeface="Calibri" pitchFamily="34" charset="0"/>
              </a:rPr>
              <a:t>Противопожарные </a:t>
            </a:r>
            <a:r>
              <a:rPr lang="ru-RU" sz="1400" b="0" dirty="0">
                <a:solidFill>
                  <a:srgbClr val="222222"/>
                </a:solidFill>
                <a:latin typeface="Calibri" pitchFamily="34" charset="0"/>
              </a:rPr>
              <a:t>расстояния от многофункциональных зданий (далее - МФЗ) до соседних объектов защиты должны приниматься в соответствии с требованиями СП 4.13130 как к зданиям общественного назначения.</a:t>
            </a:r>
          </a:p>
          <a:p>
            <a:pPr marL="0" indent="0" fontAlgn="base">
              <a:lnSpc>
                <a:spcPct val="120000"/>
              </a:lnSpc>
              <a:spcBef>
                <a:spcPts val="0"/>
              </a:spcBef>
            </a:pPr>
            <a:r>
              <a:rPr lang="ru-RU" sz="1400" b="0" dirty="0">
                <a:solidFill>
                  <a:srgbClr val="222222"/>
                </a:solidFill>
                <a:latin typeface="Calibri" pitchFamily="34" charset="0"/>
              </a:rPr>
              <a:t>Пристраивание к МФЗ зданий, сооружений и помещений производственного, складского и технического назначения (автостоянок, котельных, трансформаторных подстанций и т.п.) допускается в случаях, установленных нормативными документами по пожарной безопасности, как к зданиям общественного назначения, при этом противопожарные расстояния до соседних объектов должны также соблюдаться и от указанных пристроек с учетом их пожарно-технической классификации.</a:t>
            </a:r>
          </a:p>
          <a:p>
            <a:pPr marL="0" indent="0" fontAlgn="base">
              <a:lnSpc>
                <a:spcPct val="120000"/>
              </a:lnSpc>
              <a:spcBef>
                <a:spcPts val="0"/>
              </a:spcBef>
            </a:pPr>
            <a:r>
              <a:rPr lang="ru-RU" sz="1400" b="0" dirty="0" smtClean="0">
                <a:solidFill>
                  <a:srgbClr val="222222"/>
                </a:solidFill>
                <a:latin typeface="Calibri" pitchFamily="34" charset="0"/>
              </a:rPr>
              <a:t>Подъезд </a:t>
            </a:r>
            <a:r>
              <a:rPr lang="ru-RU" sz="1400" b="0" dirty="0">
                <a:solidFill>
                  <a:srgbClr val="222222"/>
                </a:solidFill>
                <a:latin typeface="Calibri" pitchFamily="34" charset="0"/>
              </a:rPr>
              <a:t>пожарных автомобилей должен быть обеспечен со всех сторон МФЗ. Параметры проездов для пожарной техники и мероприятия по обеспечению деятельности пожарных подразделений для МФЗ должны приниматься в соответствии с нормативными требованиями исходя из класса функциональной пожарной опасности пожарного отсека или части здания</a:t>
            </a:r>
            <a:r>
              <a:rPr lang="ru-RU" sz="1400" b="0" dirty="0" smtClean="0">
                <a:solidFill>
                  <a:srgbClr val="222222"/>
                </a:solidFill>
                <a:latin typeface="Calibri" pitchFamily="34" charset="0"/>
              </a:rPr>
              <a:t>.</a:t>
            </a:r>
          </a:p>
          <a:p>
            <a:pPr marL="0" indent="0" fontAlgn="base">
              <a:lnSpc>
                <a:spcPct val="120000"/>
              </a:lnSpc>
              <a:spcBef>
                <a:spcPts val="0"/>
              </a:spcBef>
            </a:pPr>
            <a:endParaRPr lang="ru-RU" sz="1400" b="0" dirty="0">
              <a:solidFill>
                <a:srgbClr val="222222"/>
              </a:solidFill>
              <a:latin typeface="Calibri" pitchFamily="34" charset="0"/>
            </a:endParaRPr>
          </a:p>
          <a:p>
            <a:pPr marL="0" lvl="0" indent="0" fontAlgn="base">
              <a:lnSpc>
                <a:spcPct val="120000"/>
              </a:lnSpc>
              <a:spcBef>
                <a:spcPts val="0"/>
              </a:spcBef>
            </a:pPr>
            <a:r>
              <a:rPr lang="ru-RU" sz="1400" dirty="0">
                <a:solidFill>
                  <a:srgbClr val="222222"/>
                </a:solidFill>
                <a:latin typeface="Calibri" pitchFamily="34" charset="0"/>
              </a:rPr>
              <a:t>Требования к зданиям и пожарным отсекам</a:t>
            </a:r>
          </a:p>
          <a:p>
            <a:pPr marL="0" lvl="0" indent="0" fontAlgn="base">
              <a:lnSpc>
                <a:spcPct val="120000"/>
              </a:lnSpc>
              <a:spcBef>
                <a:spcPts val="0"/>
              </a:spcBef>
            </a:pPr>
            <a:r>
              <a:rPr lang="ru-RU" sz="1400" b="0" dirty="0">
                <a:solidFill>
                  <a:srgbClr val="222222"/>
                </a:solidFill>
                <a:latin typeface="Calibri" pitchFamily="34" charset="0"/>
              </a:rPr>
              <a:t>- Допустимая высота (этажность) и площадь этажа в пределах пожарного отсека МФЗ в зависимости от степени огнестойкости и класса конструктивной пожарной опасности должны приниматься по СП 2.13130 исходя из минимальных значений (высоты (этажности) и площади этажа), предусмотренных для входящих в отсек частей различных классов функциональной пожарной опасности</a:t>
            </a:r>
            <a:r>
              <a:rPr lang="ru-RU" sz="1400" b="0" dirty="0" smtClean="0">
                <a:solidFill>
                  <a:srgbClr val="222222"/>
                </a:solidFill>
                <a:latin typeface="Calibri" pitchFamily="34" charset="0"/>
              </a:rPr>
              <a:t>.</a:t>
            </a:r>
            <a:endParaRPr lang="ru-RU" sz="1400" b="0" dirty="0">
              <a:solidFill>
                <a:srgbClr val="222222"/>
              </a:solidFill>
              <a:latin typeface="Calibri" pitchFamily="34" charset="0"/>
            </a:endParaRPr>
          </a:p>
        </p:txBody>
      </p:sp>
      <p:sp>
        <p:nvSpPr>
          <p:cNvPr id="4" name="Прямоугольник 3"/>
          <p:cNvSpPr/>
          <p:nvPr/>
        </p:nvSpPr>
        <p:spPr>
          <a:xfrm>
            <a:off x="3779912" y="5589240"/>
            <a:ext cx="4572000" cy="923330"/>
          </a:xfrm>
          <a:prstGeom prst="rect">
            <a:avLst/>
          </a:prstGeom>
        </p:spPr>
        <p:txBody>
          <a:bodyPr>
            <a:spAutoFit/>
          </a:bodyPr>
          <a:lstStyle/>
          <a:p>
            <a:pPr lvl="0" algn="ctr"/>
            <a:r>
              <a:rPr lang="ru-RU" b="1" dirty="0">
                <a:solidFill>
                  <a:srgbClr val="002060"/>
                </a:solidFill>
                <a:latin typeface="Calibri" pitchFamily="34" charset="0"/>
              </a:rPr>
              <a:t>ТЕМА 2.9. ТРЕБОВАНИЯ ПОЖАРНОЙ БЕЗОПАСНОСТИ К МНОГОФУНКЦИОНАЛЬНЫМ ЗДАНИЯМ</a:t>
            </a:r>
            <a:endParaRPr lang="ru-RU" b="1" dirty="0">
              <a:solidFill>
                <a:srgbClr val="002060"/>
              </a:solidFill>
              <a:latin typeface="Calibri" pitchFamily="34" charset="0"/>
            </a:endParaRPr>
          </a:p>
        </p:txBody>
      </p:sp>
    </p:spTree>
    <p:extLst>
      <p:ext uri="{BB962C8B-B14F-4D97-AF65-F5344CB8AC3E}">
        <p14:creationId xmlns:p14="http://schemas.microsoft.com/office/powerpoint/2010/main" val="11394716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139952" y="5733256"/>
            <a:ext cx="4565609" cy="400110"/>
          </a:xfrm>
          <a:prstGeom prst="rect">
            <a:avLst/>
          </a:prstGeom>
        </p:spPr>
        <p:txBody>
          <a:bodyPr wrap="none">
            <a:spAutoFit/>
          </a:bodyPr>
          <a:lstStyle/>
          <a:p>
            <a:r>
              <a:rPr lang="ru-RU" sz="2000" b="1" dirty="0" smtClean="0">
                <a:solidFill>
                  <a:srgbClr val="002060"/>
                </a:solidFill>
                <a:latin typeface="Calibri" pitchFamily="34" charset="0"/>
              </a:rPr>
              <a:t>ТЕМА 2.1. КЛАССИФИКАЦИЯ ПОЖАРОВ</a:t>
            </a:r>
            <a:endParaRPr lang="ru-RU" sz="2000" b="1" dirty="0">
              <a:solidFill>
                <a:srgbClr val="002060"/>
              </a:solidFill>
              <a:latin typeface="Calibri" pitchFamily="34" charset="0"/>
            </a:endParaRPr>
          </a:p>
        </p:txBody>
      </p:sp>
      <p:sp>
        <p:nvSpPr>
          <p:cNvPr id="3" name="Прямоугольник 2"/>
          <p:cNvSpPr/>
          <p:nvPr/>
        </p:nvSpPr>
        <p:spPr>
          <a:xfrm>
            <a:off x="-34528" y="0"/>
            <a:ext cx="9143032" cy="523220"/>
          </a:xfrm>
          <a:prstGeom prst="rect">
            <a:avLst/>
          </a:prstGeom>
        </p:spPr>
        <p:txBody>
          <a:bodyPr wrap="square">
            <a:spAutoFit/>
          </a:bodyPr>
          <a:lstStyle/>
          <a:p>
            <a:pPr algn="just"/>
            <a:r>
              <a:rPr lang="ru-RU" sz="1400" b="1" dirty="0" smtClean="0">
                <a:solidFill>
                  <a:srgbClr val="002060"/>
                </a:solidFill>
                <a:latin typeface="Calibri" pitchFamily="34" charset="0"/>
              </a:rPr>
              <a:t>Классификация </a:t>
            </a:r>
            <a:r>
              <a:rPr lang="ru-RU" sz="1400" b="1" dirty="0">
                <a:solidFill>
                  <a:srgbClr val="002060"/>
                </a:solidFill>
                <a:latin typeface="Calibri" pitchFamily="34" charset="0"/>
              </a:rPr>
              <a:t>веществ и материалов по пожарной опасности основывается на их свойствах и способности к образованию опасных факторов </a:t>
            </a:r>
            <a:r>
              <a:rPr lang="ru-RU" sz="1400" b="1" dirty="0">
                <a:solidFill>
                  <a:srgbClr val="FF0000"/>
                </a:solidFill>
                <a:latin typeface="Calibri" pitchFamily="34" charset="0"/>
              </a:rPr>
              <a:t>пожара или </a:t>
            </a:r>
            <a:r>
              <a:rPr lang="ru-RU" sz="1400" b="1" dirty="0" smtClean="0">
                <a:solidFill>
                  <a:srgbClr val="FF0000"/>
                </a:solidFill>
                <a:latin typeface="Calibri" pitchFamily="34" charset="0"/>
              </a:rPr>
              <a:t>взрыва.</a:t>
            </a:r>
            <a:endParaRPr lang="ru-RU" sz="1400" b="1" dirty="0">
              <a:solidFill>
                <a:srgbClr val="FF0000"/>
              </a:solidFill>
              <a:latin typeface="Calibri" pitchFamily="34" charset="0"/>
            </a:endParaRPr>
          </a:p>
        </p:txBody>
      </p:sp>
      <p:sp>
        <p:nvSpPr>
          <p:cNvPr id="4" name="Прямоугольник 3"/>
          <p:cNvSpPr/>
          <p:nvPr/>
        </p:nvSpPr>
        <p:spPr>
          <a:xfrm>
            <a:off x="-61168" y="683030"/>
            <a:ext cx="9141743" cy="307777"/>
          </a:xfrm>
          <a:prstGeom prst="rect">
            <a:avLst/>
          </a:prstGeom>
        </p:spPr>
        <p:txBody>
          <a:bodyPr wrap="square">
            <a:spAutoFit/>
          </a:bodyPr>
          <a:lstStyle/>
          <a:p>
            <a:pPr algn="just"/>
            <a:r>
              <a:rPr lang="ru-RU" sz="1400" b="1" dirty="0" smtClean="0">
                <a:solidFill>
                  <a:srgbClr val="002060"/>
                </a:solidFill>
                <a:latin typeface="Calibri" pitchFamily="34" charset="0"/>
              </a:rPr>
              <a:t>КЛАССИФИКАЦИЯ ВЕЩЕСТВ И МАТЕРИАЛОВ ПО ГОРЮЧЕСТИ ПОДРАЗДЕЛЯЮТСЯ НА СЛЕДУЮЩИЕ ГРУППЫ:</a:t>
            </a:r>
            <a:endParaRPr lang="ru-RU" sz="1400" b="1" dirty="0">
              <a:solidFill>
                <a:srgbClr val="002060"/>
              </a:solidFill>
              <a:latin typeface="Calibri" pitchFamily="34" charset="0"/>
            </a:endParaRPr>
          </a:p>
        </p:txBody>
      </p:sp>
      <p:graphicFrame>
        <p:nvGraphicFramePr>
          <p:cNvPr id="5" name="Схема 4"/>
          <p:cNvGraphicFramePr/>
          <p:nvPr>
            <p:extLst>
              <p:ext uri="{D42A27DB-BD31-4B8C-83A1-F6EECF244321}">
                <p14:modId xmlns:p14="http://schemas.microsoft.com/office/powerpoint/2010/main" val="2588798852"/>
              </p:ext>
            </p:extLst>
          </p:nvPr>
        </p:nvGraphicFramePr>
        <p:xfrm>
          <a:off x="2257" y="990807"/>
          <a:ext cx="9106247" cy="40223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2056467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116632"/>
            <a:ext cx="8784976" cy="5184576"/>
          </a:xfrm>
        </p:spPr>
        <p:txBody>
          <a:bodyPr>
            <a:normAutofit fontScale="92500" lnSpcReduction="10000"/>
          </a:bodyPr>
          <a:lstStyle/>
          <a:p>
            <a:pPr marL="0" lvl="0" indent="0" fontAlgn="base">
              <a:lnSpc>
                <a:spcPct val="120000"/>
              </a:lnSpc>
              <a:spcBef>
                <a:spcPts val="0"/>
              </a:spcBef>
            </a:pPr>
            <a:r>
              <a:rPr lang="ru-RU" sz="1500" b="0" dirty="0" smtClean="0">
                <a:solidFill>
                  <a:srgbClr val="222222"/>
                </a:solidFill>
                <a:latin typeface="Calibri" pitchFamily="34" charset="0"/>
              </a:rPr>
              <a:t>Допускается </a:t>
            </a:r>
            <a:r>
              <a:rPr lang="ru-RU" sz="1500" b="0" dirty="0">
                <a:solidFill>
                  <a:srgbClr val="222222"/>
                </a:solidFill>
                <a:latin typeface="Calibri" pitchFamily="34" charset="0"/>
              </a:rPr>
              <a:t>увеличивать площадь этажа в пределах пожарного отсека МФЗ I и II степеней огнестойкости класса конструктивной пожарной опасности С0 (за исключением стоянок автомобилей), указанную в СП 2.13130 на 100% при увеличении двукратно интенсивности орошения установками автоматического пожаротушения по сравнению с требованиями нормативных документов.</a:t>
            </a:r>
          </a:p>
          <a:p>
            <a:pPr marL="0" lvl="0" indent="0" fontAlgn="base">
              <a:lnSpc>
                <a:spcPct val="120000"/>
              </a:lnSpc>
              <a:spcBef>
                <a:spcPts val="0"/>
              </a:spcBef>
            </a:pPr>
            <a:r>
              <a:rPr lang="ru-RU" sz="1500" b="0" dirty="0">
                <a:solidFill>
                  <a:srgbClr val="222222"/>
                </a:solidFill>
                <a:latin typeface="Calibri" pitchFamily="34" charset="0"/>
              </a:rPr>
              <a:t>В МФЗ I и II степеней огнестойкости класса конструктивной пожарной опасности С0 вместо противопожарных стен допускается использование одного из способов или их комбинации:</a:t>
            </a:r>
          </a:p>
          <a:p>
            <a:pPr marL="0" lvl="0" indent="0" fontAlgn="base">
              <a:lnSpc>
                <a:spcPct val="120000"/>
              </a:lnSpc>
              <a:spcBef>
                <a:spcPts val="0"/>
              </a:spcBef>
            </a:pPr>
            <a:r>
              <a:rPr lang="ru-RU" sz="1500" b="0" dirty="0">
                <a:solidFill>
                  <a:srgbClr val="222222"/>
                </a:solidFill>
                <a:latin typeface="Calibri" pitchFamily="34" charset="0"/>
              </a:rPr>
              <a:t>- устройство водяных </a:t>
            </a:r>
            <a:r>
              <a:rPr lang="ru-RU" sz="1500" b="0" dirty="0" err="1">
                <a:solidFill>
                  <a:srgbClr val="222222"/>
                </a:solidFill>
                <a:latin typeface="Calibri" pitchFamily="34" charset="0"/>
              </a:rPr>
              <a:t>дренчерных</a:t>
            </a:r>
            <a:r>
              <a:rPr lang="ru-RU" sz="1500" b="0" dirty="0">
                <a:solidFill>
                  <a:srgbClr val="222222"/>
                </a:solidFill>
                <a:latin typeface="Calibri" pitchFamily="34" charset="0"/>
              </a:rPr>
              <a:t> завес в две нити, расположенных на расстоянии 0,5 м и обеспечивающих интенсивность орошения не менее 1 л/с на 1 м длины завес при времени работы не менее 1 ч, в сочетании с экранами из негорючих материалов и устройством зоны, свободной от пожарной нагрузки, шириной не менее 4 м в обе стороны от завес;</a:t>
            </a:r>
          </a:p>
          <a:p>
            <a:pPr marL="0" lvl="0" indent="0" fontAlgn="base">
              <a:lnSpc>
                <a:spcPct val="120000"/>
              </a:lnSpc>
              <a:spcBef>
                <a:spcPts val="0"/>
              </a:spcBef>
            </a:pPr>
            <a:r>
              <a:rPr lang="ru-RU" sz="1500" b="0" dirty="0">
                <a:solidFill>
                  <a:srgbClr val="222222"/>
                </a:solidFill>
                <a:latin typeface="Calibri" pitchFamily="34" charset="0"/>
              </a:rPr>
              <a:t>- устройство противопожарных перегородок 1-го типа с устройством зоны, свободной от пожарной нагрузки, шириной не менее 2 м в обе стороны от преграды;</a:t>
            </a:r>
          </a:p>
          <a:p>
            <a:pPr marL="0" lvl="0" indent="0" fontAlgn="base">
              <a:lnSpc>
                <a:spcPct val="120000"/>
              </a:lnSpc>
              <a:spcBef>
                <a:spcPts val="0"/>
              </a:spcBef>
            </a:pPr>
            <a:r>
              <a:rPr lang="ru-RU" sz="1500" b="0" dirty="0">
                <a:solidFill>
                  <a:srgbClr val="222222"/>
                </a:solidFill>
                <a:latin typeface="Calibri" pitchFamily="34" charset="0"/>
              </a:rPr>
              <a:t>- устройство эвакуационных коридоров (коридоров безопасности), выделенных противопожарными перегородками 1-го типа на всю высоту этажа с подпором воздуха при пожаре.</a:t>
            </a:r>
          </a:p>
          <a:p>
            <a:pPr marL="0" lvl="0" indent="0" fontAlgn="base">
              <a:lnSpc>
                <a:spcPct val="120000"/>
              </a:lnSpc>
              <a:spcBef>
                <a:spcPts val="0"/>
              </a:spcBef>
            </a:pPr>
            <a:r>
              <a:rPr lang="ru-RU" sz="1500" b="0" dirty="0">
                <a:solidFill>
                  <a:srgbClr val="222222"/>
                </a:solidFill>
                <a:latin typeface="Calibri" pitchFamily="34" charset="0"/>
              </a:rPr>
              <a:t>Сообщение между пожарными отсеками по вертикали должно осуществляться через незадымляемые лестничные клетки, лифтовые шахты, защищенные приточной </a:t>
            </a:r>
            <a:r>
              <a:rPr lang="ru-RU" sz="1500" b="0" dirty="0" err="1">
                <a:solidFill>
                  <a:srgbClr val="222222"/>
                </a:solidFill>
                <a:latin typeface="Calibri" pitchFamily="34" charset="0"/>
              </a:rPr>
              <a:t>противодымной</a:t>
            </a:r>
            <a:r>
              <a:rPr lang="ru-RU" sz="1500" b="0" dirty="0">
                <a:solidFill>
                  <a:srgbClr val="222222"/>
                </a:solidFill>
                <a:latin typeface="Calibri" pitchFamily="34" charset="0"/>
              </a:rPr>
              <a:t> вентиляцией согласно требованиям СП 7.13130.</a:t>
            </a:r>
          </a:p>
          <a:p>
            <a:pPr marL="0" lvl="0" indent="0" fontAlgn="base">
              <a:lnSpc>
                <a:spcPct val="120000"/>
              </a:lnSpc>
              <a:spcBef>
                <a:spcPts val="0"/>
              </a:spcBef>
            </a:pPr>
            <a:r>
              <a:rPr lang="ru-RU" sz="1500" b="0" dirty="0">
                <a:solidFill>
                  <a:srgbClr val="222222"/>
                </a:solidFill>
                <a:latin typeface="Calibri" pitchFamily="34" charset="0"/>
              </a:rPr>
              <a:t>Мероприятия для обеспечения безопасности людей, относящихся к маломобильным группам населения, следует выполнять в соответствии с требованиями СП 1.13130 и СП 59.13330.</a:t>
            </a:r>
          </a:p>
          <a:p>
            <a:pPr marL="0" lvl="0" indent="0" fontAlgn="base">
              <a:lnSpc>
                <a:spcPct val="120000"/>
              </a:lnSpc>
              <a:spcBef>
                <a:spcPts val="0"/>
              </a:spcBef>
            </a:pPr>
            <a:r>
              <a:rPr lang="ru-RU" sz="1500" b="0" dirty="0">
                <a:solidFill>
                  <a:srgbClr val="222222"/>
                </a:solidFill>
                <a:latin typeface="Calibri" pitchFamily="34" charset="0"/>
              </a:rPr>
              <a:t>Размещать в МФЗ стоянки автомобилей следует в соответствии с требованиями СП 4.13130, СП 154 13130, СП 113.13330.</a:t>
            </a:r>
          </a:p>
          <a:p>
            <a:endParaRPr lang="ru-RU" dirty="0"/>
          </a:p>
        </p:txBody>
      </p:sp>
      <p:sp>
        <p:nvSpPr>
          <p:cNvPr id="4" name="Прямоугольник 3"/>
          <p:cNvSpPr/>
          <p:nvPr/>
        </p:nvSpPr>
        <p:spPr>
          <a:xfrm>
            <a:off x="3923928" y="5733256"/>
            <a:ext cx="4572000" cy="923330"/>
          </a:xfrm>
          <a:prstGeom prst="rect">
            <a:avLst/>
          </a:prstGeom>
        </p:spPr>
        <p:txBody>
          <a:bodyPr>
            <a:spAutoFit/>
          </a:bodyPr>
          <a:lstStyle/>
          <a:p>
            <a:pPr lvl="0" algn="ctr"/>
            <a:r>
              <a:rPr lang="ru-RU" b="1" dirty="0">
                <a:solidFill>
                  <a:srgbClr val="002060"/>
                </a:solidFill>
                <a:latin typeface="Calibri" pitchFamily="34" charset="0"/>
              </a:rPr>
              <a:t>ТЕМА 2.9. ТРЕБОВАНИЯ ПОЖАРНОЙ БЕЗОПАСНОСТИ К МНОГОФУНКЦИОНАЛЬНЫМ ЗДАНИЯМ</a:t>
            </a:r>
            <a:endParaRPr lang="ru-RU" b="1" dirty="0">
              <a:solidFill>
                <a:srgbClr val="002060"/>
              </a:solidFill>
              <a:latin typeface="Calibri" pitchFamily="34" charset="0"/>
            </a:endParaRPr>
          </a:p>
        </p:txBody>
      </p:sp>
    </p:spTree>
    <p:extLst>
      <p:ext uri="{BB962C8B-B14F-4D97-AF65-F5344CB8AC3E}">
        <p14:creationId xmlns:p14="http://schemas.microsoft.com/office/powerpoint/2010/main" val="43138870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116632"/>
            <a:ext cx="8784976" cy="5184576"/>
          </a:xfrm>
        </p:spPr>
        <p:txBody>
          <a:bodyPr>
            <a:normAutofit/>
          </a:bodyPr>
          <a:lstStyle/>
          <a:p>
            <a:pPr marL="0" indent="0" fontAlgn="base">
              <a:lnSpc>
                <a:spcPct val="120000"/>
              </a:lnSpc>
              <a:spcBef>
                <a:spcPts val="0"/>
              </a:spcBef>
            </a:pPr>
            <a:r>
              <a:rPr lang="ru-RU" dirty="0" smtClean="0">
                <a:solidFill>
                  <a:srgbClr val="222222"/>
                </a:solidFill>
                <a:latin typeface="Calibri" pitchFamily="34" charset="0"/>
              </a:rPr>
              <a:t>Требования </a:t>
            </a:r>
            <a:r>
              <a:rPr lang="ru-RU" dirty="0">
                <a:solidFill>
                  <a:srgbClr val="222222"/>
                </a:solidFill>
                <a:latin typeface="Calibri" pitchFamily="34" charset="0"/>
              </a:rPr>
              <a:t>к объемно-планировочным и конструктивным решениям.</a:t>
            </a:r>
          </a:p>
          <a:p>
            <a:pPr marL="0" indent="0" fontAlgn="base">
              <a:lnSpc>
                <a:spcPct val="120000"/>
              </a:lnSpc>
              <a:spcBef>
                <a:spcPts val="0"/>
              </a:spcBef>
            </a:pPr>
            <a:r>
              <a:rPr lang="ru-RU" dirty="0" smtClean="0">
                <a:solidFill>
                  <a:srgbClr val="222222"/>
                </a:solidFill>
                <a:latin typeface="Calibri" pitchFamily="34" charset="0"/>
              </a:rPr>
              <a:t> Общие </a:t>
            </a:r>
            <a:r>
              <a:rPr lang="ru-RU" dirty="0">
                <a:solidFill>
                  <a:srgbClr val="222222"/>
                </a:solidFill>
                <a:latin typeface="Calibri" pitchFamily="34" charset="0"/>
              </a:rPr>
              <a:t>требования.</a:t>
            </a:r>
          </a:p>
          <a:p>
            <a:pPr marL="0" indent="0" fontAlgn="base">
              <a:lnSpc>
                <a:spcPct val="120000"/>
              </a:lnSpc>
              <a:spcBef>
                <a:spcPts val="0"/>
              </a:spcBef>
            </a:pPr>
            <a:r>
              <a:rPr lang="ru-RU" b="0" dirty="0" smtClean="0">
                <a:solidFill>
                  <a:srgbClr val="222222"/>
                </a:solidFill>
                <a:latin typeface="Calibri" pitchFamily="34" charset="0"/>
              </a:rPr>
              <a:t>Помещения</a:t>
            </a:r>
            <a:r>
              <a:rPr lang="ru-RU" b="0" dirty="0">
                <a:solidFill>
                  <a:srgbClr val="222222"/>
                </a:solidFill>
                <a:latin typeface="Calibri" pitchFamily="34" charset="0"/>
              </a:rPr>
              <a:t>, рассчитанные на одновременное пребывание более 150 человек, следует размещать не ниже первого подземного (подвального) этажа (за исключением подземных автостоянок).</a:t>
            </a:r>
          </a:p>
          <a:p>
            <a:pPr marL="0" indent="0" fontAlgn="base">
              <a:lnSpc>
                <a:spcPct val="120000"/>
              </a:lnSpc>
              <a:spcBef>
                <a:spcPts val="0"/>
              </a:spcBef>
            </a:pPr>
            <a:r>
              <a:rPr lang="ru-RU" b="0" dirty="0" smtClean="0">
                <a:solidFill>
                  <a:srgbClr val="222222"/>
                </a:solidFill>
                <a:latin typeface="Calibri" pitchFamily="34" charset="0"/>
              </a:rPr>
              <a:t> Размещаемые </a:t>
            </a:r>
            <a:r>
              <a:rPr lang="ru-RU" b="0" dirty="0">
                <a:solidFill>
                  <a:srgbClr val="222222"/>
                </a:solidFill>
                <a:latin typeface="Calibri" pitchFamily="34" charset="0"/>
              </a:rPr>
              <a:t>в МФЗ помещения складского назначения, помещения для инженерного оборудования и технического обслуживания с наличием пожароопасных технологических процессов (котельные, системы газоснабжения, электроснабжения и т.д.) следует проектировать в соответствии с требованиями СП 4.13130 и других нормативных документов по пожарной безопасности.</a:t>
            </a:r>
          </a:p>
          <a:p>
            <a:pPr marL="0" indent="0" fontAlgn="base">
              <a:lnSpc>
                <a:spcPct val="120000"/>
              </a:lnSpc>
              <a:spcBef>
                <a:spcPts val="0"/>
              </a:spcBef>
            </a:pPr>
            <a:r>
              <a:rPr lang="ru-RU" b="0" dirty="0" smtClean="0">
                <a:solidFill>
                  <a:srgbClr val="222222"/>
                </a:solidFill>
                <a:latin typeface="Calibri" pitchFamily="34" charset="0"/>
              </a:rPr>
              <a:t> Размещение </a:t>
            </a:r>
            <a:r>
              <a:rPr lang="ru-RU" b="0" dirty="0">
                <a:solidFill>
                  <a:srgbClr val="222222"/>
                </a:solidFill>
                <a:latin typeface="Calibri" pitchFamily="34" charset="0"/>
              </a:rPr>
              <a:t>трансформаторных подстанций следует предусматривать на первом, цокольном или первом подземном этажах с выделением противопожарными преградами по [1] и выходом непосредственно наружу. Трансформаторы должны применяться только сухие или заполненные негорючими жидкостями.</a:t>
            </a:r>
          </a:p>
          <a:p>
            <a:pPr marL="0" indent="0" fontAlgn="base">
              <a:lnSpc>
                <a:spcPct val="120000"/>
              </a:lnSpc>
              <a:spcBef>
                <a:spcPts val="0"/>
              </a:spcBef>
            </a:pPr>
            <a:r>
              <a:rPr lang="ru-RU" b="0" dirty="0" smtClean="0">
                <a:solidFill>
                  <a:srgbClr val="222222"/>
                </a:solidFill>
                <a:latin typeface="Calibri" pitchFamily="34" charset="0"/>
              </a:rPr>
              <a:t>В </a:t>
            </a:r>
            <a:r>
              <a:rPr lang="ru-RU" b="0" dirty="0">
                <a:solidFill>
                  <a:srgbClr val="222222"/>
                </a:solidFill>
                <a:latin typeface="Calibri" pitchFamily="34" charset="0"/>
              </a:rPr>
              <a:t>МФЗ I - III степени огнестойкости допускается предусматривать антресоли. Предел огнестойкости строительных конструкций антресоли должен составлять не менее R(EI) 45.</a:t>
            </a:r>
          </a:p>
          <a:p>
            <a:pPr marL="0" indent="0" fontAlgn="base">
              <a:lnSpc>
                <a:spcPct val="120000"/>
              </a:lnSpc>
              <a:spcBef>
                <a:spcPts val="0"/>
              </a:spcBef>
            </a:pPr>
            <a:r>
              <a:rPr lang="ru-RU" b="0" dirty="0" smtClean="0">
                <a:solidFill>
                  <a:srgbClr val="222222"/>
                </a:solidFill>
                <a:latin typeface="Calibri" pitchFamily="34" charset="0"/>
              </a:rPr>
              <a:t> Площадь </a:t>
            </a:r>
            <a:r>
              <a:rPr lang="ru-RU" b="0" dirty="0">
                <a:solidFill>
                  <a:srgbClr val="222222"/>
                </a:solidFill>
                <a:latin typeface="Calibri" pitchFamily="34" charset="0"/>
              </a:rPr>
              <a:t>этажа в пределах пожарного отсека определяется с учетом площадей антресолей в помещениях этажа.</a:t>
            </a:r>
          </a:p>
          <a:p>
            <a:endParaRPr lang="ru-RU" dirty="0"/>
          </a:p>
        </p:txBody>
      </p:sp>
      <p:sp>
        <p:nvSpPr>
          <p:cNvPr id="4" name="Прямоугольник 3"/>
          <p:cNvSpPr/>
          <p:nvPr/>
        </p:nvSpPr>
        <p:spPr>
          <a:xfrm>
            <a:off x="3995936" y="5589240"/>
            <a:ext cx="4572000" cy="923330"/>
          </a:xfrm>
          <a:prstGeom prst="rect">
            <a:avLst/>
          </a:prstGeom>
        </p:spPr>
        <p:txBody>
          <a:bodyPr>
            <a:spAutoFit/>
          </a:bodyPr>
          <a:lstStyle/>
          <a:p>
            <a:pPr lvl="0" algn="ctr"/>
            <a:r>
              <a:rPr lang="ru-RU" b="1" dirty="0">
                <a:solidFill>
                  <a:srgbClr val="002060"/>
                </a:solidFill>
                <a:latin typeface="Calibri" pitchFamily="34" charset="0"/>
              </a:rPr>
              <a:t>ТЕМА 2.9. ТРЕБОВАНИЯ ПОЖАРНОЙ БЕЗОПАСНОСТИ К МНОГОФУНКЦИОНАЛЬНЫМ ЗДАНИЯМ</a:t>
            </a:r>
            <a:endParaRPr lang="ru-RU" b="1" dirty="0">
              <a:solidFill>
                <a:srgbClr val="002060"/>
              </a:solidFill>
              <a:latin typeface="Calibri" pitchFamily="34" charset="0"/>
            </a:endParaRPr>
          </a:p>
        </p:txBody>
      </p:sp>
    </p:spTree>
    <p:extLst>
      <p:ext uri="{BB962C8B-B14F-4D97-AF65-F5344CB8AC3E}">
        <p14:creationId xmlns:p14="http://schemas.microsoft.com/office/powerpoint/2010/main" val="125258001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5229200"/>
          </a:xfrm>
        </p:spPr>
        <p:txBody>
          <a:bodyPr>
            <a:normAutofit fontScale="92500" lnSpcReduction="10000"/>
          </a:bodyPr>
          <a:lstStyle/>
          <a:p>
            <a:pPr marL="0" lvl="0" indent="0" fontAlgn="base">
              <a:lnSpc>
                <a:spcPct val="120000"/>
              </a:lnSpc>
              <a:spcBef>
                <a:spcPts val="0"/>
              </a:spcBef>
            </a:pPr>
            <a:r>
              <a:rPr lang="ru-RU" sz="1400" dirty="0">
                <a:solidFill>
                  <a:srgbClr val="222222"/>
                </a:solidFill>
                <a:latin typeface="Calibri" pitchFamily="34" charset="0"/>
              </a:rPr>
              <a:t>Требования к атриумам.</a:t>
            </a:r>
          </a:p>
          <a:p>
            <a:pPr marL="0" lvl="0" indent="0" fontAlgn="base">
              <a:lnSpc>
                <a:spcPct val="120000"/>
              </a:lnSpc>
              <a:spcBef>
                <a:spcPts val="0"/>
              </a:spcBef>
            </a:pPr>
            <a:r>
              <a:rPr lang="ru-RU" sz="1400" b="0" dirty="0" smtClean="0">
                <a:solidFill>
                  <a:srgbClr val="222222"/>
                </a:solidFill>
                <a:latin typeface="Calibri" pitchFamily="34" charset="0"/>
              </a:rPr>
              <a:t> </a:t>
            </a:r>
            <a:r>
              <a:rPr lang="ru-RU" sz="1400" b="0" dirty="0">
                <a:solidFill>
                  <a:srgbClr val="222222"/>
                </a:solidFill>
                <a:latin typeface="Calibri" pitchFamily="34" charset="0"/>
              </a:rPr>
              <a:t>Устройство атриумов допускается в зданиях и пожарных отсеках I и II степеней огнестойкости класса конструктивной пожарной опасности С0. Высота атриума не должна превышать допустимую высоту пожарного отсека, в котором он расположен.</a:t>
            </a:r>
          </a:p>
          <a:p>
            <a:pPr marL="0" lvl="0" indent="0" fontAlgn="base">
              <a:lnSpc>
                <a:spcPct val="120000"/>
              </a:lnSpc>
              <a:spcBef>
                <a:spcPts val="0"/>
              </a:spcBef>
            </a:pPr>
            <a:r>
              <a:rPr lang="ru-RU" sz="1400" b="0" dirty="0" smtClean="0">
                <a:solidFill>
                  <a:srgbClr val="222222"/>
                </a:solidFill>
                <a:latin typeface="Calibri" pitchFamily="34" charset="0"/>
              </a:rPr>
              <a:t>Площадь </a:t>
            </a:r>
            <a:r>
              <a:rPr lang="ru-RU" sz="1400" b="0" dirty="0">
                <a:solidFill>
                  <a:srgbClr val="222222"/>
                </a:solidFill>
                <a:latin typeface="Calibri" pitchFamily="34" charset="0"/>
              </a:rPr>
              <a:t>этажа в пределах пожарного отсека с атриумом определяется путем суммирования площади нижнего этажа атриума и площадей галерей, переходов и помещений всех вышележащих этажей, расположенных в пределах объема </a:t>
            </a:r>
            <a:r>
              <a:rPr lang="ru-RU" sz="1400" b="0" dirty="0" err="1">
                <a:solidFill>
                  <a:srgbClr val="222222"/>
                </a:solidFill>
                <a:latin typeface="Calibri" pitchFamily="34" charset="0"/>
              </a:rPr>
              <a:t>атриумного</a:t>
            </a:r>
            <a:r>
              <a:rPr lang="ru-RU" sz="1400" b="0" dirty="0">
                <a:solidFill>
                  <a:srgbClr val="222222"/>
                </a:solidFill>
                <a:latin typeface="Calibri" pitchFamily="34" charset="0"/>
              </a:rPr>
              <a:t> пространства, ограниченного противопожарными перегородками 1-го типа (в </a:t>
            </a:r>
            <a:r>
              <a:rPr lang="ru-RU" sz="1400" b="0" dirty="0" err="1">
                <a:solidFill>
                  <a:srgbClr val="222222"/>
                </a:solidFill>
                <a:latin typeface="Calibri" pitchFamily="34" charset="0"/>
              </a:rPr>
              <a:t>т.ч</a:t>
            </a:r>
            <a:r>
              <a:rPr lang="ru-RU" sz="1400" b="0" dirty="0">
                <a:solidFill>
                  <a:srgbClr val="222222"/>
                </a:solidFill>
                <a:latin typeface="Calibri" pitchFamily="34" charset="0"/>
              </a:rPr>
              <a:t>. </a:t>
            </a:r>
            <a:r>
              <a:rPr lang="ru-RU" sz="1400" b="0" dirty="0" err="1">
                <a:solidFill>
                  <a:srgbClr val="222222"/>
                </a:solidFill>
                <a:latin typeface="Calibri" pitchFamily="34" charset="0"/>
              </a:rPr>
              <a:t>светопрозрачными</a:t>
            </a:r>
            <a:r>
              <a:rPr lang="ru-RU" sz="1400" b="0" dirty="0">
                <a:solidFill>
                  <a:srgbClr val="222222"/>
                </a:solidFill>
                <a:latin typeface="Calibri" pitchFamily="34" charset="0"/>
              </a:rPr>
              <a:t>). При отсутствии противопожарных перегородок 1-го типа, отделяющих </a:t>
            </a:r>
            <a:r>
              <a:rPr lang="ru-RU" sz="1400" b="0" dirty="0" err="1">
                <a:solidFill>
                  <a:srgbClr val="222222"/>
                </a:solidFill>
                <a:latin typeface="Calibri" pitchFamily="34" charset="0"/>
              </a:rPr>
              <a:t>атриумное</a:t>
            </a:r>
            <a:r>
              <a:rPr lang="ru-RU" sz="1400" b="0" dirty="0">
                <a:solidFill>
                  <a:srgbClr val="222222"/>
                </a:solidFill>
                <a:latin typeface="Calibri" pitchFamily="34" charset="0"/>
              </a:rPr>
              <a:t> пространство от примыкающих к нему помещений, коридоров, галерей, площадь этажа в пределах пожарного отсека определяется путем суммирования площадей соответствующих этажей.</a:t>
            </a:r>
          </a:p>
          <a:p>
            <a:pPr marL="0" lvl="0" indent="0" fontAlgn="base">
              <a:lnSpc>
                <a:spcPct val="120000"/>
              </a:lnSpc>
              <a:spcBef>
                <a:spcPts val="0"/>
              </a:spcBef>
            </a:pPr>
            <a:r>
              <a:rPr lang="ru-RU" sz="1400" b="0" dirty="0">
                <a:solidFill>
                  <a:srgbClr val="222222"/>
                </a:solidFill>
                <a:latin typeface="Calibri" pitchFamily="34" charset="0"/>
              </a:rPr>
              <a:t>Примечание - Вместо указанных противопожарных перегородок 1-го типа допускается применение </a:t>
            </a:r>
            <a:r>
              <a:rPr lang="ru-RU" sz="1400" b="0" dirty="0" err="1">
                <a:solidFill>
                  <a:srgbClr val="222222"/>
                </a:solidFill>
                <a:latin typeface="Calibri" pitchFamily="34" charset="0"/>
              </a:rPr>
              <a:t>светопрозрачного</a:t>
            </a:r>
            <a:r>
              <a:rPr lang="ru-RU" sz="1400" b="0" dirty="0">
                <a:solidFill>
                  <a:srgbClr val="222222"/>
                </a:solidFill>
                <a:latin typeface="Calibri" pitchFamily="34" charset="0"/>
              </a:rPr>
              <a:t> заполнения из закаленного стекла толщиной не менее 6 мм с защитой </a:t>
            </a:r>
            <a:r>
              <a:rPr lang="ru-RU" sz="1400" b="0" dirty="0" err="1">
                <a:solidFill>
                  <a:srgbClr val="222222"/>
                </a:solidFill>
                <a:latin typeface="Calibri" pitchFamily="34" charset="0"/>
              </a:rPr>
              <a:t>спринклерными</a:t>
            </a:r>
            <a:r>
              <a:rPr lang="ru-RU" sz="1400" b="0" dirty="0">
                <a:solidFill>
                  <a:srgbClr val="222222"/>
                </a:solidFill>
                <a:latin typeface="Calibri" pitchFamily="34" charset="0"/>
              </a:rPr>
              <a:t> оросителями системы автоматического пожаротушения с параметрами установок пожаротушения не менее чем по I группе помещений по СП 5.13130, расположенными со стороны защищаемых помещений на расстоянии не более 0,5 м от перегородок с шагом не более 2 м.</a:t>
            </a:r>
          </a:p>
          <a:p>
            <a:pPr marL="0" lvl="0" indent="0" fontAlgn="base">
              <a:lnSpc>
                <a:spcPct val="120000"/>
              </a:lnSpc>
              <a:spcBef>
                <a:spcPts val="0"/>
              </a:spcBef>
            </a:pPr>
            <a:r>
              <a:rPr lang="ru-RU" sz="1400" b="0" dirty="0">
                <a:solidFill>
                  <a:srgbClr val="222222"/>
                </a:solidFill>
                <a:latin typeface="Calibri" pitchFamily="34" charset="0"/>
              </a:rPr>
              <a:t>Площадь атриума противопожарными преградами не разделяется.</a:t>
            </a:r>
          </a:p>
          <a:p>
            <a:pPr marL="0" lvl="0" indent="0" fontAlgn="base">
              <a:lnSpc>
                <a:spcPct val="120000"/>
              </a:lnSpc>
              <a:spcBef>
                <a:spcPts val="0"/>
              </a:spcBef>
            </a:pPr>
            <a:r>
              <a:rPr lang="ru-RU" sz="1400" b="0" dirty="0" err="1" smtClean="0">
                <a:solidFill>
                  <a:srgbClr val="222222"/>
                </a:solidFill>
                <a:latin typeface="Calibri" pitchFamily="34" charset="0"/>
              </a:rPr>
              <a:t>Светопрозрачное</a:t>
            </a:r>
            <a:r>
              <a:rPr lang="ru-RU" sz="1400" b="0" dirty="0" smtClean="0">
                <a:solidFill>
                  <a:srgbClr val="222222"/>
                </a:solidFill>
                <a:latin typeface="Calibri" pitchFamily="34" charset="0"/>
              </a:rPr>
              <a:t> </a:t>
            </a:r>
            <a:r>
              <a:rPr lang="ru-RU" sz="1400" b="0" dirty="0">
                <a:solidFill>
                  <a:srgbClr val="222222"/>
                </a:solidFill>
                <a:latin typeface="Calibri" pitchFamily="34" charset="0"/>
              </a:rPr>
              <a:t>заполнение в покрытии атриума следует выполнять из материалов группы горючести НГ, при этом конструкция такого покрытия должна быть выполнена из </a:t>
            </a:r>
            <a:r>
              <a:rPr lang="ru-RU" sz="1400" b="0" dirty="0" err="1">
                <a:solidFill>
                  <a:srgbClr val="222222"/>
                </a:solidFill>
                <a:latin typeface="Calibri" pitchFamily="34" charset="0"/>
              </a:rPr>
              <a:t>травмобезопасного</a:t>
            </a:r>
            <a:r>
              <a:rPr lang="ru-RU" sz="1400" b="0" dirty="0">
                <a:solidFill>
                  <a:srgbClr val="222222"/>
                </a:solidFill>
                <a:latin typeface="Calibri" pitchFamily="34" charset="0"/>
              </a:rPr>
              <a:t> армированного стекла или стекла типа "Триплекс". Допускается применение </a:t>
            </a:r>
            <a:r>
              <a:rPr lang="ru-RU" sz="1400" b="0" dirty="0" err="1">
                <a:solidFill>
                  <a:srgbClr val="222222"/>
                </a:solidFill>
                <a:latin typeface="Calibri" pitchFamily="34" charset="0"/>
              </a:rPr>
              <a:t>светопрозрачных</a:t>
            </a:r>
            <a:r>
              <a:rPr lang="ru-RU" sz="1400" b="0" dirty="0">
                <a:solidFill>
                  <a:srgbClr val="222222"/>
                </a:solidFill>
                <a:latin typeface="Calibri" pitchFamily="34" charset="0"/>
              </a:rPr>
              <a:t> материалов группы горючести не ниже Г1.</a:t>
            </a:r>
          </a:p>
          <a:p>
            <a:pPr marL="0" lvl="0" indent="0" fontAlgn="base">
              <a:lnSpc>
                <a:spcPct val="120000"/>
              </a:lnSpc>
              <a:spcBef>
                <a:spcPts val="0"/>
              </a:spcBef>
            </a:pPr>
            <a:r>
              <a:rPr lang="ru-RU" sz="1400" b="0" dirty="0" smtClean="0">
                <a:solidFill>
                  <a:srgbClr val="222222"/>
                </a:solidFill>
                <a:latin typeface="Calibri" pitchFamily="34" charset="0"/>
              </a:rPr>
              <a:t>Высота </a:t>
            </a:r>
            <a:r>
              <a:rPr lang="ru-RU" sz="1400" b="0" dirty="0">
                <a:solidFill>
                  <a:srgbClr val="222222"/>
                </a:solidFill>
                <a:latin typeface="Calibri" pitchFamily="34" charset="0"/>
              </a:rPr>
              <a:t>атриума должна быть не более 28 м, при этом пол атриума не может быть ниже уровня земли более чем на 1 этаж.</a:t>
            </a:r>
          </a:p>
          <a:p>
            <a:pPr marL="0" lvl="0" indent="0" fontAlgn="base">
              <a:lnSpc>
                <a:spcPct val="120000"/>
              </a:lnSpc>
              <a:spcBef>
                <a:spcPts val="0"/>
              </a:spcBef>
            </a:pPr>
            <a:r>
              <a:rPr lang="ru-RU" sz="1400" b="0" dirty="0" smtClean="0">
                <a:solidFill>
                  <a:srgbClr val="222222"/>
                </a:solidFill>
                <a:latin typeface="Calibri" pitchFamily="34" charset="0"/>
              </a:rPr>
              <a:t> </a:t>
            </a:r>
            <a:r>
              <a:rPr lang="ru-RU" sz="1400" b="0" dirty="0">
                <a:solidFill>
                  <a:srgbClr val="222222"/>
                </a:solidFill>
                <a:latin typeface="Calibri" pitchFamily="34" charset="0"/>
              </a:rPr>
              <a:t>Класс пожарной опасности отделочных и облицовочных материалов стен и покрытий полов атриума должны приниматься в соответствии с таблицей 29 [2] как для зального помещения исходя из наиболее высокого значения класса материала, предусмотренного для входящих в атриум частей различных классов функциональной пожарной опасности.</a:t>
            </a:r>
          </a:p>
          <a:p>
            <a:pPr marL="0" indent="0" fontAlgn="base">
              <a:lnSpc>
                <a:spcPct val="120000"/>
              </a:lnSpc>
              <a:spcBef>
                <a:spcPts val="0"/>
              </a:spcBef>
            </a:pPr>
            <a:endParaRPr lang="ru-RU" sz="1400" dirty="0" smtClean="0">
              <a:solidFill>
                <a:srgbClr val="222222"/>
              </a:solidFill>
              <a:latin typeface="Calibri" pitchFamily="34" charset="0"/>
            </a:endParaRPr>
          </a:p>
          <a:p>
            <a:pPr marL="0" indent="0" fontAlgn="base">
              <a:lnSpc>
                <a:spcPct val="120000"/>
              </a:lnSpc>
              <a:spcBef>
                <a:spcPts val="0"/>
              </a:spcBef>
            </a:pPr>
            <a:endParaRPr lang="ru-RU" dirty="0"/>
          </a:p>
        </p:txBody>
      </p:sp>
      <p:sp>
        <p:nvSpPr>
          <p:cNvPr id="4" name="Прямоугольник 3"/>
          <p:cNvSpPr/>
          <p:nvPr/>
        </p:nvSpPr>
        <p:spPr>
          <a:xfrm>
            <a:off x="3923928" y="5661248"/>
            <a:ext cx="4572000" cy="923330"/>
          </a:xfrm>
          <a:prstGeom prst="rect">
            <a:avLst/>
          </a:prstGeom>
        </p:spPr>
        <p:txBody>
          <a:bodyPr>
            <a:spAutoFit/>
          </a:bodyPr>
          <a:lstStyle/>
          <a:p>
            <a:pPr lvl="0" algn="ctr"/>
            <a:r>
              <a:rPr lang="ru-RU" b="1" dirty="0">
                <a:solidFill>
                  <a:srgbClr val="002060"/>
                </a:solidFill>
                <a:latin typeface="Calibri" pitchFamily="34" charset="0"/>
              </a:rPr>
              <a:t>ТЕМА 2.9. ТРЕБОВАНИЯ ПОЖАРНОЙ БЕЗОПАСНОСТИ К МНОГОФУНКЦИОНАЛЬНЫМ ЗДАНИЯМ</a:t>
            </a:r>
            <a:endParaRPr lang="ru-RU" b="1" dirty="0">
              <a:solidFill>
                <a:srgbClr val="002060"/>
              </a:solidFill>
              <a:latin typeface="Calibri" pitchFamily="34" charset="0"/>
            </a:endParaRPr>
          </a:p>
        </p:txBody>
      </p:sp>
    </p:spTree>
    <p:extLst>
      <p:ext uri="{BB962C8B-B14F-4D97-AF65-F5344CB8AC3E}">
        <p14:creationId xmlns:p14="http://schemas.microsoft.com/office/powerpoint/2010/main" val="125699176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116632"/>
            <a:ext cx="8784976" cy="4968552"/>
          </a:xfrm>
        </p:spPr>
        <p:txBody>
          <a:bodyPr>
            <a:noAutofit/>
          </a:bodyPr>
          <a:lstStyle/>
          <a:p>
            <a:pPr marL="0" lvl="0" indent="0" fontAlgn="base">
              <a:lnSpc>
                <a:spcPct val="120000"/>
              </a:lnSpc>
              <a:spcBef>
                <a:spcPts val="0"/>
              </a:spcBef>
            </a:pPr>
            <a:r>
              <a:rPr lang="ru-RU" sz="1400" dirty="0">
                <a:solidFill>
                  <a:srgbClr val="222222"/>
                </a:solidFill>
                <a:latin typeface="Calibri" pitchFamily="34" charset="0"/>
              </a:rPr>
              <a:t>Требования к путям эвакуации и эвакуационным выходам.</a:t>
            </a:r>
          </a:p>
          <a:p>
            <a:pPr marL="0" lvl="0" indent="0" fontAlgn="base">
              <a:lnSpc>
                <a:spcPct val="120000"/>
              </a:lnSpc>
              <a:spcBef>
                <a:spcPts val="0"/>
              </a:spcBef>
            </a:pPr>
            <a:r>
              <a:rPr lang="ru-RU" sz="1400" b="0" dirty="0">
                <a:solidFill>
                  <a:srgbClr val="222222"/>
                </a:solidFill>
                <a:latin typeface="Calibri" pitchFamily="34" charset="0"/>
              </a:rPr>
              <a:t>- Требования пожарной безопасности к путям эвакуации и эвакуационным выходам должны соответствовать СП 1.13130 применительно к части здания соответствующего класса функциональной пожарной опасности, кроме случаев, специально оговоренных настоящим сводом правил.</a:t>
            </a:r>
          </a:p>
          <a:p>
            <a:pPr marL="0" lvl="0" indent="0" fontAlgn="base">
              <a:lnSpc>
                <a:spcPct val="120000"/>
              </a:lnSpc>
              <a:spcBef>
                <a:spcPts val="0"/>
              </a:spcBef>
            </a:pPr>
            <a:r>
              <a:rPr lang="ru-RU" sz="1400" b="0" dirty="0">
                <a:solidFill>
                  <a:srgbClr val="222222"/>
                </a:solidFill>
                <a:latin typeface="Calibri" pitchFamily="34" charset="0"/>
              </a:rPr>
              <a:t>Допускается использовать общие лестничные клетки для эвакуации из различных частей здания, входящих в один пожарный отсек. Использовать общие лестничные клетки для эвакуации из нескольких пожарных отсеков не допускается.</a:t>
            </a:r>
          </a:p>
          <a:p>
            <a:pPr marL="0" lvl="0" indent="0" fontAlgn="base">
              <a:lnSpc>
                <a:spcPct val="120000"/>
              </a:lnSpc>
              <a:spcBef>
                <a:spcPts val="0"/>
              </a:spcBef>
            </a:pPr>
            <a:r>
              <a:rPr lang="ru-RU" sz="1400" b="0" dirty="0">
                <a:solidFill>
                  <a:srgbClr val="222222"/>
                </a:solidFill>
                <a:latin typeface="Calibri" pitchFamily="34" charset="0"/>
              </a:rPr>
              <a:t>Эвакуационные лестничные клетки в МФЗ должны иметь выходы непосредственно наружу.</a:t>
            </a:r>
          </a:p>
          <a:p>
            <a:pPr marL="0" lvl="0" indent="0" fontAlgn="base">
              <a:lnSpc>
                <a:spcPct val="120000"/>
              </a:lnSpc>
              <a:spcBef>
                <a:spcPts val="0"/>
              </a:spcBef>
            </a:pPr>
            <a:r>
              <a:rPr lang="ru-RU" sz="1400" b="0" dirty="0">
                <a:solidFill>
                  <a:srgbClr val="222222"/>
                </a:solidFill>
                <a:latin typeface="Calibri" pitchFamily="34" charset="0"/>
              </a:rPr>
              <a:t>Незадымляемые лестничные клетки типа Н2 и Н3 допускается проектировать без естественного освещения и взамен лестничных клеток типа Н1, независимо от этажности здания, при условии устройства в них эвакуационного (аварийного) освещения.</a:t>
            </a:r>
          </a:p>
          <a:p>
            <a:pPr marL="0" lvl="0" indent="0" fontAlgn="base">
              <a:lnSpc>
                <a:spcPct val="120000"/>
              </a:lnSpc>
              <a:spcBef>
                <a:spcPts val="0"/>
              </a:spcBef>
            </a:pPr>
            <a:r>
              <a:rPr lang="ru-RU" sz="1400" b="0" dirty="0">
                <a:solidFill>
                  <a:srgbClr val="222222"/>
                </a:solidFill>
                <a:latin typeface="Calibri" pitchFamily="34" charset="0"/>
              </a:rPr>
              <a:t> В пространстве атриума для сообщения между этажами допускается устраивать открытые лестницы, а также эскалаторы, </a:t>
            </a:r>
            <a:r>
              <a:rPr lang="ru-RU" sz="1400" b="0" dirty="0" err="1">
                <a:solidFill>
                  <a:srgbClr val="222222"/>
                </a:solidFill>
                <a:latin typeface="Calibri" pitchFamily="34" charset="0"/>
              </a:rPr>
              <a:t>траволаторы</a:t>
            </a:r>
            <a:r>
              <a:rPr lang="ru-RU" sz="1400" b="0" dirty="0">
                <a:solidFill>
                  <a:srgbClr val="222222"/>
                </a:solidFill>
                <a:latin typeface="Calibri" pitchFamily="34" charset="0"/>
              </a:rPr>
              <a:t> и лифты. Открытые лестницы в атриуме при эвакуации не учитываются.</a:t>
            </a:r>
          </a:p>
          <a:p>
            <a:pPr marL="0" lvl="0" indent="0" fontAlgn="base">
              <a:lnSpc>
                <a:spcPct val="120000"/>
              </a:lnSpc>
              <a:spcBef>
                <a:spcPts val="0"/>
              </a:spcBef>
            </a:pPr>
            <a:r>
              <a:rPr lang="ru-RU" sz="1400" b="0" dirty="0">
                <a:solidFill>
                  <a:srgbClr val="222222"/>
                </a:solidFill>
                <a:latin typeface="Calibri" pitchFamily="34" charset="0"/>
              </a:rPr>
              <a:t>Помещения, выходящие в атриум, должны иметь не менее двух путей эвакуации по горизонтальному проходу (галерее). Протяженность прохода должна быть не более 60 м</a:t>
            </a:r>
            <a:r>
              <a:rPr lang="ru-RU" sz="1400" b="0" dirty="0" smtClean="0">
                <a:solidFill>
                  <a:srgbClr val="222222"/>
                </a:solidFill>
                <a:latin typeface="Calibri" pitchFamily="34" charset="0"/>
              </a:rPr>
              <a:t>.</a:t>
            </a:r>
          </a:p>
          <a:p>
            <a:pPr marL="0" lvl="0" indent="0" fontAlgn="base">
              <a:lnSpc>
                <a:spcPct val="120000"/>
              </a:lnSpc>
              <a:spcBef>
                <a:spcPts val="0"/>
              </a:spcBef>
            </a:pPr>
            <a:r>
              <a:rPr lang="ru-RU" sz="1400" b="0" dirty="0">
                <a:solidFill>
                  <a:srgbClr val="222222"/>
                </a:solidFill>
                <a:latin typeface="Calibri" pitchFamily="34" charset="0"/>
              </a:rPr>
              <a:t>Проход через атриум из помещений, не выходящих в атриум, путем эвакуации не считается</a:t>
            </a:r>
            <a:r>
              <a:rPr lang="ru-RU" sz="1400" b="0" dirty="0" smtClean="0">
                <a:solidFill>
                  <a:srgbClr val="222222"/>
                </a:solidFill>
                <a:latin typeface="Calibri" pitchFamily="34" charset="0"/>
              </a:rPr>
              <a:t>.</a:t>
            </a:r>
          </a:p>
          <a:p>
            <a:pPr marL="0" lvl="0" indent="0" fontAlgn="base">
              <a:lnSpc>
                <a:spcPct val="120000"/>
              </a:lnSpc>
              <a:spcBef>
                <a:spcPts val="0"/>
              </a:spcBef>
            </a:pPr>
            <a:r>
              <a:rPr lang="ru-RU" sz="1400" b="0" dirty="0">
                <a:solidFill>
                  <a:srgbClr val="222222"/>
                </a:solidFill>
                <a:latin typeface="Calibri" pitchFamily="34" charset="0"/>
              </a:rPr>
              <a:t>Помещения класса функциональной пожарной опасности Ф2.1, а также помещения организаций, предусматривающие возможное пребывание детей без сопровождения родителей, должны располагаться не выше 3-го этажа и иметь не менее двух эвакуационных выходов, ведущих на разные пути эвакуации.</a:t>
            </a:r>
          </a:p>
        </p:txBody>
      </p:sp>
    </p:spTree>
    <p:extLst>
      <p:ext uri="{BB962C8B-B14F-4D97-AF65-F5344CB8AC3E}">
        <p14:creationId xmlns:p14="http://schemas.microsoft.com/office/powerpoint/2010/main" val="39008643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188640"/>
            <a:ext cx="8856984" cy="4752528"/>
          </a:xfrm>
        </p:spPr>
        <p:txBody>
          <a:bodyPr>
            <a:normAutofit/>
          </a:bodyPr>
          <a:lstStyle/>
          <a:p>
            <a:pPr marL="0" lvl="0" indent="0" fontAlgn="base">
              <a:lnSpc>
                <a:spcPct val="120000"/>
              </a:lnSpc>
              <a:spcBef>
                <a:spcPts val="0"/>
              </a:spcBef>
            </a:pPr>
            <a:r>
              <a:rPr lang="ru-RU" sz="1400" b="0" dirty="0" smtClean="0">
                <a:solidFill>
                  <a:srgbClr val="222222"/>
                </a:solidFill>
                <a:latin typeface="Calibri" pitchFamily="34" charset="0"/>
              </a:rPr>
              <a:t>Один </a:t>
            </a:r>
            <a:r>
              <a:rPr lang="ru-RU" sz="1400" b="0" dirty="0">
                <a:solidFill>
                  <a:srgbClr val="222222"/>
                </a:solidFill>
                <a:latin typeface="Calibri" pitchFamily="34" charset="0"/>
              </a:rPr>
              <a:t>из этих эвакуационных выходов должен вести непосредственно наружу, либо в незадымляемую лестничную клетку, ведущую непосредственно наружу, или в коридор, выделенный от примыкающих помещений противопожарными перегородками 1-го типа, ведущий непосредственно наружу или в незадымляемую лестничную клетку. Длина эвакуационного пути по коридору не должна превышать 15 м. Размещение указанных помещений и зон на антресолях не допускается.</a:t>
            </a:r>
          </a:p>
          <a:p>
            <a:pPr marL="0" lvl="0" indent="0" fontAlgn="base">
              <a:lnSpc>
                <a:spcPct val="120000"/>
              </a:lnSpc>
              <a:spcBef>
                <a:spcPts val="0"/>
              </a:spcBef>
            </a:pPr>
            <a:r>
              <a:rPr lang="ru-RU" sz="1400" b="0" dirty="0">
                <a:solidFill>
                  <a:srgbClr val="222222"/>
                </a:solidFill>
                <a:latin typeface="Calibri" pitchFamily="34" charset="0"/>
              </a:rPr>
              <a:t> Антресоль должна иметь не менее двух рассредоточенных эвакуационных выходов. Допускается предусматривать для эвакуации с антресоли лестницы 2-го типа.</a:t>
            </a:r>
          </a:p>
          <a:p>
            <a:pPr marL="0" lvl="0" indent="0" fontAlgn="base">
              <a:lnSpc>
                <a:spcPct val="120000"/>
              </a:lnSpc>
              <a:spcBef>
                <a:spcPts val="0"/>
              </a:spcBef>
            </a:pPr>
            <a:r>
              <a:rPr lang="ru-RU" sz="1400" b="0" dirty="0">
                <a:solidFill>
                  <a:srgbClr val="222222"/>
                </a:solidFill>
                <a:latin typeface="Calibri" pitchFamily="34" charset="0"/>
              </a:rPr>
              <a:t> Количество эвакуационных выходов из помещения, где располагается антресоль, следует определять по СП 1.13130 с учетом количества людей на антресоли, но принимать не менее двух.</a:t>
            </a:r>
          </a:p>
          <a:p>
            <a:pPr marL="0" lvl="0" indent="0" fontAlgn="base">
              <a:lnSpc>
                <a:spcPct val="120000"/>
              </a:lnSpc>
              <a:spcBef>
                <a:spcPts val="0"/>
              </a:spcBef>
            </a:pPr>
            <a:r>
              <a:rPr lang="ru-RU" sz="1400" b="0" dirty="0">
                <a:solidFill>
                  <a:srgbClr val="222222"/>
                </a:solidFill>
                <a:latin typeface="Calibri" pitchFamily="34" charset="0"/>
              </a:rPr>
              <a:t> Наибольшее расстояние от любой точки антресоли до ближайшего эвакуационного выхода из части здания, в котором она расположена, следует принимать в соответствии с требованиями СП 1.13130 исходя из наименьшего значения, предусмотренного для части здания или пожарного отсека соответствующего класса функциональной пожарной опасности. При этом в длину пути эвакуации включается длина пути по лестнице 2-го типа.</a:t>
            </a:r>
          </a:p>
          <a:p>
            <a:pPr marL="0" lvl="0" indent="0" fontAlgn="base">
              <a:lnSpc>
                <a:spcPct val="120000"/>
              </a:lnSpc>
              <a:spcBef>
                <a:spcPts val="0"/>
              </a:spcBef>
            </a:pPr>
            <a:r>
              <a:rPr lang="ru-RU" sz="1400" b="0" dirty="0">
                <a:solidFill>
                  <a:srgbClr val="222222"/>
                </a:solidFill>
                <a:latin typeface="Calibri" pitchFamily="34" charset="0"/>
              </a:rPr>
              <a:t> Лестничные клетки, предназначенные для сообщения между подземными и надземными частями здания, должны быть выполнены незадымляемыми. Перед входом в данные лестничные клетки в уровне подземных этажей необходимо предусматривать тамбур-шлюзы 1-го типа с подпором воздуха при пожаре.</a:t>
            </a:r>
          </a:p>
          <a:p>
            <a:endParaRPr lang="ru-RU" dirty="0"/>
          </a:p>
        </p:txBody>
      </p:sp>
      <p:sp>
        <p:nvSpPr>
          <p:cNvPr id="4" name="Прямоугольник 3"/>
          <p:cNvSpPr/>
          <p:nvPr/>
        </p:nvSpPr>
        <p:spPr>
          <a:xfrm>
            <a:off x="3779912" y="5445224"/>
            <a:ext cx="4572000" cy="923330"/>
          </a:xfrm>
          <a:prstGeom prst="rect">
            <a:avLst/>
          </a:prstGeom>
        </p:spPr>
        <p:txBody>
          <a:bodyPr>
            <a:spAutoFit/>
          </a:bodyPr>
          <a:lstStyle/>
          <a:p>
            <a:pPr lvl="0" algn="ctr"/>
            <a:r>
              <a:rPr lang="ru-RU" b="1" dirty="0">
                <a:solidFill>
                  <a:srgbClr val="002060"/>
                </a:solidFill>
                <a:latin typeface="Calibri" pitchFamily="34" charset="0"/>
              </a:rPr>
              <a:t>ТЕМА 2.9. ТРЕБОВАНИЯ ПОЖАРНОЙ БЕЗОПАСНОСТИ К МНОГОФУНКЦИОНАЛЬНЫМ ЗДАНИЯМ</a:t>
            </a:r>
            <a:endParaRPr lang="ru-RU" b="1" dirty="0">
              <a:solidFill>
                <a:srgbClr val="002060"/>
              </a:solidFill>
              <a:latin typeface="Calibri" pitchFamily="34" charset="0"/>
            </a:endParaRPr>
          </a:p>
        </p:txBody>
      </p:sp>
    </p:spTree>
    <p:extLst>
      <p:ext uri="{BB962C8B-B14F-4D97-AF65-F5344CB8AC3E}">
        <p14:creationId xmlns:p14="http://schemas.microsoft.com/office/powerpoint/2010/main" val="275364487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5085184"/>
          </a:xfrm>
        </p:spPr>
        <p:txBody>
          <a:bodyPr>
            <a:noAutofit/>
          </a:bodyPr>
          <a:lstStyle/>
          <a:p>
            <a:pPr marL="0" lvl="0" indent="0" fontAlgn="base">
              <a:lnSpc>
                <a:spcPct val="120000"/>
              </a:lnSpc>
              <a:spcBef>
                <a:spcPts val="0"/>
              </a:spcBef>
            </a:pPr>
            <a:r>
              <a:rPr lang="ru-RU" sz="1400" dirty="0">
                <a:solidFill>
                  <a:srgbClr val="222222"/>
                </a:solidFill>
                <a:latin typeface="Calibri" pitchFamily="34" charset="0"/>
              </a:rPr>
              <a:t>Требования к системам противопожарной защиты.</a:t>
            </a:r>
          </a:p>
          <a:p>
            <a:pPr marL="0" lvl="0" indent="0" fontAlgn="base">
              <a:lnSpc>
                <a:spcPct val="120000"/>
              </a:lnSpc>
              <a:spcBef>
                <a:spcPts val="0"/>
              </a:spcBef>
            </a:pPr>
            <a:r>
              <a:rPr lang="ru-RU" sz="1400" b="0" dirty="0" smtClean="0">
                <a:solidFill>
                  <a:srgbClr val="222222"/>
                </a:solidFill>
                <a:latin typeface="Calibri" pitchFamily="34" charset="0"/>
              </a:rPr>
              <a:t>Системы </a:t>
            </a:r>
            <a:r>
              <a:rPr lang="ru-RU" sz="1400" b="0" dirty="0">
                <a:solidFill>
                  <a:srgbClr val="222222"/>
                </a:solidFill>
                <a:latin typeface="Calibri" pitchFamily="34" charset="0"/>
              </a:rPr>
              <a:t>противопожарной защиты для пожарных отсеков, частей здания, помещений следует предусматривать исходя из их классов функциональной пожарной опасности в соответствии с требованиями действующих нормативных документов по пожарной безопасности, кроме случаев, специально оговоренных настоящим сводом правил.</a:t>
            </a:r>
          </a:p>
          <a:p>
            <a:pPr marL="0" lvl="0" indent="0" fontAlgn="base">
              <a:lnSpc>
                <a:spcPct val="120000"/>
              </a:lnSpc>
              <a:spcBef>
                <a:spcPts val="0"/>
              </a:spcBef>
            </a:pPr>
            <a:r>
              <a:rPr lang="ru-RU" sz="1400" b="0" dirty="0" smtClean="0">
                <a:solidFill>
                  <a:srgbClr val="222222"/>
                </a:solidFill>
                <a:latin typeface="Calibri" pitchFamily="34" charset="0"/>
              </a:rPr>
              <a:t>Число </a:t>
            </a:r>
            <a:r>
              <a:rPr lang="ru-RU" sz="1400" b="0" dirty="0">
                <a:solidFill>
                  <a:srgbClr val="222222"/>
                </a:solidFill>
                <a:latin typeface="Calibri" pitchFamily="34" charset="0"/>
              </a:rPr>
              <a:t>пожарных стволов, расход воды на внутреннее и наружное пожаротушение МФЗ (за исключением стоянок автомобилей) следует принимать по СП 10.13130 и СП 8.13130 исходя из наибольшего значения, предусмотренного для части здания или пожарного отсека соответствующего класса функциональной пожарной опасности.</a:t>
            </a:r>
          </a:p>
          <a:p>
            <a:pPr marL="0" lvl="0" indent="0" fontAlgn="base">
              <a:lnSpc>
                <a:spcPct val="120000"/>
              </a:lnSpc>
              <a:spcBef>
                <a:spcPts val="0"/>
              </a:spcBef>
            </a:pPr>
            <a:r>
              <a:rPr lang="ru-RU" sz="1400" b="0" dirty="0" smtClean="0">
                <a:solidFill>
                  <a:srgbClr val="222222"/>
                </a:solidFill>
                <a:latin typeface="Calibri" pitchFamily="34" charset="0"/>
              </a:rPr>
              <a:t>МФЗ </a:t>
            </a:r>
            <a:r>
              <a:rPr lang="ru-RU" sz="1400" b="0" dirty="0">
                <a:solidFill>
                  <a:srgbClr val="222222"/>
                </a:solidFill>
                <a:latin typeface="Calibri" pitchFamily="34" charset="0"/>
              </a:rPr>
              <a:t>(за исключением стоянок автомобилей) должно оборудоваться системой оповещения и управления эвакуацией при пожаре не ниже 4-го типа по СП 3.13130.</a:t>
            </a:r>
          </a:p>
          <a:p>
            <a:pPr marL="0" lvl="0" indent="0" fontAlgn="base">
              <a:lnSpc>
                <a:spcPct val="120000"/>
              </a:lnSpc>
              <a:spcBef>
                <a:spcPts val="0"/>
              </a:spcBef>
            </a:pPr>
            <a:r>
              <a:rPr lang="ru-RU" sz="1400" b="0" dirty="0" smtClean="0">
                <a:solidFill>
                  <a:srgbClr val="222222"/>
                </a:solidFill>
                <a:latin typeface="Calibri" pitchFamily="34" charset="0"/>
              </a:rPr>
              <a:t>МФЗ </a:t>
            </a:r>
            <a:r>
              <a:rPr lang="ru-RU" sz="1400" b="0" dirty="0">
                <a:solidFill>
                  <a:srgbClr val="222222"/>
                </a:solidFill>
                <a:latin typeface="Calibri" pitchFamily="34" charset="0"/>
              </a:rPr>
              <a:t>должно быть оснащено адресно-аналоговой системой пожарной сигнализации.</a:t>
            </a:r>
          </a:p>
          <a:p>
            <a:pPr marL="0" lvl="0" indent="0" fontAlgn="base">
              <a:lnSpc>
                <a:spcPct val="120000"/>
              </a:lnSpc>
              <a:spcBef>
                <a:spcPts val="0"/>
              </a:spcBef>
            </a:pPr>
            <a:r>
              <a:rPr lang="ru-RU" sz="1400" b="0" dirty="0" smtClean="0">
                <a:solidFill>
                  <a:srgbClr val="222222"/>
                </a:solidFill>
                <a:latin typeface="Calibri" pitchFamily="34" charset="0"/>
              </a:rPr>
              <a:t>МФЗ </a:t>
            </a:r>
            <a:r>
              <a:rPr lang="ru-RU" sz="1400" b="0" dirty="0">
                <a:solidFill>
                  <a:srgbClr val="222222"/>
                </a:solidFill>
                <a:latin typeface="Calibri" pitchFamily="34" charset="0"/>
              </a:rPr>
              <a:t>подлежит обязательному оборудованию автоматическими установками пожаротушения.</a:t>
            </a:r>
          </a:p>
          <a:p>
            <a:pPr marL="0" lvl="0" indent="0" fontAlgn="base">
              <a:lnSpc>
                <a:spcPct val="120000"/>
              </a:lnSpc>
              <a:spcBef>
                <a:spcPts val="0"/>
              </a:spcBef>
            </a:pPr>
            <a:r>
              <a:rPr lang="ru-RU" sz="1400" b="0" dirty="0" smtClean="0">
                <a:solidFill>
                  <a:srgbClr val="222222"/>
                </a:solidFill>
                <a:latin typeface="Calibri" pitchFamily="34" charset="0"/>
              </a:rPr>
              <a:t>МФЗ </a:t>
            </a:r>
            <a:r>
              <a:rPr lang="ru-RU" sz="1400" b="0" dirty="0">
                <a:solidFill>
                  <a:srgbClr val="222222"/>
                </a:solidFill>
                <a:latin typeface="Calibri" pitchFamily="34" charset="0"/>
              </a:rPr>
              <a:t>должно быть оборудовано помещением пожарного поста в соответствии с СП 5.13130, СП 10.13130.</a:t>
            </a:r>
          </a:p>
          <a:p>
            <a:pPr marL="0" lvl="0" indent="0" fontAlgn="base">
              <a:lnSpc>
                <a:spcPct val="120000"/>
              </a:lnSpc>
              <a:spcBef>
                <a:spcPts val="0"/>
              </a:spcBef>
            </a:pPr>
            <a:r>
              <a:rPr lang="ru-RU" sz="1400" b="0" dirty="0" smtClean="0">
                <a:solidFill>
                  <a:srgbClr val="222222"/>
                </a:solidFill>
                <a:latin typeface="Calibri" pitchFamily="34" charset="0"/>
              </a:rPr>
              <a:t>В </a:t>
            </a:r>
            <a:r>
              <a:rPr lang="ru-RU" sz="1400" b="0" dirty="0">
                <a:solidFill>
                  <a:srgbClr val="222222"/>
                </a:solidFill>
                <a:latin typeface="Calibri" pitchFamily="34" charset="0"/>
              </a:rPr>
              <a:t>качестве систем пожаротушения атриумов необходимо предусматривать автоматические установки водяного пожаротушения.</a:t>
            </a:r>
          </a:p>
          <a:p>
            <a:pPr marL="0" lvl="0" indent="0" fontAlgn="base">
              <a:lnSpc>
                <a:spcPct val="120000"/>
              </a:lnSpc>
              <a:spcBef>
                <a:spcPts val="0"/>
              </a:spcBef>
            </a:pPr>
            <a:r>
              <a:rPr lang="ru-RU" sz="1400" b="0" dirty="0">
                <a:solidFill>
                  <a:srgbClr val="222222"/>
                </a:solidFill>
                <a:latin typeface="Calibri" pitchFamily="34" charset="0"/>
              </a:rPr>
              <a:t>В пространстве атриума </a:t>
            </a:r>
            <a:r>
              <a:rPr lang="ru-RU" sz="1400" b="0" dirty="0" err="1">
                <a:solidFill>
                  <a:srgbClr val="222222"/>
                </a:solidFill>
                <a:latin typeface="Calibri" pitchFamily="34" charset="0"/>
              </a:rPr>
              <a:t>спринклерные</a:t>
            </a:r>
            <a:r>
              <a:rPr lang="ru-RU" sz="1400" b="0" dirty="0">
                <a:solidFill>
                  <a:srgbClr val="222222"/>
                </a:solidFill>
                <a:latin typeface="Calibri" pitchFamily="34" charset="0"/>
              </a:rPr>
              <a:t> оросители допускается устанавливать не в покрытии атриума, а под выступающими конструкциями (балконами, перекрытиями и др.), с обеспечением требуемой карты орошения.</a:t>
            </a:r>
          </a:p>
          <a:p>
            <a:pPr marL="0" lvl="0" indent="0" fontAlgn="base">
              <a:lnSpc>
                <a:spcPct val="120000"/>
              </a:lnSpc>
              <a:spcBef>
                <a:spcPts val="0"/>
              </a:spcBef>
            </a:pPr>
            <a:r>
              <a:rPr lang="ru-RU" sz="1400" b="0" dirty="0" smtClean="0">
                <a:solidFill>
                  <a:srgbClr val="222222"/>
                </a:solidFill>
                <a:latin typeface="Calibri" pitchFamily="34" charset="0"/>
              </a:rPr>
              <a:t>В </a:t>
            </a:r>
            <a:r>
              <a:rPr lang="ru-RU" sz="1400" b="0" dirty="0">
                <a:solidFill>
                  <a:srgbClr val="222222"/>
                </a:solidFill>
                <a:latin typeface="Calibri" pitchFamily="34" charset="0"/>
              </a:rPr>
              <a:t>МФЗ высотой три и более этажей следует предусматривать на каждый пожарный отсек не менее одного лифта для транспортирования пожарных подразделений согласно ГОСТ Р 53296</a:t>
            </a:r>
            <a:r>
              <a:rPr lang="ru-RU" sz="1400" b="0" dirty="0" smtClean="0">
                <a:solidFill>
                  <a:srgbClr val="222222"/>
                </a:solidFill>
                <a:latin typeface="Calibri" pitchFamily="34" charset="0"/>
              </a:rPr>
              <a:t>.</a:t>
            </a:r>
            <a:endParaRPr lang="ru-RU" sz="1400" b="0" dirty="0">
              <a:solidFill>
                <a:srgbClr val="222222"/>
              </a:solidFill>
              <a:latin typeface="Calibri" pitchFamily="34" charset="0"/>
            </a:endParaRPr>
          </a:p>
        </p:txBody>
      </p:sp>
      <p:sp>
        <p:nvSpPr>
          <p:cNvPr id="4" name="Прямоугольник 3"/>
          <p:cNvSpPr/>
          <p:nvPr/>
        </p:nvSpPr>
        <p:spPr>
          <a:xfrm>
            <a:off x="3923928" y="5661248"/>
            <a:ext cx="4572000" cy="923330"/>
          </a:xfrm>
          <a:prstGeom prst="rect">
            <a:avLst/>
          </a:prstGeom>
        </p:spPr>
        <p:txBody>
          <a:bodyPr>
            <a:spAutoFit/>
          </a:bodyPr>
          <a:lstStyle/>
          <a:p>
            <a:pPr lvl="0" algn="ctr"/>
            <a:r>
              <a:rPr lang="ru-RU" b="1" dirty="0">
                <a:solidFill>
                  <a:srgbClr val="002060"/>
                </a:solidFill>
                <a:latin typeface="Calibri" pitchFamily="34" charset="0"/>
              </a:rPr>
              <a:t>ТЕМА 2.9. ТРЕБОВАНИЯ ПОЖАРНОЙ БЕЗОПАСНОСТИ К МНОГОФУНКЦИОНАЛЬНЫМ ЗДАНИЯМ</a:t>
            </a:r>
            <a:endParaRPr lang="ru-RU" b="1" dirty="0">
              <a:solidFill>
                <a:srgbClr val="002060"/>
              </a:solidFill>
              <a:latin typeface="Calibri" pitchFamily="34" charset="0"/>
            </a:endParaRPr>
          </a:p>
        </p:txBody>
      </p:sp>
    </p:spTree>
    <p:extLst>
      <p:ext uri="{BB962C8B-B14F-4D97-AF65-F5344CB8AC3E}">
        <p14:creationId xmlns:p14="http://schemas.microsoft.com/office/powerpoint/2010/main" val="175025170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188640"/>
            <a:ext cx="8568952" cy="4680520"/>
          </a:xfrm>
        </p:spPr>
        <p:txBody>
          <a:bodyPr/>
          <a:lstStyle/>
          <a:p>
            <a:pPr marL="0" lvl="0" indent="0" fontAlgn="base">
              <a:lnSpc>
                <a:spcPct val="120000"/>
              </a:lnSpc>
              <a:spcBef>
                <a:spcPts val="0"/>
              </a:spcBef>
            </a:pPr>
            <a:r>
              <a:rPr lang="ru-RU" dirty="0">
                <a:solidFill>
                  <a:srgbClr val="222222"/>
                </a:solidFill>
                <a:latin typeface="Calibri" pitchFamily="34" charset="0"/>
              </a:rPr>
              <a:t>Требования к электрооборудованию.</a:t>
            </a:r>
          </a:p>
          <a:p>
            <a:pPr marL="0" lvl="0" indent="0" fontAlgn="base">
              <a:lnSpc>
                <a:spcPct val="120000"/>
              </a:lnSpc>
              <a:spcBef>
                <a:spcPts val="0"/>
              </a:spcBef>
            </a:pPr>
            <a:r>
              <a:rPr lang="ru-RU" b="0" dirty="0">
                <a:solidFill>
                  <a:srgbClr val="222222"/>
                </a:solidFill>
                <a:latin typeface="Calibri" pitchFamily="34" charset="0"/>
              </a:rPr>
              <a:t>Системы электроснабжения и электрооборудование должны соответствовать требованиям [1], СП 6.13130 и ГОСТ 31565.</a:t>
            </a:r>
          </a:p>
          <a:p>
            <a:pPr marL="0" lvl="0" indent="0" fontAlgn="base">
              <a:lnSpc>
                <a:spcPct val="120000"/>
              </a:lnSpc>
              <a:spcBef>
                <a:spcPts val="0"/>
              </a:spcBef>
            </a:pPr>
            <a:r>
              <a:rPr lang="ru-RU" b="0" dirty="0">
                <a:solidFill>
                  <a:srgbClr val="222222"/>
                </a:solidFill>
                <a:latin typeface="Calibri" pitchFamily="34" charset="0"/>
              </a:rPr>
              <a:t>Устройство </a:t>
            </a:r>
            <a:r>
              <a:rPr lang="ru-RU" b="0" dirty="0" err="1">
                <a:solidFill>
                  <a:srgbClr val="222222"/>
                </a:solidFill>
                <a:latin typeface="Calibri" pitchFamily="34" charset="0"/>
              </a:rPr>
              <a:t>молниезащиты</a:t>
            </a:r>
            <a:r>
              <a:rPr lang="ru-RU" b="0" dirty="0">
                <a:solidFill>
                  <a:srgbClr val="222222"/>
                </a:solidFill>
                <a:latin typeface="Calibri" pitchFamily="34" charset="0"/>
              </a:rPr>
              <a:t> и заземления объекта предусматривать согласно требованиям [3].</a:t>
            </a:r>
          </a:p>
          <a:p>
            <a:pPr marL="0" lvl="0" indent="0" fontAlgn="base">
              <a:lnSpc>
                <a:spcPct val="120000"/>
              </a:lnSpc>
              <a:spcBef>
                <a:spcPts val="0"/>
              </a:spcBef>
            </a:pPr>
            <a:r>
              <a:rPr lang="ru-RU" b="0" dirty="0">
                <a:solidFill>
                  <a:srgbClr val="222222"/>
                </a:solidFill>
                <a:latin typeface="Calibri" pitchFamily="34" charset="0"/>
              </a:rPr>
              <a:t>Электроснабжение технических средств систем противопожарной защиты МФЗ должно предусматриваться по первой категории </a:t>
            </a:r>
            <a:r>
              <a:rPr lang="ru-RU" b="0" dirty="0" err="1">
                <a:solidFill>
                  <a:srgbClr val="222222"/>
                </a:solidFill>
                <a:latin typeface="Calibri" pitchFamily="34" charset="0"/>
              </a:rPr>
              <a:t>электроприемников</a:t>
            </a:r>
            <a:r>
              <a:rPr lang="ru-RU" b="0" dirty="0">
                <a:solidFill>
                  <a:srgbClr val="222222"/>
                </a:solidFill>
                <a:latin typeface="Calibri" pitchFamily="34" charset="0"/>
              </a:rPr>
              <a:t> по надежности электроснабжения.</a:t>
            </a:r>
          </a:p>
          <a:p>
            <a:endParaRPr lang="ru-RU" dirty="0"/>
          </a:p>
        </p:txBody>
      </p:sp>
    </p:spTree>
    <p:extLst>
      <p:ext uri="{BB962C8B-B14F-4D97-AF65-F5344CB8AC3E}">
        <p14:creationId xmlns:p14="http://schemas.microsoft.com/office/powerpoint/2010/main" val="234510385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260648"/>
            <a:ext cx="8712968" cy="4608512"/>
          </a:xfrm>
        </p:spPr>
        <p:txBody>
          <a:bodyPr>
            <a:normAutofit fontScale="92500" lnSpcReduction="20000"/>
          </a:bodyPr>
          <a:lstStyle/>
          <a:p>
            <a:pPr algn="ctr">
              <a:spcAft>
                <a:spcPts val="0"/>
              </a:spcAft>
            </a:pPr>
            <a:r>
              <a:rPr lang="ru-RU" dirty="0" smtClean="0">
                <a:latin typeface="Calibri"/>
                <a:ea typeface="Times New Roman"/>
                <a:cs typeface="Calibri"/>
              </a:rPr>
              <a:t>ПРАВИЛ ПРОТИВОПОЖАРНОГО </a:t>
            </a:r>
            <a:r>
              <a:rPr lang="ru-RU" dirty="0">
                <a:latin typeface="Calibri"/>
                <a:ea typeface="Times New Roman"/>
                <a:cs typeface="Calibri"/>
              </a:rPr>
              <a:t>РЕЖИМА В РОССИЙСКОЙ ФЕДЕРАЦИИ</a:t>
            </a:r>
          </a:p>
          <a:p>
            <a:pPr marL="0" indent="0" algn="just">
              <a:lnSpc>
                <a:spcPct val="120000"/>
              </a:lnSpc>
              <a:spcBef>
                <a:spcPts val="0"/>
              </a:spcBef>
              <a:spcAft>
                <a:spcPts val="0"/>
              </a:spcAft>
            </a:pPr>
            <a:r>
              <a:rPr lang="ru-RU" b="0" dirty="0" smtClean="0">
                <a:latin typeface="Calibri"/>
                <a:ea typeface="Times New Roman"/>
                <a:cs typeface="Calibri"/>
              </a:rPr>
              <a:t>В </a:t>
            </a:r>
            <a:r>
              <a:rPr lang="ru-RU" b="0" dirty="0">
                <a:latin typeface="Calibri"/>
                <a:ea typeface="Times New Roman"/>
                <a:cs typeface="Calibri"/>
              </a:rPr>
              <a:t>гостиницах, мотелях, общежитиях и других зданиях, приспособленных для временного пребывания людей, лица, ответственные за обеспечение пожарной безопасности, обеспечивают ознакомление (под подпись) прибывающих физических лиц с мерами пожарной безопасности. В номерах и на этажах этих объектов защиты вывешиваются планы эвакуации на случай пожара.</a:t>
            </a:r>
          </a:p>
          <a:p>
            <a:pPr marL="0" indent="0" algn="just">
              <a:lnSpc>
                <a:spcPct val="120000"/>
              </a:lnSpc>
              <a:spcBef>
                <a:spcPts val="0"/>
              </a:spcBef>
              <a:spcAft>
                <a:spcPts val="0"/>
              </a:spcAft>
            </a:pPr>
            <a:r>
              <a:rPr lang="ru-RU" b="0" dirty="0">
                <a:latin typeface="Calibri"/>
                <a:ea typeface="Times New Roman"/>
                <a:cs typeface="Calibri"/>
              </a:rPr>
              <a:t>На объектах защиты с пребыванием иностранных граждан речевые сообщения в системах оповещения о пожаре и управления эвакуацией людей, а также памятки о мерах пожарной безопасности выполняются на русском и английском языках.</a:t>
            </a:r>
          </a:p>
          <a:p>
            <a:pPr marL="0" indent="0" algn="just">
              <a:lnSpc>
                <a:spcPct val="120000"/>
              </a:lnSpc>
              <a:spcBef>
                <a:spcPts val="0"/>
              </a:spcBef>
              <a:spcAft>
                <a:spcPts val="0"/>
              </a:spcAft>
            </a:pPr>
            <a:r>
              <a:rPr lang="ru-RU" b="0" dirty="0" smtClean="0">
                <a:latin typeface="Calibri"/>
                <a:ea typeface="Times New Roman"/>
                <a:cs typeface="Calibri"/>
              </a:rPr>
              <a:t>В </a:t>
            </a:r>
            <a:r>
              <a:rPr lang="ru-RU" b="0" dirty="0">
                <a:latin typeface="Calibri"/>
                <a:ea typeface="Times New Roman"/>
                <a:cs typeface="Calibri"/>
              </a:rPr>
              <a:t>квартирах, жилых комнатах общежитий и номерах гостиниц запрещается устраивать производственные и складские помещения для применения и хранения </a:t>
            </a:r>
            <a:r>
              <a:rPr lang="ru-RU" b="0" dirty="0" err="1">
                <a:latin typeface="Calibri"/>
                <a:ea typeface="Times New Roman"/>
                <a:cs typeface="Calibri"/>
              </a:rPr>
              <a:t>пожаровзрывоопасных</a:t>
            </a:r>
            <a:r>
              <a:rPr lang="ru-RU" b="0" dirty="0">
                <a:latin typeface="Calibri"/>
                <a:ea typeface="Times New Roman"/>
                <a:cs typeface="Calibri"/>
              </a:rPr>
              <a:t> и пожароопасных веществ и материалов, а также изменять их функциональное назначение.</a:t>
            </a:r>
          </a:p>
          <a:p>
            <a:pPr marL="0" indent="0" algn="just">
              <a:lnSpc>
                <a:spcPct val="120000"/>
              </a:lnSpc>
              <a:spcBef>
                <a:spcPts val="0"/>
              </a:spcBef>
              <a:spcAft>
                <a:spcPts val="0"/>
              </a:spcAft>
            </a:pPr>
            <a:r>
              <a:rPr lang="ru-RU" b="0" dirty="0">
                <a:latin typeface="Calibri"/>
                <a:ea typeface="Times New Roman"/>
                <a:cs typeface="Calibri"/>
              </a:rPr>
              <a:t>Запрещается использование открытого огня на балконах (лоджиях) квартир, жилых комнат общежитий и номеров гостиниц.</a:t>
            </a:r>
          </a:p>
          <a:p>
            <a:pPr marL="0" indent="0" algn="just">
              <a:lnSpc>
                <a:spcPct val="120000"/>
              </a:lnSpc>
              <a:spcBef>
                <a:spcPts val="0"/>
              </a:spcBef>
              <a:spcAft>
                <a:spcPts val="0"/>
              </a:spcAft>
            </a:pPr>
            <a:r>
              <a:rPr lang="ru-RU" b="0" dirty="0">
                <a:latin typeface="Calibri"/>
                <a:ea typeface="Times New Roman"/>
                <a:cs typeface="Calibri"/>
              </a:rPr>
              <a:t>В зданиях для проживания людей запрещается оставлять без присмотра источники открытого огня (свечи, непотушенная сигарета, керосиновая лампа и др.).</a:t>
            </a:r>
          </a:p>
          <a:p>
            <a:pPr marL="0" indent="0" algn="just">
              <a:lnSpc>
                <a:spcPct val="120000"/>
              </a:lnSpc>
              <a:spcBef>
                <a:spcPts val="0"/>
              </a:spcBef>
              <a:spcAft>
                <a:spcPts val="0"/>
              </a:spcAft>
            </a:pPr>
            <a:r>
              <a:rPr lang="ru-RU" b="0" dirty="0" smtClean="0">
                <a:latin typeface="Calibri"/>
                <a:ea typeface="Times New Roman"/>
                <a:cs typeface="Calibri"/>
              </a:rPr>
              <a:t>Запрещается </a:t>
            </a:r>
            <a:r>
              <a:rPr lang="ru-RU" b="0" dirty="0">
                <a:latin typeface="Calibri"/>
                <a:ea typeface="Times New Roman"/>
                <a:cs typeface="Calibri"/>
              </a:rPr>
              <a:t>хранение баллонов с горючими газами в квартирах и жилых помещениях зданий класса функциональной пожарной опасности Ф1.1 и Ф1.2, определенного в соответствии с Федеральным </a:t>
            </a:r>
            <a:r>
              <a:rPr lang="ru-RU" b="0" dirty="0">
                <a:latin typeface="Calibri"/>
                <a:ea typeface="Times New Roman"/>
                <a:cs typeface="Calibri"/>
                <a:hlinkClick r:id="rId2"/>
              </a:rPr>
              <a:t>законом</a:t>
            </a:r>
            <a:r>
              <a:rPr lang="ru-RU" b="0" dirty="0">
                <a:latin typeface="Calibri"/>
                <a:ea typeface="Times New Roman"/>
                <a:cs typeface="Calibri"/>
              </a:rPr>
              <a:t> "Технический регламент о требованиях пожарной безопасности", на кухнях, путях эвакуации, лестничных клетках, в цокольных и подвальных этажах, на чердаках, балконах, лоджиях и в галереях</a:t>
            </a:r>
            <a:r>
              <a:rPr lang="ru-RU" b="0" dirty="0" smtClean="0">
                <a:latin typeface="Calibri"/>
                <a:ea typeface="Times New Roman"/>
                <a:cs typeface="Calibri"/>
              </a:rPr>
              <a:t>.</a:t>
            </a:r>
            <a:endParaRPr lang="ru-RU" b="0" dirty="0">
              <a:latin typeface="Calibri"/>
              <a:ea typeface="Times New Roman"/>
              <a:cs typeface="Calibri"/>
            </a:endParaRPr>
          </a:p>
        </p:txBody>
      </p:sp>
      <p:sp>
        <p:nvSpPr>
          <p:cNvPr id="2" name="Прямоугольник 1"/>
          <p:cNvSpPr/>
          <p:nvPr/>
        </p:nvSpPr>
        <p:spPr>
          <a:xfrm>
            <a:off x="3851920" y="5445224"/>
            <a:ext cx="4572000" cy="646331"/>
          </a:xfrm>
          <a:prstGeom prst="rect">
            <a:avLst/>
          </a:prstGeom>
        </p:spPr>
        <p:txBody>
          <a:bodyPr>
            <a:spAutoFit/>
          </a:bodyPr>
          <a:lstStyle/>
          <a:p>
            <a:pPr lvl="0" algn="ctr"/>
            <a:r>
              <a:rPr lang="ru-RU" b="1" dirty="0">
                <a:solidFill>
                  <a:srgbClr val="002060"/>
                </a:solidFill>
                <a:latin typeface="Calibri" pitchFamily="34" charset="0"/>
              </a:rPr>
              <a:t>ТЕМА </a:t>
            </a:r>
            <a:r>
              <a:rPr lang="ru-RU" b="1" dirty="0" smtClean="0">
                <a:solidFill>
                  <a:srgbClr val="002060"/>
                </a:solidFill>
                <a:latin typeface="Calibri" pitchFamily="34" charset="0"/>
              </a:rPr>
              <a:t>2.10. </a:t>
            </a:r>
            <a:r>
              <a:rPr lang="ru-RU" b="1" dirty="0">
                <a:solidFill>
                  <a:srgbClr val="002060"/>
                </a:solidFill>
                <a:latin typeface="Calibri" pitchFamily="34" charset="0"/>
              </a:rPr>
              <a:t>ТРЕБОВАНИЯ ПОЖАРНОЙ БЕЗОПАСНОСТИ К </a:t>
            </a:r>
            <a:r>
              <a:rPr lang="ru-RU" b="1" dirty="0" smtClean="0">
                <a:solidFill>
                  <a:srgbClr val="002060"/>
                </a:solidFill>
                <a:latin typeface="Calibri" pitchFamily="34" charset="0"/>
              </a:rPr>
              <a:t>ЖИЛЫМ ПОМЕЩЕНИЯМ</a:t>
            </a:r>
            <a:endParaRPr lang="ru-RU" b="1" dirty="0">
              <a:solidFill>
                <a:srgbClr val="002060"/>
              </a:solidFill>
              <a:latin typeface="Calibri" pitchFamily="34" charset="0"/>
            </a:endParaRPr>
          </a:p>
        </p:txBody>
      </p:sp>
    </p:spTree>
    <p:extLst>
      <p:ext uri="{BB962C8B-B14F-4D97-AF65-F5344CB8AC3E}">
        <p14:creationId xmlns:p14="http://schemas.microsoft.com/office/powerpoint/2010/main" val="219094416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188640"/>
            <a:ext cx="8496944" cy="4680520"/>
          </a:xfrm>
        </p:spPr>
        <p:txBody>
          <a:bodyPr>
            <a:normAutofit lnSpcReduction="10000"/>
          </a:bodyPr>
          <a:lstStyle/>
          <a:p>
            <a:pPr marL="0" lvl="0" indent="0" algn="just">
              <a:lnSpc>
                <a:spcPct val="120000"/>
              </a:lnSpc>
              <a:spcBef>
                <a:spcPts val="0"/>
              </a:spcBef>
            </a:pPr>
            <a:r>
              <a:rPr lang="ru-RU" sz="1400" b="0" dirty="0">
                <a:solidFill>
                  <a:srgbClr val="000000"/>
                </a:solidFill>
                <a:latin typeface="Calibri"/>
                <a:ea typeface="Times New Roman"/>
                <a:cs typeface="Calibri"/>
              </a:rPr>
              <a:t>Пристройки и шкафы для газовых баллонов должны запираться на замок и иметь жалюзи для проветривания, а также предупреждающую надпись "Огнеопасно. Газ".</a:t>
            </a:r>
          </a:p>
          <a:p>
            <a:pPr marL="0" lvl="0" indent="0" algn="just">
              <a:lnSpc>
                <a:spcPct val="120000"/>
              </a:lnSpc>
              <a:spcBef>
                <a:spcPts val="0"/>
              </a:spcBef>
            </a:pPr>
            <a:r>
              <a:rPr lang="ru-RU" sz="1400" b="0" dirty="0" smtClean="0">
                <a:solidFill>
                  <a:srgbClr val="000000"/>
                </a:solidFill>
                <a:latin typeface="Calibri"/>
                <a:ea typeface="Times New Roman"/>
                <a:cs typeface="Calibri"/>
              </a:rPr>
              <a:t>У </a:t>
            </a:r>
            <a:r>
              <a:rPr lang="ru-RU" sz="1400" b="0" dirty="0">
                <a:solidFill>
                  <a:srgbClr val="000000"/>
                </a:solidFill>
                <a:latin typeface="Calibri"/>
                <a:ea typeface="Times New Roman"/>
                <a:cs typeface="Calibri"/>
              </a:rPr>
              <a:t>входа в одноквартирные жилые дома, в том числе жилые дома блокированной застройки, а также в помещения зданий и сооружений, в которых применяются газовые баллоны, размещается предупреждающий знак пожарной безопасности с надписью "Огнеопасно. Баллоны с газом".</a:t>
            </a:r>
          </a:p>
          <a:p>
            <a:pPr marL="0" lvl="0" indent="0" algn="just">
              <a:lnSpc>
                <a:spcPct val="120000"/>
              </a:lnSpc>
              <a:spcBef>
                <a:spcPts val="0"/>
              </a:spcBef>
            </a:pPr>
            <a:r>
              <a:rPr lang="ru-RU" sz="1400" b="0" dirty="0">
                <a:solidFill>
                  <a:srgbClr val="000000"/>
                </a:solidFill>
                <a:latin typeface="Calibri"/>
                <a:ea typeface="Times New Roman"/>
                <a:cs typeface="Calibri"/>
              </a:rPr>
              <a:t> При использовании бытовых газовых приборов запрещается:</a:t>
            </a:r>
          </a:p>
          <a:p>
            <a:pPr marL="0" lvl="0" indent="0" algn="just">
              <a:lnSpc>
                <a:spcPct val="120000"/>
              </a:lnSpc>
              <a:spcBef>
                <a:spcPts val="0"/>
              </a:spcBef>
            </a:pPr>
            <a:r>
              <a:rPr lang="ru-RU" sz="1400" b="0" dirty="0">
                <a:solidFill>
                  <a:srgbClr val="000000"/>
                </a:solidFill>
                <a:latin typeface="Calibri"/>
                <a:ea typeface="Times New Roman"/>
                <a:cs typeface="Calibri"/>
              </a:rPr>
              <a:t>эксплуатация бытовых газовых приборов при утечке газа;</a:t>
            </a:r>
          </a:p>
          <a:p>
            <a:pPr marL="0" lvl="0" indent="0" algn="just">
              <a:lnSpc>
                <a:spcPct val="120000"/>
              </a:lnSpc>
              <a:spcBef>
                <a:spcPts val="0"/>
              </a:spcBef>
            </a:pPr>
            <a:r>
              <a:rPr lang="ru-RU" sz="1400" b="0" dirty="0">
                <a:solidFill>
                  <a:srgbClr val="000000"/>
                </a:solidFill>
                <a:latin typeface="Calibri"/>
                <a:ea typeface="Times New Roman"/>
                <a:cs typeface="Calibri"/>
              </a:rPr>
              <a:t>присоединение деталей газовой арматуры с помощью </a:t>
            </a:r>
            <a:r>
              <a:rPr lang="ru-RU" sz="1400" b="0" dirty="0" err="1">
                <a:solidFill>
                  <a:srgbClr val="000000"/>
                </a:solidFill>
                <a:latin typeface="Calibri"/>
                <a:ea typeface="Times New Roman"/>
                <a:cs typeface="Calibri"/>
              </a:rPr>
              <a:t>искрообразующего</a:t>
            </a:r>
            <a:r>
              <a:rPr lang="ru-RU" sz="1400" b="0" dirty="0">
                <a:solidFill>
                  <a:srgbClr val="000000"/>
                </a:solidFill>
                <a:latin typeface="Calibri"/>
                <a:ea typeface="Times New Roman"/>
                <a:cs typeface="Calibri"/>
              </a:rPr>
              <a:t> инструмента;</a:t>
            </a:r>
          </a:p>
          <a:p>
            <a:pPr marL="0" lvl="0" indent="0" algn="just">
              <a:lnSpc>
                <a:spcPct val="120000"/>
              </a:lnSpc>
              <a:spcBef>
                <a:spcPts val="0"/>
              </a:spcBef>
            </a:pPr>
            <a:r>
              <a:rPr lang="ru-RU" sz="1400" b="0" dirty="0">
                <a:solidFill>
                  <a:srgbClr val="000000"/>
                </a:solidFill>
                <a:latin typeface="Calibri"/>
                <a:ea typeface="Times New Roman"/>
                <a:cs typeface="Calibri"/>
              </a:rPr>
              <a:t>проверка герметичности соединений с помощью источников открытого огня</a:t>
            </a:r>
            <a:r>
              <a:rPr lang="ru-RU" sz="1400" b="0" dirty="0" smtClean="0">
                <a:solidFill>
                  <a:srgbClr val="000000"/>
                </a:solidFill>
                <a:latin typeface="Calibri"/>
                <a:ea typeface="Times New Roman"/>
                <a:cs typeface="Calibri"/>
              </a:rPr>
              <a:t>.</a:t>
            </a:r>
          </a:p>
          <a:p>
            <a:pPr marL="0" lvl="0" indent="0" algn="just">
              <a:lnSpc>
                <a:spcPct val="120000"/>
              </a:lnSpc>
              <a:spcBef>
                <a:spcPts val="0"/>
              </a:spcBef>
            </a:pPr>
            <a:r>
              <a:rPr lang="ru-RU" sz="1400" b="0" dirty="0">
                <a:solidFill>
                  <a:srgbClr val="000000"/>
                </a:solidFill>
                <a:latin typeface="Calibri" pitchFamily="34" charset="0"/>
              </a:rPr>
              <a:t>Под использованием жилого помещения не по назначению исходя из положений частей 1 - 3 статьи 17 ЖК РФ следует понимать использование жилого помещения не для проживания граждан, а для иных целей (например, использование его для офисов, складов, размещения промышленных производств, содержания и разведения животных), то есть фактическое превращение жилого помещения в нежилое. В то же время необходимо учитывать, что законом (часть 2 статьи 17 ЖК РФ) допускается использование жилого помещения для осуществления профессиональной деятельности (например, научной, творческой, адвокатской и др.) или индивидуальной предпринимательской деятельности без перевода его в нежилое гражданами, проживающими в нем на законных основаниях (в том числе по договору социального найма), но при условии, что это не нарушает права и законные интересы других граждан, а также требования, которым должно отвечать жилое помещение (пожарной безопасности, санитарно-гигиенические и др</a:t>
            </a:r>
            <a:r>
              <a:rPr lang="ru-RU" sz="1400" b="0" dirty="0" smtClean="0">
                <a:solidFill>
                  <a:srgbClr val="000000"/>
                </a:solidFill>
                <a:latin typeface="Calibri" pitchFamily="34" charset="0"/>
              </a:rPr>
              <a:t>.).</a:t>
            </a:r>
            <a:endParaRPr lang="ru-RU" dirty="0">
              <a:latin typeface="Calibri" pitchFamily="34" charset="0"/>
            </a:endParaRPr>
          </a:p>
        </p:txBody>
      </p:sp>
      <p:sp>
        <p:nvSpPr>
          <p:cNvPr id="4" name="Прямоугольник 3"/>
          <p:cNvSpPr/>
          <p:nvPr/>
        </p:nvSpPr>
        <p:spPr>
          <a:xfrm>
            <a:off x="3707904" y="5445224"/>
            <a:ext cx="4572000" cy="646331"/>
          </a:xfrm>
          <a:prstGeom prst="rect">
            <a:avLst/>
          </a:prstGeom>
        </p:spPr>
        <p:txBody>
          <a:bodyPr>
            <a:spAutoFit/>
          </a:bodyPr>
          <a:lstStyle/>
          <a:p>
            <a:pPr lvl="0" algn="ctr"/>
            <a:r>
              <a:rPr lang="ru-RU" b="1" dirty="0">
                <a:solidFill>
                  <a:srgbClr val="002060"/>
                </a:solidFill>
                <a:latin typeface="Calibri" pitchFamily="34" charset="0"/>
              </a:rPr>
              <a:t>ТЕМА 2.10. ТРЕБОВАНИЯ ПОЖАРНОЙ БЕЗОПАСНОСТИ К ЖИЛЫМ ПОМЕЩЕНИЯМ</a:t>
            </a:r>
          </a:p>
        </p:txBody>
      </p:sp>
    </p:spTree>
    <p:extLst>
      <p:ext uri="{BB962C8B-B14F-4D97-AF65-F5344CB8AC3E}">
        <p14:creationId xmlns:p14="http://schemas.microsoft.com/office/powerpoint/2010/main" val="46882799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2447764" y="46038"/>
            <a:ext cx="4248472" cy="1143000"/>
          </a:xfrm>
        </p:spPr>
        <p:txBody>
          <a:bodyPr/>
          <a:lstStyle/>
          <a:p>
            <a:r>
              <a:rPr lang="ru-RU" b="1" dirty="0" smtClean="0">
                <a:solidFill>
                  <a:srgbClr val="002060"/>
                </a:solidFill>
              </a:rPr>
              <a:t>СПАСИБО ЗА ВНИМАНИЕ</a:t>
            </a:r>
            <a:endParaRPr lang="ru-RU" b="1" dirty="0">
              <a:solidFill>
                <a:srgbClr val="002060"/>
              </a:solidFill>
            </a:endParaRPr>
          </a:p>
        </p:txBody>
      </p:sp>
      <p:sp>
        <p:nvSpPr>
          <p:cNvPr id="6" name="AutoShape 4" descr="https://www.n-vartovsk.ru/upload/iblock/70e/7c4ec0ec30b64d46212cabe97c2333bf.p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AutoShape 6" descr="https://www.n-vartovsk.ru/upload/iblock/70e/7c4ec0ec30b64d46212cabe97c2333bf.pn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 name="AutoShape 8" descr="https://www.n-vartovsk.ru/upload/iblock/70e/7c4ec0ec30b64d46212cabe97c2333bf.pn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1" name="AutoShape 10" descr="https://www.n-vartovsk.ru/upload/iblock/70e/7c4ec0ec30b64d46212cabe97c2333bf.png"/>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2" name="AutoShape 12" descr="https://www.n-vartovsk.ru/upload/iblock/70e/7c4ec0ec30b64d46212cabe97c2333bf.png"/>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5" name="Рисунок 14"/>
          <p:cNvPicPr>
            <a:picLocks noChangeAspect="1"/>
          </p:cNvPicPr>
          <p:nvPr/>
        </p:nvPicPr>
        <p:blipFill rotWithShape="1">
          <a:blip r:embed="rId2">
            <a:extLst>
              <a:ext uri="{28A0092B-C50C-407E-A947-70E740481C1C}">
                <a14:useLocalDpi xmlns:a14="http://schemas.microsoft.com/office/drawing/2010/main" val="0"/>
              </a:ext>
            </a:extLst>
          </a:blip>
          <a:srcRect l="9161" t="17777" r="13710" b="7745"/>
          <a:stretch/>
        </p:blipFill>
        <p:spPr>
          <a:xfrm>
            <a:off x="2051720" y="1052736"/>
            <a:ext cx="5167160" cy="3919670"/>
          </a:xfrm>
          <a:prstGeom prst="rect">
            <a:avLst/>
          </a:prstGeom>
        </p:spPr>
      </p:pic>
      <p:sp>
        <p:nvSpPr>
          <p:cNvPr id="16" name="Прямоугольник 15"/>
          <p:cNvSpPr/>
          <p:nvPr/>
        </p:nvSpPr>
        <p:spPr>
          <a:xfrm>
            <a:off x="3707904" y="5301207"/>
            <a:ext cx="4932040" cy="738664"/>
          </a:xfrm>
          <a:prstGeom prst="rect">
            <a:avLst/>
          </a:prstGeom>
        </p:spPr>
        <p:txBody>
          <a:bodyPr wrap="square">
            <a:spAutoFit/>
          </a:bodyPr>
          <a:lstStyle/>
          <a:p>
            <a:pPr lvl="0" algn="ctr"/>
            <a:r>
              <a:rPr lang="ru-RU" sz="1400" b="1" dirty="0">
                <a:solidFill>
                  <a:srgbClr val="002060"/>
                </a:solidFill>
                <a:latin typeface="Calibri" pitchFamily="34" charset="0"/>
              </a:rPr>
              <a:t>ПОЖАРНОЯ БЕЗОПАСНОСТЬ ДЛЯ ЛИЦ, НА КОТОРЫХ ВОЗЛОЖЕНА ТРУДОВАЯ ФУНКЦИЯ ПО ПРОВЕДЕНИЮ ПРОТИВОПОЖАРНОГО ИНСТРУКТАЖА</a:t>
            </a:r>
          </a:p>
        </p:txBody>
      </p:sp>
    </p:spTree>
    <p:extLst>
      <p:ext uri="{BB962C8B-B14F-4D97-AF65-F5344CB8AC3E}">
        <p14:creationId xmlns:p14="http://schemas.microsoft.com/office/powerpoint/2010/main" val="40704345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1728" y="0"/>
            <a:ext cx="9122271" cy="523220"/>
          </a:xfrm>
          <a:prstGeom prst="rect">
            <a:avLst/>
          </a:prstGeom>
        </p:spPr>
        <p:txBody>
          <a:bodyPr wrap="square">
            <a:spAutoFit/>
          </a:bodyPr>
          <a:lstStyle/>
          <a:p>
            <a:pPr algn="just"/>
            <a:r>
              <a:rPr lang="ru-RU" sz="1400" b="1" dirty="0">
                <a:solidFill>
                  <a:srgbClr val="002060"/>
                </a:solidFill>
                <a:latin typeface="Calibri" pitchFamily="34" charset="0"/>
              </a:rPr>
              <a:t>Из горючих жидкостей выделяют группы легковоспламеняющихся и особо опасных легковоспламеняющихся жидкостей, воспламенение паров которых происходит при низких </a:t>
            </a:r>
            <a:r>
              <a:rPr lang="ru-RU" sz="1400" b="1" dirty="0" smtClean="0">
                <a:solidFill>
                  <a:srgbClr val="002060"/>
                </a:solidFill>
                <a:latin typeface="Calibri" pitchFamily="34" charset="0"/>
              </a:rPr>
              <a:t>температурах.</a:t>
            </a:r>
            <a:endParaRPr lang="ru-RU" sz="1400" b="1" dirty="0">
              <a:solidFill>
                <a:srgbClr val="002060"/>
              </a:solidFill>
              <a:latin typeface="Calibri" pitchFamily="34" charset="0"/>
            </a:endParaRPr>
          </a:p>
        </p:txBody>
      </p:sp>
      <p:graphicFrame>
        <p:nvGraphicFramePr>
          <p:cNvPr id="6" name="Схема 5"/>
          <p:cNvGraphicFramePr/>
          <p:nvPr>
            <p:extLst>
              <p:ext uri="{D42A27DB-BD31-4B8C-83A1-F6EECF244321}">
                <p14:modId xmlns:p14="http://schemas.microsoft.com/office/powerpoint/2010/main" val="3278986216"/>
              </p:ext>
            </p:extLst>
          </p:nvPr>
        </p:nvGraphicFramePr>
        <p:xfrm>
          <a:off x="1030807" y="523220"/>
          <a:ext cx="7104112" cy="45564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Прямоугольник 6"/>
          <p:cNvSpPr/>
          <p:nvPr/>
        </p:nvSpPr>
        <p:spPr>
          <a:xfrm>
            <a:off x="4139952" y="5733256"/>
            <a:ext cx="4565609" cy="400110"/>
          </a:xfrm>
          <a:prstGeom prst="rect">
            <a:avLst/>
          </a:prstGeom>
        </p:spPr>
        <p:txBody>
          <a:bodyPr wrap="none">
            <a:spAutoFit/>
          </a:bodyPr>
          <a:lstStyle/>
          <a:p>
            <a:r>
              <a:rPr lang="ru-RU" sz="2000" b="1" dirty="0" smtClean="0">
                <a:solidFill>
                  <a:srgbClr val="002060"/>
                </a:solidFill>
                <a:latin typeface="Calibri" pitchFamily="34" charset="0"/>
              </a:rPr>
              <a:t>ТЕМА 2.1. КЛАССИФИКАЦИЯ ПОЖАРОВ</a:t>
            </a:r>
            <a:endParaRPr lang="ru-RU" sz="2000" b="1" dirty="0">
              <a:solidFill>
                <a:srgbClr val="002060"/>
              </a:solidFill>
              <a:latin typeface="Calibri" pitchFamily="34" charset="0"/>
            </a:endParaRPr>
          </a:p>
        </p:txBody>
      </p:sp>
    </p:spTree>
    <p:extLst>
      <p:ext uri="{BB962C8B-B14F-4D97-AF65-F5344CB8AC3E}">
        <p14:creationId xmlns:p14="http://schemas.microsoft.com/office/powerpoint/2010/main" val="37186386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523220"/>
          </a:xfrm>
          <a:prstGeom prst="rect">
            <a:avLst/>
          </a:prstGeom>
        </p:spPr>
        <p:txBody>
          <a:bodyPr wrap="square">
            <a:spAutoFit/>
          </a:bodyPr>
          <a:lstStyle/>
          <a:p>
            <a:r>
              <a:rPr lang="ru-RU" sz="1400" b="1" dirty="0">
                <a:solidFill>
                  <a:srgbClr val="002060"/>
                </a:solidFill>
                <a:latin typeface="Calibri" pitchFamily="34" charset="0"/>
              </a:rPr>
              <a:t>Классификация строительных, текстильных и кожевенных материалов по пожарной опасности основывается на их свойствах и способности к образованию опасных факторов пожара.</a:t>
            </a:r>
          </a:p>
        </p:txBody>
      </p:sp>
      <p:graphicFrame>
        <p:nvGraphicFramePr>
          <p:cNvPr id="5" name="Схема 4"/>
          <p:cNvGraphicFramePr/>
          <p:nvPr>
            <p:extLst>
              <p:ext uri="{D42A27DB-BD31-4B8C-83A1-F6EECF244321}">
                <p14:modId xmlns:p14="http://schemas.microsoft.com/office/powerpoint/2010/main" val="3427960561"/>
              </p:ext>
            </p:extLst>
          </p:nvPr>
        </p:nvGraphicFramePr>
        <p:xfrm>
          <a:off x="323528" y="692696"/>
          <a:ext cx="9144000" cy="45215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Прямоугольник 5"/>
          <p:cNvSpPr/>
          <p:nvPr/>
        </p:nvSpPr>
        <p:spPr>
          <a:xfrm>
            <a:off x="4139952" y="5733256"/>
            <a:ext cx="4565609" cy="400110"/>
          </a:xfrm>
          <a:prstGeom prst="rect">
            <a:avLst/>
          </a:prstGeom>
        </p:spPr>
        <p:txBody>
          <a:bodyPr wrap="none">
            <a:spAutoFit/>
          </a:bodyPr>
          <a:lstStyle/>
          <a:p>
            <a:r>
              <a:rPr lang="ru-RU" sz="2000" b="1" dirty="0" smtClean="0">
                <a:solidFill>
                  <a:srgbClr val="002060"/>
                </a:solidFill>
                <a:latin typeface="Calibri" pitchFamily="34" charset="0"/>
              </a:rPr>
              <a:t>ТЕМА 2.1. КЛАССИФИКАЦИЯ ПОЖАРОВ</a:t>
            </a:r>
            <a:endParaRPr lang="ru-RU" sz="2000" b="1" dirty="0">
              <a:solidFill>
                <a:srgbClr val="002060"/>
              </a:solidFill>
              <a:latin typeface="Calibri" pitchFamily="34" charset="0"/>
            </a:endParaRPr>
          </a:p>
        </p:txBody>
      </p:sp>
    </p:spTree>
    <p:extLst>
      <p:ext uri="{BB962C8B-B14F-4D97-AF65-F5344CB8AC3E}">
        <p14:creationId xmlns:p14="http://schemas.microsoft.com/office/powerpoint/2010/main" val="27962415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139952" y="5733256"/>
            <a:ext cx="4565609" cy="400110"/>
          </a:xfrm>
          <a:prstGeom prst="rect">
            <a:avLst/>
          </a:prstGeom>
        </p:spPr>
        <p:txBody>
          <a:bodyPr wrap="none">
            <a:spAutoFit/>
          </a:bodyPr>
          <a:lstStyle/>
          <a:p>
            <a:r>
              <a:rPr lang="ru-RU" sz="2000" b="1" dirty="0" smtClean="0">
                <a:solidFill>
                  <a:srgbClr val="002060"/>
                </a:solidFill>
                <a:latin typeface="Calibri" pitchFamily="34" charset="0"/>
              </a:rPr>
              <a:t>ТЕМА 2.1. КЛАССИФИКАЦИЯ ПОЖАРОВ</a:t>
            </a:r>
            <a:endParaRPr lang="ru-RU" sz="2000" b="1" dirty="0">
              <a:solidFill>
                <a:srgbClr val="002060"/>
              </a:solidFill>
              <a:latin typeface="Calibri" pitchFamily="34" charset="0"/>
            </a:endParaRPr>
          </a:p>
        </p:txBody>
      </p:sp>
      <p:sp>
        <p:nvSpPr>
          <p:cNvPr id="10" name="Прямоугольник 9"/>
          <p:cNvSpPr/>
          <p:nvPr/>
        </p:nvSpPr>
        <p:spPr>
          <a:xfrm>
            <a:off x="-26539" y="-6383"/>
            <a:ext cx="9197791" cy="307777"/>
          </a:xfrm>
          <a:prstGeom prst="rect">
            <a:avLst/>
          </a:prstGeom>
        </p:spPr>
        <p:txBody>
          <a:bodyPr wrap="square">
            <a:spAutoFit/>
          </a:bodyPr>
          <a:lstStyle/>
          <a:p>
            <a:r>
              <a:rPr lang="ru-RU" sz="1400" b="1" dirty="0" smtClean="0">
                <a:solidFill>
                  <a:srgbClr val="002060"/>
                </a:solidFill>
                <a:latin typeface="Calibri" pitchFamily="34" charset="0"/>
              </a:rPr>
              <a:t>По горючести строительные материалы подразделяются </a:t>
            </a:r>
            <a:r>
              <a:rPr lang="ru-RU" sz="1400" b="1" dirty="0" smtClean="0">
                <a:solidFill>
                  <a:srgbClr val="FF0000"/>
                </a:solidFill>
                <a:latin typeface="Calibri" pitchFamily="34" charset="0"/>
              </a:rPr>
              <a:t>на горючие (Г) и негорючие (НГ).</a:t>
            </a:r>
            <a:endParaRPr lang="ru-RU" sz="1400" b="1" dirty="0">
              <a:solidFill>
                <a:srgbClr val="FF0000"/>
              </a:solidFill>
              <a:latin typeface="Calibri" pitchFamily="34" charset="0"/>
            </a:endParaRPr>
          </a:p>
        </p:txBody>
      </p:sp>
      <p:graphicFrame>
        <p:nvGraphicFramePr>
          <p:cNvPr id="12" name="Схема 11"/>
          <p:cNvGraphicFramePr/>
          <p:nvPr>
            <p:extLst>
              <p:ext uri="{D42A27DB-BD31-4B8C-83A1-F6EECF244321}">
                <p14:modId xmlns:p14="http://schemas.microsoft.com/office/powerpoint/2010/main" val="924437793"/>
              </p:ext>
            </p:extLst>
          </p:nvPr>
        </p:nvGraphicFramePr>
        <p:xfrm>
          <a:off x="0" y="332171"/>
          <a:ext cx="9144000" cy="30248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Прямоугольник 12"/>
          <p:cNvSpPr/>
          <p:nvPr/>
        </p:nvSpPr>
        <p:spPr>
          <a:xfrm>
            <a:off x="-26539" y="3356992"/>
            <a:ext cx="9144000" cy="646331"/>
          </a:xfrm>
          <a:prstGeom prst="rect">
            <a:avLst/>
          </a:prstGeom>
        </p:spPr>
        <p:txBody>
          <a:bodyPr wrap="square">
            <a:spAutoFit/>
          </a:bodyPr>
          <a:lstStyle/>
          <a:p>
            <a:pPr algn="just"/>
            <a:r>
              <a:rPr lang="ru-RU" sz="1200" dirty="0">
                <a:solidFill>
                  <a:srgbClr val="002060"/>
                </a:solidFill>
                <a:latin typeface="Calibri" pitchFamily="34" charset="0"/>
              </a:rPr>
              <a:t>Для материалов, относящихся к группам горючести Г1 - Г3, не допускается образование горящих капель расплава при испытании (для материалов, относящихся к группам горючести Г1 и Г2, не допускается образование капель расплава). </a:t>
            </a:r>
            <a:r>
              <a:rPr lang="ru-RU" sz="1200" b="1" dirty="0">
                <a:solidFill>
                  <a:srgbClr val="002060"/>
                </a:solidFill>
                <a:latin typeface="Calibri" pitchFamily="34" charset="0"/>
              </a:rPr>
              <a:t>Для негорючих строительных материалов другие показатели пожарной опасности не определяются и не нормируются.</a:t>
            </a:r>
          </a:p>
        </p:txBody>
      </p:sp>
      <p:sp>
        <p:nvSpPr>
          <p:cNvPr id="14" name="Прямоугольник 13"/>
          <p:cNvSpPr/>
          <p:nvPr/>
        </p:nvSpPr>
        <p:spPr>
          <a:xfrm>
            <a:off x="3130" y="3981154"/>
            <a:ext cx="9222982" cy="1015663"/>
          </a:xfrm>
          <a:prstGeom prst="rect">
            <a:avLst/>
          </a:prstGeom>
        </p:spPr>
        <p:txBody>
          <a:bodyPr wrap="square">
            <a:spAutoFit/>
          </a:bodyPr>
          <a:lstStyle/>
          <a:p>
            <a:pPr algn="just"/>
            <a:r>
              <a:rPr lang="ru-RU" sz="1200" b="1" dirty="0">
                <a:solidFill>
                  <a:schemeClr val="tx2">
                    <a:lumMod val="75000"/>
                  </a:schemeClr>
                </a:solidFill>
                <a:latin typeface="Calibri" pitchFamily="34" charset="0"/>
              </a:rPr>
              <a:t>Строительные материалы относятся к негорючим при следующих значениях параметров горючести, определяемых экспериментальным путем: </a:t>
            </a:r>
            <a:endParaRPr lang="ru-RU" sz="1200" b="1" dirty="0" smtClean="0">
              <a:solidFill>
                <a:schemeClr val="tx2">
                  <a:lumMod val="75000"/>
                </a:schemeClr>
              </a:solidFill>
              <a:latin typeface="Calibri" pitchFamily="34" charset="0"/>
            </a:endParaRPr>
          </a:p>
          <a:p>
            <a:pPr algn="just"/>
            <a:r>
              <a:rPr lang="ru-RU" sz="1200" dirty="0" smtClean="0">
                <a:solidFill>
                  <a:srgbClr val="002060"/>
                </a:solidFill>
                <a:latin typeface="Calibri" pitchFamily="34" charset="0"/>
              </a:rPr>
              <a:t>-прирост </a:t>
            </a:r>
            <a:r>
              <a:rPr lang="ru-RU" sz="1200" dirty="0">
                <a:solidFill>
                  <a:srgbClr val="002060"/>
                </a:solidFill>
                <a:latin typeface="Calibri" pitchFamily="34" charset="0"/>
              </a:rPr>
              <a:t>температуры - </a:t>
            </a:r>
            <a:r>
              <a:rPr lang="ru-RU" sz="1200" b="1" dirty="0">
                <a:solidFill>
                  <a:srgbClr val="002060"/>
                </a:solidFill>
                <a:latin typeface="Calibri" pitchFamily="34" charset="0"/>
              </a:rPr>
              <a:t>не более 50 градусов Цельсия</a:t>
            </a:r>
            <a:r>
              <a:rPr lang="ru-RU" sz="1200" dirty="0">
                <a:solidFill>
                  <a:srgbClr val="002060"/>
                </a:solidFill>
                <a:latin typeface="Calibri" pitchFamily="34" charset="0"/>
              </a:rPr>
              <a:t>, </a:t>
            </a:r>
            <a:endParaRPr lang="ru-RU" sz="1200" dirty="0" smtClean="0">
              <a:solidFill>
                <a:srgbClr val="002060"/>
              </a:solidFill>
              <a:latin typeface="Calibri" pitchFamily="34" charset="0"/>
            </a:endParaRPr>
          </a:p>
          <a:p>
            <a:pPr algn="just"/>
            <a:r>
              <a:rPr lang="ru-RU" sz="1200" dirty="0" smtClean="0">
                <a:solidFill>
                  <a:srgbClr val="002060"/>
                </a:solidFill>
                <a:latin typeface="Calibri" pitchFamily="34" charset="0"/>
              </a:rPr>
              <a:t>-потеря </a:t>
            </a:r>
            <a:r>
              <a:rPr lang="ru-RU" sz="1200" dirty="0">
                <a:solidFill>
                  <a:srgbClr val="002060"/>
                </a:solidFill>
                <a:latin typeface="Calibri" pitchFamily="34" charset="0"/>
              </a:rPr>
              <a:t>массы образца - </a:t>
            </a:r>
            <a:r>
              <a:rPr lang="ru-RU" sz="1200" b="1" dirty="0">
                <a:solidFill>
                  <a:srgbClr val="002060"/>
                </a:solidFill>
                <a:latin typeface="Calibri" pitchFamily="34" charset="0"/>
              </a:rPr>
              <a:t>не более 50 процентов</a:t>
            </a:r>
            <a:r>
              <a:rPr lang="ru-RU" sz="1200" dirty="0">
                <a:solidFill>
                  <a:srgbClr val="002060"/>
                </a:solidFill>
                <a:latin typeface="Calibri" pitchFamily="34" charset="0"/>
              </a:rPr>
              <a:t>, </a:t>
            </a:r>
            <a:endParaRPr lang="ru-RU" sz="1200" dirty="0" smtClean="0">
              <a:solidFill>
                <a:srgbClr val="002060"/>
              </a:solidFill>
              <a:latin typeface="Calibri" pitchFamily="34" charset="0"/>
            </a:endParaRPr>
          </a:p>
          <a:p>
            <a:pPr algn="just"/>
            <a:r>
              <a:rPr lang="ru-RU" sz="1200" dirty="0" smtClean="0">
                <a:solidFill>
                  <a:srgbClr val="002060"/>
                </a:solidFill>
                <a:latin typeface="Calibri" pitchFamily="34" charset="0"/>
              </a:rPr>
              <a:t>-продолжительность </a:t>
            </a:r>
            <a:r>
              <a:rPr lang="ru-RU" sz="1200" dirty="0">
                <a:solidFill>
                  <a:srgbClr val="002060"/>
                </a:solidFill>
                <a:latin typeface="Calibri" pitchFamily="34" charset="0"/>
              </a:rPr>
              <a:t>устойчивого пламенного горения - </a:t>
            </a:r>
            <a:r>
              <a:rPr lang="ru-RU" sz="1200" b="1" dirty="0">
                <a:solidFill>
                  <a:srgbClr val="002060"/>
                </a:solidFill>
                <a:latin typeface="Calibri" pitchFamily="34" charset="0"/>
              </a:rPr>
              <a:t>не более 10 секунд.</a:t>
            </a:r>
          </a:p>
        </p:txBody>
      </p:sp>
    </p:spTree>
    <p:extLst>
      <p:ext uri="{BB962C8B-B14F-4D97-AF65-F5344CB8AC3E}">
        <p14:creationId xmlns:p14="http://schemas.microsoft.com/office/powerpoint/2010/main" val="35982683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139952" y="5733256"/>
            <a:ext cx="4565609" cy="400110"/>
          </a:xfrm>
          <a:prstGeom prst="rect">
            <a:avLst/>
          </a:prstGeom>
        </p:spPr>
        <p:txBody>
          <a:bodyPr wrap="none">
            <a:spAutoFit/>
          </a:bodyPr>
          <a:lstStyle/>
          <a:p>
            <a:r>
              <a:rPr lang="ru-RU" sz="2000" b="1" dirty="0" smtClean="0">
                <a:solidFill>
                  <a:srgbClr val="002060"/>
                </a:solidFill>
                <a:latin typeface="Calibri" pitchFamily="34" charset="0"/>
              </a:rPr>
              <a:t>ТЕМА 2.1. КЛАССИФИКАЦИЯ ПОЖАРОВ</a:t>
            </a:r>
            <a:endParaRPr lang="ru-RU" sz="2000" b="1" dirty="0">
              <a:solidFill>
                <a:srgbClr val="002060"/>
              </a:solidFill>
              <a:latin typeface="Calibri" pitchFamily="34" charset="0"/>
            </a:endParaRPr>
          </a:p>
        </p:txBody>
      </p:sp>
      <p:graphicFrame>
        <p:nvGraphicFramePr>
          <p:cNvPr id="5" name="Схема 4"/>
          <p:cNvGraphicFramePr/>
          <p:nvPr>
            <p:extLst>
              <p:ext uri="{D42A27DB-BD31-4B8C-83A1-F6EECF244321}">
                <p14:modId xmlns:p14="http://schemas.microsoft.com/office/powerpoint/2010/main" val="3970264160"/>
              </p:ext>
            </p:extLst>
          </p:nvPr>
        </p:nvGraphicFramePr>
        <p:xfrm>
          <a:off x="0" y="116632"/>
          <a:ext cx="9174762" cy="1916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Схема 5"/>
          <p:cNvGraphicFramePr/>
          <p:nvPr>
            <p:extLst>
              <p:ext uri="{D42A27DB-BD31-4B8C-83A1-F6EECF244321}">
                <p14:modId xmlns:p14="http://schemas.microsoft.com/office/powerpoint/2010/main" val="867715256"/>
              </p:ext>
            </p:extLst>
          </p:nvPr>
        </p:nvGraphicFramePr>
        <p:xfrm>
          <a:off x="19185" y="2924944"/>
          <a:ext cx="9180512" cy="208823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44781024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Углы">
  <a:themeElements>
    <a:clrScheme name="Главная">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Углы">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Углы">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2144</TotalTime>
  <Words>8587</Words>
  <Application>Microsoft Office PowerPoint</Application>
  <PresentationFormat>Экран (4:3)</PresentationFormat>
  <Paragraphs>992</Paragraphs>
  <Slides>59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59</vt:i4>
      </vt:variant>
    </vt:vector>
  </HeadingPairs>
  <TitlesOfParts>
    <vt:vector size="60" baseType="lpstr">
      <vt:lpstr>Углы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ПЕЧНОЕ   ОТОПЛЕНИЕ</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СПАСИБО ЗА ВНИМАНИЕ</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Elena</dc:creator>
  <cp:lastModifiedBy>Пользователь</cp:lastModifiedBy>
  <cp:revision>105</cp:revision>
  <dcterms:created xsi:type="dcterms:W3CDTF">2022-01-31T07:12:14Z</dcterms:created>
  <dcterms:modified xsi:type="dcterms:W3CDTF">2023-02-05T07:35:12Z</dcterms:modified>
</cp:coreProperties>
</file>